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33" r:id="rId2"/>
    <p:sldId id="976" r:id="rId3"/>
    <p:sldId id="1017" r:id="rId4"/>
    <p:sldId id="1018" r:id="rId5"/>
    <p:sldId id="1016" r:id="rId6"/>
    <p:sldId id="1019" r:id="rId7"/>
    <p:sldId id="1020" r:id="rId8"/>
    <p:sldId id="862" r:id="rId9"/>
    <p:sldId id="969" r:id="rId10"/>
    <p:sldId id="933" r:id="rId11"/>
    <p:sldId id="1015" r:id="rId12"/>
    <p:sldId id="1022" r:id="rId13"/>
    <p:sldId id="1021" r:id="rId14"/>
    <p:sldId id="959" r:id="rId15"/>
    <p:sldId id="962" r:id="rId16"/>
    <p:sldId id="964" r:id="rId17"/>
    <p:sldId id="941" r:id="rId18"/>
    <p:sldId id="966" r:id="rId19"/>
    <p:sldId id="956" r:id="rId20"/>
    <p:sldId id="1023" r:id="rId21"/>
    <p:sldId id="965" r:id="rId22"/>
    <p:sldId id="1013" r:id="rId23"/>
    <p:sldId id="1024" r:id="rId24"/>
    <p:sldId id="924" r:id="rId25"/>
  </p:sldIdLst>
  <p:sldSz cx="12192000" cy="6858000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 Slab" panose="020B0604020202020204" charset="0"/>
      <p:regular r:id="rId32"/>
      <p:bold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A2C"/>
    <a:srgbClr val="FFE699"/>
    <a:srgbClr val="6A8343"/>
    <a:srgbClr val="5D723A"/>
    <a:srgbClr val="FFD966"/>
    <a:srgbClr val="FFFF99"/>
    <a:srgbClr val="A7DA92"/>
    <a:srgbClr val="FFCC00"/>
    <a:srgbClr val="33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E4483-4A9A-4A33-9B82-A8DECAD1E36A}" v="27" dt="2020-05-26T10:09:02.691"/>
    <p1510:client id="{72967350-778C-4636-B204-D75D44B8EDC1}" v="483" dt="2020-05-25T12:41:26.953"/>
    <p1510:client id="{A076CBA3-3658-4977-B80C-90B11946F8B4}" v="83" dt="2020-05-25T20:32:49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702" y="396"/>
      </p:cViewPr>
      <p:guideLst>
        <p:guide orient="horz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3036" y="-91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i Vakhonin" userId="2c29c2e6854453a1" providerId="Windows Live" clId="Web-{3E0E4483-4A9A-4A33-9B82-A8DECAD1E36A}"/>
    <pc:docChg chg="modSld">
      <pc:chgData name="Sergei Vakhonin" userId="2c29c2e6854453a1" providerId="Windows Live" clId="Web-{3E0E4483-4A9A-4A33-9B82-A8DECAD1E36A}" dt="2020-05-26T10:09:02.691" v="26"/>
      <pc:docMkLst>
        <pc:docMk/>
      </pc:docMkLst>
      <pc:sldChg chg="modTransition">
        <pc:chgData name="Sergei Vakhonin" userId="2c29c2e6854453a1" providerId="Windows Live" clId="Web-{3E0E4483-4A9A-4A33-9B82-A8DECAD1E36A}" dt="2020-05-26T10:09:02.691" v="26"/>
        <pc:sldMkLst>
          <pc:docMk/>
          <pc:sldMk cId="0" sldId="533"/>
        </pc:sldMkLst>
      </pc:sldChg>
      <pc:sldChg chg="modTransition">
        <pc:chgData name="Sergei Vakhonin" userId="2c29c2e6854453a1" providerId="Windows Live" clId="Web-{3E0E4483-4A9A-4A33-9B82-A8DECAD1E36A}" dt="2020-05-26T10:02:44.154" v="7"/>
        <pc:sldMkLst>
          <pc:docMk/>
          <pc:sldMk cId="1904292374" sldId="862"/>
        </pc:sldMkLst>
      </pc:sldChg>
      <pc:sldChg chg="modTransition">
        <pc:chgData name="Sergei Vakhonin" userId="2c29c2e6854453a1" providerId="Windows Live" clId="Web-{3E0E4483-4A9A-4A33-9B82-A8DECAD1E36A}" dt="2020-05-26T10:02:44.154" v="22"/>
        <pc:sldMkLst>
          <pc:docMk/>
          <pc:sldMk cId="4157972412" sldId="924"/>
        </pc:sldMkLst>
      </pc:sldChg>
      <pc:sldChg chg="modTransition">
        <pc:chgData name="Sergei Vakhonin" userId="2c29c2e6854453a1" providerId="Windows Live" clId="Web-{3E0E4483-4A9A-4A33-9B82-A8DECAD1E36A}" dt="2020-05-26T10:02:44.154" v="9"/>
        <pc:sldMkLst>
          <pc:docMk/>
          <pc:sldMk cId="3948741160" sldId="933"/>
        </pc:sldMkLst>
      </pc:sldChg>
      <pc:sldChg chg="modTransition">
        <pc:chgData name="Sergei Vakhonin" userId="2c29c2e6854453a1" providerId="Windows Live" clId="Web-{3E0E4483-4A9A-4A33-9B82-A8DECAD1E36A}" dt="2020-05-26T10:02:44.154" v="16"/>
        <pc:sldMkLst>
          <pc:docMk/>
          <pc:sldMk cId="2855236631" sldId="941"/>
        </pc:sldMkLst>
      </pc:sldChg>
      <pc:sldChg chg="modTransition">
        <pc:chgData name="Sergei Vakhonin" userId="2c29c2e6854453a1" providerId="Windows Live" clId="Web-{3E0E4483-4A9A-4A33-9B82-A8DECAD1E36A}" dt="2020-05-26T10:02:44.154" v="18"/>
        <pc:sldMkLst>
          <pc:docMk/>
          <pc:sldMk cId="4006525281" sldId="956"/>
        </pc:sldMkLst>
      </pc:sldChg>
      <pc:sldChg chg="modTransition">
        <pc:chgData name="Sergei Vakhonin" userId="2c29c2e6854453a1" providerId="Windows Live" clId="Web-{3E0E4483-4A9A-4A33-9B82-A8DECAD1E36A}" dt="2020-05-26T10:02:44.154" v="13"/>
        <pc:sldMkLst>
          <pc:docMk/>
          <pc:sldMk cId="2728122997" sldId="959"/>
        </pc:sldMkLst>
      </pc:sldChg>
      <pc:sldChg chg="modTransition">
        <pc:chgData name="Sergei Vakhonin" userId="2c29c2e6854453a1" providerId="Windows Live" clId="Web-{3E0E4483-4A9A-4A33-9B82-A8DECAD1E36A}" dt="2020-05-26T10:02:44.154" v="14"/>
        <pc:sldMkLst>
          <pc:docMk/>
          <pc:sldMk cId="1677111519" sldId="962"/>
        </pc:sldMkLst>
      </pc:sldChg>
      <pc:sldChg chg="modTransition">
        <pc:chgData name="Sergei Vakhonin" userId="2c29c2e6854453a1" providerId="Windows Live" clId="Web-{3E0E4483-4A9A-4A33-9B82-A8DECAD1E36A}" dt="2020-05-26T10:02:44.154" v="15"/>
        <pc:sldMkLst>
          <pc:docMk/>
          <pc:sldMk cId="3627875530" sldId="964"/>
        </pc:sldMkLst>
      </pc:sldChg>
      <pc:sldChg chg="modTransition">
        <pc:chgData name="Sergei Vakhonin" userId="2c29c2e6854453a1" providerId="Windows Live" clId="Web-{3E0E4483-4A9A-4A33-9B82-A8DECAD1E36A}" dt="2020-05-26T10:02:44.154" v="19"/>
        <pc:sldMkLst>
          <pc:docMk/>
          <pc:sldMk cId="3735205911" sldId="965"/>
        </pc:sldMkLst>
      </pc:sldChg>
      <pc:sldChg chg="modTransition">
        <pc:chgData name="Sergei Vakhonin" userId="2c29c2e6854453a1" providerId="Windows Live" clId="Web-{3E0E4483-4A9A-4A33-9B82-A8DECAD1E36A}" dt="2020-05-26T10:02:44.154" v="17"/>
        <pc:sldMkLst>
          <pc:docMk/>
          <pc:sldMk cId="3512714874" sldId="966"/>
        </pc:sldMkLst>
      </pc:sldChg>
      <pc:sldChg chg="modTransition">
        <pc:chgData name="Sergei Vakhonin" userId="2c29c2e6854453a1" providerId="Windows Live" clId="Web-{3E0E4483-4A9A-4A33-9B82-A8DECAD1E36A}" dt="2020-05-26T10:02:44.154" v="8"/>
        <pc:sldMkLst>
          <pc:docMk/>
          <pc:sldMk cId="4241208464" sldId="969"/>
        </pc:sldMkLst>
      </pc:sldChg>
      <pc:sldChg chg="modTransition">
        <pc:chgData name="Sergei Vakhonin" userId="2c29c2e6854453a1" providerId="Windows Live" clId="Web-{3E0E4483-4A9A-4A33-9B82-A8DECAD1E36A}" dt="2020-05-26T10:02:44.154" v="1"/>
        <pc:sldMkLst>
          <pc:docMk/>
          <pc:sldMk cId="229897657" sldId="976"/>
        </pc:sldMkLst>
      </pc:sldChg>
      <pc:sldChg chg="modTransition">
        <pc:chgData name="Sergei Vakhonin" userId="2c29c2e6854453a1" providerId="Windows Live" clId="Web-{3E0E4483-4A9A-4A33-9B82-A8DECAD1E36A}" dt="2020-05-26T10:02:44.154" v="20"/>
        <pc:sldMkLst>
          <pc:docMk/>
          <pc:sldMk cId="717680961" sldId="1013"/>
        </pc:sldMkLst>
      </pc:sldChg>
      <pc:sldChg chg="modTransition">
        <pc:chgData name="Sergei Vakhonin" userId="2c29c2e6854453a1" providerId="Windows Live" clId="Web-{3E0E4483-4A9A-4A33-9B82-A8DECAD1E36A}" dt="2020-05-26T10:02:44.154" v="10"/>
        <pc:sldMkLst>
          <pc:docMk/>
          <pc:sldMk cId="3992476071" sldId="1015"/>
        </pc:sldMkLst>
      </pc:sldChg>
      <pc:sldChg chg="modTransition">
        <pc:chgData name="Sergei Vakhonin" userId="2c29c2e6854453a1" providerId="Windows Live" clId="Web-{3E0E4483-4A9A-4A33-9B82-A8DECAD1E36A}" dt="2020-05-26T10:02:44.154" v="4"/>
        <pc:sldMkLst>
          <pc:docMk/>
          <pc:sldMk cId="3931693841" sldId="1016"/>
        </pc:sldMkLst>
      </pc:sldChg>
      <pc:sldChg chg="modTransition">
        <pc:chgData name="Sergei Vakhonin" userId="2c29c2e6854453a1" providerId="Windows Live" clId="Web-{3E0E4483-4A9A-4A33-9B82-A8DECAD1E36A}" dt="2020-05-26T10:02:44.154" v="2"/>
        <pc:sldMkLst>
          <pc:docMk/>
          <pc:sldMk cId="3488329744" sldId="1017"/>
        </pc:sldMkLst>
      </pc:sldChg>
      <pc:sldChg chg="modTransition">
        <pc:chgData name="Sergei Vakhonin" userId="2c29c2e6854453a1" providerId="Windows Live" clId="Web-{3E0E4483-4A9A-4A33-9B82-A8DECAD1E36A}" dt="2020-05-26T10:02:44.154" v="3"/>
        <pc:sldMkLst>
          <pc:docMk/>
          <pc:sldMk cId="2057519255" sldId="1018"/>
        </pc:sldMkLst>
      </pc:sldChg>
      <pc:sldChg chg="modTransition">
        <pc:chgData name="Sergei Vakhonin" userId="2c29c2e6854453a1" providerId="Windows Live" clId="Web-{3E0E4483-4A9A-4A33-9B82-A8DECAD1E36A}" dt="2020-05-26T10:02:44.154" v="5"/>
        <pc:sldMkLst>
          <pc:docMk/>
          <pc:sldMk cId="1086274424" sldId="1019"/>
        </pc:sldMkLst>
      </pc:sldChg>
      <pc:sldChg chg="modTransition">
        <pc:chgData name="Sergei Vakhonin" userId="2c29c2e6854453a1" providerId="Windows Live" clId="Web-{3E0E4483-4A9A-4A33-9B82-A8DECAD1E36A}" dt="2020-05-26T10:02:44.154" v="6"/>
        <pc:sldMkLst>
          <pc:docMk/>
          <pc:sldMk cId="2442274802" sldId="1020"/>
        </pc:sldMkLst>
      </pc:sldChg>
      <pc:sldChg chg="modTransition">
        <pc:chgData name="Sergei Vakhonin" userId="2c29c2e6854453a1" providerId="Windows Live" clId="Web-{3E0E4483-4A9A-4A33-9B82-A8DECAD1E36A}" dt="2020-05-26T10:02:44.154" v="12"/>
        <pc:sldMkLst>
          <pc:docMk/>
          <pc:sldMk cId="3159368979" sldId="1021"/>
        </pc:sldMkLst>
      </pc:sldChg>
      <pc:sldChg chg="modTransition">
        <pc:chgData name="Sergei Vakhonin" userId="2c29c2e6854453a1" providerId="Windows Live" clId="Web-{3E0E4483-4A9A-4A33-9B82-A8DECAD1E36A}" dt="2020-05-26T10:02:44.154" v="11"/>
        <pc:sldMkLst>
          <pc:docMk/>
          <pc:sldMk cId="1019069103" sldId="1022"/>
        </pc:sldMkLst>
      </pc:sldChg>
      <pc:sldChg chg="modTransition">
        <pc:chgData name="Sergei Vakhonin" userId="2c29c2e6854453a1" providerId="Windows Live" clId="Web-{3E0E4483-4A9A-4A33-9B82-A8DECAD1E36A}" dt="2020-05-26T10:02:44.154" v="23"/>
        <pc:sldMkLst>
          <pc:docMk/>
          <pc:sldMk cId="45876057" sldId="1023"/>
        </pc:sldMkLst>
      </pc:sldChg>
      <pc:sldChg chg="modTransition">
        <pc:chgData name="Sergei Vakhonin" userId="2c29c2e6854453a1" providerId="Windows Live" clId="Web-{3E0E4483-4A9A-4A33-9B82-A8DECAD1E36A}" dt="2020-05-26T10:02:44.154" v="21"/>
        <pc:sldMkLst>
          <pc:docMk/>
          <pc:sldMk cId="2372675320" sldId="10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80BBA-FF57-4ABD-8FDD-C26B3689A9B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8807-D5E4-46AF-913E-89115488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65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67E1BB-FE93-42DA-8F88-991F33E3789F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F64D86-42B4-4B07-AB1D-ED53E961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4838" y="4714875"/>
            <a:ext cx="543718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 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11BFC-87D9-413C-889C-0E293296929C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1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80597-99ED-4CB4-95BC-702B80CCD1BA}" type="slidenum">
              <a:rPr lang="en-US" smtClean="0"/>
              <a:pPr>
                <a:spcBef>
                  <a:spcPct val="0"/>
                </a:spcBef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4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80597-99ED-4CB4-95BC-702B80CCD1BA}" type="slidenum">
              <a:rPr lang="en-US" smtClean="0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6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8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80597-99ED-4CB4-95BC-702B80CCD1BA}" type="slidenum">
              <a:rPr lang="en-US" smtClean="0"/>
              <a:pPr>
                <a:spcBef>
                  <a:spcPct val="0"/>
                </a:spcBef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5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8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9FB274-5D2F-4253-B38C-AF0CEDDE5617}" type="slidenum">
              <a:rPr lang="en-US" smtClean="0"/>
              <a:pPr>
                <a:spcBef>
                  <a:spcPct val="0"/>
                </a:spcBef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4B319-A4A9-4523-B4AE-330C9253B874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2AA5FB-FDB8-4DC0-A2FB-EACC2D0194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43EBD-CCBC-4F3D-B88F-AF57C6AA4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914400" y="1188721"/>
            <a:ext cx="10550555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4401" y="511729"/>
            <a:ext cx="10516999" cy="52011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1833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_Page_No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690773" y="6573520"/>
            <a:ext cx="32512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1514953" y="6619351"/>
            <a:ext cx="679449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7428346-12C0-4875-A3EE-59BA18EBCBDE}" type="slidenum">
              <a:rPr lang="en-US" sz="1000" b="1" smtClean="0">
                <a:solidFill>
                  <a:srgbClr val="556A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eaLnBrk="1" hangingPunct="1">
                <a:defRPr/>
              </a:pPr>
              <a:t>‹#›</a:t>
            </a:fld>
            <a:endParaRPr lang="en-US" sz="1000" b="1" dirty="0">
              <a:solidFill>
                <a:srgbClr val="556A2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664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14401" y="511729"/>
            <a:ext cx="10367433" cy="52011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 rotWithShape="1">
          <a:blip r:embed="rId2"/>
          <a:srcRect l="6971"/>
          <a:stretch/>
        </p:blipFill>
        <p:spPr bwMode="auto">
          <a:xfrm>
            <a:off x="0" y="6426200"/>
            <a:ext cx="12192000" cy="431800"/>
          </a:xfrm>
          <a:prstGeom prst="rect">
            <a:avLst/>
          </a:prstGeom>
          <a:ln>
            <a:noFill/>
          </a:ln>
          <a:effectLst>
            <a:outerShdw blurRad="292100" dist="25400" dir="54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9984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4" y="1340768"/>
            <a:ext cx="11040533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62">
                <a:solidFill>
                  <a:srgbClr val="003366"/>
                </a:solidFill>
                <a:latin typeface="Calibri" panose="020F0502020204030204" pitchFamily="34" charset="0"/>
                <a:cs typeface="Segoe UI" pitchFamily="34" charset="0"/>
              </a:defRPr>
            </a:lvl1pPr>
            <a:lvl2pPr>
              <a:lnSpc>
                <a:spcPct val="100000"/>
              </a:lnSpc>
              <a:defRPr sz="1477">
                <a:solidFill>
                  <a:srgbClr val="003366"/>
                </a:solidFill>
                <a:latin typeface="Calibri" panose="020F0502020204030204" pitchFamily="34" charset="0"/>
                <a:cs typeface="Segoe UI" pitchFamily="34" charset="0"/>
              </a:defRPr>
            </a:lvl2pPr>
            <a:lvl3pPr>
              <a:lnSpc>
                <a:spcPct val="100000"/>
              </a:lnSpc>
              <a:defRPr sz="1292">
                <a:solidFill>
                  <a:srgbClr val="003366"/>
                </a:solidFill>
                <a:latin typeface="Calibri" panose="020F0502020204030204" pitchFamily="34" charset="0"/>
                <a:cs typeface="Segoe UI" pitchFamily="34" charset="0"/>
              </a:defRPr>
            </a:lvl3pPr>
            <a:lvl4pPr>
              <a:lnSpc>
                <a:spcPct val="100000"/>
              </a:lnSpc>
              <a:defRPr sz="1108">
                <a:solidFill>
                  <a:srgbClr val="003366"/>
                </a:solidFill>
                <a:latin typeface="Calibri" panose="020F0502020204030204" pitchFamily="34" charset="0"/>
                <a:cs typeface="Segoe UI" pitchFamily="34" charset="0"/>
              </a:defRPr>
            </a:lvl4pPr>
            <a:lvl5pPr>
              <a:lnSpc>
                <a:spcPct val="100000"/>
              </a:lnSpc>
              <a:defRPr sz="1108">
                <a:solidFill>
                  <a:srgbClr val="1C1C1C"/>
                </a:solidFill>
                <a:latin typeface="Calibri" panose="020F0502020204030204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12192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585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35194" y="6552729"/>
            <a:ext cx="487929" cy="2606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1B689A-377C-411B-8EB2-E39E9607A13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1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504056"/>
          </a:xfrm>
          <a:prstGeom prst="rect">
            <a:avLst/>
          </a:prstGeom>
        </p:spPr>
        <p:txBody>
          <a:bodyPr wrap="square" lIns="36000" rIns="36000">
            <a:normAutofit/>
          </a:bodyPr>
          <a:lstStyle>
            <a:lvl1pPr>
              <a:defRPr sz="2585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35194" y="6552729"/>
            <a:ext cx="487929" cy="2606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1B689A-377C-411B-8EB2-E39E9607A13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3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914400" y="1188721"/>
            <a:ext cx="6020499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0"/>
          </p:nvPr>
        </p:nvSpPr>
        <p:spPr>
          <a:xfrm>
            <a:off x="7234107" y="1188721"/>
            <a:ext cx="4253219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4401" y="511729"/>
            <a:ext cx="10516999" cy="52011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2594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7112000" y="1057276"/>
            <a:ext cx="0" cy="580072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14400" y="1188721"/>
            <a:ext cx="6020499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0"/>
          </p:nvPr>
        </p:nvSpPr>
        <p:spPr>
          <a:xfrm>
            <a:off x="7234108" y="1188721"/>
            <a:ext cx="4242033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914401" y="511729"/>
            <a:ext cx="10516999" cy="52011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05704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7112000" y="1057276"/>
            <a:ext cx="0" cy="580072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14400" y="1188721"/>
            <a:ext cx="6020499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0"/>
          </p:nvPr>
        </p:nvSpPr>
        <p:spPr>
          <a:xfrm>
            <a:off x="7234107" y="1188721"/>
            <a:ext cx="4253219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914401" y="511729"/>
            <a:ext cx="10516999" cy="52011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35594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914400" y="1188721"/>
            <a:ext cx="6020499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0"/>
          </p:nvPr>
        </p:nvSpPr>
        <p:spPr>
          <a:xfrm>
            <a:off x="7234108" y="1188721"/>
            <a:ext cx="4242033" cy="49374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00854" y="511729"/>
            <a:ext cx="10516999" cy="52011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98690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0" y="476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2" descr="http://www.devicelock.com/i/shots/devicelock_logo_300_tex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67" y="175995"/>
            <a:ext cx="1829236" cy="2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1690773" y="6573520"/>
            <a:ext cx="32512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9597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0" y="476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16953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112000" y="1196976"/>
            <a:ext cx="0" cy="56610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11201" y="6502401"/>
            <a:ext cx="25802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245C5C2C-0C06-4069-89FA-650EEF788BD5}" type="datetime4">
              <a:rPr lang="en-US" sz="1000" smtClean="0">
                <a:solidFill>
                  <a:srgbClr val="7F7F7F"/>
                </a:solidFill>
                <a:latin typeface="Frutiger LT Std 45 Light"/>
              </a:rPr>
              <a:pPr eaLnBrk="1" hangingPunct="1">
                <a:defRPr/>
              </a:pPr>
              <a:t>May 26, 2020</a:t>
            </a:fld>
            <a:endParaRPr lang="en-US" sz="1000">
              <a:solidFill>
                <a:srgbClr val="7F7F7F"/>
              </a:solidFill>
              <a:latin typeface="Frutiger LT Std 45 Ligh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899936" y="6486526"/>
            <a:ext cx="8162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rgbClr val="7F7F7F"/>
                </a:solidFill>
                <a:latin typeface="Frutiger LT Std 45 Light"/>
              </a:rPr>
              <a:t>Confidential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652000" y="6502401"/>
            <a:ext cx="182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rgbClr val="7F7F7F"/>
                </a:solidFill>
                <a:latin typeface="Frutiger LT Std 45 Light"/>
              </a:rPr>
              <a:t>Page </a:t>
            </a:r>
            <a:fld id="{AD2AFADC-7438-4D5D-A9ED-0707347FF2A1}" type="slidenum">
              <a:rPr lang="en-US" sz="1000" smtClean="0">
                <a:solidFill>
                  <a:srgbClr val="7F7F7F"/>
                </a:solidFill>
                <a:latin typeface="Frutiger LT Std 45 Light"/>
              </a:rPr>
              <a:pPr algn="r" eaLnBrk="1" hangingPunct="1">
                <a:defRPr/>
              </a:pPr>
              <a:t>‹#›</a:t>
            </a:fld>
            <a:endParaRPr lang="en-US" sz="1000">
              <a:solidFill>
                <a:srgbClr val="7F7F7F"/>
              </a:solidFill>
              <a:latin typeface="Frutiger LT Std 45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112000" y="0"/>
            <a:ext cx="0" cy="6238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97600" cy="4525963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 marL="285750" indent="-285750">
              <a:buClr>
                <a:srgbClr val="FF0000"/>
              </a:buClr>
              <a:buFont typeface="Wingdings" pitchFamily="2" charset="2"/>
              <a:buChar char="§"/>
              <a:defRPr sz="2000">
                <a:latin typeface="Frutiger LT Std 45 Light" pitchFamily="34" charset="0"/>
              </a:defRPr>
            </a:lvl1pPr>
            <a:lvl2pPr marL="457200" indent="0">
              <a:buClr>
                <a:srgbClr val="FF0000"/>
              </a:buClr>
              <a:buFont typeface="Wingdings" pitchFamily="2" charset="2"/>
              <a:buNone/>
              <a:defRPr sz="2000">
                <a:latin typeface="Frutiger LT Std 45 Light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638628"/>
            <a:ext cx="12192000" cy="5280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7180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/>
          <a:srcRect l="6971"/>
          <a:stretch/>
        </p:blipFill>
        <p:spPr bwMode="auto">
          <a:xfrm>
            <a:off x="0" y="528639"/>
            <a:ext cx="12192000" cy="5286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690773" y="6573520"/>
            <a:ext cx="32512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1514953" y="6619351"/>
            <a:ext cx="679449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7428346-12C0-4875-A3EE-59BA18EBCBDE}" type="slidenum">
              <a:rPr lang="en-US" sz="1000" b="1" smtClean="0">
                <a:solidFill>
                  <a:srgbClr val="556A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eaLnBrk="1" hangingPunct="1">
                <a:defRPr/>
              </a:pPr>
              <a:t>‹#›</a:t>
            </a:fld>
            <a:endParaRPr lang="en-US" sz="1000" b="1" dirty="0">
              <a:solidFill>
                <a:srgbClr val="556A2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13" y="153619"/>
            <a:ext cx="2249035" cy="2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9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3" r:id="rId2"/>
    <p:sldLayoutId id="2147483894" r:id="rId3"/>
    <p:sldLayoutId id="2147483895" r:id="rId4"/>
    <p:sldLayoutId id="2147483891" r:id="rId5"/>
    <p:sldLayoutId id="2147483905" r:id="rId6"/>
    <p:sldLayoutId id="2147483896" r:id="rId7"/>
    <p:sldLayoutId id="2147483897" r:id="rId8"/>
    <p:sldLayoutId id="2147483899" r:id="rId9"/>
    <p:sldLayoutId id="2147483906" r:id="rId10"/>
    <p:sldLayoutId id="2147483900" r:id="rId11"/>
    <p:sldLayoutId id="2147483903" r:id="rId12"/>
    <p:sldLayoutId id="2147483904" r:id="rId13"/>
  </p:sldLayoutIdLst>
  <p:transition spd="med">
    <p:pull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Segoe UI" pitchFamily="34" charset="0"/>
          <a:cs typeface="Segoe UI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rgbClr val="F2130E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lr>
          <a:srgbClr val="F2130E"/>
        </a:buClr>
        <a:buFont typeface="Wingdings" panose="05000000000000000000" pitchFamily="2" charset="2"/>
        <a:defRPr sz="17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2130E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Frutiger LT Std 45 Light" pitchFamily="34" charset="0"/>
          <a:ea typeface="+mn-ea"/>
          <a:cs typeface="Cordia New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2130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Frutiger LT Std 45 Light" pitchFamily="34" charset="0"/>
          <a:ea typeface="+mn-ea"/>
          <a:cs typeface="Cordia New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2130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Frutiger LT Std 45 Light" pitchFamily="34" charset="0"/>
          <a:ea typeface="+mn-ea"/>
          <a:cs typeface="Cord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jpe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11" Type="http://schemas.openxmlformats.org/officeDocument/2006/relationships/image" Target="../media/image108.jpe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6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" Type="http://schemas.openxmlformats.org/officeDocument/2006/relationships/image" Target="../media/image122.jpe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jpe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9.png"/><Relationship Id="rId4" Type="http://schemas.openxmlformats.org/officeDocument/2006/relationships/hyperlink" Target="https://www.youtube.com/user/DeviceLockVideo/video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50.png"/><Relationship Id="rId7" Type="http://schemas.openxmlformats.org/officeDocument/2006/relationships/image" Target="../media/image145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1.png"/><Relationship Id="rId11" Type="http://schemas.openxmlformats.org/officeDocument/2006/relationships/image" Target="../media/image155.png"/><Relationship Id="rId5" Type="http://schemas.openxmlformats.org/officeDocument/2006/relationships/image" Target="../media/image18.png"/><Relationship Id="rId10" Type="http://schemas.openxmlformats.org/officeDocument/2006/relationships/image" Target="../media/image154.png"/><Relationship Id="rId4" Type="http://schemas.openxmlformats.org/officeDocument/2006/relationships/image" Target="../media/image27.png"/><Relationship Id="rId9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26" Type="http://schemas.openxmlformats.org/officeDocument/2006/relationships/image" Target="../media/image32.png"/><Relationship Id="rId21" Type="http://schemas.openxmlformats.org/officeDocument/2006/relationships/image" Target="../media/image49.png"/><Relationship Id="rId34" Type="http://schemas.openxmlformats.org/officeDocument/2006/relationships/image" Target="../media/image58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20" Type="http://schemas.openxmlformats.org/officeDocument/2006/relationships/image" Target="../media/image4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61.jpe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openxmlformats.org/officeDocument/2006/relationships/image" Target="../media/image55.png"/><Relationship Id="rId36" Type="http://schemas.openxmlformats.org/officeDocument/2006/relationships/image" Target="../media/image60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31" Type="http://schemas.openxmlformats.org/officeDocument/2006/relationships/image" Target="../media/image27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Relationship Id="rId27" Type="http://schemas.openxmlformats.org/officeDocument/2006/relationships/image" Target="../media/image54.png"/><Relationship Id="rId30" Type="http://schemas.openxmlformats.org/officeDocument/2006/relationships/image" Target="../media/image28.png"/><Relationship Id="rId35" Type="http://schemas.openxmlformats.org/officeDocument/2006/relationships/image" Target="../media/image59.png"/><Relationship Id="rId8" Type="http://schemas.openxmlformats.org/officeDocument/2006/relationships/image" Target="../media/image37.png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/>
          <a:srcRect l="6971"/>
          <a:stretch/>
        </p:blipFill>
        <p:spPr bwMode="auto">
          <a:xfrm>
            <a:off x="0" y="1594483"/>
            <a:ext cx="12192000" cy="1260890"/>
          </a:xfrm>
          <a:prstGeom prst="rect">
            <a:avLst/>
          </a:prstGeom>
          <a:ln>
            <a:noFill/>
          </a:ln>
          <a:effectLst>
            <a:outerShdw blurRad="292100" dist="25400" dir="54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8175" y="1765865"/>
            <a:ext cx="10947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Банк в режиме удаленной работы сотрудников </a:t>
            </a:r>
            <a:r>
              <a:rPr lang="ru-RU" sz="2000" b="1" dirty="0">
                <a:solidFill>
                  <a:srgbClr val="FFE699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Технологии защиты информации от утечек</a:t>
            </a:r>
            <a:endParaRPr lang="en-US" sz="2000" b="1" dirty="0">
              <a:solidFill>
                <a:srgbClr val="FFE699"/>
              </a:solidFill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devicelock.com/i/shots/devicelock_logo_300_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2" y="251991"/>
            <a:ext cx="2857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488930" y="6175122"/>
            <a:ext cx="3501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АО Смарт Лайн Инк</a:t>
            </a:r>
          </a:p>
          <a:p>
            <a:pPr eaLnBrk="1" hangingPunct="1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2020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" pitchFamily="34" charset="0"/>
            </a:endParaRPr>
          </a:p>
        </p:txBody>
      </p:sp>
      <p:grpSp>
        <p:nvGrpSpPr>
          <p:cNvPr id="9" name="Группа 15"/>
          <p:cNvGrpSpPr/>
          <p:nvPr/>
        </p:nvGrpSpPr>
        <p:grpSpPr>
          <a:xfrm>
            <a:off x="8351520" y="5539111"/>
            <a:ext cx="3857304" cy="1066898"/>
            <a:chOff x="4252761" y="3274496"/>
            <a:chExt cx="4030184" cy="1066898"/>
          </a:xfrm>
        </p:grpSpPr>
        <p:sp>
          <p:nvSpPr>
            <p:cNvPr id="10" name="Title 2"/>
            <p:cNvSpPr txBox="1">
              <a:spLocks/>
            </p:cNvSpPr>
            <p:nvPr/>
          </p:nvSpPr>
          <p:spPr bwMode="auto">
            <a:xfrm>
              <a:off x="4293739" y="3801487"/>
              <a:ext cx="38482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400" dirty="0">
                  <a:latin typeface="+mj-lt"/>
                  <a:cs typeface="Segoe UI" pitchFamily="34" charset="0"/>
                </a:rPr>
                <a:t>Смарт Лайн Инк</a:t>
              </a:r>
              <a:endParaRPr lang="en-US" sz="1400" dirty="0">
                <a:latin typeface="+mj-lt"/>
                <a:cs typeface="Segoe UI" pitchFamily="34" charset="0"/>
              </a:endParaRPr>
            </a:p>
          </p:txBody>
        </p:sp>
        <p:grpSp>
          <p:nvGrpSpPr>
            <p:cNvPr id="11" name="Группа 18"/>
            <p:cNvGrpSpPr/>
            <p:nvPr/>
          </p:nvGrpSpPr>
          <p:grpSpPr>
            <a:xfrm>
              <a:off x="4252761" y="3274496"/>
              <a:ext cx="4030184" cy="1066898"/>
              <a:chOff x="4252761" y="3274496"/>
              <a:chExt cx="4030184" cy="1066898"/>
            </a:xfrm>
          </p:grpSpPr>
          <p:grpSp>
            <p:nvGrpSpPr>
              <p:cNvPr id="12" name="Группа 19"/>
              <p:cNvGrpSpPr/>
              <p:nvPr/>
            </p:nvGrpSpPr>
            <p:grpSpPr>
              <a:xfrm>
                <a:off x="4293739" y="3274496"/>
                <a:ext cx="3989206" cy="509160"/>
                <a:chOff x="4463200" y="3283138"/>
                <a:chExt cx="3989206" cy="509160"/>
              </a:xfrm>
            </p:grpSpPr>
            <p:sp>
              <p:nvSpPr>
                <p:cNvPr id="18" name="Title 2"/>
                <p:cNvSpPr txBox="1">
                  <a:spLocks/>
                </p:cNvSpPr>
                <p:nvPr/>
              </p:nvSpPr>
              <p:spPr bwMode="auto">
                <a:xfrm>
                  <a:off x="4463200" y="3283138"/>
                  <a:ext cx="381591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170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defRPr sz="170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sz="1600" dirty="0">
                      <a:latin typeface="+mj-lt"/>
                      <a:ea typeface="Helvetica Neue Bold Condensed"/>
                      <a:cs typeface="Helvetica Neue Bold Condensed"/>
                      <a:sym typeface="Helvetica Light"/>
                    </a:rPr>
                    <a:t>СЕРГЕЙ ВАХОНИН</a:t>
                  </a:r>
                  <a:endParaRPr lang="en-US" sz="1600" dirty="0">
                    <a:latin typeface="+mj-lt"/>
                    <a:ea typeface="Helvetica Neue Bold Condensed"/>
                    <a:cs typeface="Helvetica Neue Bold Condensed"/>
                    <a:sym typeface="Helvetica Light"/>
                  </a:endParaRPr>
                </a:p>
              </p:txBody>
            </p:sp>
            <p:sp>
              <p:nvSpPr>
                <p:cNvPr id="19" name="Title 2"/>
                <p:cNvSpPr txBox="1">
                  <a:spLocks/>
                </p:cNvSpPr>
                <p:nvPr/>
              </p:nvSpPr>
              <p:spPr bwMode="auto">
                <a:xfrm>
                  <a:off x="4463200" y="3576854"/>
                  <a:ext cx="398920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170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defRPr sz="170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2130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Frutiger LT Std 45 Light"/>
                      <a:cs typeface="Cordia New" panose="020B0304020202020204" pitchFamily="34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sz="1400" dirty="0">
                      <a:latin typeface="+mj-lt"/>
                    </a:rPr>
                    <a:t>Директор по решениям</a:t>
                  </a:r>
                  <a:endParaRPr lang="en-US" sz="1400" dirty="0">
                    <a:latin typeface="+mj-lt"/>
                  </a:endParaRPr>
                </a:p>
              </p:txBody>
            </p:sp>
          </p:grpSp>
          <p:sp>
            <p:nvSpPr>
              <p:cNvPr id="16" name="Shape 149"/>
              <p:cNvSpPr>
                <a:spLocks noChangeArrowheads="1"/>
              </p:cNvSpPr>
              <p:nvPr/>
            </p:nvSpPr>
            <p:spPr bwMode="auto">
              <a:xfrm>
                <a:off x="4252761" y="4023358"/>
                <a:ext cx="2683414" cy="318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ctr" eaLnBrk="0" hangingPunct="0"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  <a:lvl2pPr marL="742950" indent="-285750" algn="ctr" eaLnBrk="0" hangingPunct="0"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2pPr>
                <a:lvl3pPr marL="1143000" indent="-228600" algn="ctr" eaLnBrk="0" hangingPunct="0"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3pPr>
                <a:lvl4pPr marL="1600200" indent="-228600" algn="ctr" eaLnBrk="0" hangingPunct="0"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4pPr>
                <a:lvl5pPr marL="2057400" indent="-228600" algn="ctr" eaLnBrk="0" hangingPunct="0"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5pPr>
                <a:lvl6pPr marL="2514600" indent="-228600" algn="ctr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6pPr>
                <a:lvl7pPr marL="2971800" indent="-228600" algn="ctr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7pPr>
                <a:lvl8pPr marL="3429000" indent="-228600" algn="ctr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8pPr>
                <a:lvl9pPr marL="3886200" indent="-228600" algn="ctr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9pPr>
              </a:lstStyle>
              <a:p>
                <a:pPr algn="l" eaLnBrk="1" hangingPunct="1"/>
                <a:r>
                  <a:rPr lang="en-US" altLang="ru-RU" sz="1400" u="sng" dirty="0">
                    <a:latin typeface="+mj-lt"/>
                    <a:ea typeface="Helvetica Neue Bold Condensed"/>
                    <a:cs typeface="Helvetica Neue Bold Condensed"/>
                  </a:rPr>
                  <a:t>SV</a:t>
                </a:r>
                <a:r>
                  <a:rPr lang="ru-RU" altLang="ru-RU" sz="1400" u="sng" dirty="0">
                    <a:latin typeface="+mj-lt"/>
                    <a:ea typeface="Helvetica Neue Bold Condensed"/>
                    <a:cs typeface="Helvetica Neue Bold Condensed"/>
                  </a:rPr>
                  <a:t>@</a:t>
                </a:r>
                <a:r>
                  <a:rPr lang="en-US" altLang="ru-RU" sz="1400" u="sng" dirty="0">
                    <a:latin typeface="+mj-lt"/>
                    <a:ea typeface="Helvetica Neue Bold Condensed"/>
                    <a:cs typeface="Helvetica Neue Bold Condensed"/>
                  </a:rPr>
                  <a:t>DEVICELOCK</a:t>
                </a:r>
                <a:r>
                  <a:rPr lang="ru-RU" altLang="ru-RU" sz="1400" u="sng" dirty="0">
                    <a:latin typeface="+mj-lt"/>
                    <a:ea typeface="Helvetica Neue Bold Condensed"/>
                    <a:cs typeface="Helvetica Neue Bold Condensed"/>
                  </a:rPr>
                  <a:t>.COM</a:t>
                </a:r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CE8E16-12E1-4161-81D6-5348B49164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t="-324" r="11980" b="35231"/>
          <a:stretch/>
        </p:blipFill>
        <p:spPr>
          <a:xfrm>
            <a:off x="10700808" y="5400064"/>
            <a:ext cx="1002262" cy="1080971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2" descr="https://i.siteapi.org/GGV8Eon165X3DAyyIO_vG79oqw0=/0x0:800x382/0fe23c1a869daa5.s.siteapi.org/img/994ozldhs34ss884kks48wws4g04kk">
            <a:extLst>
              <a:ext uri="{FF2B5EF4-FFF2-40B4-BE49-F238E27FC236}">
                <a16:creationId xmlns:a16="http://schemas.microsoft.com/office/drawing/2014/main" id="{1BAC2012-F915-4A2C-9B48-E13AE033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2" y="175995"/>
            <a:ext cx="1673138" cy="7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-1" y="532496"/>
            <a:ext cx="11778143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1800" b="1" dirty="0">
                <a:effectLst/>
                <a:latin typeface="Roboto Slab" pitchFamily="2" charset="0"/>
                <a:ea typeface="Roboto Slab" pitchFamily="2" charset="0"/>
              </a:rPr>
              <a:t>МЕХАНИЗМЫ ПОЛНОЦЕННОГО КОНТРОЛЯ КАНАЛОВ ПЕРЕДАЧИ ДАННЫХ В </a:t>
            </a:r>
            <a:r>
              <a:rPr lang="en-US" sz="1800" b="1" dirty="0">
                <a:effectLst/>
                <a:latin typeface="Roboto Slab" pitchFamily="2" charset="0"/>
                <a:ea typeface="Roboto Slab" pitchFamily="2" charset="0"/>
              </a:rPr>
              <a:t>DEVICELOCK DLP</a:t>
            </a:r>
            <a:endParaRPr lang="ru-RU" sz="1800" b="1" dirty="0">
              <a:effectLst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589756" y="1275772"/>
            <a:ext cx="78882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/>
            <a:r>
              <a:rPr lang="ru-RU" sz="1700" b="1" dirty="0">
                <a:solidFill>
                  <a:srgbClr val="336600"/>
                </a:solidFill>
                <a:effectLst/>
                <a:latin typeface="+mn-lt"/>
              </a:rPr>
              <a:t>Автоматическое принятие решений</a:t>
            </a:r>
            <a:r>
              <a:rPr lang="ru-RU" sz="1700" dirty="0">
                <a:solidFill>
                  <a:schemeClr val="tx1"/>
                </a:solidFill>
                <a:effectLst/>
                <a:latin typeface="+mn-lt"/>
              </a:rPr>
              <a:t> о возможности передачи/печати/сохранения на основе двух взаимодополняющих методов</a:t>
            </a:r>
          </a:p>
        </p:txBody>
      </p:sp>
      <p:pic>
        <p:nvPicPr>
          <p:cNvPr id="41" name="Picture 2" descr="http://info.oncallinternational.com/Portals/94482/images/Passport-resized-600.jpg"/>
          <p:cNvPicPr>
            <a:picLocks noChangeAspect="1" noChangeArrowheads="1"/>
          </p:cNvPicPr>
          <p:nvPr/>
        </p:nvPicPr>
        <p:blipFill>
          <a:blip r:embed="rId3"/>
          <a:srcRect t="5846"/>
          <a:stretch>
            <a:fillRect/>
          </a:stretch>
        </p:blipFill>
        <p:spPr bwMode="auto">
          <a:xfrm rot="10800000">
            <a:off x="10166032" y="2003679"/>
            <a:ext cx="1339914" cy="1860149"/>
          </a:xfrm>
          <a:prstGeom prst="rect">
            <a:avLst/>
          </a:prstGeom>
          <a:ln>
            <a:noFill/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ketech.com/uploads/images/Contents%20of%20scanned%20ba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3522" b="2606"/>
          <a:stretch/>
        </p:blipFill>
        <p:spPr bwMode="auto">
          <a:xfrm>
            <a:off x="10089308" y="4049669"/>
            <a:ext cx="1493362" cy="215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3689405" y="2281955"/>
            <a:ext cx="5978470" cy="172354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Пользователь, его права, группы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Дата и время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Местонахождение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Источник / адресат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Тип файла / данных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Использование шифрования данных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Направление передачи данных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Информация об устройстве / веб-сервисе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3689403" y="2003679"/>
            <a:ext cx="5763071" cy="24622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Контекстный контроль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3689404" y="4398904"/>
            <a:ext cx="6120960" cy="193899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Ключевые слова и сочетания слов,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морфологический анализ, транслитерация, промышленные словари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Встроенные шаблоны данных (номера карт страхования, кредитных карт, др.)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Цифровые отпечатки (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fingerprints)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400" dirty="0">
                <a:solidFill>
                  <a:srgbClr val="FF0000"/>
                </a:solidFill>
                <a:effectLst/>
                <a:latin typeface="+mn-lt"/>
              </a:rPr>
              <a:t>*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Проверка архивов и вложенных архивов,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встроенных в файлы-контейнеры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Возможность проверки как сообщений, так и вложений почты и мессенджеров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Категории и классификация</a:t>
            </a:r>
          </a:p>
          <a:p>
            <a:pPr marL="173038" indent="-173038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Прочие критерии проверки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3689404" y="4049669"/>
            <a:ext cx="6292796" cy="24622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Контентный анализ и фильтрация (проверка содержимого)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097F02-250B-4C36-A6C6-E943127F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5" y="1883175"/>
            <a:ext cx="3152135" cy="46341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C9F473-7766-4A6C-B76B-2D7F35E1AAAB}"/>
              </a:ext>
            </a:extLst>
          </p:cNvPr>
          <p:cNvSpPr/>
          <p:nvPr/>
        </p:nvSpPr>
        <p:spPr>
          <a:xfrm>
            <a:off x="3790721" y="6440910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Выполняется при наличии связи с сервером управления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DLP-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системой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4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08">
            <a:extLst>
              <a:ext uri="{FF2B5EF4-FFF2-40B4-BE49-F238E27FC236}">
                <a16:creationId xmlns:a16="http://schemas.microsoft.com/office/drawing/2014/main" id="{BB992375-CA8F-4C06-90A7-E6863807C167}"/>
              </a:ext>
            </a:extLst>
          </p:cNvPr>
          <p:cNvSpPr/>
          <p:nvPr/>
        </p:nvSpPr>
        <p:spPr>
          <a:xfrm>
            <a:off x="6964571" y="4543833"/>
            <a:ext cx="397032" cy="3586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35">
            <a:extLst>
              <a:ext uri="{FF2B5EF4-FFF2-40B4-BE49-F238E27FC236}">
                <a16:creationId xmlns:a16="http://schemas.microsoft.com/office/drawing/2014/main" id="{A05C1AD9-9704-4773-B46A-921540C4403E}"/>
              </a:ext>
            </a:extLst>
          </p:cNvPr>
          <p:cNvSpPr/>
          <p:nvPr/>
        </p:nvSpPr>
        <p:spPr>
          <a:xfrm>
            <a:off x="619911" y="1222198"/>
            <a:ext cx="7009191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  <a:t>Полноценный контроль каналов передачи данных </a:t>
            </a:r>
            <a:b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</a:br>
            <a: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  <a:t>с анализом содержимого на каждом этапе – </a:t>
            </a:r>
            <a:b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</a:br>
            <a: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  <a:t>как на ПК в офисе, так и на автономных рабочих местах</a:t>
            </a:r>
          </a:p>
        </p:txBody>
      </p:sp>
      <p:sp>
        <p:nvSpPr>
          <p:cNvPr id="4" name="Стрелка: вправо 81">
            <a:extLst>
              <a:ext uri="{FF2B5EF4-FFF2-40B4-BE49-F238E27FC236}">
                <a16:creationId xmlns:a16="http://schemas.microsoft.com/office/drawing/2014/main" id="{D939DFE1-32C1-4C67-B133-69D47908C50B}"/>
              </a:ext>
            </a:extLst>
          </p:cNvPr>
          <p:cNvSpPr/>
          <p:nvPr/>
        </p:nvSpPr>
        <p:spPr>
          <a:xfrm>
            <a:off x="4301129" y="4194042"/>
            <a:ext cx="563632" cy="81854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" name="Стрелка: пятиугольник 65">
            <a:extLst>
              <a:ext uri="{FF2B5EF4-FFF2-40B4-BE49-F238E27FC236}">
                <a16:creationId xmlns:a16="http://schemas.microsoft.com/office/drawing/2014/main" id="{B916E5DB-3F22-4D2B-829A-EA6360C06DE0}"/>
              </a:ext>
            </a:extLst>
          </p:cNvPr>
          <p:cNvSpPr/>
          <p:nvPr/>
        </p:nvSpPr>
        <p:spPr>
          <a:xfrm>
            <a:off x="2339878" y="3147809"/>
            <a:ext cx="2012979" cy="3003708"/>
          </a:xfrm>
          <a:prstGeom prst="homePlate">
            <a:avLst>
              <a:gd name="adj" fmla="val 11629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пятиугольник 87">
            <a:extLst>
              <a:ext uri="{FF2B5EF4-FFF2-40B4-BE49-F238E27FC236}">
                <a16:creationId xmlns:a16="http://schemas.microsoft.com/office/drawing/2014/main" id="{0D135DA0-7EA6-401F-9321-4B7ED0C7A716}"/>
              </a:ext>
            </a:extLst>
          </p:cNvPr>
          <p:cNvSpPr/>
          <p:nvPr/>
        </p:nvSpPr>
        <p:spPr>
          <a:xfrm>
            <a:off x="1071824" y="3147809"/>
            <a:ext cx="1583116" cy="3003708"/>
          </a:xfrm>
          <a:prstGeom prst="homePlate">
            <a:avLst>
              <a:gd name="adj" fmla="val 11629"/>
            </a:avLst>
          </a:prstGeom>
          <a:solidFill>
            <a:srgbClr val="FFE6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png.icons8.com/?id=47764&amp;size=2x">
            <a:extLst>
              <a:ext uri="{FF2B5EF4-FFF2-40B4-BE49-F238E27FC236}">
                <a16:creationId xmlns:a16="http://schemas.microsoft.com/office/drawing/2014/main" id="{D96C7B41-A97D-4B26-B4C3-4838B75D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56" y="4530029"/>
            <a:ext cx="295649" cy="368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B Connector icon">
            <a:extLst>
              <a:ext uri="{FF2B5EF4-FFF2-40B4-BE49-F238E27FC236}">
                <a16:creationId xmlns:a16="http://schemas.microsoft.com/office/drawing/2014/main" id="{0A035EE3-8C5D-4E9C-9547-17F685B3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6" y="3786258"/>
            <a:ext cx="297681" cy="297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23">
            <a:extLst>
              <a:ext uri="{FF2B5EF4-FFF2-40B4-BE49-F238E27FC236}">
                <a16:creationId xmlns:a16="http://schemas.microsoft.com/office/drawing/2014/main" id="{A6FBD2F6-A218-406B-A380-C472B1D42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5" y="5337867"/>
            <a:ext cx="297681" cy="297681"/>
          </a:xfrm>
          <a:prstGeom prst="rect">
            <a:avLst/>
          </a:prstGeom>
        </p:spPr>
      </p:pic>
      <p:pic>
        <p:nvPicPr>
          <p:cNvPr id="10" name="Рисунок 125">
            <a:extLst>
              <a:ext uri="{FF2B5EF4-FFF2-40B4-BE49-F238E27FC236}">
                <a16:creationId xmlns:a16="http://schemas.microsoft.com/office/drawing/2014/main" id="{AE160CA3-93F9-4EE9-B342-66A93524F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42" y="4174135"/>
            <a:ext cx="292782" cy="292782"/>
          </a:xfrm>
          <a:prstGeom prst="rect">
            <a:avLst/>
          </a:prstGeom>
        </p:spPr>
      </p:pic>
      <p:pic>
        <p:nvPicPr>
          <p:cNvPr id="11" name="Рисунок 139">
            <a:extLst>
              <a:ext uri="{FF2B5EF4-FFF2-40B4-BE49-F238E27FC236}">
                <a16:creationId xmlns:a16="http://schemas.microsoft.com/office/drawing/2014/main" id="{666FC0EB-0EC2-428F-8DA2-AE1EA6D32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47" y="4995247"/>
            <a:ext cx="265499" cy="246049"/>
          </a:xfrm>
          <a:prstGeom prst="rect">
            <a:avLst/>
          </a:prstGeom>
        </p:spPr>
      </p:pic>
      <p:pic>
        <p:nvPicPr>
          <p:cNvPr id="12" name="Рисунок 61">
            <a:extLst>
              <a:ext uri="{FF2B5EF4-FFF2-40B4-BE49-F238E27FC236}">
                <a16:creationId xmlns:a16="http://schemas.microsoft.com/office/drawing/2014/main" id="{4814798A-5943-49B9-9720-16C20D171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33" y="4394289"/>
            <a:ext cx="907601" cy="907601"/>
          </a:xfrm>
          <a:prstGeom prst="rect">
            <a:avLst/>
          </a:prstGeom>
        </p:spPr>
      </p:pic>
      <p:pic>
        <p:nvPicPr>
          <p:cNvPr id="13" name="Рисунок 63">
            <a:extLst>
              <a:ext uri="{FF2B5EF4-FFF2-40B4-BE49-F238E27FC236}">
                <a16:creationId xmlns:a16="http://schemas.microsoft.com/office/drawing/2014/main" id="{A230F2CD-CCDB-4A0A-AA07-F8B2EA7A99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2240" y="4060784"/>
            <a:ext cx="812266" cy="812266"/>
          </a:xfrm>
          <a:prstGeom prst="rect">
            <a:avLst/>
          </a:prstGeom>
        </p:spPr>
      </p:pic>
      <p:grpSp>
        <p:nvGrpSpPr>
          <p:cNvPr id="14" name="Группа 68">
            <a:extLst>
              <a:ext uri="{FF2B5EF4-FFF2-40B4-BE49-F238E27FC236}">
                <a16:creationId xmlns:a16="http://schemas.microsoft.com/office/drawing/2014/main" id="{E78459CD-4FD2-4689-AC42-5245118FCA26}"/>
              </a:ext>
            </a:extLst>
          </p:cNvPr>
          <p:cNvGrpSpPr/>
          <p:nvPr/>
        </p:nvGrpSpPr>
        <p:grpSpPr>
          <a:xfrm>
            <a:off x="4846614" y="4037879"/>
            <a:ext cx="1203753" cy="1165352"/>
            <a:chOff x="543844" y="168117"/>
            <a:chExt cx="709667" cy="709667"/>
          </a:xfrm>
        </p:grpSpPr>
        <p:grpSp>
          <p:nvGrpSpPr>
            <p:cNvPr id="15" name="Группа 69">
              <a:extLst>
                <a:ext uri="{FF2B5EF4-FFF2-40B4-BE49-F238E27FC236}">
                  <a16:creationId xmlns:a16="http://schemas.microsoft.com/office/drawing/2014/main" id="{27519EBE-2BEF-4179-BC6D-434740CBA5F8}"/>
                </a:ext>
              </a:extLst>
            </p:cNvPr>
            <p:cNvGrpSpPr/>
            <p:nvPr/>
          </p:nvGrpSpPr>
          <p:grpSpPr>
            <a:xfrm>
              <a:off x="543844" y="168117"/>
              <a:ext cx="709667" cy="709667"/>
              <a:chOff x="8556964" y="952646"/>
              <a:chExt cx="709667" cy="709667"/>
            </a:xfrm>
          </p:grpSpPr>
          <p:pic>
            <p:nvPicPr>
              <p:cNvPr id="17" name="Рисунок 78">
                <a:extLst>
                  <a:ext uri="{FF2B5EF4-FFF2-40B4-BE49-F238E27FC236}">
                    <a16:creationId xmlns:a16="http://schemas.microsoft.com/office/drawing/2014/main" id="{17795B85-39E0-4618-995F-199EA396D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964" y="952646"/>
                <a:ext cx="709667" cy="709667"/>
              </a:xfrm>
              <a:prstGeom prst="rect">
                <a:avLst/>
              </a:prstGeom>
            </p:spPr>
          </p:pic>
          <p:sp>
            <p:nvSpPr>
              <p:cNvPr id="18" name="Прямоугольник 79">
                <a:extLst>
                  <a:ext uri="{FF2B5EF4-FFF2-40B4-BE49-F238E27FC236}">
                    <a16:creationId xmlns:a16="http://schemas.microsoft.com/office/drawing/2014/main" id="{657AECA4-03C7-42ED-B667-3A13FC2520C6}"/>
                  </a:ext>
                </a:extLst>
              </p:cNvPr>
              <p:cNvSpPr/>
              <p:nvPr/>
            </p:nvSpPr>
            <p:spPr>
              <a:xfrm>
                <a:off x="8940958" y="1348676"/>
                <a:ext cx="211931" cy="219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16" name="Рисунок 70">
              <a:extLst>
                <a:ext uri="{FF2B5EF4-FFF2-40B4-BE49-F238E27FC236}">
                  <a16:creationId xmlns:a16="http://schemas.microsoft.com/office/drawing/2014/main" id="{15D70EFD-F614-4D12-8CDB-AE428C54D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38" y="571359"/>
              <a:ext cx="205328" cy="205328"/>
            </a:xfrm>
            <a:prstGeom prst="rect">
              <a:avLst/>
            </a:prstGeom>
          </p:spPr>
        </p:pic>
      </p:grpSp>
      <p:sp>
        <p:nvSpPr>
          <p:cNvPr id="19" name="Стрелка: пятиугольник 80">
            <a:extLst>
              <a:ext uri="{FF2B5EF4-FFF2-40B4-BE49-F238E27FC236}">
                <a16:creationId xmlns:a16="http://schemas.microsoft.com/office/drawing/2014/main" id="{A2426BAD-1801-41C4-9C31-9CD00FF9B6B3}"/>
              </a:ext>
            </a:extLst>
          </p:cNvPr>
          <p:cNvSpPr/>
          <p:nvPr/>
        </p:nvSpPr>
        <p:spPr>
          <a:xfrm>
            <a:off x="7425629" y="4336721"/>
            <a:ext cx="3694547" cy="1945232"/>
          </a:xfrm>
          <a:prstGeom prst="homePlate">
            <a:avLst>
              <a:gd name="adj" fmla="val 11629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64">
            <a:extLst>
              <a:ext uri="{FF2B5EF4-FFF2-40B4-BE49-F238E27FC236}">
                <a16:creationId xmlns:a16="http://schemas.microsoft.com/office/drawing/2014/main" id="{11E18795-E6CF-4DEF-81F9-BF9A021173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61" y="5309399"/>
            <a:ext cx="812265" cy="812265"/>
          </a:xfrm>
          <a:prstGeom prst="rect">
            <a:avLst/>
          </a:prstGeom>
        </p:spPr>
      </p:pic>
      <p:sp>
        <p:nvSpPr>
          <p:cNvPr id="21" name="Прямоугольник 82">
            <a:extLst>
              <a:ext uri="{FF2B5EF4-FFF2-40B4-BE49-F238E27FC236}">
                <a16:creationId xmlns:a16="http://schemas.microsoft.com/office/drawing/2014/main" id="{1CF967A5-031F-4E34-99AA-F80563BD162A}"/>
              </a:ext>
            </a:extLst>
          </p:cNvPr>
          <p:cNvSpPr/>
          <p:nvPr/>
        </p:nvSpPr>
        <p:spPr>
          <a:xfrm>
            <a:off x="4329647" y="2217659"/>
            <a:ext cx="243450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556A2C"/>
                </a:solidFill>
                <a:latin typeface="+mn-lt"/>
              </a:rPr>
              <a:t>Данные передаются </a:t>
            </a:r>
            <a:r>
              <a:rPr lang="ru-RU" sz="1000" b="1" u="sng" dirty="0">
                <a:solidFill>
                  <a:srgbClr val="556A2C"/>
                </a:solidFill>
                <a:latin typeface="+mn-lt"/>
              </a:rPr>
              <a:t>после</a:t>
            </a:r>
            <a:r>
              <a:rPr lang="ru-RU" sz="1000" b="1" dirty="0">
                <a:solidFill>
                  <a:srgbClr val="556A2C"/>
                </a:solidFill>
                <a:latin typeface="+mn-lt"/>
              </a:rPr>
              <a:t> анализа содержимого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 запретом передачи </a:t>
            </a:r>
            <a:r>
              <a:rPr lang="ru-RU" sz="10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только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данных ограниченного доступа</a:t>
            </a:r>
            <a:r>
              <a:rPr lang="ru-RU" sz="1000" b="1" dirty="0">
                <a:solidFill>
                  <a:srgbClr val="556A2C"/>
                </a:solidFill>
                <a:latin typeface="+mn-lt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556A2C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556A2C"/>
                </a:solidFill>
                <a:latin typeface="+mn-lt"/>
              </a:rPr>
              <a:t>Нет данных ограниченного доступа – передача разрешена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556A2C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556A2C"/>
                </a:solidFill>
              </a:rPr>
              <a:t>Возможность оперативной реакции по инциденту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556A2C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rgbClr val="556A2C"/>
              </a:solidFill>
              <a:latin typeface="+mn-lt"/>
            </a:endParaRPr>
          </a:p>
        </p:txBody>
      </p:sp>
      <p:pic>
        <p:nvPicPr>
          <p:cNvPr id="22" name="Рисунок 94">
            <a:extLst>
              <a:ext uri="{FF2B5EF4-FFF2-40B4-BE49-F238E27FC236}">
                <a16:creationId xmlns:a16="http://schemas.microsoft.com/office/drawing/2014/main" id="{D93BC7D8-11AB-4690-8EBD-2856B0A168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8" y="3991999"/>
            <a:ext cx="1018033" cy="1018033"/>
          </a:xfrm>
          <a:prstGeom prst="rect">
            <a:avLst/>
          </a:prstGeom>
        </p:spPr>
      </p:pic>
      <p:sp>
        <p:nvSpPr>
          <p:cNvPr id="23" name="Прямоугольник 98">
            <a:extLst>
              <a:ext uri="{FF2B5EF4-FFF2-40B4-BE49-F238E27FC236}">
                <a16:creationId xmlns:a16="http://schemas.microsoft.com/office/drawing/2014/main" id="{A0877810-F006-4834-854E-767C8A8E16B5}"/>
              </a:ext>
            </a:extLst>
          </p:cNvPr>
          <p:cNvSpPr/>
          <p:nvPr/>
        </p:nvSpPr>
        <p:spPr>
          <a:xfrm>
            <a:off x="8314069" y="4466917"/>
            <a:ext cx="2353930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556A2C"/>
                </a:solidFill>
                <a:latin typeface="+mn-lt"/>
              </a:rPr>
              <a:t>Выявление инцидента </a:t>
            </a:r>
            <a:r>
              <a:rPr lang="ru-RU" sz="1050" b="1" i="1" dirty="0">
                <a:solidFill>
                  <a:srgbClr val="556A2C"/>
                </a:solidFill>
                <a:latin typeface="+mn-lt"/>
              </a:rPr>
              <a:t>(попытки передачи данных)</a:t>
            </a:r>
            <a:r>
              <a:rPr lang="ru-RU" sz="1050" b="1" dirty="0">
                <a:solidFill>
                  <a:srgbClr val="556A2C"/>
                </a:solidFill>
                <a:latin typeface="+mn-lt"/>
              </a:rPr>
              <a:t>, Определение источника</a:t>
            </a:r>
          </a:p>
        </p:txBody>
      </p:sp>
      <p:pic>
        <p:nvPicPr>
          <p:cNvPr id="24" name="Рисунок 100">
            <a:extLst>
              <a:ext uri="{FF2B5EF4-FFF2-40B4-BE49-F238E27FC236}">
                <a16:creationId xmlns:a16="http://schemas.microsoft.com/office/drawing/2014/main" id="{00324672-C5F7-459F-A8B0-176AEF61BC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82" y="4487984"/>
            <a:ext cx="694753" cy="694753"/>
          </a:xfrm>
          <a:prstGeom prst="rect">
            <a:avLst/>
          </a:prstGeom>
        </p:spPr>
      </p:pic>
      <p:sp>
        <p:nvSpPr>
          <p:cNvPr id="25" name="Прямоугольник 106">
            <a:extLst>
              <a:ext uri="{FF2B5EF4-FFF2-40B4-BE49-F238E27FC236}">
                <a16:creationId xmlns:a16="http://schemas.microsoft.com/office/drawing/2014/main" id="{4492A62A-A0DF-4871-931E-B42BBAEE0054}"/>
              </a:ext>
            </a:extLst>
          </p:cNvPr>
          <p:cNvSpPr/>
          <p:nvPr/>
        </p:nvSpPr>
        <p:spPr>
          <a:xfrm>
            <a:off x="7361603" y="6316050"/>
            <a:ext cx="4743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556A2C"/>
                </a:solidFill>
                <a:latin typeface="+mn-lt"/>
              </a:rPr>
              <a:t>Детектирование конфиденциальных данных в архиве – </a:t>
            </a:r>
          </a:p>
          <a:p>
            <a:r>
              <a:rPr lang="ru-RU" sz="1100" b="1" dirty="0">
                <a:solidFill>
                  <a:srgbClr val="556A2C"/>
                </a:solidFill>
                <a:latin typeface="+mn-lt"/>
              </a:rPr>
              <a:t>Для проведения расследований и создания доказательной базы</a:t>
            </a:r>
          </a:p>
        </p:txBody>
      </p:sp>
      <p:pic>
        <p:nvPicPr>
          <p:cNvPr id="26" name="Рисунок 38">
            <a:extLst>
              <a:ext uri="{FF2B5EF4-FFF2-40B4-BE49-F238E27FC236}">
                <a16:creationId xmlns:a16="http://schemas.microsoft.com/office/drawing/2014/main" id="{AEC22F8B-A94D-48DB-97EC-B89305DF4C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62" y="3229936"/>
            <a:ext cx="812265" cy="812265"/>
          </a:xfrm>
          <a:prstGeom prst="rect">
            <a:avLst/>
          </a:prstGeom>
        </p:spPr>
      </p:pic>
      <p:sp>
        <p:nvSpPr>
          <p:cNvPr id="27" name="Прямоугольник 40">
            <a:extLst>
              <a:ext uri="{FF2B5EF4-FFF2-40B4-BE49-F238E27FC236}">
                <a16:creationId xmlns:a16="http://schemas.microsoft.com/office/drawing/2014/main" id="{9471B251-31FD-4008-8510-D5B3BE3827E3}"/>
              </a:ext>
            </a:extLst>
          </p:cNvPr>
          <p:cNvSpPr/>
          <p:nvPr/>
        </p:nvSpPr>
        <p:spPr>
          <a:xfrm>
            <a:off x="4338586" y="5252080"/>
            <a:ext cx="285054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556A2C"/>
                </a:solidFill>
                <a:latin typeface="+mn-lt"/>
              </a:rPr>
              <a:t>Создается копия </a:t>
            </a:r>
            <a:br>
              <a:rPr lang="ru-RU" sz="1000" b="1" dirty="0">
                <a:solidFill>
                  <a:srgbClr val="556A2C"/>
                </a:solidFill>
                <a:latin typeface="+mn-lt"/>
              </a:rPr>
            </a:br>
            <a:r>
              <a:rPr lang="ru-RU" sz="1000" b="1" dirty="0">
                <a:solidFill>
                  <a:srgbClr val="556A2C"/>
                </a:solidFill>
                <a:latin typeface="+mn-lt"/>
              </a:rPr>
              <a:t>переданных данных</a:t>
            </a:r>
            <a:br>
              <a:rPr lang="ru-RU" sz="1000" b="1" dirty="0">
                <a:solidFill>
                  <a:srgbClr val="556A2C"/>
                </a:solidFill>
                <a:latin typeface="+mn-lt"/>
              </a:rPr>
            </a:br>
            <a:r>
              <a:rPr lang="ru-RU" sz="1000" b="1" dirty="0">
                <a:solidFill>
                  <a:srgbClr val="556A2C"/>
                </a:solidFill>
                <a:latin typeface="+mn-lt"/>
              </a:rPr>
              <a:t>(как при блокировке, так и по факту разрешенной передачи данных)</a:t>
            </a:r>
          </a:p>
        </p:txBody>
      </p:sp>
      <p:pic>
        <p:nvPicPr>
          <p:cNvPr id="28" name="Рисунок 43">
            <a:extLst>
              <a:ext uri="{FF2B5EF4-FFF2-40B4-BE49-F238E27FC236}">
                <a16:creationId xmlns:a16="http://schemas.microsoft.com/office/drawing/2014/main" id="{B266ADDC-9090-4787-A70A-81ABA3DF1A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8" y="2120917"/>
            <a:ext cx="1477009" cy="1477009"/>
          </a:xfrm>
          <a:prstGeom prst="rect">
            <a:avLst/>
          </a:prstGeom>
        </p:spPr>
      </p:pic>
      <p:sp>
        <p:nvSpPr>
          <p:cNvPr id="29" name="Стрелка: вправо 41">
            <a:extLst>
              <a:ext uri="{FF2B5EF4-FFF2-40B4-BE49-F238E27FC236}">
                <a16:creationId xmlns:a16="http://schemas.microsoft.com/office/drawing/2014/main" id="{4E3C06EA-742B-4E54-8E72-CD1557831C7A}"/>
              </a:ext>
            </a:extLst>
          </p:cNvPr>
          <p:cNvSpPr/>
          <p:nvPr/>
        </p:nvSpPr>
        <p:spPr>
          <a:xfrm>
            <a:off x="6328793" y="3156556"/>
            <a:ext cx="1040421" cy="3586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пятиугольник 44">
            <a:extLst>
              <a:ext uri="{FF2B5EF4-FFF2-40B4-BE49-F238E27FC236}">
                <a16:creationId xmlns:a16="http://schemas.microsoft.com/office/drawing/2014/main" id="{511C0428-3215-4863-BD2E-6C280B06487E}"/>
              </a:ext>
            </a:extLst>
          </p:cNvPr>
          <p:cNvSpPr/>
          <p:nvPr/>
        </p:nvSpPr>
        <p:spPr>
          <a:xfrm>
            <a:off x="7425629" y="2065825"/>
            <a:ext cx="3694547" cy="1945232"/>
          </a:xfrm>
          <a:prstGeom prst="homePlate">
            <a:avLst>
              <a:gd name="adj" fmla="val 11629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45">
            <a:extLst>
              <a:ext uri="{FF2B5EF4-FFF2-40B4-BE49-F238E27FC236}">
                <a16:creationId xmlns:a16="http://schemas.microsoft.com/office/drawing/2014/main" id="{BC16E5BE-F3BD-4CC7-834F-6483B04638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84" y="1349081"/>
            <a:ext cx="703372" cy="703372"/>
          </a:xfrm>
          <a:prstGeom prst="rect">
            <a:avLst/>
          </a:prstGeom>
        </p:spPr>
      </p:pic>
      <p:pic>
        <p:nvPicPr>
          <p:cNvPr id="32" name="Рисунок 46">
            <a:extLst>
              <a:ext uri="{FF2B5EF4-FFF2-40B4-BE49-F238E27FC236}">
                <a16:creationId xmlns:a16="http://schemas.microsoft.com/office/drawing/2014/main" id="{396CC375-049E-4F5A-9F31-51482869677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82" y="3206831"/>
            <a:ext cx="727584" cy="727584"/>
          </a:xfrm>
          <a:prstGeom prst="rect">
            <a:avLst/>
          </a:prstGeom>
        </p:spPr>
      </p:pic>
      <p:pic>
        <p:nvPicPr>
          <p:cNvPr id="33" name="Рисунок 48">
            <a:extLst>
              <a:ext uri="{FF2B5EF4-FFF2-40B4-BE49-F238E27FC236}">
                <a16:creationId xmlns:a16="http://schemas.microsoft.com/office/drawing/2014/main" id="{5CC8E59C-2F1B-4CD8-82DD-5D8FA8896A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47" y="2211484"/>
            <a:ext cx="694753" cy="694753"/>
          </a:xfrm>
          <a:prstGeom prst="rect">
            <a:avLst/>
          </a:prstGeom>
        </p:spPr>
      </p:pic>
      <p:sp>
        <p:nvSpPr>
          <p:cNvPr id="34" name="Прямоугольник 51">
            <a:extLst>
              <a:ext uri="{FF2B5EF4-FFF2-40B4-BE49-F238E27FC236}">
                <a16:creationId xmlns:a16="http://schemas.microsoft.com/office/drawing/2014/main" id="{3AC5CC67-ACE2-43F9-BA0C-33326996C699}"/>
              </a:ext>
            </a:extLst>
          </p:cNvPr>
          <p:cNvSpPr/>
          <p:nvPr/>
        </p:nvSpPr>
        <p:spPr>
          <a:xfrm>
            <a:off x="8359508" y="2155747"/>
            <a:ext cx="23084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556A2C"/>
                </a:solidFill>
                <a:latin typeface="+mn-lt"/>
              </a:rPr>
              <a:t>Немедленное выявление инцидента в форме </a:t>
            </a:r>
            <a:r>
              <a:rPr lang="ru-RU" sz="1000" b="1" u="sng" dirty="0">
                <a:solidFill>
                  <a:srgbClr val="556A2C"/>
                </a:solidFill>
                <a:latin typeface="+mn-lt"/>
              </a:rPr>
              <a:t>попытки утечки</a:t>
            </a:r>
          </a:p>
        </p:txBody>
      </p:sp>
      <p:sp>
        <p:nvSpPr>
          <p:cNvPr id="35" name="Прямоугольник 52">
            <a:extLst>
              <a:ext uri="{FF2B5EF4-FFF2-40B4-BE49-F238E27FC236}">
                <a16:creationId xmlns:a16="http://schemas.microsoft.com/office/drawing/2014/main" id="{B261DDA2-52FB-4B83-A325-D5E650A13776}"/>
              </a:ext>
            </a:extLst>
          </p:cNvPr>
          <p:cNvSpPr/>
          <p:nvPr/>
        </p:nvSpPr>
        <p:spPr>
          <a:xfrm>
            <a:off x="8359509" y="2663676"/>
            <a:ext cx="224101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556A2C"/>
                </a:solidFill>
                <a:latin typeface="+mn-lt"/>
              </a:rPr>
              <a:t>Определение злоумышленника без ущерба для организации</a:t>
            </a:r>
          </a:p>
        </p:txBody>
      </p:sp>
      <p:cxnSp>
        <p:nvCxnSpPr>
          <p:cNvPr id="36" name="Прямая соединительная линия 2">
            <a:extLst>
              <a:ext uri="{FF2B5EF4-FFF2-40B4-BE49-F238E27FC236}">
                <a16:creationId xmlns:a16="http://schemas.microsoft.com/office/drawing/2014/main" id="{6CDB1638-9773-4293-B0DC-76A115766342}"/>
              </a:ext>
            </a:extLst>
          </p:cNvPr>
          <p:cNvCxnSpPr/>
          <p:nvPr/>
        </p:nvCxnSpPr>
        <p:spPr>
          <a:xfrm flipH="1">
            <a:off x="7528747" y="3206831"/>
            <a:ext cx="676488" cy="6969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Прямоугольник 55">
            <a:extLst>
              <a:ext uri="{FF2B5EF4-FFF2-40B4-BE49-F238E27FC236}">
                <a16:creationId xmlns:a16="http://schemas.microsoft.com/office/drawing/2014/main" id="{88C2897A-5C2F-4E0F-8A00-0AB57E3D7F48}"/>
              </a:ext>
            </a:extLst>
          </p:cNvPr>
          <p:cNvSpPr/>
          <p:nvPr/>
        </p:nvSpPr>
        <p:spPr>
          <a:xfrm>
            <a:off x="8359508" y="3222012"/>
            <a:ext cx="224101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556A2C"/>
                </a:solidFill>
                <a:latin typeface="+mn-lt"/>
              </a:rPr>
              <a:t>Предотвращение утечки и дальнейшего бесконтрольного распространения данных</a:t>
            </a:r>
          </a:p>
        </p:txBody>
      </p:sp>
      <p:sp>
        <p:nvSpPr>
          <p:cNvPr id="38" name="Стрелка: вправо 56">
            <a:extLst>
              <a:ext uri="{FF2B5EF4-FFF2-40B4-BE49-F238E27FC236}">
                <a16:creationId xmlns:a16="http://schemas.microsoft.com/office/drawing/2014/main" id="{FBAD511F-552D-43D9-995D-0B607B321017}"/>
              </a:ext>
            </a:extLst>
          </p:cNvPr>
          <p:cNvSpPr/>
          <p:nvPr/>
        </p:nvSpPr>
        <p:spPr>
          <a:xfrm rot="5400000">
            <a:off x="8655534" y="3582106"/>
            <a:ext cx="421481" cy="132208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58">
            <a:extLst>
              <a:ext uri="{FF2B5EF4-FFF2-40B4-BE49-F238E27FC236}">
                <a16:creationId xmlns:a16="http://schemas.microsoft.com/office/drawing/2014/main" id="{FD153C37-3586-48D0-9D13-FC66E885F92F}"/>
              </a:ext>
            </a:extLst>
          </p:cNvPr>
          <p:cNvSpPr/>
          <p:nvPr/>
        </p:nvSpPr>
        <p:spPr>
          <a:xfrm>
            <a:off x="8314069" y="5345505"/>
            <a:ext cx="2415450" cy="5770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556A2C"/>
                </a:solidFill>
                <a:latin typeface="+mn-lt"/>
              </a:rPr>
              <a:t>Сбор и хранение доказательной базы для расследования попыток хищения данных</a:t>
            </a:r>
          </a:p>
        </p:txBody>
      </p:sp>
      <p:pic>
        <p:nvPicPr>
          <p:cNvPr id="40" name="Рисунок 59">
            <a:extLst>
              <a:ext uri="{FF2B5EF4-FFF2-40B4-BE49-F238E27FC236}">
                <a16:creationId xmlns:a16="http://schemas.microsoft.com/office/drawing/2014/main" id="{9E07C750-AF6D-48C5-99F0-10E8773B29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4" y="2420492"/>
            <a:ext cx="617949" cy="617949"/>
          </a:xfrm>
          <a:prstGeom prst="rect">
            <a:avLst/>
          </a:prstGeom>
        </p:spPr>
      </p:pic>
      <p:pic>
        <p:nvPicPr>
          <p:cNvPr id="41" name="Рисунок 60">
            <a:extLst>
              <a:ext uri="{FF2B5EF4-FFF2-40B4-BE49-F238E27FC236}">
                <a16:creationId xmlns:a16="http://schemas.microsoft.com/office/drawing/2014/main" id="{19D5B2CC-F53D-40A2-AD72-A99984862F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43" y="5345505"/>
            <a:ext cx="785765" cy="785765"/>
          </a:xfrm>
          <a:prstGeom prst="rect">
            <a:avLst/>
          </a:prstGeom>
        </p:spPr>
      </p:pic>
      <p:sp>
        <p:nvSpPr>
          <p:cNvPr id="42" name="Прямоугольник 47">
            <a:extLst>
              <a:ext uri="{FF2B5EF4-FFF2-40B4-BE49-F238E27FC236}">
                <a16:creationId xmlns:a16="http://schemas.microsoft.com/office/drawing/2014/main" id="{FDB56C5F-CDD9-4687-B1F3-89C51B1AFD7D}"/>
              </a:ext>
            </a:extLst>
          </p:cNvPr>
          <p:cNvSpPr/>
          <p:nvPr/>
        </p:nvSpPr>
        <p:spPr>
          <a:xfrm>
            <a:off x="1070360" y="4004485"/>
            <a:ext cx="147174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Защищаемые данные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B718A5E8-3C1F-4D38-ADA8-CB4A4E3384CD}"/>
              </a:ext>
            </a:extLst>
          </p:cNvPr>
          <p:cNvSpPr txBox="1">
            <a:spLocks/>
          </p:cNvSpPr>
          <p:nvPr/>
        </p:nvSpPr>
        <p:spPr bwMode="auto">
          <a:xfrm>
            <a:off x="0" y="532496"/>
            <a:ext cx="106680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446088" eaLnBrk="1" hangingPunct="1"/>
            <a:r>
              <a:rPr lang="ru-RU" sz="1800" b="1" dirty="0">
                <a:effectLst/>
                <a:latin typeface="Roboto Slab" pitchFamily="2" charset="0"/>
                <a:ea typeface="Roboto Slab" pitchFamily="2" charset="0"/>
              </a:rPr>
              <a:t>КОНТЕНТНАЯ ФИЛЬТРАЦИЯ В </a:t>
            </a:r>
            <a:r>
              <a:rPr lang="en-US" sz="1800" b="1" dirty="0">
                <a:effectLst/>
                <a:latin typeface="Roboto Slab" pitchFamily="2" charset="0"/>
                <a:ea typeface="Roboto Slab" pitchFamily="2" charset="0"/>
              </a:rPr>
              <a:t>DEVICELOCK DLP</a:t>
            </a:r>
            <a:endParaRPr lang="ru-RU" sz="1800" b="1" dirty="0">
              <a:effectLst/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B302651-7B42-4E69-9158-098752F1240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02" y="6219167"/>
            <a:ext cx="468531" cy="4685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D6C315E-E7B7-4AC2-8E15-1FFA6F9CD24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19" y="6219167"/>
            <a:ext cx="527510" cy="4645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2474358-2160-436D-B6A2-F82D51A2B6D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9" y="6219167"/>
            <a:ext cx="464520" cy="4645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DDC742-4F54-48EA-A94A-66B38DDBC71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19" y="6219167"/>
            <a:ext cx="464520" cy="46452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944AD29-1504-4DA8-9CE5-DF616B0621E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54" y="6219167"/>
            <a:ext cx="464520" cy="4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5">
            <a:extLst>
              <a:ext uri="{FF2B5EF4-FFF2-40B4-BE49-F238E27FC236}">
                <a16:creationId xmlns:a16="http://schemas.microsoft.com/office/drawing/2014/main" id="{A05C1AD9-9704-4773-B46A-921540C4403E}"/>
              </a:ext>
            </a:extLst>
          </p:cNvPr>
          <p:cNvSpPr/>
          <p:nvPr/>
        </p:nvSpPr>
        <p:spPr>
          <a:xfrm>
            <a:off x="619911" y="1222198"/>
            <a:ext cx="7009191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  <a:t>Полноценный контроль каналов передачи данных </a:t>
            </a:r>
            <a:b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</a:br>
            <a: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  <a:t>с анализом содержимого на каждом этапе – </a:t>
            </a:r>
            <a:b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</a:br>
            <a:r>
              <a:rPr lang="ru-RU" sz="1700" b="1" dirty="0">
                <a:solidFill>
                  <a:srgbClr val="556A2C"/>
                </a:solidFill>
                <a:latin typeface="+mn-lt"/>
                <a:cs typeface="Segoe UI" pitchFamily="34" charset="0"/>
              </a:rPr>
              <a:t>как на ПК в офисе, так и на автономных рабочих местах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B718A5E8-3C1F-4D38-ADA8-CB4A4E3384CD}"/>
              </a:ext>
            </a:extLst>
          </p:cNvPr>
          <p:cNvSpPr txBox="1">
            <a:spLocks/>
          </p:cNvSpPr>
          <p:nvPr/>
        </p:nvSpPr>
        <p:spPr bwMode="auto">
          <a:xfrm>
            <a:off x="0" y="532496"/>
            <a:ext cx="106680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446088" eaLnBrk="1" hangingPunct="1"/>
            <a:r>
              <a:rPr lang="ru-RU" sz="1800" b="1" dirty="0">
                <a:effectLst/>
                <a:latin typeface="Roboto Slab" pitchFamily="2" charset="0"/>
                <a:ea typeface="Roboto Slab" pitchFamily="2" charset="0"/>
              </a:rPr>
              <a:t>КОНТРОЛЬ КОММУНИКАЦИЙ НА ПРИМЕРЕ </a:t>
            </a:r>
            <a:r>
              <a:rPr lang="en-US" sz="1800" b="1" dirty="0">
                <a:effectLst/>
                <a:latin typeface="Roboto Slab" pitchFamily="2" charset="0"/>
                <a:ea typeface="Roboto Slab" pitchFamily="2" charset="0"/>
              </a:rPr>
              <a:t>SKYPE</a:t>
            </a:r>
            <a:endParaRPr lang="ru-RU" sz="1800" b="1" dirty="0">
              <a:effectLst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CF8CF634-CEF8-4177-81F7-5C577811F65E}"/>
              </a:ext>
            </a:extLst>
          </p:cNvPr>
          <p:cNvSpPr/>
          <p:nvPr/>
        </p:nvSpPr>
        <p:spPr>
          <a:xfrm>
            <a:off x="3309176" y="3127725"/>
            <a:ext cx="4942620" cy="359546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BAFAEE-5F26-4573-AA9D-3081F260FD3F}"/>
              </a:ext>
            </a:extLst>
          </p:cNvPr>
          <p:cNvSpPr txBox="1"/>
          <p:nvPr/>
        </p:nvSpPr>
        <p:spPr>
          <a:xfrm>
            <a:off x="619911" y="2200831"/>
            <a:ext cx="97432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Segoe UI" panose="020B0502040204020203" pitchFamily="34" charset="0"/>
              </a:rPr>
              <a:t>Раздельный контроль сущностей в </a:t>
            </a:r>
            <a:r>
              <a:rPr lang="en-US" sz="1400" dirty="0">
                <a:latin typeface="+mn-lt"/>
                <a:cs typeface="Segoe UI" panose="020B0502040204020203" pitchFamily="34" charset="0"/>
              </a:rPr>
              <a:t>Skype </a:t>
            </a:r>
            <a:r>
              <a:rPr lang="ru-RU" sz="1400" dirty="0">
                <a:latin typeface="+mn-lt"/>
                <a:cs typeface="Segoe UI" panose="020B0502040204020203" pitchFamily="34" charset="0"/>
              </a:rPr>
              <a:t>на базе логики </a:t>
            </a:r>
            <a:r>
              <a:rPr lang="en-US" sz="1400" dirty="0">
                <a:latin typeface="+mn-lt"/>
                <a:cs typeface="Segoe UI" panose="020B0502040204020203" pitchFamily="34" charset="0"/>
              </a:rPr>
              <a:t>per user/group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Segoe UI" panose="020B0502040204020203" pitchFamily="34" charset="0"/>
              </a:rPr>
              <a:t>Передача данных разрешена только авторизованным пользователям </a:t>
            </a:r>
            <a:r>
              <a:rPr lang="en-US" sz="1400" dirty="0">
                <a:latin typeface="+mn-lt"/>
                <a:cs typeface="Segoe UI" panose="020B0502040204020203" pitchFamily="34" charset="0"/>
              </a:rPr>
              <a:t>Skype</a:t>
            </a:r>
            <a:r>
              <a:rPr lang="ru-RU" sz="1400" dirty="0">
                <a:latin typeface="+mn-lt"/>
                <a:cs typeface="Segoe UI" panose="020B0502040204020203" pitchFamily="34" charset="0"/>
              </a:rPr>
              <a:t>,</a:t>
            </a:r>
            <a:br>
              <a:rPr lang="ru-RU" sz="1400" dirty="0">
                <a:latin typeface="+mn-lt"/>
                <a:cs typeface="Segoe UI" panose="020B0502040204020203" pitchFamily="34" charset="0"/>
              </a:rPr>
            </a:br>
            <a:r>
              <a:rPr lang="ru-RU" sz="1400" dirty="0">
                <a:latin typeface="+mn-lt"/>
                <a:cs typeface="Segoe UI" panose="020B0502040204020203" pitchFamily="34" charset="0"/>
              </a:rPr>
              <a:t>при условии прохождения проверки содержимого сообщений и вложений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Segoe UI" panose="020B0502040204020203" pitchFamily="34" charset="0"/>
              </a:rPr>
              <a:t>Событийная регистрация попыток и фактов передачи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Segoe UI" panose="020B0502040204020203" pitchFamily="34" charset="0"/>
              </a:rPr>
              <a:t>Сохраняются теневые копии вложений, в </a:t>
            </a:r>
            <a:r>
              <a:rPr lang="ru-RU" sz="1400" dirty="0" err="1">
                <a:latin typeface="+mn-lt"/>
                <a:cs typeface="Segoe UI" panose="020B0502040204020203" pitchFamily="34" charset="0"/>
              </a:rPr>
              <a:t>т.ч</a:t>
            </a:r>
            <a:r>
              <a:rPr lang="ru-RU" sz="1400" dirty="0">
                <a:latin typeface="+mn-lt"/>
                <a:cs typeface="Segoe UI" panose="020B0502040204020203" pitchFamily="34" charset="0"/>
              </a:rPr>
              <a:t>. с предварительным фильтром по содержимому</a:t>
            </a:r>
            <a:endParaRPr lang="en-US" sz="1400" dirty="0">
              <a:latin typeface="+mn-lt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Segoe UI" panose="020B0502040204020203" pitchFamily="34" charset="0"/>
              </a:rPr>
              <a:t>Поддерживаются - </a:t>
            </a:r>
            <a:r>
              <a:rPr lang="en-US" sz="1400" dirty="0"/>
              <a:t>Skype/Skype for Web/Skype for Business/Microsoft Lync 2013</a:t>
            </a:r>
            <a:r>
              <a:rPr lang="ru-RU" sz="1400" dirty="0"/>
              <a:t>, включая частные беседы</a:t>
            </a:r>
            <a:endParaRPr lang="ru-RU" sz="1400" dirty="0"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51" name="Picture 8" descr="https://cdn0.iconfinder.com/data/icons/iphone-black-people-svg-icons/60/boss_user_man_business_supervisor_female_caucasian-512.png">
            <a:extLst>
              <a:ext uri="{FF2B5EF4-FFF2-40B4-BE49-F238E27FC236}">
                <a16:creationId xmlns:a16="http://schemas.microsoft.com/office/drawing/2014/main" id="{291D226E-680E-4142-A20F-E0EBA4D3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30" y="5170045"/>
            <a:ext cx="1141903" cy="11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s://cdn1.iconfinder.com/data/icons/education-set-6/512/tutor_teacher-512.png">
            <a:extLst>
              <a:ext uri="{FF2B5EF4-FFF2-40B4-BE49-F238E27FC236}">
                <a16:creationId xmlns:a16="http://schemas.microsoft.com/office/drawing/2014/main" id="{AEFD88D2-AE4D-41C8-BB7A-0143A074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67" y="5178065"/>
            <a:ext cx="1122308" cy="11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cdn2.iconfinder.com/data/icons/simplus-users/225/Layer_8-01-512.png">
            <a:extLst>
              <a:ext uri="{FF2B5EF4-FFF2-40B4-BE49-F238E27FC236}">
                <a16:creationId xmlns:a16="http://schemas.microsoft.com/office/drawing/2014/main" id="{710453EE-D34C-494B-82D7-9DA9A09C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60" y="3754730"/>
            <a:ext cx="904234" cy="10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cdn0.iconfinder.com/data/icons/huge-basic-icons-part-2/512/Woman.png">
            <a:extLst>
              <a:ext uri="{FF2B5EF4-FFF2-40B4-BE49-F238E27FC236}">
                <a16:creationId xmlns:a16="http://schemas.microsoft.com/office/drawing/2014/main" id="{9F84150C-971C-4E58-B149-4B25ABD6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1" y="5303304"/>
            <a:ext cx="1008644" cy="10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Соединительная линия уступом 8">
            <a:extLst>
              <a:ext uri="{FF2B5EF4-FFF2-40B4-BE49-F238E27FC236}">
                <a16:creationId xmlns:a16="http://schemas.microsoft.com/office/drawing/2014/main" id="{B2CBB388-A3DF-4852-A173-7ECC474C8D31}"/>
              </a:ext>
            </a:extLst>
          </p:cNvPr>
          <p:cNvCxnSpPr/>
          <p:nvPr/>
        </p:nvCxnSpPr>
        <p:spPr>
          <a:xfrm>
            <a:off x="6221919" y="4129097"/>
            <a:ext cx="3144003" cy="867923"/>
          </a:xfrm>
          <a:prstGeom prst="bentConnector2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45">
            <a:extLst>
              <a:ext uri="{FF2B5EF4-FFF2-40B4-BE49-F238E27FC236}">
                <a16:creationId xmlns:a16="http://schemas.microsoft.com/office/drawing/2014/main" id="{32A9701F-B863-4563-8954-F584001FB303}"/>
              </a:ext>
            </a:extLst>
          </p:cNvPr>
          <p:cNvCxnSpPr/>
          <p:nvPr/>
        </p:nvCxnSpPr>
        <p:spPr>
          <a:xfrm rot="5400000" flipH="1" flipV="1">
            <a:off x="3301206" y="3107982"/>
            <a:ext cx="995363" cy="3037595"/>
          </a:xfrm>
          <a:prstGeom prst="bentConnector2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13">
            <a:extLst>
              <a:ext uri="{FF2B5EF4-FFF2-40B4-BE49-F238E27FC236}">
                <a16:creationId xmlns:a16="http://schemas.microsoft.com/office/drawing/2014/main" id="{D186EDF3-8CE3-4649-973D-470A890B5948}"/>
              </a:ext>
            </a:extLst>
          </p:cNvPr>
          <p:cNvCxnSpPr/>
          <p:nvPr/>
        </p:nvCxnSpPr>
        <p:spPr>
          <a:xfrm rot="5400000">
            <a:off x="4949127" y="5020657"/>
            <a:ext cx="877570" cy="559554"/>
          </a:xfrm>
          <a:prstGeom prst="bentConnector2">
            <a:avLst/>
          </a:prstGeom>
          <a:ln>
            <a:solidFill>
              <a:srgbClr val="6F8E3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3">
            <a:extLst>
              <a:ext uri="{FF2B5EF4-FFF2-40B4-BE49-F238E27FC236}">
                <a16:creationId xmlns:a16="http://schemas.microsoft.com/office/drawing/2014/main" id="{FC7F279B-D01A-474C-8522-2610ADCEF26D}"/>
              </a:ext>
            </a:extLst>
          </p:cNvPr>
          <p:cNvCxnSpPr/>
          <p:nvPr/>
        </p:nvCxnSpPr>
        <p:spPr>
          <a:xfrm rot="16200000" flipH="1">
            <a:off x="5706682" y="5016208"/>
            <a:ext cx="879349" cy="570228"/>
          </a:xfrm>
          <a:prstGeom prst="bentConnector2">
            <a:avLst/>
          </a:prstGeom>
          <a:ln>
            <a:solidFill>
              <a:srgbClr val="6F8E3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63">
            <a:extLst>
              <a:ext uri="{FF2B5EF4-FFF2-40B4-BE49-F238E27FC236}">
                <a16:creationId xmlns:a16="http://schemas.microsoft.com/office/drawing/2014/main" id="{C0675CA9-DB0A-46D9-B18C-703495241938}"/>
              </a:ext>
            </a:extLst>
          </p:cNvPr>
          <p:cNvCxnSpPr/>
          <p:nvPr/>
        </p:nvCxnSpPr>
        <p:spPr>
          <a:xfrm>
            <a:off x="6221919" y="4349764"/>
            <a:ext cx="685800" cy="731520"/>
          </a:xfrm>
          <a:prstGeom prst="bentConnector2">
            <a:avLst/>
          </a:prstGeom>
          <a:ln>
            <a:solidFill>
              <a:srgbClr val="6F8E3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65">
            <a:extLst>
              <a:ext uri="{FF2B5EF4-FFF2-40B4-BE49-F238E27FC236}">
                <a16:creationId xmlns:a16="http://schemas.microsoft.com/office/drawing/2014/main" id="{96460865-F939-40E2-A265-0494A7E7FC4F}"/>
              </a:ext>
            </a:extLst>
          </p:cNvPr>
          <p:cNvCxnSpPr/>
          <p:nvPr/>
        </p:nvCxnSpPr>
        <p:spPr>
          <a:xfrm flipH="1">
            <a:off x="4626549" y="4349764"/>
            <a:ext cx="685800" cy="731520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8" descr="https://cdn3.iconfinder.com/data/icons/miniglyphs/500/064-256.png">
            <a:extLst>
              <a:ext uri="{FF2B5EF4-FFF2-40B4-BE49-F238E27FC236}">
                <a16:creationId xmlns:a16="http://schemas.microsoft.com/office/drawing/2014/main" id="{089BC32D-F7DA-4D94-A97A-ECCE09E1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91" y="4272347"/>
            <a:ext cx="440444" cy="4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https://cdn2.iconfinder.com/data/icons/picons-essentials/71/call-512.png">
            <a:extLst>
              <a:ext uri="{FF2B5EF4-FFF2-40B4-BE49-F238E27FC236}">
                <a16:creationId xmlns:a16="http://schemas.microsoft.com/office/drawing/2014/main" id="{AB9751A8-CFA9-4CB3-B6B9-03F4DEA8F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5847" r="15273"/>
          <a:stretch/>
        </p:blipFill>
        <p:spPr bwMode="auto">
          <a:xfrm>
            <a:off x="2373914" y="4285636"/>
            <a:ext cx="379137" cy="4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https://cdn4.iconfinder.com/data/icons/epic-outlines/30/message-512.png">
            <a:extLst>
              <a:ext uri="{FF2B5EF4-FFF2-40B4-BE49-F238E27FC236}">
                <a16:creationId xmlns:a16="http://schemas.microsoft.com/office/drawing/2014/main" id="{A17B9705-7E2C-499D-B07F-E80B0E88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5" y="4285636"/>
            <a:ext cx="427155" cy="4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AF39625-E785-4E86-9412-6C6667DCBC91}"/>
              </a:ext>
            </a:extLst>
          </p:cNvPr>
          <p:cNvGrpSpPr/>
          <p:nvPr/>
        </p:nvGrpSpPr>
        <p:grpSpPr>
          <a:xfrm flipH="1">
            <a:off x="7985852" y="4272347"/>
            <a:ext cx="1246736" cy="440443"/>
            <a:chOff x="3506588" y="1912650"/>
            <a:chExt cx="1721185" cy="608056"/>
          </a:xfrm>
        </p:grpSpPr>
        <p:pic>
          <p:nvPicPr>
            <p:cNvPr id="65" name="Picture 8" descr="https://cdn3.iconfinder.com/data/icons/miniglyphs/500/064-256.png">
              <a:extLst>
                <a:ext uri="{FF2B5EF4-FFF2-40B4-BE49-F238E27FC236}">
                  <a16:creationId xmlns:a16="http://schemas.microsoft.com/office/drawing/2014/main" id="{AEE5C792-EA5E-4BB2-A377-9EF669341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980" y="1912650"/>
              <a:ext cx="608056" cy="608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0" descr="https://cdn2.iconfinder.com/data/icons/picons-essentials/71/call-512.png">
              <a:extLst>
                <a:ext uri="{FF2B5EF4-FFF2-40B4-BE49-F238E27FC236}">
                  <a16:creationId xmlns:a16="http://schemas.microsoft.com/office/drawing/2014/main" id="{EFF360C5-2C94-49DD-A764-A0421E0598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3" t="5847" r="15273"/>
            <a:stretch/>
          </p:blipFill>
          <p:spPr bwMode="auto">
            <a:xfrm>
              <a:off x="3506588" y="1930996"/>
              <a:ext cx="523419" cy="58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2" descr="https://cdn4.iconfinder.com/data/icons/epic-outlines/30/message-512.png">
              <a:extLst>
                <a:ext uri="{FF2B5EF4-FFF2-40B4-BE49-F238E27FC236}">
                  <a16:creationId xmlns:a16="http://schemas.microsoft.com/office/drawing/2014/main" id="{9BC026B8-C05A-400B-8909-576E6D2C6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063" y="1930996"/>
              <a:ext cx="589710" cy="58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10" descr="https://cdn2.iconfinder.com/data/icons/picons-essentials/71/call-512.png">
            <a:extLst>
              <a:ext uri="{FF2B5EF4-FFF2-40B4-BE49-F238E27FC236}">
                <a16:creationId xmlns:a16="http://schemas.microsoft.com/office/drawing/2014/main" id="{0F9E740B-309B-4A6E-A3B4-DB2B704B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5847" r="15273"/>
          <a:stretch/>
        </p:blipFill>
        <p:spPr bwMode="auto">
          <a:xfrm>
            <a:off x="6470236" y="4450925"/>
            <a:ext cx="379137" cy="4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https://cdn4.iconfinder.com/data/icons/epic-outlines/30/message-512.png">
            <a:extLst>
              <a:ext uri="{FF2B5EF4-FFF2-40B4-BE49-F238E27FC236}">
                <a16:creationId xmlns:a16="http://schemas.microsoft.com/office/drawing/2014/main" id="{2B330BB5-2AA1-4AE5-AAC0-01D42CD1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93" y="5831455"/>
            <a:ext cx="427155" cy="4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https://cdn3.iconfinder.com/data/icons/miniglyphs/500/064-256.png">
            <a:extLst>
              <a:ext uri="{FF2B5EF4-FFF2-40B4-BE49-F238E27FC236}">
                <a16:creationId xmlns:a16="http://schemas.microsoft.com/office/drawing/2014/main" id="{31AE04F4-B59E-4B88-8ADA-E58A6306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73" y="4437636"/>
            <a:ext cx="440444" cy="4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s://cdn3.iconfinder.com/data/icons/miniglyphs/500/064-256.png">
            <a:extLst>
              <a:ext uri="{FF2B5EF4-FFF2-40B4-BE49-F238E27FC236}">
                <a16:creationId xmlns:a16="http://schemas.microsoft.com/office/drawing/2014/main" id="{80D170A0-FC36-45ED-8688-1B7BBC71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29" y="4437636"/>
            <a:ext cx="440444" cy="4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us.cdn1.123rf.com/168nwm/arcady31/arcady311408/arcady31140800036/30822895-filtering-funnel-icon.jpg">
            <a:extLst>
              <a:ext uri="{FF2B5EF4-FFF2-40B4-BE49-F238E27FC236}">
                <a16:creationId xmlns:a16="http://schemas.microsoft.com/office/drawing/2014/main" id="{0D7AAE55-62E2-47E4-B522-2D701B05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83" y="4356356"/>
            <a:ext cx="569101" cy="5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s://cdn2.iconfinder.com/data/icons/my-cubicle/512/Notepad-512.png">
            <a:extLst>
              <a:ext uri="{FF2B5EF4-FFF2-40B4-BE49-F238E27FC236}">
                <a16:creationId xmlns:a16="http://schemas.microsoft.com/office/drawing/2014/main" id="{C900A175-F20A-4EED-9267-6790B9ED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82" y="5229526"/>
            <a:ext cx="477255" cy="4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0" descr="https://cdn0.iconfinder.com/data/icons/seo-smart-pack/128/grey_new_seo2-06-512.png">
            <a:extLst>
              <a:ext uri="{FF2B5EF4-FFF2-40B4-BE49-F238E27FC236}">
                <a16:creationId xmlns:a16="http://schemas.microsoft.com/office/drawing/2014/main" id="{B4054C11-0B6C-4214-A30E-98FA413C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49" y="4870700"/>
            <a:ext cx="381146" cy="381145"/>
          </a:xfrm>
          <a:prstGeom prst="rect">
            <a:avLst/>
          </a:prstGeom>
          <a:noFill/>
        </p:spPr>
      </p:pic>
      <p:pic>
        <p:nvPicPr>
          <p:cNvPr id="75" name="Picture 20" descr="https://cdn0.iconfinder.com/data/icons/seo-smart-pack/128/grey_new_seo2-06-512.png">
            <a:extLst>
              <a:ext uri="{FF2B5EF4-FFF2-40B4-BE49-F238E27FC236}">
                <a16:creationId xmlns:a16="http://schemas.microsoft.com/office/drawing/2014/main" id="{700483BF-5D2C-453E-B5D4-026A9EC5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85" y="4721206"/>
            <a:ext cx="493856" cy="493855"/>
          </a:xfrm>
          <a:prstGeom prst="rect">
            <a:avLst/>
          </a:prstGeom>
          <a:noFill/>
        </p:spPr>
      </p:pic>
      <p:pic>
        <p:nvPicPr>
          <p:cNvPr id="76" name="Picture 6" descr="https://cdn2.iconfinder.com/data/icons/my-cubicle/512/Notepad-512.png">
            <a:extLst>
              <a:ext uri="{FF2B5EF4-FFF2-40B4-BE49-F238E27FC236}">
                <a16:creationId xmlns:a16="http://schemas.microsoft.com/office/drawing/2014/main" id="{566AABF8-0735-410A-83A9-747C2F0E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02" y="3749632"/>
            <a:ext cx="477255" cy="477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20" descr="https://cdn0.iconfinder.com/data/icons/seo-smart-pack/128/grey_new_seo2-06-512.png">
            <a:extLst>
              <a:ext uri="{FF2B5EF4-FFF2-40B4-BE49-F238E27FC236}">
                <a16:creationId xmlns:a16="http://schemas.microsoft.com/office/drawing/2014/main" id="{B212ACFE-4762-4C9F-8988-3EA71523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2" y="4721206"/>
            <a:ext cx="493856" cy="493855"/>
          </a:xfrm>
          <a:prstGeom prst="rect">
            <a:avLst/>
          </a:prstGeom>
          <a:noFill/>
        </p:spPr>
      </p:pic>
      <p:pic>
        <p:nvPicPr>
          <p:cNvPr id="78" name="Picture 6" descr="https://cdn2.iconfinder.com/data/icons/my-cubicle/512/Notepad-512.png">
            <a:extLst>
              <a:ext uri="{FF2B5EF4-FFF2-40B4-BE49-F238E27FC236}">
                <a16:creationId xmlns:a16="http://schemas.microsoft.com/office/drawing/2014/main" id="{20A4CA45-EB9B-4137-A4CC-8C1A75AE3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51" y="3762921"/>
            <a:ext cx="477255" cy="477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9" name="Picture 6" descr="https://cdn2.iconfinder.com/data/icons/my-cubicle/512/Notepad-512.png">
            <a:extLst>
              <a:ext uri="{FF2B5EF4-FFF2-40B4-BE49-F238E27FC236}">
                <a16:creationId xmlns:a16="http://schemas.microsoft.com/office/drawing/2014/main" id="{29B2DC36-BF31-45CC-BFAF-460309F8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5292" y="5229526"/>
            <a:ext cx="477255" cy="4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https://cdn4.iconfinder.com/data/icons/epic-outlines/30/message-512.png">
            <a:extLst>
              <a:ext uri="{FF2B5EF4-FFF2-40B4-BE49-F238E27FC236}">
                <a16:creationId xmlns:a16="http://schemas.microsoft.com/office/drawing/2014/main" id="{A57E0CAE-79B0-41F4-BED9-5D4D1C58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1928" y="5831455"/>
            <a:ext cx="427155" cy="4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s://cdn0.iconfinder.com/data/icons/huge-basic-icons-part-2/512/Woman.png">
            <a:extLst>
              <a:ext uri="{FF2B5EF4-FFF2-40B4-BE49-F238E27FC236}">
                <a16:creationId xmlns:a16="http://schemas.microsoft.com/office/drawing/2014/main" id="{F3E46BFC-3295-4107-AA98-64D9D870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45" y="5291729"/>
            <a:ext cx="1008644" cy="10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6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3402" y="1451440"/>
            <a:ext cx="8139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638175" y="598405"/>
            <a:ext cx="6512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Технология</a:t>
            </a:r>
            <a:br>
              <a:rPr lang="ru-RU" sz="28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</a:br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Device</a:t>
            </a:r>
            <a:r>
              <a:rPr lang="ru-RU" sz="44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Lock</a:t>
            </a:r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 </a:t>
            </a:r>
            <a:r>
              <a:rPr lang="en-US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Virtual</a:t>
            </a:r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 DLP</a:t>
            </a:r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FA15B-48A6-4B1F-9862-70F665A99BDA}"/>
              </a:ext>
            </a:extLst>
          </p:cNvPr>
          <p:cNvSpPr/>
          <p:nvPr/>
        </p:nvSpPr>
        <p:spPr>
          <a:xfrm>
            <a:off x="638175" y="1765865"/>
            <a:ext cx="95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Безопасность данных в терминальных и виртуализованных средах</a:t>
            </a:r>
            <a:endParaRPr lang="en-US" sz="2000" b="1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6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519113"/>
            <a:ext cx="100980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Среды виртуализации и удаленного доступа в корпоративных ИТ</a:t>
            </a:r>
          </a:p>
        </p:txBody>
      </p:sp>
      <p:pic>
        <p:nvPicPr>
          <p:cNvPr id="11" name="Picture 10" descr="C:\Users\Public\Pictures\Artwork_Imagery\Shapes\Arrows\Gold Gradient Collection\arrow 0 gold  arrow 6.png">
            <a:extLst>
              <a:ext uri="{FF2B5EF4-FFF2-40B4-BE49-F238E27FC236}">
                <a16:creationId xmlns:a16="http://schemas.microsoft.com/office/drawing/2014/main" id="{318FF520-6A45-4EBD-AC71-E0DEB68F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812595">
            <a:off x="5916035" y="3178368"/>
            <a:ext cx="1459049" cy="697515"/>
          </a:xfrm>
          <a:prstGeom prst="rect">
            <a:avLst/>
          </a:prstGeom>
          <a:noFill/>
        </p:spPr>
      </p:pic>
      <p:pic>
        <p:nvPicPr>
          <p:cNvPr id="12" name="Picture 10" descr="C:\Users\Public\Pictures\Artwork_Imagery\Shapes\Arrows\Gold Gradient Collection\arrow 0 gold  arrow 6.png">
            <a:extLst>
              <a:ext uri="{FF2B5EF4-FFF2-40B4-BE49-F238E27FC236}">
                <a16:creationId xmlns:a16="http://schemas.microsoft.com/office/drawing/2014/main" id="{9C172069-2F2C-4103-9C0B-F9053133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1103175">
            <a:off x="7254864" y="4581514"/>
            <a:ext cx="1236137" cy="697515"/>
          </a:xfrm>
          <a:prstGeom prst="rect">
            <a:avLst/>
          </a:prstGeom>
          <a:noFill/>
        </p:spPr>
      </p:pic>
      <p:pic>
        <p:nvPicPr>
          <p:cNvPr id="14" name="Picture 10" descr="C:\Users\Public\Pictures\Artwork_Imagery\Shapes\Arrows\Gold Gradient Collection\arrow 0 gold  arrow 6.png">
            <a:extLst>
              <a:ext uri="{FF2B5EF4-FFF2-40B4-BE49-F238E27FC236}">
                <a16:creationId xmlns:a16="http://schemas.microsoft.com/office/drawing/2014/main" id="{F4ACAFE8-D1DD-46C5-9464-96F5D402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542573">
            <a:off x="6936689" y="3671185"/>
            <a:ext cx="1232757" cy="697515"/>
          </a:xfrm>
          <a:prstGeom prst="rect">
            <a:avLst/>
          </a:prstGeom>
          <a:noFill/>
        </p:spPr>
      </p:pic>
      <p:grpSp>
        <p:nvGrpSpPr>
          <p:cNvPr id="19" name="Group 74">
            <a:extLst>
              <a:ext uri="{FF2B5EF4-FFF2-40B4-BE49-F238E27FC236}">
                <a16:creationId xmlns:a16="http://schemas.microsoft.com/office/drawing/2014/main" id="{9447B569-E6D1-4DC3-945A-3DD2E988A4B0}"/>
              </a:ext>
            </a:extLst>
          </p:cNvPr>
          <p:cNvGrpSpPr/>
          <p:nvPr/>
        </p:nvGrpSpPr>
        <p:grpSpPr>
          <a:xfrm>
            <a:off x="7943253" y="1933150"/>
            <a:ext cx="2696107" cy="1888241"/>
            <a:chOff x="6897216" y="2079373"/>
            <a:chExt cx="2696107" cy="1888241"/>
          </a:xfrm>
        </p:grpSpPr>
        <p:sp>
          <p:nvSpPr>
            <p:cNvPr id="54" name="TextBox 124">
              <a:extLst>
                <a:ext uri="{FF2B5EF4-FFF2-40B4-BE49-F238E27FC236}">
                  <a16:creationId xmlns:a16="http://schemas.microsoft.com/office/drawing/2014/main" id="{AF7A774B-ADA9-4478-AC50-151E5F180701}"/>
                </a:ext>
              </a:extLst>
            </p:cNvPr>
            <p:cNvSpPr txBox="1"/>
            <p:nvPr/>
          </p:nvSpPr>
          <p:spPr>
            <a:xfrm>
              <a:off x="7433083" y="2079373"/>
              <a:ext cx="2160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solidFill>
                    <a:srgbClr val="556A2C"/>
                  </a:solidFill>
                  <a:effectLst/>
                  <a:uLnTx/>
                  <a:uFillTx/>
                  <a:latin typeface="+mn-lt"/>
                  <a:cs typeface="Segoe UI" pitchFamily="34" charset="0"/>
                </a:defRPr>
              </a:lvl1pPr>
              <a:lvl2pPr>
                <a:defRPr sz="2400">
                  <a:latin typeface="Times New Roman" pitchFamily="18" charset="0"/>
                  <a:cs typeface="+mn-cs"/>
                </a:defRPr>
              </a:lvl2pPr>
              <a:lvl3pPr>
                <a:defRPr sz="2400">
                  <a:latin typeface="Times New Roman" pitchFamily="18" charset="0"/>
                  <a:cs typeface="+mn-cs"/>
                </a:defRPr>
              </a:lvl3pPr>
              <a:lvl4pPr>
                <a:defRPr sz="2400">
                  <a:latin typeface="Times New Roman" pitchFamily="18" charset="0"/>
                  <a:cs typeface="+mn-cs"/>
                </a:defRPr>
              </a:lvl4pPr>
              <a:lvl5pPr>
                <a:defRPr sz="2400">
                  <a:latin typeface="Times New Roman" pitchFamily="18" charset="0"/>
                  <a:cs typeface="+mn-cs"/>
                </a:defRPr>
              </a:lvl5pPr>
              <a:lvl6pPr>
                <a:defRPr sz="2400">
                  <a:latin typeface="Times New Roman" pitchFamily="18" charset="0"/>
                  <a:cs typeface="+mn-cs"/>
                </a:defRPr>
              </a:lvl6pPr>
              <a:lvl7pPr>
                <a:defRPr sz="2400">
                  <a:latin typeface="Times New Roman" pitchFamily="18" charset="0"/>
                  <a:cs typeface="+mn-cs"/>
                </a:defRPr>
              </a:lvl7pPr>
              <a:lvl8pPr>
                <a:defRPr sz="2400">
                  <a:latin typeface="Times New Roman" pitchFamily="18" charset="0"/>
                  <a:cs typeface="+mn-cs"/>
                </a:defRPr>
              </a:lvl8pPr>
              <a:lvl9pPr>
                <a:defRPr sz="2400">
                  <a:latin typeface="Times New Roman" pitchFamily="18" charset="0"/>
                  <a:cs typeface="+mn-cs"/>
                </a:defRPr>
              </a:lvl9pPr>
            </a:lstStyle>
            <a:p>
              <a:r>
                <a:rPr lang="ru-RU" dirty="0"/>
                <a:t>Десктопы в </a:t>
              </a:r>
              <a:br>
                <a:rPr lang="ru-RU" dirty="0"/>
              </a:br>
              <a:r>
                <a:rPr lang="ru-RU" dirty="0"/>
                <a:t>терминальной сессии</a:t>
              </a:r>
              <a:endParaRPr lang="en-CA" dirty="0"/>
            </a:p>
          </p:txBody>
        </p:sp>
        <p:grpSp>
          <p:nvGrpSpPr>
            <p:cNvPr id="55" name="Group 58">
              <a:extLst>
                <a:ext uri="{FF2B5EF4-FFF2-40B4-BE49-F238E27FC236}">
                  <a16:creationId xmlns:a16="http://schemas.microsoft.com/office/drawing/2014/main" id="{43D430BD-9411-4025-8C71-756DC041A3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97216" y="2508897"/>
              <a:ext cx="2076105" cy="1458717"/>
              <a:chOff x="3957015" y="2402331"/>
              <a:chExt cx="2076105" cy="1458717"/>
            </a:xfrm>
          </p:grpSpPr>
          <p:grpSp>
            <p:nvGrpSpPr>
              <p:cNvPr id="56" name="Group 125">
                <a:extLst>
                  <a:ext uri="{FF2B5EF4-FFF2-40B4-BE49-F238E27FC236}">
                    <a16:creationId xmlns:a16="http://schemas.microsoft.com/office/drawing/2014/main" id="{07175852-49AE-43F9-A3EF-045097AC723D}"/>
                  </a:ext>
                </a:extLst>
              </p:cNvPr>
              <p:cNvGrpSpPr/>
              <p:nvPr/>
            </p:nvGrpSpPr>
            <p:grpSpPr>
              <a:xfrm>
                <a:off x="3957015" y="2564904"/>
                <a:ext cx="2076105" cy="1296144"/>
                <a:chOff x="5489707" y="3774220"/>
                <a:chExt cx="2076105" cy="1296144"/>
              </a:xfrm>
            </p:grpSpPr>
            <p:sp>
              <p:nvSpPr>
                <p:cNvPr id="60" name="Oval 148">
                  <a:extLst>
                    <a:ext uri="{FF2B5EF4-FFF2-40B4-BE49-F238E27FC236}">
                      <a16:creationId xmlns:a16="http://schemas.microsoft.com/office/drawing/2014/main" id="{B59BD4E3-8C2D-4220-9562-B25770E4D4BB}"/>
                    </a:ext>
                  </a:extLst>
                </p:cNvPr>
                <p:cNvSpPr/>
                <p:nvPr/>
              </p:nvSpPr>
              <p:spPr bwMode="auto">
                <a:xfrm>
                  <a:off x="5489707" y="4206268"/>
                  <a:ext cx="2076105" cy="864096"/>
                </a:xfrm>
                <a:prstGeom prst="ellipse">
                  <a:avLst/>
                </a:prstGeom>
                <a:solidFill>
                  <a:srgbClr val="A7DA92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63500" dist="38100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contourW="1000" prstMaterial="flat">
                  <a:bevelT w="95250" h="101600"/>
                  <a:contourClr>
                    <a:srgbClr val="66CC33">
                      <a:satMod val="300000"/>
                    </a:srgbClr>
                  </a:contourClr>
                </a:sp3d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algn="ctr" defTabSz="914099" eaLnBrk="1" hangingPunct="1">
                    <a:defRPr/>
                  </a:pPr>
                  <a:endParaRPr lang="en-CA" sz="23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pic>
              <p:nvPicPr>
                <p:cNvPr id="61" name="Picture 2" descr="C:\Users\Public\Pictures\Artwork_Imagery\Icons - Illustrations\_WINDOWS SERVER ICONS\Hardware\Virtual Servers 2.png">
                  <a:extLst>
                    <a:ext uri="{FF2B5EF4-FFF2-40B4-BE49-F238E27FC236}">
                      <a16:creationId xmlns:a16="http://schemas.microsoft.com/office/drawing/2014/main" id="{28744C23-7E40-4B19-8E4D-75FE0F8A9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705731" y="3774220"/>
                  <a:ext cx="492303" cy="107157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7" name="Group 150">
                <a:extLst>
                  <a:ext uri="{FF2B5EF4-FFF2-40B4-BE49-F238E27FC236}">
                    <a16:creationId xmlns:a16="http://schemas.microsoft.com/office/drawing/2014/main" id="{4379467F-1A4F-481B-A539-B5661B0F55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36976" y="2402331"/>
                <a:ext cx="1152128" cy="1280143"/>
                <a:chOff x="5313037" y="1578641"/>
                <a:chExt cx="899763" cy="999738"/>
              </a:xfrm>
            </p:grpSpPr>
            <p:pic>
              <p:nvPicPr>
                <p:cNvPr id="58" name="Picture 3" descr="C:\Users\Public\Pictures\Artwork_Imagery\Icons - Illustrations\_VIRTUALIZATION ICONS\Application Virtual.png">
                  <a:extLst>
                    <a:ext uri="{FF2B5EF4-FFF2-40B4-BE49-F238E27FC236}">
                      <a16:creationId xmlns:a16="http://schemas.microsoft.com/office/drawing/2014/main" id="{A8644D7E-7C55-4193-B888-9313C75A5A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313037" y="1578641"/>
                  <a:ext cx="899763" cy="9997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7" descr="C:\Program Files\Microsoft Resource DVD Artwork\DVD_ART\Artwork_Imagery\HARDWARE_IMAGERY\Illustration - Misc Hardware\Windows Vista Illustration Icons\Flip 3D.png">
                  <a:extLst>
                    <a:ext uri="{FF2B5EF4-FFF2-40B4-BE49-F238E27FC236}">
                      <a16:creationId xmlns:a16="http://schemas.microsoft.com/office/drawing/2014/main" id="{82C031CB-5076-43DB-B504-A1DE123A0D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400834" y="1710857"/>
                  <a:ext cx="745572" cy="698816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20" name="Group 71">
            <a:extLst>
              <a:ext uri="{FF2B5EF4-FFF2-40B4-BE49-F238E27FC236}">
                <a16:creationId xmlns:a16="http://schemas.microsoft.com/office/drawing/2014/main" id="{6FE4B4B7-5618-4826-8EDA-A218B3CD1DBC}"/>
              </a:ext>
            </a:extLst>
          </p:cNvPr>
          <p:cNvGrpSpPr/>
          <p:nvPr/>
        </p:nvGrpSpPr>
        <p:grpSpPr>
          <a:xfrm>
            <a:off x="5783013" y="1364546"/>
            <a:ext cx="3856287" cy="1376724"/>
            <a:chOff x="4592960" y="1607199"/>
            <a:chExt cx="3856287" cy="1376724"/>
          </a:xfrm>
        </p:grpSpPr>
        <p:sp>
          <p:nvSpPr>
            <p:cNvPr id="43" name="TextBox 123">
              <a:extLst>
                <a:ext uri="{FF2B5EF4-FFF2-40B4-BE49-F238E27FC236}">
                  <a16:creationId xmlns:a16="http://schemas.microsoft.com/office/drawing/2014/main" id="{B8ED0502-200C-46D3-9074-A4A99D98C347}"/>
                </a:ext>
              </a:extLst>
            </p:cNvPr>
            <p:cNvSpPr txBox="1"/>
            <p:nvPr/>
          </p:nvSpPr>
          <p:spPr>
            <a:xfrm>
              <a:off x="6876064" y="1662191"/>
              <a:ext cx="1573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kern="0" dirty="0">
                  <a:solidFill>
                    <a:srgbClr val="556A2C"/>
                  </a:solidFill>
                  <a:latin typeface="+mn-lt"/>
                  <a:cs typeface="Segoe UI" pitchFamily="34" charset="0"/>
                </a:rPr>
                <a:t>Виртуализованные приложения</a:t>
              </a:r>
              <a:endParaRPr lang="en-CA" sz="1100" kern="0" dirty="0">
                <a:solidFill>
                  <a:srgbClr val="556A2C"/>
                </a:solidFill>
                <a:latin typeface="+mn-lt"/>
                <a:cs typeface="Segoe UI" pitchFamily="34" charset="0"/>
              </a:endParaRPr>
            </a:p>
          </p:txBody>
        </p:sp>
        <p:grpSp>
          <p:nvGrpSpPr>
            <p:cNvPr id="44" name="Group 57">
              <a:extLst>
                <a:ext uri="{FF2B5EF4-FFF2-40B4-BE49-F238E27FC236}">
                  <a16:creationId xmlns:a16="http://schemas.microsoft.com/office/drawing/2014/main" id="{871289C4-C943-4DAD-B7A1-AFD11637AA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2960" y="1607199"/>
              <a:ext cx="2376264" cy="1376724"/>
              <a:chOff x="776536" y="1620228"/>
              <a:chExt cx="2376264" cy="1376724"/>
            </a:xfrm>
          </p:grpSpPr>
          <p:grpSp>
            <p:nvGrpSpPr>
              <p:cNvPr id="45" name="Group 125">
                <a:extLst>
                  <a:ext uri="{FF2B5EF4-FFF2-40B4-BE49-F238E27FC236}">
                    <a16:creationId xmlns:a16="http://schemas.microsoft.com/office/drawing/2014/main" id="{06731728-6C58-4EED-A16D-7EA8FFA75C2C}"/>
                  </a:ext>
                </a:extLst>
              </p:cNvPr>
              <p:cNvGrpSpPr/>
              <p:nvPr/>
            </p:nvGrpSpPr>
            <p:grpSpPr>
              <a:xfrm>
                <a:off x="776536" y="1700808"/>
                <a:ext cx="2376264" cy="1296144"/>
                <a:chOff x="5489707" y="3846228"/>
                <a:chExt cx="2376264" cy="1296144"/>
              </a:xfrm>
            </p:grpSpPr>
            <p:sp>
              <p:nvSpPr>
                <p:cNvPr id="52" name="Oval 142">
                  <a:extLst>
                    <a:ext uri="{FF2B5EF4-FFF2-40B4-BE49-F238E27FC236}">
                      <a16:creationId xmlns:a16="http://schemas.microsoft.com/office/drawing/2014/main" id="{35F56376-E0E0-4BED-B3D5-2826407496CE}"/>
                    </a:ext>
                  </a:extLst>
                </p:cNvPr>
                <p:cNvSpPr/>
                <p:nvPr/>
              </p:nvSpPr>
              <p:spPr bwMode="auto">
                <a:xfrm>
                  <a:off x="5489707" y="4206268"/>
                  <a:ext cx="2376264" cy="936104"/>
                </a:xfrm>
                <a:prstGeom prst="ellipse">
                  <a:avLst/>
                </a:prstGeom>
                <a:solidFill>
                  <a:srgbClr val="A7DA92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63500" dist="38100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contourW="1000" prstMaterial="flat">
                  <a:bevelT w="95250" h="101600"/>
                  <a:contourClr>
                    <a:srgbClr val="66CC33">
                      <a:satMod val="300000"/>
                    </a:srgbClr>
                  </a:contourClr>
                </a:sp3d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algn="ctr" defTabSz="914099" eaLnBrk="1" hangingPunct="1">
                    <a:defRPr/>
                  </a:pPr>
                  <a:endParaRPr lang="en-CA" sz="23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pic>
              <p:nvPicPr>
                <p:cNvPr id="53" name="Picture 2" descr="C:\Users\Public\Pictures\Artwork_Imagery\Icons - Illustrations\_WINDOWS SERVER ICONS\Hardware\Virtual Servers 2.png">
                  <a:extLst>
                    <a:ext uri="{FF2B5EF4-FFF2-40B4-BE49-F238E27FC236}">
                      <a16:creationId xmlns:a16="http://schemas.microsoft.com/office/drawing/2014/main" id="{CB0E2ADE-294B-457D-AD07-03B3A39752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705731" y="3846228"/>
                  <a:ext cx="492303" cy="107157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6" name="Group 144">
                <a:extLst>
                  <a:ext uri="{FF2B5EF4-FFF2-40B4-BE49-F238E27FC236}">
                    <a16:creationId xmlns:a16="http://schemas.microsoft.com/office/drawing/2014/main" id="{CAF23244-25A1-4A76-91C8-EC0E998ABB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49296" y="1620228"/>
                <a:ext cx="915016" cy="1016684"/>
                <a:chOff x="3792322" y="1556221"/>
                <a:chExt cx="642942" cy="714380"/>
              </a:xfrm>
            </p:grpSpPr>
            <p:pic>
              <p:nvPicPr>
                <p:cNvPr id="50" name="Picture 3" descr="C:\Users\Public\Pictures\Artwork_Imagery\Icons - Illustrations\_VIRTUALIZATION ICONS\Application Virtual.png">
                  <a:extLst>
                    <a:ext uri="{FF2B5EF4-FFF2-40B4-BE49-F238E27FC236}">
                      <a16:creationId xmlns:a16="http://schemas.microsoft.com/office/drawing/2014/main" id="{E73D6E73-E319-46C7-B8FD-33FCDC4F8F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792322" y="1556221"/>
                  <a:ext cx="642942" cy="714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0" descr="D:\DVD_ART35\Logos\Microsoft Office 2007 - all products\Word 2007\Office Word 2007 Product Icon.png">
                  <a:extLst>
                    <a:ext uri="{FF2B5EF4-FFF2-40B4-BE49-F238E27FC236}">
                      <a16:creationId xmlns:a16="http://schemas.microsoft.com/office/drawing/2014/main" id="{77C3F503-DF56-4317-B9AD-1696FBCC1A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904173" y="1687355"/>
                  <a:ext cx="448040" cy="44048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7" name="Group 56">
                <a:extLst>
                  <a:ext uri="{FF2B5EF4-FFF2-40B4-BE49-F238E27FC236}">
                    <a16:creationId xmlns:a16="http://schemas.microsoft.com/office/drawing/2014/main" id="{7F9013AF-FBA7-4573-80C3-47348B126716}"/>
                  </a:ext>
                </a:extLst>
              </p:cNvPr>
              <p:cNvGrpSpPr/>
              <p:nvPr/>
            </p:nvGrpSpPr>
            <p:grpSpPr>
              <a:xfrm>
                <a:off x="1956953" y="1700808"/>
                <a:ext cx="979823" cy="1088692"/>
                <a:chOff x="4189201" y="1268760"/>
                <a:chExt cx="979823" cy="1088692"/>
              </a:xfrm>
            </p:grpSpPr>
            <p:pic>
              <p:nvPicPr>
                <p:cNvPr id="48" name="Picture 3" descr="C:\Users\Public\Pictures\Artwork_Imagery\Icons - Illustrations\_VIRTUALIZATION ICONS\Application Virtual.png">
                  <a:extLst>
                    <a:ext uri="{FF2B5EF4-FFF2-40B4-BE49-F238E27FC236}">
                      <a16:creationId xmlns:a16="http://schemas.microsoft.com/office/drawing/2014/main" id="{E2039590-F2DD-4BDC-A29B-BBB13AECA3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189201" y="1268760"/>
                  <a:ext cx="979823" cy="108869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" name="Picture 10" descr="D:\DVD_ART35\Logos\Microsoft Office 2007 - all products\Excel 2007\Office Excel 2007 Product Icon.png">
                  <a:extLst>
                    <a:ext uri="{FF2B5EF4-FFF2-40B4-BE49-F238E27FC236}">
                      <a16:creationId xmlns:a16="http://schemas.microsoft.com/office/drawing/2014/main" id="{76F39AF6-7447-4667-AAC4-D30C3CB72B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448944" y="1484784"/>
                  <a:ext cx="500066" cy="645345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AC80DF05-978B-4EBA-B626-55B9D2962751}"/>
              </a:ext>
            </a:extLst>
          </p:cNvPr>
          <p:cNvGrpSpPr/>
          <p:nvPr/>
        </p:nvGrpSpPr>
        <p:grpSpPr>
          <a:xfrm>
            <a:off x="5649020" y="4338002"/>
            <a:ext cx="1440160" cy="1409382"/>
            <a:chOff x="4808984" y="4534864"/>
            <a:chExt cx="1440160" cy="1409382"/>
          </a:xfrm>
        </p:grpSpPr>
        <p:pic>
          <p:nvPicPr>
            <p:cNvPr id="41" name="Picture 8" descr="C:\Users\Public\Pictures\Artwork_Imagery\Icons - Illustrations\_VIRTUALIZATION ICONS\Presenation Virtualization 2.png">
              <a:extLst>
                <a:ext uri="{FF2B5EF4-FFF2-40B4-BE49-F238E27FC236}">
                  <a16:creationId xmlns:a16="http://schemas.microsoft.com/office/drawing/2014/main" id="{D1359658-9AFC-411D-99A5-2F41FF742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4880992" y="4534864"/>
              <a:ext cx="1338437" cy="897331"/>
            </a:xfrm>
            <a:prstGeom prst="rect">
              <a:avLst/>
            </a:prstGeom>
            <a:noFill/>
          </p:spPr>
        </p:pic>
        <p:sp>
          <p:nvSpPr>
            <p:cNvPr id="42" name="TextBox 60">
              <a:extLst>
                <a:ext uri="{FF2B5EF4-FFF2-40B4-BE49-F238E27FC236}">
                  <a16:creationId xmlns:a16="http://schemas.microsoft.com/office/drawing/2014/main" id="{FA3DB4E9-EB5B-4C77-A7A3-01FADE0329C6}"/>
                </a:ext>
              </a:extLst>
            </p:cNvPr>
            <p:cNvSpPr txBox="1"/>
            <p:nvPr/>
          </p:nvSpPr>
          <p:spPr>
            <a:xfrm>
              <a:off x="4808984" y="5513359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>
                  <a:latin typeface="+mn-lt"/>
                  <a:cs typeface="Segoe UI" pitchFamily="34" charset="0"/>
                </a:rPr>
                <a:t>Терминальный клиент</a:t>
              </a:r>
              <a:endParaRPr lang="en-CA" sz="1100" b="1" kern="0" dirty="0">
                <a:latin typeface="+mn-lt"/>
                <a:cs typeface="Segoe UI" pitchFamily="34" charset="0"/>
              </a:endParaRPr>
            </a:p>
          </p:txBody>
        </p:sp>
      </p:grpSp>
      <p:grpSp>
        <p:nvGrpSpPr>
          <p:cNvPr id="22" name="Group 80">
            <a:extLst>
              <a:ext uri="{FF2B5EF4-FFF2-40B4-BE49-F238E27FC236}">
                <a16:creationId xmlns:a16="http://schemas.microsoft.com/office/drawing/2014/main" id="{39E5BF20-1BEE-452B-9DBE-FFABC2D40170}"/>
              </a:ext>
            </a:extLst>
          </p:cNvPr>
          <p:cNvGrpSpPr/>
          <p:nvPr/>
        </p:nvGrpSpPr>
        <p:grpSpPr>
          <a:xfrm>
            <a:off x="8519317" y="4168402"/>
            <a:ext cx="1829603" cy="2080797"/>
            <a:chOff x="7545288" y="4424083"/>
            <a:chExt cx="1829603" cy="2080797"/>
          </a:xfrm>
        </p:grpSpPr>
        <p:grpSp>
          <p:nvGrpSpPr>
            <p:cNvPr id="34" name="Group 79">
              <a:extLst>
                <a:ext uri="{FF2B5EF4-FFF2-40B4-BE49-F238E27FC236}">
                  <a16:creationId xmlns:a16="http://schemas.microsoft.com/office/drawing/2014/main" id="{BC8F57B5-65FF-4AAC-98CF-CC0231CDD38E}"/>
                </a:ext>
              </a:extLst>
            </p:cNvPr>
            <p:cNvGrpSpPr/>
            <p:nvPr/>
          </p:nvGrpSpPr>
          <p:grpSpPr>
            <a:xfrm>
              <a:off x="7545288" y="4424083"/>
              <a:ext cx="1829603" cy="1597205"/>
              <a:chOff x="7545288" y="4424083"/>
              <a:chExt cx="1829603" cy="1597205"/>
            </a:xfrm>
          </p:grpSpPr>
          <p:grpSp>
            <p:nvGrpSpPr>
              <p:cNvPr id="36" name="Group 71">
                <a:extLst>
                  <a:ext uri="{FF2B5EF4-FFF2-40B4-BE49-F238E27FC236}">
                    <a16:creationId xmlns:a16="http://schemas.microsoft.com/office/drawing/2014/main" id="{7CC00DF0-4370-4E2D-A5F7-ECCDE57E8408}"/>
                  </a:ext>
                </a:extLst>
              </p:cNvPr>
              <p:cNvGrpSpPr/>
              <p:nvPr/>
            </p:nvGrpSpPr>
            <p:grpSpPr>
              <a:xfrm>
                <a:off x="7545288" y="4424083"/>
                <a:ext cx="1829603" cy="1597205"/>
                <a:chOff x="4572001" y="1260291"/>
                <a:chExt cx="1829603" cy="1597205"/>
              </a:xfrm>
            </p:grpSpPr>
            <p:sp>
              <p:nvSpPr>
                <p:cNvPr id="39" name="Oval 72">
                  <a:extLst>
                    <a:ext uri="{FF2B5EF4-FFF2-40B4-BE49-F238E27FC236}">
                      <a16:creationId xmlns:a16="http://schemas.microsoft.com/office/drawing/2014/main" id="{CF4ACE04-71EF-4038-9538-77B9225AD9D0}"/>
                    </a:ext>
                  </a:extLst>
                </p:cNvPr>
                <p:cNvSpPr/>
                <p:nvPr/>
              </p:nvSpPr>
              <p:spPr bwMode="auto">
                <a:xfrm>
                  <a:off x="4572001" y="1735833"/>
                  <a:ext cx="1829603" cy="1121663"/>
                </a:xfrm>
                <a:prstGeom prst="ellipse">
                  <a:avLst/>
                </a:prstGeom>
                <a:solidFill>
                  <a:srgbClr val="A7DA92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63500" dist="38100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contourW="1000" prstMaterial="flat">
                  <a:bevelT w="95250" h="101600"/>
                  <a:contourClr>
                    <a:srgbClr val="66CC33">
                      <a:satMod val="300000"/>
                    </a:srgbClr>
                  </a:contourClr>
                </a:sp3d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algn="ctr" defTabSz="914099" eaLnBrk="1" hangingPunct="1">
                    <a:defRPr/>
                  </a:pPr>
                  <a:endParaRPr lang="en-CA" sz="23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pic>
              <p:nvPicPr>
                <p:cNvPr id="40" name="Picture 2" descr="C:\Users\Public\Pictures\Artwork_Imagery\Icons - Illustrations\_WINDOWS SERVER ICONS\Hardware\Virtual Servers 2.png">
                  <a:extLst>
                    <a:ext uri="{FF2B5EF4-FFF2-40B4-BE49-F238E27FC236}">
                      <a16:creationId xmlns:a16="http://schemas.microsoft.com/office/drawing/2014/main" id="{56DC5166-E7E4-4E71-8C29-463E60EFA1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1260291"/>
                  <a:ext cx="514081" cy="111706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7" name="Picture 8" descr="C:\Users\Public\Pictures\Artwork_Imagery\Icons - Illustrations\_VIRTUALIZATION ICONS\Desktop Virtualization.png">
                <a:extLst>
                  <a:ext uri="{FF2B5EF4-FFF2-40B4-BE49-F238E27FC236}">
                    <a16:creationId xmlns:a16="http://schemas.microsoft.com/office/drawing/2014/main" id="{DAA0523E-32DE-4ECD-B362-5EDA24018F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8409383" y="4586100"/>
                <a:ext cx="944488" cy="665691"/>
              </a:xfrm>
              <a:prstGeom prst="rect">
                <a:avLst/>
              </a:prstGeom>
              <a:noFill/>
            </p:spPr>
          </p:pic>
          <p:pic>
            <p:nvPicPr>
              <p:cNvPr id="38" name="Picture 8" descr="C:\Users\Public\Pictures\Artwork_Imagery\Icons - Illustrations\_VIRTUALIZATION ICONS\Desktop Virtualization.png">
                <a:extLst>
                  <a:ext uri="{FF2B5EF4-FFF2-40B4-BE49-F238E27FC236}">
                    <a16:creationId xmlns:a16="http://schemas.microsoft.com/office/drawing/2014/main" id="{7CAA83D3-0043-437C-84C8-0F7AF9179B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8112967" y="5235498"/>
                <a:ext cx="944488" cy="665691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70">
              <a:extLst>
                <a:ext uri="{FF2B5EF4-FFF2-40B4-BE49-F238E27FC236}">
                  <a16:creationId xmlns:a16="http://schemas.microsoft.com/office/drawing/2014/main" id="{6C8B2C44-AB8B-4909-A8FF-C57D3F536F24}"/>
                </a:ext>
              </a:extLst>
            </p:cNvPr>
            <p:cNvSpPr txBox="1"/>
            <p:nvPr/>
          </p:nvSpPr>
          <p:spPr>
            <a:xfrm>
              <a:off x="7677551" y="6073993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kern="0" cap="none" spc="0" normalizeH="0" baseline="0">
                  <a:ln>
                    <a:noFill/>
                  </a:ln>
                  <a:solidFill>
                    <a:srgbClr val="556A2C"/>
                  </a:solidFill>
                  <a:effectLst/>
                  <a:uLnTx/>
                  <a:uFillTx/>
                  <a:latin typeface="+mn-lt"/>
                  <a:cs typeface="Segoe UI" pitchFamily="34" charset="0"/>
                </a:defRPr>
              </a:lvl1pPr>
              <a:lvl2pPr>
                <a:defRPr sz="2400">
                  <a:latin typeface="Times New Roman" pitchFamily="18" charset="0"/>
                  <a:cs typeface="+mn-cs"/>
                </a:defRPr>
              </a:lvl2pPr>
              <a:lvl3pPr>
                <a:defRPr sz="2400">
                  <a:latin typeface="Times New Roman" pitchFamily="18" charset="0"/>
                  <a:cs typeface="+mn-cs"/>
                </a:defRPr>
              </a:lvl3pPr>
              <a:lvl4pPr>
                <a:defRPr sz="2400">
                  <a:latin typeface="Times New Roman" pitchFamily="18" charset="0"/>
                  <a:cs typeface="+mn-cs"/>
                </a:defRPr>
              </a:lvl4pPr>
              <a:lvl5pPr>
                <a:defRPr sz="2400">
                  <a:latin typeface="Times New Roman" pitchFamily="18" charset="0"/>
                  <a:cs typeface="+mn-cs"/>
                </a:defRPr>
              </a:lvl5pPr>
              <a:lvl6pPr>
                <a:defRPr sz="2400">
                  <a:latin typeface="Times New Roman" pitchFamily="18" charset="0"/>
                  <a:cs typeface="+mn-cs"/>
                </a:defRPr>
              </a:lvl6pPr>
              <a:lvl7pPr>
                <a:defRPr sz="2400">
                  <a:latin typeface="Times New Roman" pitchFamily="18" charset="0"/>
                  <a:cs typeface="+mn-cs"/>
                </a:defRPr>
              </a:lvl7pPr>
              <a:lvl8pPr>
                <a:defRPr sz="2400">
                  <a:latin typeface="Times New Roman" pitchFamily="18" charset="0"/>
                  <a:cs typeface="+mn-cs"/>
                </a:defRPr>
              </a:lvl8pPr>
              <a:lvl9pPr>
                <a:defRPr sz="2400">
                  <a:latin typeface="Times New Roman" pitchFamily="18" charset="0"/>
                  <a:cs typeface="+mn-cs"/>
                </a:defRPr>
              </a:lvl9pPr>
            </a:lstStyle>
            <a:p>
              <a:r>
                <a:rPr lang="ru-RU" dirty="0"/>
                <a:t>Виртуальные десктопы в </a:t>
              </a:r>
              <a:r>
                <a:rPr lang="en-US" dirty="0"/>
                <a:t>VDI</a:t>
              </a:r>
              <a:endParaRPr lang="en-CA" dirty="0"/>
            </a:p>
          </p:txBody>
        </p:sp>
      </p:grpSp>
      <p:sp>
        <p:nvSpPr>
          <p:cNvPr id="23" name="TextBox 43">
            <a:extLst>
              <a:ext uri="{FF2B5EF4-FFF2-40B4-BE49-F238E27FC236}">
                <a16:creationId xmlns:a16="http://schemas.microsoft.com/office/drawing/2014/main" id="{67EA1FAA-3268-4303-BEF8-2054F186774A}"/>
              </a:ext>
            </a:extLst>
          </p:cNvPr>
          <p:cNvSpPr txBox="1"/>
          <p:nvPr/>
        </p:nvSpPr>
        <p:spPr>
          <a:xfrm>
            <a:off x="6863132" y="326739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cs typeface="Segoe UI" pitchFamily="34" charset="0"/>
              </a:defRPr>
            </a:lvl1pPr>
            <a:lvl2pPr>
              <a:defRPr sz="2400">
                <a:latin typeface="Times New Roman" pitchFamily="18" charset="0"/>
                <a:cs typeface="+mn-cs"/>
              </a:defRPr>
            </a:lvl2pPr>
            <a:lvl3pPr>
              <a:defRPr sz="2400">
                <a:latin typeface="Times New Roman" pitchFamily="18" charset="0"/>
                <a:cs typeface="+mn-cs"/>
              </a:defRPr>
            </a:lvl3pPr>
            <a:lvl4pPr>
              <a:defRPr sz="2400">
                <a:latin typeface="Times New Roman" pitchFamily="18" charset="0"/>
                <a:cs typeface="+mn-cs"/>
              </a:defRPr>
            </a:lvl4pPr>
            <a:lvl5pPr>
              <a:defRPr sz="2400">
                <a:latin typeface="Times New Roman" pitchFamily="18" charset="0"/>
                <a:cs typeface="+mn-cs"/>
              </a:defRPr>
            </a:lvl5pPr>
            <a:lvl6pPr>
              <a:defRPr sz="2400">
                <a:latin typeface="Times New Roman" pitchFamily="18" charset="0"/>
                <a:cs typeface="+mn-cs"/>
              </a:defRPr>
            </a:lvl6pPr>
            <a:lvl7pPr>
              <a:defRPr sz="2400">
                <a:latin typeface="Times New Roman" pitchFamily="18" charset="0"/>
                <a:cs typeface="+mn-cs"/>
              </a:defRPr>
            </a:lvl7pPr>
            <a:lvl8pPr>
              <a:defRPr sz="2400">
                <a:latin typeface="Times New Roman" pitchFamily="18" charset="0"/>
                <a:cs typeface="+mn-cs"/>
              </a:defRPr>
            </a:lvl8pPr>
            <a:lvl9pPr>
              <a:defRPr sz="2400">
                <a:latin typeface="Times New Roman" pitchFamily="18" charset="0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RPD, ICA,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PCoIP,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HTML5</a:t>
            </a:r>
          </a:p>
        </p:txBody>
      </p:sp>
      <p:grpSp>
        <p:nvGrpSpPr>
          <p:cNvPr id="24" name="Group 49">
            <a:extLst>
              <a:ext uri="{FF2B5EF4-FFF2-40B4-BE49-F238E27FC236}">
                <a16:creationId xmlns:a16="http://schemas.microsoft.com/office/drawing/2014/main" id="{DB37E593-FD46-48DB-B02C-3165AD7CDAE5}"/>
              </a:ext>
            </a:extLst>
          </p:cNvPr>
          <p:cNvGrpSpPr/>
          <p:nvPr/>
        </p:nvGrpSpPr>
        <p:grpSpPr>
          <a:xfrm>
            <a:off x="1721161" y="3389342"/>
            <a:ext cx="3741616" cy="2698854"/>
            <a:chOff x="560512" y="3501008"/>
            <a:chExt cx="4104456" cy="2880320"/>
          </a:xfrm>
        </p:grpSpPr>
        <p:sp>
          <p:nvSpPr>
            <p:cNvPr id="25" name="Oval Callout 56">
              <a:extLst>
                <a:ext uri="{FF2B5EF4-FFF2-40B4-BE49-F238E27FC236}">
                  <a16:creationId xmlns:a16="http://schemas.microsoft.com/office/drawing/2014/main" id="{FFAAAE4A-6A19-4AE6-973D-EE8A2F58C923}"/>
                </a:ext>
              </a:extLst>
            </p:cNvPr>
            <p:cNvSpPr/>
            <p:nvPr/>
          </p:nvSpPr>
          <p:spPr>
            <a:xfrm>
              <a:off x="560512" y="3645024"/>
              <a:ext cx="4104456" cy="2520280"/>
            </a:xfrm>
            <a:prstGeom prst="wedgeEllipseCallout">
              <a:avLst>
                <a:gd name="adj1" fmla="val 60062"/>
                <a:gd name="adj2" fmla="val 2041"/>
              </a:avLst>
            </a:prstGeom>
            <a:solidFill>
              <a:srgbClr val="EAEAEA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Picture 20" descr="http://suturi.com/wp-content/uploads/2012/12/iStock_000018207098Medium.jpg">
              <a:extLst>
                <a:ext uri="{FF2B5EF4-FFF2-40B4-BE49-F238E27FC236}">
                  <a16:creationId xmlns:a16="http://schemas.microsoft.com/office/drawing/2014/main" id="{3241BDC8-732F-42CB-90AE-2DDC54FA6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546" t="14106" r="4024" b="5937"/>
            <a:stretch>
              <a:fillRect/>
            </a:stretch>
          </p:blipFill>
          <p:spPr bwMode="auto">
            <a:xfrm>
              <a:off x="2347868" y="4839966"/>
              <a:ext cx="2317100" cy="1037306"/>
            </a:xfrm>
            <a:prstGeom prst="rect">
              <a:avLst/>
            </a:prstGeom>
            <a:noFill/>
          </p:spPr>
        </p:pic>
        <p:pic>
          <p:nvPicPr>
            <p:cNvPr id="27" name="Picture 12" descr="http://www.macrepairleeds.co.uk/wp-content/uploads/2013/01/macbook-air.png">
              <a:extLst>
                <a:ext uri="{FF2B5EF4-FFF2-40B4-BE49-F238E27FC236}">
                  <a16:creationId xmlns:a16="http://schemas.microsoft.com/office/drawing/2014/main" id="{EB7EBADA-9C98-4C1B-B673-B30980DC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68624" y="4860750"/>
              <a:ext cx="2376264" cy="1520578"/>
            </a:xfrm>
            <a:prstGeom prst="rect">
              <a:avLst/>
            </a:prstGeom>
            <a:noFill/>
          </p:spPr>
        </p:pic>
        <p:pic>
          <p:nvPicPr>
            <p:cNvPr id="28" name="Picture 4" descr="http://compass.surface.com/assets/f7/4f/f74f122d-bca9-4ebc-ac16-774f63a8c0a6.jpg#enterprise_05.jpg">
              <a:extLst>
                <a:ext uri="{FF2B5EF4-FFF2-40B4-BE49-F238E27FC236}">
                  <a16:creationId xmlns:a16="http://schemas.microsoft.com/office/drawing/2014/main" id="{40F61006-E379-4CF0-AD35-CA5793108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D4D3CF"/>
                </a:clrFrom>
                <a:clrTo>
                  <a:srgbClr val="D4D3C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606" t="2554" r="1836" b="2824"/>
            <a:stretch>
              <a:fillRect/>
            </a:stretch>
          </p:blipFill>
          <p:spPr bwMode="auto">
            <a:xfrm>
              <a:off x="1640632" y="3501008"/>
              <a:ext cx="1512168" cy="948383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</p:pic>
        <p:pic>
          <p:nvPicPr>
            <p:cNvPr id="29" name="Picture 4" descr="http://www.extremetech.com/wp-content/uploads/2013/03/galaxy-s4-upright.jpg">
              <a:extLst>
                <a:ext uri="{FF2B5EF4-FFF2-40B4-BE49-F238E27FC236}">
                  <a16:creationId xmlns:a16="http://schemas.microsoft.com/office/drawing/2014/main" id="{06A69FEA-A045-484B-8E9C-D3AD69577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9149" t="731" r="25065" b="4698"/>
            <a:stretch>
              <a:fillRect/>
            </a:stretch>
          </p:blipFill>
          <p:spPr bwMode="auto">
            <a:xfrm>
              <a:off x="1208584" y="3573016"/>
              <a:ext cx="432048" cy="1098660"/>
            </a:xfrm>
            <a:prstGeom prst="rect">
              <a:avLst/>
            </a:prstGeom>
            <a:noFill/>
          </p:spPr>
        </p:pic>
        <p:pic>
          <p:nvPicPr>
            <p:cNvPr id="30" name="Picture 14" descr="http://l1.yimg.com/bt/api/res/1.2/mfgL66pLxT55pBjFP13x2w--/YXBwaWQ9eW5ld3M7Zmk9aW5zZXQ7aD03Nzc7cT04NTt3PTYyMQ--/http:/l.yimg.com/os/156/2012/11/21/Nexus-in-India-png_093927.png">
              <a:extLst>
                <a:ext uri="{FF2B5EF4-FFF2-40B4-BE49-F238E27FC236}">
                  <a16:creationId xmlns:a16="http://schemas.microsoft.com/office/drawing/2014/main" id="{D65DF287-FB8A-40C3-B3AB-30D16A325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679" t="1924" r="2379" b="17284"/>
            <a:stretch>
              <a:fillRect/>
            </a:stretch>
          </p:blipFill>
          <p:spPr bwMode="auto">
            <a:xfrm flipH="1">
              <a:off x="776536" y="4941168"/>
              <a:ext cx="936104" cy="1152128"/>
            </a:xfrm>
            <a:prstGeom prst="rect">
              <a:avLst/>
            </a:prstGeom>
            <a:noFill/>
          </p:spPr>
        </p:pic>
        <p:pic>
          <p:nvPicPr>
            <p:cNvPr id="31" name="Picture 16" descr="http://cdn-static.cnet.co.uk/i/product_media/40001253/image1/440x330-iphone-5-main.jpg">
              <a:extLst>
                <a:ext uri="{FF2B5EF4-FFF2-40B4-BE49-F238E27FC236}">
                  <a16:creationId xmlns:a16="http://schemas.microsoft.com/office/drawing/2014/main" id="{56749201-34C1-4EE0-9BA7-8781D6F38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9605" t="3143" r="31828" b="2988"/>
            <a:stretch>
              <a:fillRect/>
            </a:stretch>
          </p:blipFill>
          <p:spPr bwMode="auto">
            <a:xfrm>
              <a:off x="632520" y="3949790"/>
              <a:ext cx="504056" cy="919370"/>
            </a:xfrm>
            <a:prstGeom prst="rect">
              <a:avLst/>
            </a:prstGeom>
            <a:noFill/>
          </p:spPr>
        </p:pic>
        <p:pic>
          <p:nvPicPr>
            <p:cNvPr id="32" name="Picture 16" descr="http://technoholik.com/media/content/2012/Oct/samsung-nexus-10-post.jpg">
              <a:extLst>
                <a:ext uri="{FF2B5EF4-FFF2-40B4-BE49-F238E27FC236}">
                  <a16:creationId xmlns:a16="http://schemas.microsoft.com/office/drawing/2014/main" id="{8C494085-4FA7-4156-881E-3893D56AB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2464" t="14197" r="14428" b="20142"/>
            <a:stretch>
              <a:fillRect/>
            </a:stretch>
          </p:blipFill>
          <p:spPr bwMode="auto">
            <a:xfrm>
              <a:off x="3008784" y="3717032"/>
              <a:ext cx="1584176" cy="106710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415EC3-0712-4E24-B1BA-9E27E2534A2F}"/>
              </a:ext>
            </a:extLst>
          </p:cNvPr>
          <p:cNvSpPr/>
          <p:nvPr/>
        </p:nvSpPr>
        <p:spPr>
          <a:xfrm>
            <a:off x="444094" y="1330967"/>
            <a:ext cx="3423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556A2C"/>
                </a:solidFill>
                <a:latin typeface="+mn-lt"/>
              </a:rPr>
              <a:t>Доступ к конфиденциальной информации - через терминальные серверы</a:t>
            </a:r>
            <a:endParaRPr lang="ru-RU" b="1" dirty="0">
              <a:solidFill>
                <a:srgbClr val="556A2C"/>
              </a:solidFill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D99D42-5C67-47D9-A842-1C0A8547818E}"/>
              </a:ext>
            </a:extLst>
          </p:cNvPr>
          <p:cNvSpPr/>
          <p:nvPr/>
        </p:nvSpPr>
        <p:spPr>
          <a:xfrm>
            <a:off x="0" y="6082987"/>
            <a:ext cx="847912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360363" defTabSz="852488"/>
            <a:r>
              <a:rPr lang="ru-RU" altLang="ru-RU" sz="1200" dirty="0">
                <a:solidFill>
                  <a:schemeClr val="bg1"/>
                </a:solidFill>
              </a:rPr>
              <a:t>Использование технического решения на основе терминального сервера позволяет обеспечить защиту от несанкционированного копирования конфиденциальной информации на внешние носители за счёт того, что </a:t>
            </a:r>
            <a:br>
              <a:rPr lang="ru-RU" altLang="ru-RU" sz="1200" dirty="0">
                <a:solidFill>
                  <a:schemeClr val="bg1"/>
                </a:solidFill>
              </a:rPr>
            </a:br>
            <a:r>
              <a:rPr lang="ru-RU" altLang="ru-RU" sz="1200" dirty="0">
                <a:solidFill>
                  <a:schemeClr val="bg1"/>
                </a:solidFill>
              </a:rPr>
              <a:t>вся информация хранится не на рабочих станциях, а на терминальном сервере.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2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519113"/>
            <a:ext cx="100980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Преимущества сред виртуализации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834CA-DBC1-4526-9731-CB5A09E9C8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915" y="1135802"/>
            <a:ext cx="1815235" cy="181523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3BE950-DECF-4125-A574-4132D31492D4}"/>
              </a:ext>
            </a:extLst>
          </p:cNvPr>
          <p:cNvSpPr/>
          <p:nvPr/>
        </p:nvSpPr>
        <p:spPr>
          <a:xfrm>
            <a:off x="982897" y="1256431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+mn-lt"/>
              </a:rPr>
              <a:t> Повышение изоляции</a:t>
            </a:r>
            <a:endParaRPr lang="ru-RU" sz="120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Ограничение одной или группы тесно связанных служб собственной виртуальной машиной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Снижение вероятности сбоев от взаимного влияния программ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+mn-lt"/>
              </a:rPr>
              <a:t> Безопасность</a:t>
            </a:r>
            <a:endParaRPr lang="ru-RU" sz="120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Распределение задач администрирования — возможность ограничить права каждого администратора только самыми необходимыми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Ограничение доступа к данным – возможность создать среду, содержащую только требуемые по работе приложения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Снижение потенциальных вредных последствий взлома какой-либо из служб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+mn-lt"/>
              </a:rPr>
              <a:t> Распределение ресурсов</a:t>
            </a:r>
            <a:r>
              <a:rPr lang="ru-RU" sz="1200" dirty="0">
                <a:solidFill>
                  <a:srgbClr val="000000"/>
                </a:solidFill>
                <a:latin typeface="+mn-lt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Выделение памяти по требованию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Гибкое распределение сетевого трафика между машинами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Распределение дисковых ресурсов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+mn-lt"/>
              </a:rPr>
              <a:t> Постоянная доступность и повышение качества администрирования</a:t>
            </a:r>
            <a:endParaRPr lang="ru-RU" sz="120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Возможность </a:t>
            </a:r>
            <a:r>
              <a:rPr lang="ru-RU" sz="1200" dirty="0" err="1">
                <a:solidFill>
                  <a:srgbClr val="000000"/>
                </a:solidFill>
                <a:latin typeface="+mn-lt"/>
              </a:rPr>
              <a:t>live</a:t>
            </a:r>
            <a:r>
              <a:rPr lang="ru-RU" sz="1200" dirty="0">
                <a:solidFill>
                  <a:srgbClr val="000000"/>
                </a:solidFill>
                <a:latin typeface="+mn-lt"/>
              </a:rPr>
              <a:t>-миграции машин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Плавный апгрейд критических серверов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+mn-lt"/>
              </a:rPr>
              <a:t> Универсальный доступ к десктопам, приложениям и данным - разнообразие операционных систем и аппаратных платформ для доступа к виртуализованной среде. </a:t>
            </a:r>
            <a:endParaRPr lang="ru-RU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FC7BFF-FF8F-494F-B582-AE56500DC075}"/>
              </a:ext>
            </a:extLst>
          </p:cNvPr>
          <p:cNvSpPr/>
          <p:nvPr/>
        </p:nvSpPr>
        <p:spPr>
          <a:xfrm>
            <a:off x="1487662" y="4995044"/>
            <a:ext cx="10704338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200" dirty="0">
                <a:solidFill>
                  <a:schemeClr val="bg1"/>
                </a:solidFill>
              </a:rPr>
              <a:t>Стерильная рабочая среда, созданной ИТ-подразделением исключительно для выполнения бизнес-задач сотрудников, является, пожалуй, самым идеальным вариантом со многих точек зрения. </a:t>
            </a:r>
          </a:p>
          <a:p>
            <a:pPr defTabSz="852488"/>
            <a:r>
              <a:rPr lang="ru-RU" sz="1200" dirty="0">
                <a:solidFill>
                  <a:schemeClr val="bg1"/>
                </a:solidFill>
              </a:rPr>
              <a:t>Такая среда содержит те и только те бизнес-инструменты, которые необходимы пользователю для его задач – от полноценной </a:t>
            </a:r>
            <a:r>
              <a:rPr lang="en-US" sz="1200" dirty="0">
                <a:solidFill>
                  <a:schemeClr val="bg1"/>
                </a:solidFill>
              </a:rPr>
              <a:t>windows</a:t>
            </a:r>
            <a:r>
              <a:rPr lang="ru-RU" sz="1200" dirty="0">
                <a:solidFill>
                  <a:schemeClr val="bg1"/>
                </a:solidFill>
              </a:rPr>
              <a:t>-среды в форме виртуальной машины (рабочего стола) до отдельного опубликованного приложения, например, в среде </a:t>
            </a:r>
            <a:r>
              <a:rPr lang="en-US" sz="1200" dirty="0">
                <a:solidFill>
                  <a:schemeClr val="bg1"/>
                </a:solidFill>
              </a:rPr>
              <a:t>Citrix Virtual Apps</a:t>
            </a:r>
            <a:r>
              <a:rPr lang="ru-RU" sz="1200" dirty="0">
                <a:solidFill>
                  <a:schemeClr val="bg1"/>
                </a:solidFill>
              </a:rPr>
              <a:t> (ранее </a:t>
            </a:r>
            <a:r>
              <a:rPr lang="en-US" sz="1200" dirty="0">
                <a:solidFill>
                  <a:schemeClr val="bg1"/>
                </a:solidFill>
              </a:rPr>
              <a:t>XenApp</a:t>
            </a:r>
            <a:r>
              <a:rPr lang="ru-RU" sz="1200" dirty="0">
                <a:solidFill>
                  <a:schemeClr val="bg1"/>
                </a:solidFill>
              </a:rPr>
              <a:t>), доступ к которым пользователь получает через терминальную сессию.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7630AFB0-E827-4743-8019-CAC161D5B5A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3067" y="5017924"/>
            <a:ext cx="339224" cy="417972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A8B9397-2F42-481D-BCE7-F434B29262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99791" y="1235327"/>
            <a:ext cx="339224" cy="417972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5D8BA29-62EE-4F56-BB2E-22EEE4F123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99791" y="1750190"/>
            <a:ext cx="339224" cy="417972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F72D120-6FC9-4C7C-8037-89CD3B1BB9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99791" y="2852559"/>
            <a:ext cx="339224" cy="41797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B37F6E86-A536-4131-B830-E8992D1766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99791" y="3591408"/>
            <a:ext cx="339224" cy="417972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18B9A651-79DB-49A8-8851-90BDD388C9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99791" y="4160645"/>
            <a:ext cx="339224" cy="4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519113"/>
            <a:ext cx="100980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Безопасность данных в средах виртуализации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F0AAE4-F491-44BC-ADBB-FD527DF5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14" y="1248073"/>
            <a:ext cx="3300166" cy="2773680"/>
          </a:xfrm>
          <a:prstGeom prst="rect">
            <a:avLst/>
          </a:prstGeom>
        </p:spPr>
      </p:pic>
      <p:pic>
        <p:nvPicPr>
          <p:cNvPr id="14" name="Picture 2" descr="http://officetaste.com/wp-content/uploads/2016/07/Cons-Icon.png">
            <a:extLst>
              <a:ext uri="{FF2B5EF4-FFF2-40B4-BE49-F238E27FC236}">
                <a16:creationId xmlns:a16="http://schemas.microsoft.com/office/drawing/2014/main" id="{65E42820-EC16-4647-B2AD-937F1AF7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681" y="4722559"/>
            <a:ext cx="1478331" cy="14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5203C7-737D-48B0-910A-3D1C3972483F}"/>
              </a:ext>
            </a:extLst>
          </p:cNvPr>
          <p:cNvSpPr/>
          <p:nvPr/>
        </p:nvSpPr>
        <p:spPr>
          <a:xfrm>
            <a:off x="284309" y="1248073"/>
            <a:ext cx="680991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cs typeface="Times New Roman" panose="02020603050405020304" pitchFamily="18" charset="0"/>
              </a:rPr>
              <a:t>Каждое из перенаправленных в терминальную сессию периферийных устройств становится неконтролируемым каналом утечки данных из сеанса виртуального рабочего стола или приложения.</a:t>
            </a:r>
          </a:p>
          <a:p>
            <a:endParaRPr lang="ru-RU" sz="1300" dirty="0">
              <a:cs typeface="Times New Roman" panose="02020603050405020304" pitchFamily="18" charset="0"/>
            </a:endParaRPr>
          </a:p>
          <a:p>
            <a:r>
              <a:rPr lang="ru-RU" sz="1300" i="1" u="sng" dirty="0">
                <a:cs typeface="Times New Roman" panose="02020603050405020304" pitchFamily="18" charset="0"/>
              </a:rPr>
              <a:t>Пример 1</a:t>
            </a:r>
            <a:r>
              <a:rPr lang="ru-RU" sz="1300" i="1" dirty="0">
                <a:cs typeface="Times New Roman" panose="02020603050405020304" pitchFamily="18" charset="0"/>
              </a:rPr>
              <a:t>: из бизнес-приложения на виртуальном рабочем столе пользователь может сохранить файл с корпоративными данными на флэш-накопитель, подключенный к рабочему месту, а затем «случайно» опубликовать этот файл в Интернете. </a:t>
            </a:r>
          </a:p>
          <a:p>
            <a:r>
              <a:rPr lang="ru-RU" sz="1300" i="1" u="sng" dirty="0">
                <a:cs typeface="Times New Roman" panose="02020603050405020304" pitchFamily="18" charset="0"/>
              </a:rPr>
              <a:t>Пример 2</a:t>
            </a:r>
            <a:r>
              <a:rPr lang="ru-RU" sz="1300" i="1" dirty="0">
                <a:cs typeface="Times New Roman" panose="02020603050405020304" pitchFamily="18" charset="0"/>
              </a:rPr>
              <a:t>: пользователь может распечатать конфиденциальный документ из корпоративного хранилища на домашний принтер, подключенный к личному планшету по </a:t>
            </a:r>
            <a:r>
              <a:rPr lang="en-US" sz="1300" i="1" dirty="0">
                <a:cs typeface="Times New Roman" panose="02020603050405020304" pitchFamily="18" charset="0"/>
              </a:rPr>
              <a:t>Wi-Fi</a:t>
            </a:r>
            <a:r>
              <a:rPr lang="ru-RU" sz="1300" i="1" dirty="0">
                <a:cs typeface="Times New Roman" panose="02020603050405020304" pitchFamily="18" charset="0"/>
              </a:rPr>
              <a:t>.</a:t>
            </a:r>
            <a:endParaRPr lang="en-US" sz="1300" i="1" dirty="0">
              <a:cs typeface="Times New Roman" panose="02020603050405020304" pitchFamily="18" charset="0"/>
            </a:endParaRPr>
          </a:p>
          <a:p>
            <a:r>
              <a:rPr lang="ru-RU" sz="1300" i="1" u="sng" dirty="0">
                <a:cs typeface="Times New Roman" panose="02020603050405020304" pitchFamily="18" charset="0"/>
              </a:rPr>
              <a:t>Пример 3</a:t>
            </a:r>
            <a:r>
              <a:rPr lang="ru-RU" sz="1300" i="1" dirty="0">
                <a:cs typeface="Times New Roman" panose="02020603050405020304" pitchFamily="18" charset="0"/>
              </a:rPr>
              <a:t>: при запрете перенаправленных устройств на уровне среды виртуализации, но разрешенном буфере обмена пользователь может неконтролируемо перенести данные из буфера обмена на свой личный компьютер.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59C196-474D-4F37-9637-F1CE7DE90C76}"/>
              </a:ext>
            </a:extLst>
          </p:cNvPr>
          <p:cNvSpPr/>
          <p:nvPr/>
        </p:nvSpPr>
        <p:spPr>
          <a:xfrm>
            <a:off x="3795912" y="4584561"/>
            <a:ext cx="8396088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200" dirty="0">
                <a:solidFill>
                  <a:schemeClr val="bg1"/>
                </a:solidFill>
              </a:rPr>
              <a:t>Встроенные средства в решениях для создания виртуальных сред позволяют создать конфигурацию, когда полностью блокируются перенаправление локальных устройств и ограничивается использование буфера обмена, что может нарушить нормальные бизнес-процессы пользователя.</a:t>
            </a:r>
          </a:p>
          <a:p>
            <a:pPr defTabSz="852488"/>
            <a:r>
              <a:rPr lang="ru-RU" sz="1200" dirty="0">
                <a:solidFill>
                  <a:schemeClr val="bg1"/>
                </a:solidFill>
              </a:rPr>
              <a:t>Содержимое буфера обмена и данных, попадающих на перенаправленные устройства, никак не контролируется средами виртуализации.</a:t>
            </a:r>
          </a:p>
          <a:p>
            <a:pPr defTabSz="852488"/>
            <a:endParaRPr lang="ru-RU" sz="1200" dirty="0">
              <a:solidFill>
                <a:schemeClr val="bg1"/>
              </a:solidFill>
            </a:endParaRPr>
          </a:p>
          <a:p>
            <a:pPr defTabSz="852488"/>
            <a:r>
              <a:rPr lang="ru-RU" sz="1200" dirty="0">
                <a:solidFill>
                  <a:schemeClr val="bg1"/>
                </a:solidFill>
              </a:rPr>
              <a:t>Сетевые коммуникации (мессенджеры, почта, облака, ...), доступные и используемые внутри виртуального рабочего стола (или в качестве виртуального приложения) также не контролируются решениями по удаленной виртуализации с точки зрения защиты от утечки конфиденциальных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62787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519113"/>
            <a:ext cx="10098088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en-US" sz="2000" b="1" dirty="0">
                <a:effectLst/>
                <a:latin typeface="Roboto Slab" pitchFamily="2" charset="0"/>
                <a:ea typeface="Roboto Slab" pitchFamily="2" charset="0"/>
              </a:rPr>
              <a:t>DLP-</a:t>
            </a:r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защита корпоративных данных в виртуальной среде 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511524" y="2309897"/>
            <a:ext cx="4889307" cy="19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9pPr>
          </a:lstStyle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dirty="0">
                <a:latin typeface="+mj-lt"/>
              </a:rPr>
              <a:t>Использование виртуальной рабочей среды вместо локального контейнера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dirty="0">
                <a:latin typeface="+mj-lt"/>
              </a:rPr>
              <a:t>Отсутствие зависимости от особенностей реализации мобильной платформы:</a:t>
            </a: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применимость на любых персональных устройствах (планшеты, лэптопы, тонкие клиенты, домашние компьютеры с любыми операционными системами).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dirty="0">
                <a:latin typeface="+mj-lt"/>
              </a:rPr>
              <a:t>DLP-агент функционирует внутри терминальной сессии (в виртуальной среде)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endParaRPr lang="ru-RU" sz="1300" dirty="0">
              <a:latin typeface="+mj-lt"/>
            </a:endParaRP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2209800" y="4935020"/>
            <a:ext cx="6242368" cy="12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9pPr>
          </a:lstStyle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i="1" dirty="0">
                <a:latin typeface="+mj-lt"/>
              </a:rPr>
              <a:t>Приложения, опубликованные на гипервизорах (</a:t>
            </a:r>
            <a:r>
              <a:rPr lang="en-US" sz="1300" i="1" dirty="0">
                <a:latin typeface="+mj-lt"/>
              </a:rPr>
              <a:t>XenApp)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i="1" dirty="0">
                <a:latin typeface="+mj-lt"/>
              </a:rPr>
              <a:t>Локальные виртуальные машины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i="1" dirty="0">
                <a:latin typeface="+mj-lt"/>
              </a:rPr>
              <a:t>Терминальные сессии рабочих столов, в </a:t>
            </a:r>
            <a:r>
              <a:rPr lang="ru-RU" sz="1300" i="1" dirty="0" err="1">
                <a:latin typeface="+mj-lt"/>
              </a:rPr>
              <a:t>т.ч</a:t>
            </a:r>
            <a:r>
              <a:rPr lang="ru-RU" sz="1300" i="1" dirty="0">
                <a:latin typeface="+mj-lt"/>
              </a:rPr>
              <a:t>. опубликованных на гипервизорах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i="1" dirty="0">
                <a:latin typeface="+mj-lt"/>
              </a:rPr>
              <a:t>Решения для виртуализации от </a:t>
            </a:r>
            <a:r>
              <a:rPr lang="en-US" sz="1300" i="1" dirty="0">
                <a:latin typeface="+mj-lt"/>
              </a:rPr>
              <a:t>Microsoft (RDS/RDP), Citrix (XenApp, </a:t>
            </a:r>
            <a:r>
              <a:rPr lang="en-US" sz="1300" i="1" dirty="0" err="1">
                <a:latin typeface="+mj-lt"/>
              </a:rPr>
              <a:t>XenDesktop</a:t>
            </a:r>
            <a:r>
              <a:rPr lang="en-US" sz="1300" i="1" dirty="0">
                <a:latin typeface="+mj-lt"/>
              </a:rPr>
              <a:t>) </a:t>
            </a:r>
            <a:r>
              <a:rPr lang="ru-RU" sz="1300" i="1" dirty="0">
                <a:latin typeface="+mj-lt"/>
              </a:rPr>
              <a:t>и </a:t>
            </a:r>
            <a:r>
              <a:rPr lang="en-US" sz="1300" i="1" dirty="0">
                <a:latin typeface="+mj-lt"/>
              </a:rPr>
              <a:t>VMware (VMware View)</a:t>
            </a:r>
          </a:p>
          <a:p>
            <a:pPr marL="285750" indent="-285750">
              <a:lnSpc>
                <a:spcPct val="93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300" i="1" dirty="0">
                <a:latin typeface="+mj-lt"/>
              </a:rPr>
              <a:t>Передача данных через протоколы </a:t>
            </a:r>
            <a:r>
              <a:rPr lang="en-US" sz="1300" i="1" dirty="0">
                <a:latin typeface="+mj-lt"/>
              </a:rPr>
              <a:t>Microsoft RDP/RemoteFX </a:t>
            </a:r>
            <a:r>
              <a:rPr lang="ru-RU" sz="1300" i="1" dirty="0">
                <a:latin typeface="+mj-lt"/>
              </a:rPr>
              <a:t>и </a:t>
            </a:r>
            <a:r>
              <a:rPr lang="en-US" sz="1300" i="1" dirty="0">
                <a:latin typeface="+mj-lt"/>
              </a:rPr>
              <a:t>Citrix ICA/HDX</a:t>
            </a:r>
          </a:p>
        </p:txBody>
      </p:sp>
      <p:pic>
        <p:nvPicPr>
          <p:cNvPr id="10" name="Picture 16" descr="http://devicelock.com/i/citrix_rea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6380" y="5532735"/>
            <a:ext cx="1047878" cy="7228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kernsafe.com/Partners/awards/VMware-rea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6380" y="4935021"/>
            <a:ext cx="994160" cy="4636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 bwMode="auto">
          <a:xfrm>
            <a:off x="511524" y="1320912"/>
            <a:ext cx="4744355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defTabSz="852488">
              <a:defRPr sz="12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9pPr>
          </a:lstStyle>
          <a:p>
            <a:r>
              <a:rPr lang="ru-RU" sz="2000" dirty="0"/>
              <a:t>ДОСТУП К КОРПОРАТИВНЫМ ДАННЫМ – </a:t>
            </a:r>
            <a:br>
              <a:rPr lang="en-US" sz="2000" dirty="0"/>
            </a:br>
            <a:r>
              <a:rPr lang="ru-RU" sz="2000" dirty="0"/>
              <a:t>ТОЛЬКО НА ВРЕМЯ РАБОТЫ. </a:t>
            </a:r>
            <a:endParaRPr lang="en-US" sz="20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B39CCA0-A253-4AE8-A05B-AA8AECE27250}"/>
              </a:ext>
            </a:extLst>
          </p:cNvPr>
          <p:cNvCxnSpPr/>
          <p:nvPr/>
        </p:nvCxnSpPr>
        <p:spPr>
          <a:xfrm>
            <a:off x="1905476" y="4762500"/>
            <a:ext cx="838104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ttps://www.devicelock.com/i/byod-scheme2b-rus.png">
            <a:extLst>
              <a:ext uri="{FF2B5EF4-FFF2-40B4-BE49-F238E27FC236}">
                <a16:creationId xmlns:a16="http://schemas.microsoft.com/office/drawing/2014/main" id="{8132517E-F39B-4EAF-B4C4-683AA7F9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768" y="1487689"/>
            <a:ext cx="3715320" cy="31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3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6"/>
          <p:cNvSpPr>
            <a:spLocks noGrp="1"/>
          </p:cNvSpPr>
          <p:nvPr>
            <p:ph type="title" idx="4294967295"/>
          </p:nvPr>
        </p:nvSpPr>
        <p:spPr bwMode="auto">
          <a:xfrm>
            <a:off x="1" y="550127"/>
            <a:ext cx="11641310" cy="4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Контролируемый удаленный доступ к данным</a:t>
            </a:r>
          </a:p>
        </p:txBody>
      </p:sp>
      <p:sp>
        <p:nvSpPr>
          <p:cNvPr id="147" name="Flowchart: Extract 95">
            <a:extLst>
              <a:ext uri="{FF2B5EF4-FFF2-40B4-BE49-F238E27FC236}">
                <a16:creationId xmlns:a16="http://schemas.microsoft.com/office/drawing/2014/main" id="{577E34AE-E1C1-44CF-A234-1AB8E683AAF8}"/>
              </a:ext>
            </a:extLst>
          </p:cNvPr>
          <p:cNvSpPr/>
          <p:nvPr/>
        </p:nvSpPr>
        <p:spPr>
          <a:xfrm rot="16366503">
            <a:off x="3558265" y="647545"/>
            <a:ext cx="1631061" cy="4195187"/>
          </a:xfrm>
          <a:prstGeom prst="flowChartExtract">
            <a:avLst/>
          </a:prstGeom>
          <a:solidFill>
            <a:srgbClr val="6699FF">
              <a:alpha val="36078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30">
            <a:extLst>
              <a:ext uri="{FF2B5EF4-FFF2-40B4-BE49-F238E27FC236}">
                <a16:creationId xmlns:a16="http://schemas.microsoft.com/office/drawing/2014/main" id="{366948B9-C118-40BC-AF5C-3CE968841428}"/>
              </a:ext>
            </a:extLst>
          </p:cNvPr>
          <p:cNvGrpSpPr/>
          <p:nvPr/>
        </p:nvGrpSpPr>
        <p:grpSpPr>
          <a:xfrm>
            <a:off x="6382177" y="1740790"/>
            <a:ext cx="4298182" cy="3000152"/>
            <a:chOff x="4880992" y="1484784"/>
            <a:chExt cx="4793408" cy="3228838"/>
          </a:xfrm>
        </p:grpSpPr>
        <p:pic>
          <p:nvPicPr>
            <p:cNvPr id="149" name="Picture 16" descr="http://technoholik.com/media/content/2012/Oct/samsung-nexus-10-post.jpg">
              <a:extLst>
                <a:ext uri="{FF2B5EF4-FFF2-40B4-BE49-F238E27FC236}">
                  <a16:creationId xmlns:a16="http://schemas.microsoft.com/office/drawing/2014/main" id="{94DC02AE-9A72-4228-9D79-FE7E36203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992" y="1484784"/>
              <a:ext cx="4793408" cy="3228838"/>
            </a:xfrm>
            <a:prstGeom prst="rect">
              <a:avLst/>
            </a:prstGeom>
            <a:noFill/>
          </p:spPr>
        </p:pic>
        <p:sp>
          <p:nvSpPr>
            <p:cNvPr id="150" name="Rectangle 28">
              <a:extLst>
                <a:ext uri="{FF2B5EF4-FFF2-40B4-BE49-F238E27FC236}">
                  <a16:creationId xmlns:a16="http://schemas.microsoft.com/office/drawing/2014/main" id="{2B3DB37C-E6C2-4E1F-A71F-88E82CD661FC}"/>
                </a:ext>
              </a:extLst>
            </p:cNvPr>
            <p:cNvSpPr/>
            <p:nvPr/>
          </p:nvSpPr>
          <p:spPr>
            <a:xfrm>
              <a:off x="5305283" y="1856849"/>
              <a:ext cx="3960440" cy="24362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1" name="Picture 19" descr="http://icons.iconarchive.com/icons/artua/dragon-soft/512/Printer-icon.png">
            <a:extLst>
              <a:ext uri="{FF2B5EF4-FFF2-40B4-BE49-F238E27FC236}">
                <a16:creationId xmlns:a16="http://schemas.microsoft.com/office/drawing/2014/main" id="{BB3A032E-6FB8-430B-8AED-9FE5D54D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169" y="5580022"/>
            <a:ext cx="669080" cy="669080"/>
          </a:xfrm>
          <a:prstGeom prst="rect">
            <a:avLst/>
          </a:prstGeom>
          <a:noFill/>
        </p:spPr>
      </p:pic>
      <p:pic>
        <p:nvPicPr>
          <p:cNvPr id="152" name="Picture 27" descr="http://www.recover-files.us/images/repair-data-on-sd-and-flash-drives.png">
            <a:extLst>
              <a:ext uri="{FF2B5EF4-FFF2-40B4-BE49-F238E27FC236}">
                <a16:creationId xmlns:a16="http://schemas.microsoft.com/office/drawing/2014/main" id="{236F55E7-28BB-4ED5-8333-ECDC5CA1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902" y="5714938"/>
            <a:ext cx="700913" cy="549694"/>
          </a:xfrm>
          <a:prstGeom prst="rect">
            <a:avLst/>
          </a:prstGeom>
          <a:noFill/>
        </p:spPr>
      </p:pic>
      <p:pic>
        <p:nvPicPr>
          <p:cNvPr id="153" name="Picture 35" descr="http://www.veryicon.com/icon/png/System/Rhor%20v2%20Part%203/Network%20Drive.png">
            <a:extLst>
              <a:ext uri="{FF2B5EF4-FFF2-40B4-BE49-F238E27FC236}">
                <a16:creationId xmlns:a16="http://schemas.microsoft.com/office/drawing/2014/main" id="{29769046-FCCF-469F-897E-C0B69800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273" y="5657583"/>
            <a:ext cx="763706" cy="538178"/>
          </a:xfrm>
          <a:prstGeom prst="rect">
            <a:avLst/>
          </a:prstGeom>
          <a:noFill/>
        </p:spPr>
      </p:pic>
      <p:cxnSp>
        <p:nvCxnSpPr>
          <p:cNvPr id="154" name="Straight Arrow Connector 64">
            <a:extLst>
              <a:ext uri="{FF2B5EF4-FFF2-40B4-BE49-F238E27FC236}">
                <a16:creationId xmlns:a16="http://schemas.microsoft.com/office/drawing/2014/main" id="{3847A7DA-5CB1-41B6-A070-9BF6095273F6}"/>
              </a:ext>
            </a:extLst>
          </p:cNvPr>
          <p:cNvCxnSpPr>
            <a:stCxn id="173" idx="2"/>
            <a:endCxn id="152" idx="0"/>
          </p:cNvCxnSpPr>
          <p:nvPr/>
        </p:nvCxnSpPr>
        <p:spPr>
          <a:xfrm flipH="1">
            <a:off x="7675358" y="3945818"/>
            <a:ext cx="833500" cy="1769121"/>
          </a:xfrm>
          <a:prstGeom prst="straightConnector1">
            <a:avLst/>
          </a:prstGeom>
          <a:ln w="38100">
            <a:solidFill>
              <a:srgbClr val="0099CC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69">
            <a:extLst>
              <a:ext uri="{FF2B5EF4-FFF2-40B4-BE49-F238E27FC236}">
                <a16:creationId xmlns:a16="http://schemas.microsoft.com/office/drawing/2014/main" id="{DCBD7037-389B-4B50-ACEE-8FAEC3E1BF28}"/>
              </a:ext>
            </a:extLst>
          </p:cNvPr>
          <p:cNvCxnSpPr>
            <a:stCxn id="173" idx="2"/>
            <a:endCxn id="153" idx="0"/>
          </p:cNvCxnSpPr>
          <p:nvPr/>
        </p:nvCxnSpPr>
        <p:spPr>
          <a:xfrm>
            <a:off x="8508858" y="3945817"/>
            <a:ext cx="240268" cy="1711766"/>
          </a:xfrm>
          <a:prstGeom prst="straightConnector1">
            <a:avLst/>
          </a:prstGeom>
          <a:ln w="38100">
            <a:solidFill>
              <a:srgbClr val="0099CC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2">
            <a:extLst>
              <a:ext uri="{FF2B5EF4-FFF2-40B4-BE49-F238E27FC236}">
                <a16:creationId xmlns:a16="http://schemas.microsoft.com/office/drawing/2014/main" id="{8550E7ED-D2D3-4440-9F93-02EE6B473713}"/>
              </a:ext>
            </a:extLst>
          </p:cNvPr>
          <p:cNvCxnSpPr>
            <a:stCxn id="173" idx="2"/>
            <a:endCxn id="151" idx="0"/>
          </p:cNvCxnSpPr>
          <p:nvPr/>
        </p:nvCxnSpPr>
        <p:spPr>
          <a:xfrm flipH="1">
            <a:off x="6644710" y="3945818"/>
            <a:ext cx="1864149" cy="1634205"/>
          </a:xfrm>
          <a:prstGeom prst="straightConnector1">
            <a:avLst/>
          </a:prstGeom>
          <a:ln w="38100">
            <a:solidFill>
              <a:srgbClr val="0099CC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34">
            <a:extLst>
              <a:ext uri="{FF2B5EF4-FFF2-40B4-BE49-F238E27FC236}">
                <a16:creationId xmlns:a16="http://schemas.microsoft.com/office/drawing/2014/main" id="{14545B22-4EE2-482B-B2BD-2EA8C7987F39}"/>
              </a:ext>
            </a:extLst>
          </p:cNvPr>
          <p:cNvGrpSpPr>
            <a:grpSpLocks noChangeAspect="1"/>
          </p:cNvGrpSpPr>
          <p:nvPr/>
        </p:nvGrpSpPr>
        <p:grpSpPr>
          <a:xfrm>
            <a:off x="1172740" y="5337971"/>
            <a:ext cx="1641770" cy="1271251"/>
            <a:chOff x="0" y="1844824"/>
            <a:chExt cx="3440832" cy="2664296"/>
          </a:xfrm>
        </p:grpSpPr>
        <p:pic>
          <p:nvPicPr>
            <p:cNvPr id="158" name="Picture 4" descr="http://pixabay.com/static/uploads/photo/2012/04/01/12/51/computer-23297_640.png">
              <a:extLst>
                <a:ext uri="{FF2B5EF4-FFF2-40B4-BE49-F238E27FC236}">
                  <a16:creationId xmlns:a16="http://schemas.microsoft.com/office/drawing/2014/main" id="{3EA82D96-69E6-4FD7-A2ED-DDB53C7CD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844824"/>
              <a:ext cx="3440832" cy="2664296"/>
            </a:xfrm>
            <a:prstGeom prst="rect">
              <a:avLst/>
            </a:prstGeom>
            <a:noFill/>
          </p:spPr>
        </p:pic>
        <p:pic>
          <p:nvPicPr>
            <p:cNvPr id="159" name="Picture 31" descr="http://media.audio.dk/imageCopies/20110125/dropbox-app_imageCopy_32cdfba7.jpg">
              <a:extLst>
                <a:ext uri="{FF2B5EF4-FFF2-40B4-BE49-F238E27FC236}">
                  <a16:creationId xmlns:a16="http://schemas.microsoft.com/office/drawing/2014/main" id="{D969CB0D-9E28-4FC8-951F-E9CEBD373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688" y="2780928"/>
              <a:ext cx="437032" cy="432048"/>
            </a:xfrm>
            <a:prstGeom prst="rect">
              <a:avLst/>
            </a:prstGeom>
            <a:noFill/>
          </p:spPr>
        </p:pic>
        <p:pic>
          <p:nvPicPr>
            <p:cNvPr id="160" name="Picture 2" descr="http://t2.gstatic.com/images?q=tbn:ANd9GcShyW2iXKrgnL0pt3Ar3lQ5O851vqcyyD5UYwYzzo08tU6sqzhLqA">
              <a:extLst>
                <a:ext uri="{FF2B5EF4-FFF2-40B4-BE49-F238E27FC236}">
                  <a16:creationId xmlns:a16="http://schemas.microsoft.com/office/drawing/2014/main" id="{B182C757-A77E-48F8-8302-8F96998DA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2560" y="2276872"/>
              <a:ext cx="538330" cy="427247"/>
            </a:xfrm>
            <a:prstGeom prst="rect">
              <a:avLst/>
            </a:prstGeom>
            <a:noFill/>
          </p:spPr>
        </p:pic>
        <p:pic>
          <p:nvPicPr>
            <p:cNvPr id="161" name="Picture 35" descr="Image Detail">
              <a:extLst>
                <a:ext uri="{FF2B5EF4-FFF2-40B4-BE49-F238E27FC236}">
                  <a16:creationId xmlns:a16="http://schemas.microsoft.com/office/drawing/2014/main" id="{F3D6D6AA-D74C-4E73-9B89-0C3720510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541" y="3861048"/>
              <a:ext cx="424195" cy="430928"/>
            </a:xfrm>
            <a:prstGeom prst="rect">
              <a:avLst/>
            </a:prstGeom>
            <a:noFill/>
          </p:spPr>
        </p:pic>
        <p:pic>
          <p:nvPicPr>
            <p:cNvPr id="162" name="Picture 139" descr="Image Detail">
              <a:extLst>
                <a:ext uri="{FF2B5EF4-FFF2-40B4-BE49-F238E27FC236}">
                  <a16:creationId xmlns:a16="http://schemas.microsoft.com/office/drawing/2014/main" id="{00AA01A1-B343-4380-AC89-E703DE104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2708920"/>
              <a:ext cx="465793" cy="473187"/>
            </a:xfrm>
            <a:prstGeom prst="rect">
              <a:avLst/>
            </a:prstGeom>
            <a:noFill/>
          </p:spPr>
        </p:pic>
        <p:pic>
          <p:nvPicPr>
            <p:cNvPr id="163" name="Picture 45" descr="Image Detail">
              <a:extLst>
                <a:ext uri="{FF2B5EF4-FFF2-40B4-BE49-F238E27FC236}">
                  <a16:creationId xmlns:a16="http://schemas.microsoft.com/office/drawing/2014/main" id="{3422A281-E88A-4DB2-A908-36FB1354E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752" y="3571924"/>
              <a:ext cx="432048" cy="433140"/>
            </a:xfrm>
            <a:prstGeom prst="rect">
              <a:avLst/>
            </a:prstGeom>
            <a:noFill/>
          </p:spPr>
        </p:pic>
        <p:pic>
          <p:nvPicPr>
            <p:cNvPr id="164" name="Picture 51" descr="Image Detail">
              <a:extLst>
                <a:ext uri="{FF2B5EF4-FFF2-40B4-BE49-F238E27FC236}">
                  <a16:creationId xmlns:a16="http://schemas.microsoft.com/office/drawing/2014/main" id="{256B7A42-3FD3-4BD4-AEA0-E0CA8731F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52" y="3356992"/>
              <a:ext cx="483418" cy="376035"/>
            </a:xfrm>
            <a:prstGeom prst="rect">
              <a:avLst/>
            </a:prstGeom>
            <a:noFill/>
          </p:spPr>
        </p:pic>
        <p:pic>
          <p:nvPicPr>
            <p:cNvPr id="165" name="Picture 53" descr="https://227db862-a-7d83507a-s-sites.googlegroups.com/a/pressatgoogle.com/google-pages-press-sites/screenshots-and-media/gplusicon_large.png?attachauth=ANoY7co4uUp6FT802mRH6HY39JlQrfIEWjnSxXjHtPpLTaHImCB_XaVRyPvz3LCRReKRWODVOvS2FdDJtyy-WBu_XkTDtQnIkRX7cqQAPrCCeVw5GSbiOOxq--IfcaS93K1Y2U6R7_oJAGoOhvenD5LfNIDc3sIpaIrpL-txaKiXQbf0V-1_QcQ_Xm2EBXeD0T-sJfbRyWAvi4N0nwpcbq3CRsg58Zz7jkIR41sK-agHp9xgU4xdUESWCYcBxMBWmlnM376H0ijpkXMfm0aISQakZgZkCLtgHw%3D%3D&amp;attredirects=0">
              <a:extLst>
                <a:ext uri="{FF2B5EF4-FFF2-40B4-BE49-F238E27FC236}">
                  <a16:creationId xmlns:a16="http://schemas.microsoft.com/office/drawing/2014/main" id="{C2F10695-EA60-4A8E-82F1-4D310517B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48" y="2275042"/>
              <a:ext cx="423126" cy="433878"/>
            </a:xfrm>
            <a:prstGeom prst="rect">
              <a:avLst/>
            </a:prstGeom>
            <a:noFill/>
          </p:spPr>
        </p:pic>
        <p:pic>
          <p:nvPicPr>
            <p:cNvPr id="166" name="Picture 57" descr="http://images-1.findicons.com/files/icons/1070/software/256/skype.png">
              <a:extLst>
                <a:ext uri="{FF2B5EF4-FFF2-40B4-BE49-F238E27FC236}">
                  <a16:creationId xmlns:a16="http://schemas.microsoft.com/office/drawing/2014/main" id="{9301E5DD-1EE8-4FF5-90C7-46FAAF50D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2" y="2780928"/>
              <a:ext cx="504056" cy="517879"/>
            </a:xfrm>
            <a:prstGeom prst="rect">
              <a:avLst/>
            </a:prstGeom>
            <a:noFill/>
          </p:spPr>
        </p:pic>
        <p:pic>
          <p:nvPicPr>
            <p:cNvPr id="167" name="Picture 12" descr="http://gateway27.com/images/contact_img.png">
              <a:extLst>
                <a:ext uri="{FF2B5EF4-FFF2-40B4-BE49-F238E27FC236}">
                  <a16:creationId xmlns:a16="http://schemas.microsoft.com/office/drawing/2014/main" id="{9888D712-6FB3-4B2E-8AAE-B4ED7FE32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4688" y="3284984"/>
              <a:ext cx="494184" cy="494184"/>
            </a:xfrm>
            <a:prstGeom prst="rect">
              <a:avLst/>
            </a:prstGeom>
            <a:noFill/>
          </p:spPr>
        </p:pic>
        <p:pic>
          <p:nvPicPr>
            <p:cNvPr id="168" name="Picture 14" descr="http://static.wix.com/media/bfdf76_b6c1290256cf2808b8aad41e3880ef60.png_256">
              <a:extLst>
                <a:ext uri="{FF2B5EF4-FFF2-40B4-BE49-F238E27FC236}">
                  <a16:creationId xmlns:a16="http://schemas.microsoft.com/office/drawing/2014/main" id="{86BBE243-5209-4C58-AAE9-75D3063DB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3501008"/>
              <a:ext cx="424725" cy="432048"/>
            </a:xfrm>
            <a:prstGeom prst="rect">
              <a:avLst/>
            </a:prstGeom>
            <a:noFill/>
          </p:spPr>
        </p:pic>
        <p:pic>
          <p:nvPicPr>
            <p:cNvPr id="169" name="Picture 16" descr="http://freesoftsite.ru/img/icq/icq1.png">
              <a:extLst>
                <a:ext uri="{FF2B5EF4-FFF2-40B4-BE49-F238E27FC236}">
                  <a16:creationId xmlns:a16="http://schemas.microsoft.com/office/drawing/2014/main" id="{9BE439C4-1674-4686-9282-489E9429F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6736" y="2708920"/>
              <a:ext cx="432048" cy="432048"/>
            </a:xfrm>
            <a:prstGeom prst="rect">
              <a:avLst/>
            </a:prstGeom>
            <a:noFill/>
          </p:spPr>
        </p:pic>
        <p:pic>
          <p:nvPicPr>
            <p:cNvPr id="170" name="Picture 18" descr="File:Windows Live Messenger icon.png">
              <a:extLst>
                <a:ext uri="{FF2B5EF4-FFF2-40B4-BE49-F238E27FC236}">
                  <a16:creationId xmlns:a16="http://schemas.microsoft.com/office/drawing/2014/main" id="{F78A40DC-D368-4816-8B89-DEAD50246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616" y="3464294"/>
              <a:ext cx="504056" cy="396754"/>
            </a:xfrm>
            <a:prstGeom prst="rect">
              <a:avLst/>
            </a:prstGeom>
            <a:noFill/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556A4006-4856-4510-A321-D4BA87262C96}"/>
              </a:ext>
            </a:extLst>
          </p:cNvPr>
          <p:cNvSpPr txBox="1"/>
          <p:nvPr/>
        </p:nvSpPr>
        <p:spPr>
          <a:xfrm>
            <a:off x="4490104" y="2616866"/>
            <a:ext cx="1336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>
                <a:latin typeface="+mn-lt"/>
                <a:cs typeface="Segoe UI" pitchFamily="34" charset="0"/>
              </a:rPr>
              <a:t>Терминальная сессия</a:t>
            </a:r>
            <a:endParaRPr lang="en-US" sz="1050" b="1" i="1" dirty="0">
              <a:latin typeface="+mn-lt"/>
              <a:cs typeface="Segoe UI" pitchFamily="34" charset="0"/>
            </a:endParaRP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E1B692D6-6DD9-422A-8819-B3E432A1326D}"/>
              </a:ext>
            </a:extLst>
          </p:cNvPr>
          <p:cNvGrpSpPr/>
          <p:nvPr/>
        </p:nvGrpSpPr>
        <p:grpSpPr>
          <a:xfrm>
            <a:off x="7927741" y="2340027"/>
            <a:ext cx="1162234" cy="1605791"/>
            <a:chOff x="4777198" y="1993778"/>
            <a:chExt cx="1162234" cy="1605791"/>
          </a:xfrm>
        </p:grpSpPr>
        <p:sp>
          <p:nvSpPr>
            <p:cNvPr id="173" name="Rounded Rectangle 4">
              <a:extLst>
                <a:ext uri="{FF2B5EF4-FFF2-40B4-BE49-F238E27FC236}">
                  <a16:creationId xmlns:a16="http://schemas.microsoft.com/office/drawing/2014/main" id="{49FA7481-D882-4509-9139-FD8539882415}"/>
                </a:ext>
              </a:extLst>
            </p:cNvPr>
            <p:cNvSpPr/>
            <p:nvPr/>
          </p:nvSpPr>
          <p:spPr bwMode="auto">
            <a:xfrm>
              <a:off x="4777198" y="1993778"/>
              <a:ext cx="1162234" cy="1605791"/>
            </a:xfrm>
            <a:prstGeom prst="roundRect">
              <a:avLst>
                <a:gd name="adj" fmla="val 13144"/>
              </a:avLst>
            </a:prstGeom>
            <a:gradFill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 w="12700"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36000" bIns="0" anchor="t" anchorCtr="1"/>
            <a:lstStyle/>
            <a:p>
              <a:pPr algn="ctr">
                <a:defRPr/>
              </a:pPr>
              <a:r>
                <a:rPr lang="ru-RU" sz="1100" i="1" dirty="0">
                  <a:solidFill>
                    <a:schemeClr val="tx1"/>
                  </a:solidFill>
                  <a:ea typeface="Verdana" pitchFamily="34" charset="0"/>
                  <a:cs typeface="Segoe UI" pitchFamily="34" charset="0"/>
                </a:rPr>
                <a:t>Виртуальный десктоп</a:t>
              </a:r>
              <a:endParaRPr lang="en-US" sz="1100" i="1" dirty="0">
                <a:solidFill>
                  <a:schemeClr val="tx1"/>
                </a:solidFill>
                <a:ea typeface="Verdana" pitchFamily="34" charset="0"/>
                <a:cs typeface="Segoe UI" pitchFamily="34" charset="0"/>
              </a:endParaRPr>
            </a:p>
          </p:txBody>
        </p:sp>
        <p:pic>
          <p:nvPicPr>
            <p:cNvPr id="174" name="Picture 62" descr="http://people.mozilla.com/%7Efaaborg/files/shiretoko/firefoxIcon/firefox-512.png">
              <a:extLst>
                <a:ext uri="{FF2B5EF4-FFF2-40B4-BE49-F238E27FC236}">
                  <a16:creationId xmlns:a16="http://schemas.microsoft.com/office/drawing/2014/main" id="{D98F5171-AB96-4EC1-840A-684BEB2BF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29813" y="3125068"/>
              <a:ext cx="369707" cy="383102"/>
            </a:xfrm>
            <a:prstGeom prst="rect">
              <a:avLst/>
            </a:prstGeom>
            <a:noFill/>
          </p:spPr>
        </p:pic>
        <p:pic>
          <p:nvPicPr>
            <p:cNvPr id="175" name="Picture 9" descr="D:\DVD_ART35\Logos\Microsoft Office 2007 - all products\Word 2007\Office Word 2007 Product Icon.png">
              <a:extLst>
                <a:ext uri="{FF2B5EF4-FFF2-40B4-BE49-F238E27FC236}">
                  <a16:creationId xmlns:a16="http://schemas.microsoft.com/office/drawing/2014/main" id="{B69D8C6B-5D7E-4527-8E34-D8BA4E55A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915754" y="2632273"/>
              <a:ext cx="387411" cy="413547"/>
            </a:xfrm>
            <a:prstGeom prst="rect">
              <a:avLst/>
            </a:prstGeom>
            <a:noFill/>
          </p:spPr>
        </p:pic>
        <p:pic>
          <p:nvPicPr>
            <p:cNvPr id="176" name="Picture 32" descr="http://png-2.findicons.com/files/icons/1765/windows_icons_v2/128/outlook.png">
              <a:extLst>
                <a:ext uri="{FF2B5EF4-FFF2-40B4-BE49-F238E27FC236}">
                  <a16:creationId xmlns:a16="http://schemas.microsoft.com/office/drawing/2014/main" id="{BB4736BD-EEEA-42BF-872E-1DBDA41AB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427879" y="2644373"/>
              <a:ext cx="387411" cy="401448"/>
            </a:xfrm>
            <a:prstGeom prst="rect">
              <a:avLst/>
            </a:prstGeom>
            <a:noFill/>
          </p:spPr>
        </p:pic>
        <p:pic>
          <p:nvPicPr>
            <p:cNvPr id="177" name="Picture 57" descr="http://images-1.findicons.com/files/icons/1070/software/256/skype.png">
              <a:extLst>
                <a:ext uri="{FF2B5EF4-FFF2-40B4-BE49-F238E27FC236}">
                  <a16:creationId xmlns:a16="http://schemas.microsoft.com/office/drawing/2014/main" id="{F638C14B-7048-49D1-9131-59C198FC7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58" y="3106722"/>
              <a:ext cx="378867" cy="403359"/>
            </a:xfrm>
            <a:prstGeom prst="rect">
              <a:avLst/>
            </a:prstGeom>
            <a:noFill/>
          </p:spPr>
        </p:pic>
      </p:grpSp>
      <p:cxnSp>
        <p:nvCxnSpPr>
          <p:cNvPr id="178" name="Straight Arrow Connector 75">
            <a:extLst>
              <a:ext uri="{FF2B5EF4-FFF2-40B4-BE49-F238E27FC236}">
                <a16:creationId xmlns:a16="http://schemas.microsoft.com/office/drawing/2014/main" id="{57C7686A-00DA-41DB-8CFA-AD2702D78DB3}"/>
              </a:ext>
            </a:extLst>
          </p:cNvPr>
          <p:cNvCxnSpPr>
            <a:stCxn id="173" idx="2"/>
            <a:endCxn id="158" idx="0"/>
          </p:cNvCxnSpPr>
          <p:nvPr/>
        </p:nvCxnSpPr>
        <p:spPr>
          <a:xfrm rot="5400000">
            <a:off x="4555166" y="1384278"/>
            <a:ext cx="1392153" cy="6515233"/>
          </a:xfrm>
          <a:prstGeom prst="curvedConnector3">
            <a:avLst>
              <a:gd name="adj1" fmla="val 50000"/>
            </a:avLst>
          </a:prstGeom>
          <a:ln w="38100">
            <a:solidFill>
              <a:srgbClr val="0099CC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91EF3A7C-E46D-49CE-AB4B-87BC7E36780C}"/>
              </a:ext>
            </a:extLst>
          </p:cNvPr>
          <p:cNvSpPr txBox="1"/>
          <p:nvPr/>
        </p:nvSpPr>
        <p:spPr>
          <a:xfrm>
            <a:off x="6669976" y="1188741"/>
            <a:ext cx="31800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333333"/>
                </a:solidFill>
                <a:latin typeface="+mn-lt"/>
                <a:cs typeface="Segoe UI" pitchFamily="34" charset="0"/>
              </a:rPr>
              <a:t>Удаленное устройство</a:t>
            </a:r>
          </a:p>
          <a:p>
            <a:r>
              <a:rPr lang="en-US" sz="1050" dirty="0">
                <a:solidFill>
                  <a:srgbClr val="333333"/>
                </a:solidFill>
                <a:latin typeface="+mn-lt"/>
                <a:cs typeface="Segoe UI" pitchFamily="34" charset="0"/>
              </a:rPr>
              <a:t>(</a:t>
            </a:r>
            <a:r>
              <a:rPr lang="ru-RU" sz="1050" dirty="0">
                <a:solidFill>
                  <a:srgbClr val="333333"/>
                </a:solidFill>
                <a:latin typeface="+mn-lt"/>
                <a:cs typeface="Segoe UI" pitchFamily="34" charset="0"/>
              </a:rPr>
              <a:t>тонкий клиент, мобильное устройство, ноутбук, домашний компьютер…</a:t>
            </a:r>
            <a:r>
              <a:rPr lang="en-US" sz="1050" dirty="0">
                <a:solidFill>
                  <a:srgbClr val="333333"/>
                </a:solidFill>
                <a:latin typeface="+mn-lt"/>
                <a:cs typeface="Segoe UI" pitchFamily="34" charset="0"/>
              </a:rPr>
              <a:t>)</a:t>
            </a:r>
            <a:endParaRPr lang="en-US" sz="1050" b="1" dirty="0">
              <a:solidFill>
                <a:srgbClr val="333333"/>
              </a:solidFill>
              <a:latin typeface="+mn-lt"/>
              <a:cs typeface="Segoe UI" pitchFamily="34" charset="0"/>
            </a:endParaRPr>
          </a:p>
        </p:txBody>
      </p:sp>
      <p:cxnSp>
        <p:nvCxnSpPr>
          <p:cNvPr id="185" name="Straight Arrow Connector 75">
            <a:extLst>
              <a:ext uri="{FF2B5EF4-FFF2-40B4-BE49-F238E27FC236}">
                <a16:creationId xmlns:a16="http://schemas.microsoft.com/office/drawing/2014/main" id="{CAE71B9C-ADA9-46B5-89AD-5763157589C9}"/>
              </a:ext>
            </a:extLst>
          </p:cNvPr>
          <p:cNvCxnSpPr>
            <a:cxnSpLocks/>
          </p:cNvCxnSpPr>
          <p:nvPr/>
        </p:nvCxnSpPr>
        <p:spPr>
          <a:xfrm rot="10800000">
            <a:off x="2840130" y="3345551"/>
            <a:ext cx="4358563" cy="281864"/>
          </a:xfrm>
          <a:prstGeom prst="curvedConnector3">
            <a:avLst>
              <a:gd name="adj1" fmla="val 50000"/>
            </a:avLst>
          </a:prstGeom>
          <a:ln w="38100">
            <a:solidFill>
              <a:srgbClr val="0099CC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20" descr="http://www.veryicon.com/icon/png/Business/Or%20Application/clipboard.png">
            <a:extLst>
              <a:ext uri="{FF2B5EF4-FFF2-40B4-BE49-F238E27FC236}">
                <a16:creationId xmlns:a16="http://schemas.microsoft.com/office/drawing/2014/main" id="{30FDFB0A-728E-4D4B-9A4A-297D057F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283" y="2955645"/>
            <a:ext cx="553116" cy="716655"/>
          </a:xfrm>
          <a:prstGeom prst="rect">
            <a:avLst/>
          </a:prstGeom>
          <a:noFill/>
        </p:spPr>
      </p:pic>
      <p:sp>
        <p:nvSpPr>
          <p:cNvPr id="188" name="Rounded Rectangle 119">
            <a:extLst>
              <a:ext uri="{FF2B5EF4-FFF2-40B4-BE49-F238E27FC236}">
                <a16:creationId xmlns:a16="http://schemas.microsoft.com/office/drawing/2014/main" id="{08813235-F47D-4FC0-BBB2-119AE095E59C}"/>
              </a:ext>
            </a:extLst>
          </p:cNvPr>
          <p:cNvSpPr/>
          <p:nvPr/>
        </p:nvSpPr>
        <p:spPr>
          <a:xfrm>
            <a:off x="805180" y="1440417"/>
            <a:ext cx="2066194" cy="3435292"/>
          </a:xfrm>
          <a:prstGeom prst="roundRect">
            <a:avLst>
              <a:gd name="adj" fmla="val 1014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72000" rIns="108000" bIns="36000" rtlCol="0" anchor="t" anchorCtr="1"/>
          <a:lstStyle/>
          <a:p>
            <a:pPr algn="r"/>
            <a:r>
              <a:rPr lang="ru-RU" sz="1200" dirty="0">
                <a:solidFill>
                  <a:srgbClr val="000066"/>
                </a:solidFill>
                <a:cs typeface="Segoe UI" pitchFamily="34" charset="0"/>
              </a:rPr>
              <a:t>Корпоративная инфраструктура </a:t>
            </a:r>
            <a:endParaRPr lang="en-US" dirty="0">
              <a:solidFill>
                <a:srgbClr val="000066"/>
              </a:solidFill>
              <a:cs typeface="Segoe UI" pitchFamily="34" charset="0"/>
            </a:endParaRPr>
          </a:p>
        </p:txBody>
      </p:sp>
      <p:sp>
        <p:nvSpPr>
          <p:cNvPr id="189" name="Rounded Rectangle 65">
            <a:extLst>
              <a:ext uri="{FF2B5EF4-FFF2-40B4-BE49-F238E27FC236}">
                <a16:creationId xmlns:a16="http://schemas.microsoft.com/office/drawing/2014/main" id="{35475488-3CA7-4A48-AA82-271F5D9332C8}"/>
              </a:ext>
            </a:extLst>
          </p:cNvPr>
          <p:cNvSpPr/>
          <p:nvPr/>
        </p:nvSpPr>
        <p:spPr bwMode="auto">
          <a:xfrm>
            <a:off x="989075" y="2111590"/>
            <a:ext cx="1743351" cy="1727231"/>
          </a:xfrm>
          <a:prstGeom prst="roundRect">
            <a:avLst>
              <a:gd name="adj" fmla="val 6515"/>
            </a:avLst>
          </a:prstGeom>
          <a:solidFill>
            <a:srgbClr val="AAD26B"/>
          </a:solidFill>
          <a:ln w="12700">
            <a:solidFill>
              <a:srgbClr val="689739"/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t" anchorCtr="1"/>
          <a:lstStyle/>
          <a:p>
            <a:pPr algn="ctr">
              <a:spcAft>
                <a:spcPct val="0"/>
              </a:spcAft>
              <a:defRPr/>
            </a:pPr>
            <a:r>
              <a:rPr lang="en-US" sz="1200" dirty="0">
                <a:solidFill>
                  <a:srgbClr val="000066"/>
                </a:solidFill>
                <a:cs typeface="Segoe UI" pitchFamily="34" charset="0"/>
              </a:rPr>
              <a:t>Desktop Session Host</a:t>
            </a:r>
          </a:p>
        </p:txBody>
      </p:sp>
      <p:grpSp>
        <p:nvGrpSpPr>
          <p:cNvPr id="190" name="Group 92">
            <a:extLst>
              <a:ext uri="{FF2B5EF4-FFF2-40B4-BE49-F238E27FC236}">
                <a16:creationId xmlns:a16="http://schemas.microsoft.com/office/drawing/2014/main" id="{4E1A2BB5-2135-40B6-8704-718E3D85DEB9}"/>
              </a:ext>
            </a:extLst>
          </p:cNvPr>
          <p:cNvGrpSpPr/>
          <p:nvPr/>
        </p:nvGrpSpPr>
        <p:grpSpPr>
          <a:xfrm>
            <a:off x="1107459" y="2380266"/>
            <a:ext cx="1485077" cy="735987"/>
            <a:chOff x="1650830" y="1764013"/>
            <a:chExt cx="1656184" cy="792088"/>
          </a:xfrm>
        </p:grpSpPr>
        <p:sp>
          <p:nvSpPr>
            <p:cNvPr id="191" name="Rounded Rectangle 81">
              <a:extLst>
                <a:ext uri="{FF2B5EF4-FFF2-40B4-BE49-F238E27FC236}">
                  <a16:creationId xmlns:a16="http://schemas.microsoft.com/office/drawing/2014/main" id="{474361C9-0D15-4469-A5C6-3195BC4E76CA}"/>
                </a:ext>
              </a:extLst>
            </p:cNvPr>
            <p:cNvSpPr/>
            <p:nvPr/>
          </p:nvSpPr>
          <p:spPr bwMode="auto">
            <a:xfrm>
              <a:off x="1650830" y="1764013"/>
              <a:ext cx="1656184" cy="792088"/>
            </a:xfrm>
            <a:prstGeom prst="roundRect">
              <a:avLst>
                <a:gd name="adj" fmla="val 13144"/>
              </a:avLst>
            </a:prstGeom>
            <a:gradFill>
              <a:gsLst>
                <a:gs pos="0">
                  <a:schemeClr val="tx1">
                    <a:lumMod val="40000"/>
                    <a:lumOff val="6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 w="12700"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36000" bIns="0" anchor="t" anchorCtr="1"/>
            <a:lstStyle/>
            <a:p>
              <a:pPr algn="ctr">
                <a:defRPr/>
              </a:pPr>
              <a:r>
                <a:rPr lang="ru-RU" sz="1050" i="1" dirty="0">
                  <a:solidFill>
                    <a:schemeClr val="tx1"/>
                  </a:solidFill>
                  <a:cs typeface="Segoe UI" pitchFamily="34" charset="0"/>
                </a:rPr>
                <a:t>Корпоративная рабочая среда</a:t>
              </a:r>
              <a:endParaRPr lang="en-US" sz="1100" i="1" dirty="0">
                <a:solidFill>
                  <a:schemeClr val="tx1"/>
                </a:solidFill>
                <a:cs typeface="Segoe UI" pitchFamily="34" charset="0"/>
              </a:endParaRPr>
            </a:p>
          </p:txBody>
        </p:sp>
        <p:pic>
          <p:nvPicPr>
            <p:cNvPr id="192" name="Picture 62" descr="http://people.mozilla.com/%7Efaaborg/files/shiretoko/firefoxIcon/firefox-512.png">
              <a:extLst>
                <a:ext uri="{FF2B5EF4-FFF2-40B4-BE49-F238E27FC236}">
                  <a16:creationId xmlns:a16="http://schemas.microsoft.com/office/drawing/2014/main" id="{5E9AC03B-9BC6-49EA-96FF-261060A74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12640" y="2215927"/>
              <a:ext cx="268288" cy="268288"/>
            </a:xfrm>
            <a:prstGeom prst="rect">
              <a:avLst/>
            </a:prstGeom>
            <a:noFill/>
          </p:spPr>
        </p:pic>
        <p:pic>
          <p:nvPicPr>
            <p:cNvPr id="193" name="Picture 9" descr="D:\DVD_ART35\Logos\Microsoft Office 2007 - all products\Word 2007\Office Word 2007 Product Icon.png">
              <a:extLst>
                <a:ext uri="{FF2B5EF4-FFF2-40B4-BE49-F238E27FC236}">
                  <a16:creationId xmlns:a16="http://schemas.microsoft.com/office/drawing/2014/main" id="{E0A24ADD-9308-4775-B100-233002AF8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92760" y="2196183"/>
              <a:ext cx="288032" cy="296713"/>
            </a:xfrm>
            <a:prstGeom prst="rect">
              <a:avLst/>
            </a:prstGeom>
            <a:noFill/>
          </p:spPr>
        </p:pic>
        <p:pic>
          <p:nvPicPr>
            <p:cNvPr id="194" name="Picture 57" descr="http://images-1.findicons.com/files/icons/1070/software/256/skype.png">
              <a:extLst>
                <a:ext uri="{FF2B5EF4-FFF2-40B4-BE49-F238E27FC236}">
                  <a16:creationId xmlns:a16="http://schemas.microsoft.com/office/drawing/2014/main" id="{62716082-6F23-4304-A7B0-DB1084AD7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720" y="2196183"/>
              <a:ext cx="280345" cy="288032"/>
            </a:xfrm>
            <a:prstGeom prst="rect">
              <a:avLst/>
            </a:prstGeom>
            <a:noFill/>
          </p:spPr>
        </p:pic>
        <p:pic>
          <p:nvPicPr>
            <p:cNvPr id="195" name="Picture 32" descr="http://png-2.findicons.com/files/icons/1765/windows_icons_v2/128/outlook.png">
              <a:extLst>
                <a:ext uri="{FF2B5EF4-FFF2-40B4-BE49-F238E27FC236}">
                  <a16:creationId xmlns:a16="http://schemas.microsoft.com/office/drawing/2014/main" id="{570ABFBF-5F2F-4E2B-A071-7AB3C4555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72680" y="2196183"/>
              <a:ext cx="288032" cy="288032"/>
            </a:xfrm>
            <a:prstGeom prst="rect">
              <a:avLst/>
            </a:prstGeom>
            <a:noFill/>
          </p:spPr>
        </p:pic>
      </p:grpSp>
      <p:sp>
        <p:nvSpPr>
          <p:cNvPr id="196" name="Rounded Rectangle 79">
            <a:extLst>
              <a:ext uri="{FF2B5EF4-FFF2-40B4-BE49-F238E27FC236}">
                <a16:creationId xmlns:a16="http://schemas.microsoft.com/office/drawing/2014/main" id="{545177DC-B27F-4621-93D7-547FEB75C3A4}"/>
              </a:ext>
            </a:extLst>
          </p:cNvPr>
          <p:cNvSpPr/>
          <p:nvPr/>
        </p:nvSpPr>
        <p:spPr bwMode="auto">
          <a:xfrm>
            <a:off x="1109857" y="3240866"/>
            <a:ext cx="1485077" cy="535264"/>
          </a:xfrm>
          <a:prstGeom prst="roundRect">
            <a:avLst>
              <a:gd name="adj" fmla="val 17663"/>
            </a:avLst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cs typeface="Segoe UI" pitchFamily="34" charset="0"/>
              </a:rPr>
              <a:t>Windows</a:t>
            </a:r>
            <a:endParaRPr lang="en-US" sz="1600" b="1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197" name="Rounded Rectangle 81">
            <a:extLst>
              <a:ext uri="{FF2B5EF4-FFF2-40B4-BE49-F238E27FC236}">
                <a16:creationId xmlns:a16="http://schemas.microsoft.com/office/drawing/2014/main" id="{10CED31C-0FC1-4B25-9387-2B4BD3B0D564}"/>
              </a:ext>
            </a:extLst>
          </p:cNvPr>
          <p:cNvSpPr/>
          <p:nvPr/>
        </p:nvSpPr>
        <p:spPr bwMode="auto">
          <a:xfrm>
            <a:off x="1064176" y="3961508"/>
            <a:ext cx="1485077" cy="735987"/>
          </a:xfrm>
          <a:prstGeom prst="roundRect">
            <a:avLst>
              <a:gd name="adj" fmla="val 1314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36000" bIns="0" anchor="t" anchorCtr="1"/>
          <a:lstStyle/>
          <a:p>
            <a:pPr algn="ctr">
              <a:defRPr/>
            </a:pPr>
            <a:r>
              <a:rPr lang="ru-RU" sz="1100" i="1" dirty="0">
                <a:solidFill>
                  <a:schemeClr val="tx1"/>
                </a:solidFill>
                <a:cs typeface="Segoe UI" pitchFamily="34" charset="0"/>
              </a:rPr>
              <a:t>Корпоративные данные</a:t>
            </a:r>
            <a:endParaRPr lang="en-US" sz="1100" i="1" dirty="0">
              <a:solidFill>
                <a:schemeClr val="tx1"/>
              </a:solidFill>
              <a:cs typeface="Segoe UI" pitchFamily="34" charset="0"/>
            </a:endParaRPr>
          </a:p>
        </p:txBody>
      </p:sp>
      <p:pic>
        <p:nvPicPr>
          <p:cNvPr id="198" name="Picture 4" descr="http://publicdomainvectors.org/photos/file_server.png">
            <a:extLst>
              <a:ext uri="{FF2B5EF4-FFF2-40B4-BE49-F238E27FC236}">
                <a16:creationId xmlns:a16="http://schemas.microsoft.com/office/drawing/2014/main" id="{5CEB6307-F46D-4477-B4FC-61632B26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022" y="4371948"/>
            <a:ext cx="408254" cy="4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" name="Group 102">
            <a:extLst>
              <a:ext uri="{FF2B5EF4-FFF2-40B4-BE49-F238E27FC236}">
                <a16:creationId xmlns:a16="http://schemas.microsoft.com/office/drawing/2014/main" id="{D4014681-0233-4C40-B71F-4F70EFDDC390}"/>
              </a:ext>
            </a:extLst>
          </p:cNvPr>
          <p:cNvGrpSpPr/>
          <p:nvPr/>
        </p:nvGrpSpPr>
        <p:grpSpPr>
          <a:xfrm>
            <a:off x="2762105" y="3574663"/>
            <a:ext cx="6501028" cy="2176051"/>
            <a:chOff x="-3522071" y="3490442"/>
            <a:chExt cx="12790002" cy="1385103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DD0CD83-0766-4C94-BB14-3A9616FDF2E5}"/>
                </a:ext>
              </a:extLst>
            </p:cNvPr>
            <p:cNvSpPr txBox="1"/>
            <p:nvPr/>
          </p:nvSpPr>
          <p:spPr>
            <a:xfrm>
              <a:off x="-2173268" y="4375984"/>
              <a:ext cx="4407643" cy="499561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DeviceLock </a:t>
              </a:r>
              <a:r>
                <a:rPr lang="ru-RU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контролирует </a:t>
              </a:r>
              <a:br>
                <a:rPr lang="ru-RU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</a:br>
              <a:r>
                <a:rPr lang="ru-RU" sz="900" b="1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обращения</a:t>
              </a:r>
              <a:r>
                <a:rPr lang="ru-RU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 к каналам сетевых коммуникаций, используемых </a:t>
              </a:r>
              <a:br>
                <a:rPr lang="ru-RU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</a:br>
              <a:r>
                <a:rPr lang="ru-RU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удаленным клиентом, а также </a:t>
              </a:r>
              <a:r>
                <a:rPr lang="ru-RU" sz="900" b="1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содержимое</a:t>
              </a:r>
              <a:r>
                <a:rPr lang="ru-RU" sz="900" dirty="0">
                  <a:solidFill>
                    <a:srgbClr val="003300"/>
                  </a:solidFill>
                  <a:latin typeface="+mn-lt"/>
                  <a:cs typeface="Segoe UI" pitchFamily="34" charset="0"/>
                </a:rPr>
                <a:t> передаваемых данных</a:t>
              </a:r>
              <a:endParaRPr lang="en-US" sz="600" dirty="0">
                <a:solidFill>
                  <a:srgbClr val="003300"/>
                </a:solidFill>
                <a:latin typeface="+mn-lt"/>
                <a:cs typeface="Segoe UI" pitchFamily="34" charset="0"/>
              </a:endParaRPr>
            </a:p>
          </p:txBody>
        </p:sp>
        <p:cxnSp>
          <p:nvCxnSpPr>
            <p:cNvPr id="216" name="Straight Arrow Connector 92">
              <a:extLst>
                <a:ext uri="{FF2B5EF4-FFF2-40B4-BE49-F238E27FC236}">
                  <a16:creationId xmlns:a16="http://schemas.microsoft.com/office/drawing/2014/main" id="{D13ED19A-44E3-4679-BDD3-FCC67E2CFC47}"/>
                </a:ext>
              </a:extLst>
            </p:cNvPr>
            <p:cNvCxnSpPr>
              <a:cxnSpLocks/>
              <a:stCxn id="215" idx="1"/>
            </p:cNvCxnSpPr>
            <p:nvPr/>
          </p:nvCxnSpPr>
          <p:spPr>
            <a:xfrm flipH="1">
              <a:off x="-3522071" y="4625764"/>
              <a:ext cx="1348803" cy="200214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92">
              <a:extLst>
                <a:ext uri="{FF2B5EF4-FFF2-40B4-BE49-F238E27FC236}">
                  <a16:creationId xmlns:a16="http://schemas.microsoft.com/office/drawing/2014/main" id="{CB3684B5-5DDC-4E99-9A3E-7AB0553CE2F4}"/>
                </a:ext>
              </a:extLst>
            </p:cNvPr>
            <p:cNvCxnSpPr>
              <a:cxnSpLocks/>
              <a:stCxn id="217" idx="1"/>
            </p:cNvCxnSpPr>
            <p:nvPr/>
          </p:nvCxnSpPr>
          <p:spPr>
            <a:xfrm flipH="1" flipV="1">
              <a:off x="8446642" y="4522803"/>
              <a:ext cx="821289" cy="42536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92">
              <a:extLst>
                <a:ext uri="{FF2B5EF4-FFF2-40B4-BE49-F238E27FC236}">
                  <a16:creationId xmlns:a16="http://schemas.microsoft.com/office/drawing/2014/main" id="{F2DA6B89-9A60-48E6-B87A-1F5A63DCF6DA}"/>
                </a:ext>
              </a:extLst>
            </p:cNvPr>
            <p:cNvCxnSpPr>
              <a:cxnSpLocks/>
              <a:stCxn id="217" idx="1"/>
            </p:cNvCxnSpPr>
            <p:nvPr/>
          </p:nvCxnSpPr>
          <p:spPr>
            <a:xfrm flipH="1" flipV="1">
              <a:off x="-678965" y="3490442"/>
              <a:ext cx="9946896" cy="1074899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DE12DB7C-8F14-4DB7-8C85-A0CE9C663E8A}"/>
              </a:ext>
            </a:extLst>
          </p:cNvPr>
          <p:cNvSpPr txBox="1"/>
          <p:nvPr/>
        </p:nvSpPr>
        <p:spPr>
          <a:xfrm>
            <a:off x="9263133" y="4940207"/>
            <a:ext cx="2356591" cy="646331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 dirty="0"/>
              <a:t>DeviceLock </a:t>
            </a:r>
            <a:r>
              <a:rPr lang="ru-RU" dirty="0"/>
              <a:t>контролирует </a:t>
            </a:r>
            <a:r>
              <a:rPr lang="ru-RU" b="1" dirty="0"/>
              <a:t>обращения</a:t>
            </a:r>
            <a:r>
              <a:rPr lang="ru-RU" dirty="0"/>
              <a:t> к перенаправленным устройствам и буферу обмена, а также </a:t>
            </a:r>
            <a:r>
              <a:rPr lang="ru-RU" b="1" dirty="0"/>
              <a:t>содержимое</a:t>
            </a:r>
            <a:r>
              <a:rPr lang="ru-RU" dirty="0"/>
              <a:t> передаваемых по этим каналам данных</a:t>
            </a:r>
            <a:endParaRPr lang="en-US" dirty="0"/>
          </a:p>
        </p:txBody>
      </p:sp>
      <p:pic>
        <p:nvPicPr>
          <p:cNvPr id="80" name="Рисунок 30">
            <a:extLst>
              <a:ext uri="{FF2B5EF4-FFF2-40B4-BE49-F238E27FC236}">
                <a16:creationId xmlns:a16="http://schemas.microsoft.com/office/drawing/2014/main" id="{02BCB9D2-1AC9-41CB-A3CF-CE0842F40FF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>
          <a:xfrm>
            <a:off x="5209525" y="3248025"/>
            <a:ext cx="454111" cy="476077"/>
          </a:xfrm>
          <a:prstGeom prst="rect">
            <a:avLst/>
          </a:prstGeom>
        </p:spPr>
      </p:pic>
      <p:pic>
        <p:nvPicPr>
          <p:cNvPr id="82" name="Рисунок 30">
            <a:extLst>
              <a:ext uri="{FF2B5EF4-FFF2-40B4-BE49-F238E27FC236}">
                <a16:creationId xmlns:a16="http://schemas.microsoft.com/office/drawing/2014/main" id="{5A27DA12-23F6-442B-8ED7-39EEC210A23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>
          <a:xfrm>
            <a:off x="2988922" y="4496315"/>
            <a:ext cx="454111" cy="476077"/>
          </a:xfrm>
          <a:prstGeom prst="rect">
            <a:avLst/>
          </a:prstGeom>
        </p:spPr>
      </p:pic>
      <p:pic>
        <p:nvPicPr>
          <p:cNvPr id="84" name="Рисунок 30">
            <a:extLst>
              <a:ext uri="{FF2B5EF4-FFF2-40B4-BE49-F238E27FC236}">
                <a16:creationId xmlns:a16="http://schemas.microsoft.com/office/drawing/2014/main" id="{F8A76E79-42D3-4B76-8405-13B41206F60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>
          <a:xfrm>
            <a:off x="6801443" y="4904688"/>
            <a:ext cx="454111" cy="476077"/>
          </a:xfrm>
          <a:prstGeom prst="rect">
            <a:avLst/>
          </a:prstGeom>
        </p:spPr>
      </p:pic>
      <p:pic>
        <p:nvPicPr>
          <p:cNvPr id="85" name="Рисунок 30">
            <a:extLst>
              <a:ext uri="{FF2B5EF4-FFF2-40B4-BE49-F238E27FC236}">
                <a16:creationId xmlns:a16="http://schemas.microsoft.com/office/drawing/2014/main" id="{C72E3535-22ED-40AB-A44D-52699AE75155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>
          <a:xfrm>
            <a:off x="7696425" y="4910833"/>
            <a:ext cx="454111" cy="476077"/>
          </a:xfrm>
          <a:prstGeom prst="rect">
            <a:avLst/>
          </a:prstGeom>
        </p:spPr>
      </p:pic>
      <p:pic>
        <p:nvPicPr>
          <p:cNvPr id="86" name="Рисунок 30">
            <a:extLst>
              <a:ext uri="{FF2B5EF4-FFF2-40B4-BE49-F238E27FC236}">
                <a16:creationId xmlns:a16="http://schemas.microsoft.com/office/drawing/2014/main" id="{6BDF3402-DF9C-47D8-893A-2B49FBCE700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>
          <a:xfrm>
            <a:off x="8467631" y="4910257"/>
            <a:ext cx="454111" cy="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538163"/>
            <a:ext cx="10098088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Применение </a:t>
            </a:r>
            <a:r>
              <a:rPr lang="en-US" sz="2000" b="1" dirty="0">
                <a:effectLst/>
                <a:latin typeface="Roboto Slab" pitchFamily="2" charset="0"/>
                <a:ea typeface="Roboto Slab" pitchFamily="2" charset="0"/>
              </a:rPr>
              <a:t>DeviceLock VirtualDLP</a:t>
            </a:r>
            <a:endParaRPr lang="ru-RU" sz="2000" b="1" dirty="0">
              <a:effectLst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C89BF8-941D-4EFB-87A8-E4C190170940}"/>
              </a:ext>
            </a:extLst>
          </p:cNvPr>
          <p:cNvSpPr/>
          <p:nvPr/>
        </p:nvSpPr>
        <p:spPr>
          <a:xfrm>
            <a:off x="1036162" y="4557038"/>
            <a:ext cx="83218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0000"/>
                </a:solidFill>
              </a:rPr>
              <a:t>Контролируемые типы содержимого: </a:t>
            </a:r>
            <a:r>
              <a:rPr lang="ru-RU" sz="1000" dirty="0">
                <a:solidFill>
                  <a:srgbClr val="000000"/>
                </a:solidFill>
              </a:rPr>
              <a:t>текст, бинарные данные, типы данных</a:t>
            </a:r>
            <a:endParaRPr lang="en-US" sz="10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0000"/>
                </a:solidFill>
              </a:rPr>
              <a:t>Методы детектирования текстового контента: </a:t>
            </a:r>
            <a:r>
              <a:rPr lang="ru-RU" sz="1000" u="sng" dirty="0">
                <a:solidFill>
                  <a:srgbClr val="000000"/>
                </a:solidFill>
              </a:rPr>
              <a:t>поиск по ключевым словам и словарям </a:t>
            </a:r>
            <a:r>
              <a:rPr lang="ru-RU" sz="1000" dirty="0">
                <a:solidFill>
                  <a:srgbClr val="000000"/>
                </a:solidFill>
              </a:rPr>
              <a:t>(160+ встроенных отраслевых терминологических словарей, возможность создания собственных словарей) с применением морфологического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анализа (для английского, русского и других языков) 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по целым словам или частичному совпадению, с поддержкой транслитерации для русского языка; </a:t>
            </a:r>
            <a:r>
              <a:rPr lang="ru-RU" sz="1000" u="sng" dirty="0">
                <a:solidFill>
                  <a:srgbClr val="000000"/>
                </a:solidFill>
              </a:rPr>
              <a:t>поиск по встроенным комплексным шаблонам регулярных выражений </a:t>
            </a:r>
            <a:r>
              <a:rPr lang="ru-RU" sz="1000" dirty="0">
                <a:solidFill>
                  <a:srgbClr val="000000"/>
                </a:solidFill>
              </a:rPr>
              <a:t>(90+ встроенных шаблонов, возможность создания собственных шаблонов); </a:t>
            </a:r>
            <a:r>
              <a:rPr lang="ru-RU" sz="1000" u="sng" dirty="0">
                <a:solidFill>
                  <a:srgbClr val="000000"/>
                </a:solidFill>
              </a:rPr>
              <a:t>анализ по цифровым отпечаткам </a:t>
            </a:r>
            <a:r>
              <a:rPr lang="ru-RU" sz="1000" dirty="0">
                <a:solidFill>
                  <a:srgbClr val="000000"/>
                </a:solidFill>
              </a:rPr>
              <a:t>(с  частичным или полным соответствием с заданным образцом) с поддержкой классификации образцов.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/>
              <a:t>Методы детектирования бинарного контента</a:t>
            </a:r>
            <a:r>
              <a:rPr lang="ru-RU" sz="1000" dirty="0"/>
              <a:t>: анализ по цифровым отпечаткам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/>
              <a:t>Контролируемые текстовые данные</a:t>
            </a:r>
            <a:r>
              <a:rPr lang="ru-RU" sz="1000" dirty="0"/>
              <a:t>: более 100 распознаваемых форматов файлов и 40+ типов архивов, текстовые данные в электронных сообщениях, веб-формах, текст в изображениях, запечатанные документы Oracle IRM, объекты данных с метками классификатора </a:t>
            </a:r>
            <a:r>
              <a:rPr lang="ru-RU" sz="1000" dirty="0" err="1"/>
              <a:t>Boldon</a:t>
            </a:r>
            <a:r>
              <a:rPr lang="ru-RU" sz="1000" dirty="0"/>
              <a:t> </a:t>
            </a:r>
            <a:r>
              <a:rPr lang="ru-RU" sz="1000" dirty="0" err="1"/>
              <a:t>James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dirty="0"/>
              <a:t>Контролируемые типы данных</a:t>
            </a:r>
            <a:r>
              <a:rPr lang="ru-RU" sz="1000" dirty="0"/>
              <a:t>: более 5300 типов файлов, свойства файлов и документов, объекты буфера обмена (файлы, текст, изображения, аудио, прочее), объекты протоколов синхронизации с мобильными устройствами, контроль текста в графических изображениях (встроенных в документы Microsoft Office, </a:t>
            </a:r>
            <a:r>
              <a:rPr lang="ru-RU" sz="1000" dirty="0" err="1"/>
              <a:t>AutoCAD</a:t>
            </a:r>
            <a:r>
              <a:rPr lang="ru-RU" sz="1000" dirty="0"/>
              <a:t> и </a:t>
            </a:r>
            <a:r>
              <a:rPr lang="ru-RU" sz="1000" dirty="0" err="1"/>
              <a:t>Adobe</a:t>
            </a:r>
            <a:r>
              <a:rPr lang="ru-RU" sz="1000" dirty="0"/>
              <a:t> PDF или отдельных графических файлах), запечатанные документы Oracle IRM, объекты данных с метками классификатора </a:t>
            </a:r>
            <a:r>
              <a:rPr lang="ru-RU" sz="1000" dirty="0" err="1"/>
              <a:t>Boldon</a:t>
            </a:r>
            <a:r>
              <a:rPr lang="ru-RU" sz="1000" dirty="0"/>
              <a:t> </a:t>
            </a:r>
            <a:r>
              <a:rPr lang="ru-RU" sz="1000" dirty="0" err="1"/>
              <a:t>James</a:t>
            </a:r>
            <a:endParaRPr lang="ru-RU" sz="1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4A2760-191C-4A60-BFC5-1BAB9BADA04A}"/>
              </a:ext>
            </a:extLst>
          </p:cNvPr>
          <p:cNvSpPr/>
          <p:nvPr/>
        </p:nvSpPr>
        <p:spPr>
          <a:xfrm>
            <a:off x="1109203" y="2547969"/>
            <a:ext cx="6312448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200" dirty="0">
                <a:solidFill>
                  <a:schemeClr val="bg1"/>
                </a:solidFill>
              </a:rPr>
              <a:t>Технология DeviceLock </a:t>
            </a:r>
            <a:r>
              <a:rPr lang="en-US" sz="1200" dirty="0">
                <a:solidFill>
                  <a:schemeClr val="bg1"/>
                </a:solidFill>
              </a:rPr>
              <a:t>Virtual DLP </a:t>
            </a:r>
            <a:r>
              <a:rPr lang="ru-RU" sz="1200" dirty="0">
                <a:solidFill>
                  <a:schemeClr val="bg1"/>
                </a:solidFill>
              </a:rPr>
              <a:t>гарантирует, что передача данных пользователем находится строго внутри границ виртуальной терминальной среды (терминальной сессии), а данные ограниченного доступа, утечка которых недопустима, будут защищены от переноса в неконтролируемую организацией зону, оставаясь при этом доступными для эффективного выполнения бизнес-задач. </a:t>
            </a:r>
          </a:p>
        </p:txBody>
      </p:sp>
      <p:pic>
        <p:nvPicPr>
          <p:cNvPr id="9" name="Picture 61">
            <a:extLst>
              <a:ext uri="{FF2B5EF4-FFF2-40B4-BE49-F238E27FC236}">
                <a16:creationId xmlns:a16="http://schemas.microsoft.com/office/drawing/2014/main" id="{96FC86A7-004D-4DCB-A0C7-27CFD62C24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604" y="1290933"/>
            <a:ext cx="410162" cy="347859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92DC245-1246-4BC5-A8F4-7D808A4758A4}"/>
              </a:ext>
            </a:extLst>
          </p:cNvPr>
          <p:cNvSpPr txBox="1">
            <a:spLocks/>
          </p:cNvSpPr>
          <p:nvPr/>
        </p:nvSpPr>
        <p:spPr bwMode="auto">
          <a:xfrm>
            <a:off x="1109203" y="4172390"/>
            <a:ext cx="8248853" cy="286682"/>
          </a:xfrm>
          <a:prstGeom prst="rect">
            <a:avLst/>
          </a:prstGeom>
          <a:solidFill>
            <a:srgbClr val="5D723A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9pPr>
          </a:lstStyle>
          <a:p>
            <a:pPr marL="176213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Контентная фильтрация в терминальной среде</a:t>
            </a:r>
            <a:endParaRPr lang="en-US" sz="1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6ABD68-5480-4DF4-85D7-C485E9EFD3D9}"/>
              </a:ext>
            </a:extLst>
          </p:cNvPr>
          <p:cNvSpPr/>
          <p:nvPr/>
        </p:nvSpPr>
        <p:spPr>
          <a:xfrm>
            <a:off x="1109203" y="1290933"/>
            <a:ext cx="631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lang="en-US" sz="11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DeviceLock Virtual DLP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заключается в контроле потока данных между виртуальным рабочим столом или опубликованным приложением и перенаправленными на удаленные рабочие компьютеры периферийными устройствами, включая съемные накопители, принтеры, 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-порты и буфер обмена данными. Сетевые коммуникации пользователей внутри терминальной сессии также контролируются 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DLP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-механизмами комплекса 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DeviceLock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DLP</a:t>
            </a:r>
            <a:r>
              <a:rPr lang="ru-RU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Обеспечиваются централизованное журналирование действий пользователя и теневое копирование переданных им файлов и данных.</a:t>
            </a:r>
          </a:p>
        </p:txBody>
      </p:sp>
      <p:pic>
        <p:nvPicPr>
          <p:cNvPr id="7" name="Picture 2" descr="https://www.devicelock.com/i/byod-scheme3b-rus.png">
            <a:extLst>
              <a:ext uri="{FF2B5EF4-FFF2-40B4-BE49-F238E27FC236}">
                <a16:creationId xmlns:a16="http://schemas.microsoft.com/office/drawing/2014/main" id="{8F1F7CBE-8579-4B34-BFE7-075C949E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806" y="1229360"/>
            <a:ext cx="3366509" cy="28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2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Группа 1446">
            <a:extLst>
              <a:ext uri="{FF2B5EF4-FFF2-40B4-BE49-F238E27FC236}">
                <a16:creationId xmlns:a16="http://schemas.microsoft.com/office/drawing/2014/main" id="{D5F14984-BE03-430E-9B3F-89083C0C5304}"/>
              </a:ext>
            </a:extLst>
          </p:cNvPr>
          <p:cNvGrpSpPr/>
          <p:nvPr/>
        </p:nvGrpSpPr>
        <p:grpSpPr>
          <a:xfrm>
            <a:off x="5073780" y="1295943"/>
            <a:ext cx="6394320" cy="3999957"/>
            <a:chOff x="3274910" y="1369469"/>
            <a:chExt cx="5424488" cy="3187700"/>
          </a:xfrm>
        </p:grpSpPr>
        <p:grpSp>
          <p:nvGrpSpPr>
            <p:cNvPr id="1448" name="Группа 1447">
              <a:extLst>
                <a:ext uri="{FF2B5EF4-FFF2-40B4-BE49-F238E27FC236}">
                  <a16:creationId xmlns:a16="http://schemas.microsoft.com/office/drawing/2014/main" id="{09A10A9C-2BBC-4391-ACB8-07E7343F393B}"/>
                </a:ext>
              </a:extLst>
            </p:cNvPr>
            <p:cNvGrpSpPr/>
            <p:nvPr/>
          </p:nvGrpSpPr>
          <p:grpSpPr>
            <a:xfrm>
              <a:off x="3274910" y="1490738"/>
              <a:ext cx="5424488" cy="3066431"/>
              <a:chOff x="3274910" y="1490738"/>
              <a:chExt cx="5424488" cy="3066431"/>
            </a:xfrm>
          </p:grpSpPr>
          <p:sp>
            <p:nvSpPr>
              <p:cNvPr id="1456" name="Freeform 16">
                <a:extLst>
                  <a:ext uri="{FF2B5EF4-FFF2-40B4-BE49-F238E27FC236}">
                    <a16:creationId xmlns:a16="http://schemas.microsoft.com/office/drawing/2014/main" id="{72508F3A-5475-409A-A5BF-199975CC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9155" y="1951005"/>
                <a:ext cx="44354" cy="36395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57" name="Freeform 17">
                <a:extLst>
                  <a:ext uri="{FF2B5EF4-FFF2-40B4-BE49-F238E27FC236}">
                    <a16:creationId xmlns:a16="http://schemas.microsoft.com/office/drawing/2014/main" id="{6904C6E5-7811-47EF-B4FB-FC0342E62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332" y="2048058"/>
                <a:ext cx="22177" cy="72791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58" name="Freeform 19">
                <a:extLst>
                  <a:ext uri="{FF2B5EF4-FFF2-40B4-BE49-F238E27FC236}">
                    <a16:creationId xmlns:a16="http://schemas.microsoft.com/office/drawing/2014/main" id="{D7940FF2-CC8D-42C1-954C-FD55B9D71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924" y="2254298"/>
                <a:ext cx="77619" cy="24264"/>
              </a:xfrm>
              <a:custGeom>
                <a:avLst/>
                <a:gdLst>
                  <a:gd name="T0" fmla="*/ 8 w 56"/>
                  <a:gd name="T1" fmla="*/ 16 h 16"/>
                  <a:gd name="T2" fmla="*/ 48 w 56"/>
                  <a:gd name="T3" fmla="*/ 16 h 16"/>
                  <a:gd name="T4" fmla="*/ 56 w 56"/>
                  <a:gd name="T5" fmla="*/ 0 h 16"/>
                  <a:gd name="T6" fmla="*/ 40 w 56"/>
                  <a:gd name="T7" fmla="*/ 8 h 16"/>
                  <a:gd name="T8" fmla="*/ 8 w 56"/>
                  <a:gd name="T9" fmla="*/ 8 h 16"/>
                  <a:gd name="T10" fmla="*/ 0 w 56"/>
                  <a:gd name="T11" fmla="*/ 16 h 16"/>
                  <a:gd name="T12" fmla="*/ 8 w 56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6">
                    <a:moveTo>
                      <a:pt x="8" y="16"/>
                    </a:moveTo>
                    <a:lnTo>
                      <a:pt x="48" y="16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59" name="Freeform 20">
                <a:extLst>
                  <a:ext uri="{FF2B5EF4-FFF2-40B4-BE49-F238E27FC236}">
                    <a16:creationId xmlns:a16="http://schemas.microsoft.com/office/drawing/2014/main" id="{B327921E-1E17-4239-B5AF-9C1524BF1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93" y="2290693"/>
                <a:ext cx="88708" cy="24264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16 h 16"/>
                  <a:gd name="T4" fmla="*/ 64 w 64"/>
                  <a:gd name="T5" fmla="*/ 0 h 16"/>
                  <a:gd name="T6" fmla="*/ 24 w 64"/>
                  <a:gd name="T7" fmla="*/ 0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16"/>
                    </a:lnTo>
                    <a:lnTo>
                      <a:pt x="64" y="0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0" name="Freeform 21">
                <a:extLst>
                  <a:ext uri="{FF2B5EF4-FFF2-40B4-BE49-F238E27FC236}">
                    <a16:creationId xmlns:a16="http://schemas.microsoft.com/office/drawing/2014/main" id="{178C8B94-75E5-41AB-BD36-790F937A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773" y="2205771"/>
                <a:ext cx="166327" cy="109185"/>
              </a:xfrm>
              <a:custGeom>
                <a:avLst/>
                <a:gdLst>
                  <a:gd name="T0" fmla="*/ 72 w 120"/>
                  <a:gd name="T1" fmla="*/ 0 h 72"/>
                  <a:gd name="T2" fmla="*/ 72 w 120"/>
                  <a:gd name="T3" fmla="*/ 8 h 72"/>
                  <a:gd name="T4" fmla="*/ 40 w 120"/>
                  <a:gd name="T5" fmla="*/ 8 h 72"/>
                  <a:gd name="T6" fmla="*/ 16 w 120"/>
                  <a:gd name="T7" fmla="*/ 32 h 72"/>
                  <a:gd name="T8" fmla="*/ 32 w 120"/>
                  <a:gd name="T9" fmla="*/ 24 h 72"/>
                  <a:gd name="T10" fmla="*/ 8 w 120"/>
                  <a:gd name="T11" fmla="*/ 48 h 72"/>
                  <a:gd name="T12" fmla="*/ 0 w 120"/>
                  <a:gd name="T13" fmla="*/ 64 h 72"/>
                  <a:gd name="T14" fmla="*/ 0 w 120"/>
                  <a:gd name="T15" fmla="*/ 72 h 72"/>
                  <a:gd name="T16" fmla="*/ 8 w 120"/>
                  <a:gd name="T17" fmla="*/ 72 h 72"/>
                  <a:gd name="T18" fmla="*/ 16 w 120"/>
                  <a:gd name="T19" fmla="*/ 64 h 72"/>
                  <a:gd name="T20" fmla="*/ 32 w 120"/>
                  <a:gd name="T21" fmla="*/ 40 h 72"/>
                  <a:gd name="T22" fmla="*/ 40 w 120"/>
                  <a:gd name="T23" fmla="*/ 24 h 72"/>
                  <a:gd name="T24" fmla="*/ 64 w 120"/>
                  <a:gd name="T25" fmla="*/ 16 h 72"/>
                  <a:gd name="T26" fmla="*/ 72 w 120"/>
                  <a:gd name="T27" fmla="*/ 16 h 72"/>
                  <a:gd name="T28" fmla="*/ 72 w 120"/>
                  <a:gd name="T29" fmla="*/ 32 h 72"/>
                  <a:gd name="T30" fmla="*/ 64 w 120"/>
                  <a:gd name="T31" fmla="*/ 40 h 72"/>
                  <a:gd name="T32" fmla="*/ 72 w 120"/>
                  <a:gd name="T33" fmla="*/ 40 h 72"/>
                  <a:gd name="T34" fmla="*/ 72 w 120"/>
                  <a:gd name="T35" fmla="*/ 48 h 72"/>
                  <a:gd name="T36" fmla="*/ 80 w 120"/>
                  <a:gd name="T37" fmla="*/ 48 h 72"/>
                  <a:gd name="T38" fmla="*/ 96 w 120"/>
                  <a:gd name="T39" fmla="*/ 16 h 72"/>
                  <a:gd name="T40" fmla="*/ 112 w 120"/>
                  <a:gd name="T41" fmla="*/ 32 h 72"/>
                  <a:gd name="T42" fmla="*/ 120 w 120"/>
                  <a:gd name="T43" fmla="*/ 24 h 72"/>
                  <a:gd name="T44" fmla="*/ 112 w 120"/>
                  <a:gd name="T45" fmla="*/ 8 h 72"/>
                  <a:gd name="T46" fmla="*/ 72 w 120"/>
                  <a:gd name="T4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2">
                    <a:moveTo>
                      <a:pt x="72" y="0"/>
                    </a:moveTo>
                    <a:lnTo>
                      <a:pt x="72" y="8"/>
                    </a:lnTo>
                    <a:lnTo>
                      <a:pt x="40" y="8"/>
                    </a:lnTo>
                    <a:lnTo>
                      <a:pt x="16" y="32"/>
                    </a:lnTo>
                    <a:lnTo>
                      <a:pt x="32" y="24"/>
                    </a:lnTo>
                    <a:lnTo>
                      <a:pt x="8" y="4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16" y="64"/>
                    </a:lnTo>
                    <a:lnTo>
                      <a:pt x="32" y="40"/>
                    </a:lnTo>
                    <a:lnTo>
                      <a:pt x="40" y="24"/>
                    </a:lnTo>
                    <a:lnTo>
                      <a:pt x="64" y="16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80" y="48"/>
                    </a:lnTo>
                    <a:lnTo>
                      <a:pt x="96" y="16"/>
                    </a:lnTo>
                    <a:lnTo>
                      <a:pt x="112" y="32"/>
                    </a:lnTo>
                    <a:lnTo>
                      <a:pt x="120" y="24"/>
                    </a:lnTo>
                    <a:lnTo>
                      <a:pt x="112" y="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1" name="Freeform 22">
                <a:extLst>
                  <a:ext uri="{FF2B5EF4-FFF2-40B4-BE49-F238E27FC236}">
                    <a16:creationId xmlns:a16="http://schemas.microsoft.com/office/drawing/2014/main" id="{F1A51162-9830-4BCA-9D17-76D1B304A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597" y="2145112"/>
                <a:ext cx="133062" cy="60659"/>
              </a:xfrm>
              <a:custGeom>
                <a:avLst/>
                <a:gdLst>
                  <a:gd name="T0" fmla="*/ 88 w 96"/>
                  <a:gd name="T1" fmla="*/ 40 h 40"/>
                  <a:gd name="T2" fmla="*/ 96 w 96"/>
                  <a:gd name="T3" fmla="*/ 16 h 40"/>
                  <a:gd name="T4" fmla="*/ 80 w 96"/>
                  <a:gd name="T5" fmla="*/ 16 h 40"/>
                  <a:gd name="T6" fmla="*/ 80 w 96"/>
                  <a:gd name="T7" fmla="*/ 8 h 40"/>
                  <a:gd name="T8" fmla="*/ 64 w 96"/>
                  <a:gd name="T9" fmla="*/ 0 h 40"/>
                  <a:gd name="T10" fmla="*/ 32 w 96"/>
                  <a:gd name="T11" fmla="*/ 16 h 40"/>
                  <a:gd name="T12" fmla="*/ 40 w 96"/>
                  <a:gd name="T13" fmla="*/ 16 h 40"/>
                  <a:gd name="T14" fmla="*/ 32 w 96"/>
                  <a:gd name="T15" fmla="*/ 16 h 40"/>
                  <a:gd name="T16" fmla="*/ 0 w 96"/>
                  <a:gd name="T17" fmla="*/ 40 h 40"/>
                  <a:gd name="T18" fmla="*/ 16 w 96"/>
                  <a:gd name="T19" fmla="*/ 32 h 40"/>
                  <a:gd name="T20" fmla="*/ 16 w 96"/>
                  <a:gd name="T21" fmla="*/ 40 h 40"/>
                  <a:gd name="T22" fmla="*/ 56 w 96"/>
                  <a:gd name="T23" fmla="*/ 24 h 40"/>
                  <a:gd name="T24" fmla="*/ 40 w 96"/>
                  <a:gd name="T25" fmla="*/ 40 h 40"/>
                  <a:gd name="T26" fmla="*/ 56 w 96"/>
                  <a:gd name="T27" fmla="*/ 32 h 40"/>
                  <a:gd name="T28" fmla="*/ 56 w 96"/>
                  <a:gd name="T29" fmla="*/ 40 h 40"/>
                  <a:gd name="T30" fmla="*/ 88 w 96"/>
                  <a:gd name="T31" fmla="*/ 40 h 40"/>
                  <a:gd name="T32" fmla="*/ 80 w 96"/>
                  <a:gd name="T33" fmla="*/ 40 h 40"/>
                  <a:gd name="T34" fmla="*/ 88 w 96"/>
                  <a:gd name="T3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40">
                    <a:moveTo>
                      <a:pt x="88" y="40"/>
                    </a:moveTo>
                    <a:lnTo>
                      <a:pt x="96" y="16"/>
                    </a:lnTo>
                    <a:lnTo>
                      <a:pt x="80" y="16"/>
                    </a:lnTo>
                    <a:lnTo>
                      <a:pt x="80" y="8"/>
                    </a:lnTo>
                    <a:lnTo>
                      <a:pt x="64" y="0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0" y="40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56" y="24"/>
                    </a:lnTo>
                    <a:lnTo>
                      <a:pt x="40" y="40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88" y="40"/>
                    </a:lnTo>
                    <a:lnTo>
                      <a:pt x="80" y="4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2" name="Freeform 23">
                <a:extLst>
                  <a:ext uri="{FF2B5EF4-FFF2-40B4-BE49-F238E27FC236}">
                    <a16:creationId xmlns:a16="http://schemas.microsoft.com/office/drawing/2014/main" id="{B5DF41D1-46D6-44CF-9EA5-38E50311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067" y="2060190"/>
                <a:ext cx="22177" cy="60659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3" name="Freeform 99">
                <a:extLst>
                  <a:ext uri="{FF2B5EF4-FFF2-40B4-BE49-F238E27FC236}">
                    <a16:creationId xmlns:a16="http://schemas.microsoft.com/office/drawing/2014/main" id="{94291D67-9BC6-4D9A-A7D5-55082424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926" y="2193788"/>
                <a:ext cx="199905" cy="205056"/>
              </a:xfrm>
              <a:custGeom>
                <a:avLst/>
                <a:gdLst>
                  <a:gd name="T0" fmla="*/ 0 w 144"/>
                  <a:gd name="T1" fmla="*/ 32 h 136"/>
                  <a:gd name="T2" fmla="*/ 8 w 144"/>
                  <a:gd name="T3" fmla="*/ 16 h 136"/>
                  <a:gd name="T4" fmla="*/ 24 w 144"/>
                  <a:gd name="T5" fmla="*/ 8 h 136"/>
                  <a:gd name="T6" fmla="*/ 32 w 144"/>
                  <a:gd name="T7" fmla="*/ 16 h 136"/>
                  <a:gd name="T8" fmla="*/ 32 w 144"/>
                  <a:gd name="T9" fmla="*/ 8 h 136"/>
                  <a:gd name="T10" fmla="*/ 40 w 144"/>
                  <a:gd name="T11" fmla="*/ 8 h 136"/>
                  <a:gd name="T12" fmla="*/ 48 w 144"/>
                  <a:gd name="T13" fmla="*/ 0 h 136"/>
                  <a:gd name="T14" fmla="*/ 64 w 144"/>
                  <a:gd name="T15" fmla="*/ 0 h 136"/>
                  <a:gd name="T16" fmla="*/ 72 w 144"/>
                  <a:gd name="T17" fmla="*/ 0 h 136"/>
                  <a:gd name="T18" fmla="*/ 88 w 144"/>
                  <a:gd name="T19" fmla="*/ 8 h 136"/>
                  <a:gd name="T20" fmla="*/ 88 w 144"/>
                  <a:gd name="T21" fmla="*/ 16 h 136"/>
                  <a:gd name="T22" fmla="*/ 88 w 144"/>
                  <a:gd name="T23" fmla="*/ 24 h 136"/>
                  <a:gd name="T24" fmla="*/ 80 w 144"/>
                  <a:gd name="T25" fmla="*/ 16 h 136"/>
                  <a:gd name="T26" fmla="*/ 72 w 144"/>
                  <a:gd name="T27" fmla="*/ 24 h 136"/>
                  <a:gd name="T28" fmla="*/ 72 w 144"/>
                  <a:gd name="T29" fmla="*/ 40 h 136"/>
                  <a:gd name="T30" fmla="*/ 88 w 144"/>
                  <a:gd name="T31" fmla="*/ 56 h 136"/>
                  <a:gd name="T32" fmla="*/ 96 w 144"/>
                  <a:gd name="T33" fmla="*/ 72 h 136"/>
                  <a:gd name="T34" fmla="*/ 104 w 144"/>
                  <a:gd name="T35" fmla="*/ 80 h 136"/>
                  <a:gd name="T36" fmla="*/ 120 w 144"/>
                  <a:gd name="T37" fmla="*/ 80 h 136"/>
                  <a:gd name="T38" fmla="*/ 112 w 144"/>
                  <a:gd name="T39" fmla="*/ 80 h 136"/>
                  <a:gd name="T40" fmla="*/ 144 w 144"/>
                  <a:gd name="T41" fmla="*/ 104 h 136"/>
                  <a:gd name="T42" fmla="*/ 128 w 144"/>
                  <a:gd name="T43" fmla="*/ 96 h 136"/>
                  <a:gd name="T44" fmla="*/ 120 w 144"/>
                  <a:gd name="T45" fmla="*/ 112 h 136"/>
                  <a:gd name="T46" fmla="*/ 128 w 144"/>
                  <a:gd name="T47" fmla="*/ 112 h 136"/>
                  <a:gd name="T48" fmla="*/ 128 w 144"/>
                  <a:gd name="T49" fmla="*/ 120 h 136"/>
                  <a:gd name="T50" fmla="*/ 120 w 144"/>
                  <a:gd name="T51" fmla="*/ 120 h 136"/>
                  <a:gd name="T52" fmla="*/ 120 w 144"/>
                  <a:gd name="T53" fmla="*/ 136 h 136"/>
                  <a:gd name="T54" fmla="*/ 112 w 144"/>
                  <a:gd name="T55" fmla="*/ 136 h 136"/>
                  <a:gd name="T56" fmla="*/ 120 w 144"/>
                  <a:gd name="T57" fmla="*/ 120 h 136"/>
                  <a:gd name="T58" fmla="*/ 112 w 144"/>
                  <a:gd name="T59" fmla="*/ 104 h 136"/>
                  <a:gd name="T60" fmla="*/ 88 w 144"/>
                  <a:gd name="T61" fmla="*/ 88 h 136"/>
                  <a:gd name="T62" fmla="*/ 72 w 144"/>
                  <a:gd name="T63" fmla="*/ 80 h 136"/>
                  <a:gd name="T64" fmla="*/ 64 w 144"/>
                  <a:gd name="T65" fmla="*/ 72 h 136"/>
                  <a:gd name="T66" fmla="*/ 56 w 144"/>
                  <a:gd name="T67" fmla="*/ 72 h 136"/>
                  <a:gd name="T68" fmla="*/ 40 w 144"/>
                  <a:gd name="T69" fmla="*/ 48 h 136"/>
                  <a:gd name="T70" fmla="*/ 24 w 144"/>
                  <a:gd name="T71" fmla="*/ 40 h 136"/>
                  <a:gd name="T72" fmla="*/ 16 w 144"/>
                  <a:gd name="T73" fmla="*/ 48 h 136"/>
                  <a:gd name="T74" fmla="*/ 0 w 144"/>
                  <a:gd name="T75" fmla="*/ 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36">
                    <a:moveTo>
                      <a:pt x="0" y="32"/>
                    </a:moveTo>
                    <a:lnTo>
                      <a:pt x="8" y="16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88" y="16"/>
                    </a:lnTo>
                    <a:lnTo>
                      <a:pt x="88" y="24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88" y="56"/>
                    </a:lnTo>
                    <a:lnTo>
                      <a:pt x="96" y="72"/>
                    </a:lnTo>
                    <a:lnTo>
                      <a:pt x="104" y="80"/>
                    </a:lnTo>
                    <a:lnTo>
                      <a:pt x="120" y="80"/>
                    </a:lnTo>
                    <a:lnTo>
                      <a:pt x="112" y="80"/>
                    </a:lnTo>
                    <a:lnTo>
                      <a:pt x="144" y="104"/>
                    </a:lnTo>
                    <a:lnTo>
                      <a:pt x="128" y="96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28" y="120"/>
                    </a:lnTo>
                    <a:lnTo>
                      <a:pt x="120" y="120"/>
                    </a:lnTo>
                    <a:lnTo>
                      <a:pt x="120" y="136"/>
                    </a:lnTo>
                    <a:lnTo>
                      <a:pt x="112" y="136"/>
                    </a:lnTo>
                    <a:lnTo>
                      <a:pt x="120" y="120"/>
                    </a:lnTo>
                    <a:lnTo>
                      <a:pt x="112" y="104"/>
                    </a:lnTo>
                    <a:lnTo>
                      <a:pt x="88" y="88"/>
                    </a:lnTo>
                    <a:lnTo>
                      <a:pt x="72" y="80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40" y="48"/>
                    </a:lnTo>
                    <a:lnTo>
                      <a:pt x="24" y="40"/>
                    </a:lnTo>
                    <a:lnTo>
                      <a:pt x="16" y="4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4" name="Freeform 107">
                <a:extLst>
                  <a:ext uri="{FF2B5EF4-FFF2-40B4-BE49-F238E27FC236}">
                    <a16:creationId xmlns:a16="http://schemas.microsoft.com/office/drawing/2014/main" id="{BDF94423-173C-44D9-B429-C55AFDCB0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927" y="2023351"/>
                <a:ext cx="133270" cy="158452"/>
              </a:xfrm>
              <a:custGeom>
                <a:avLst/>
                <a:gdLst>
                  <a:gd name="T0" fmla="*/ 56 w 96"/>
                  <a:gd name="T1" fmla="*/ 8 h 104"/>
                  <a:gd name="T2" fmla="*/ 40 w 96"/>
                  <a:gd name="T3" fmla="*/ 0 h 104"/>
                  <a:gd name="T4" fmla="*/ 32 w 96"/>
                  <a:gd name="T5" fmla="*/ 0 h 104"/>
                  <a:gd name="T6" fmla="*/ 24 w 96"/>
                  <a:gd name="T7" fmla="*/ 16 h 104"/>
                  <a:gd name="T8" fmla="*/ 16 w 96"/>
                  <a:gd name="T9" fmla="*/ 16 h 104"/>
                  <a:gd name="T10" fmla="*/ 8 w 96"/>
                  <a:gd name="T11" fmla="*/ 32 h 104"/>
                  <a:gd name="T12" fmla="*/ 0 w 96"/>
                  <a:gd name="T13" fmla="*/ 40 h 104"/>
                  <a:gd name="T14" fmla="*/ 0 w 96"/>
                  <a:gd name="T15" fmla="*/ 56 h 104"/>
                  <a:gd name="T16" fmla="*/ 0 w 96"/>
                  <a:gd name="T17" fmla="*/ 64 h 104"/>
                  <a:gd name="T18" fmla="*/ 0 w 96"/>
                  <a:gd name="T19" fmla="*/ 72 h 104"/>
                  <a:gd name="T20" fmla="*/ 16 w 96"/>
                  <a:gd name="T21" fmla="*/ 88 h 104"/>
                  <a:gd name="T22" fmla="*/ 16 w 96"/>
                  <a:gd name="T23" fmla="*/ 104 h 104"/>
                  <a:gd name="T24" fmla="*/ 40 w 96"/>
                  <a:gd name="T25" fmla="*/ 104 h 104"/>
                  <a:gd name="T26" fmla="*/ 80 w 96"/>
                  <a:gd name="T27" fmla="*/ 104 h 104"/>
                  <a:gd name="T28" fmla="*/ 72 w 96"/>
                  <a:gd name="T29" fmla="*/ 96 h 104"/>
                  <a:gd name="T30" fmla="*/ 88 w 96"/>
                  <a:gd name="T31" fmla="*/ 88 h 104"/>
                  <a:gd name="T32" fmla="*/ 72 w 96"/>
                  <a:gd name="T33" fmla="*/ 72 h 104"/>
                  <a:gd name="T34" fmla="*/ 64 w 96"/>
                  <a:gd name="T35" fmla="*/ 64 h 104"/>
                  <a:gd name="T36" fmla="*/ 96 w 96"/>
                  <a:gd name="T37" fmla="*/ 48 h 104"/>
                  <a:gd name="T38" fmla="*/ 96 w 96"/>
                  <a:gd name="T39" fmla="*/ 56 h 104"/>
                  <a:gd name="T40" fmla="*/ 88 w 96"/>
                  <a:gd name="T41" fmla="*/ 16 h 104"/>
                  <a:gd name="T42" fmla="*/ 80 w 96"/>
                  <a:gd name="T43" fmla="*/ 8 h 104"/>
                  <a:gd name="T44" fmla="*/ 88 w 96"/>
                  <a:gd name="T45" fmla="*/ 8 h 104"/>
                  <a:gd name="T46" fmla="*/ 80 w 96"/>
                  <a:gd name="T47" fmla="*/ 0 h 104"/>
                  <a:gd name="T48" fmla="*/ 56 w 96"/>
                  <a:gd name="T49" fmla="*/ 16 h 104"/>
                  <a:gd name="T50" fmla="*/ 56 w 96"/>
                  <a:gd name="T51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104">
                    <a:moveTo>
                      <a:pt x="56" y="8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16"/>
                    </a:lnTo>
                    <a:lnTo>
                      <a:pt x="16" y="16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8"/>
                    </a:lnTo>
                    <a:lnTo>
                      <a:pt x="16" y="104"/>
                    </a:lnTo>
                    <a:lnTo>
                      <a:pt x="40" y="104"/>
                    </a:lnTo>
                    <a:lnTo>
                      <a:pt x="80" y="104"/>
                    </a:lnTo>
                    <a:lnTo>
                      <a:pt x="72" y="96"/>
                    </a:lnTo>
                    <a:lnTo>
                      <a:pt x="88" y="88"/>
                    </a:lnTo>
                    <a:lnTo>
                      <a:pt x="72" y="72"/>
                    </a:lnTo>
                    <a:lnTo>
                      <a:pt x="64" y="64"/>
                    </a:lnTo>
                    <a:lnTo>
                      <a:pt x="96" y="48"/>
                    </a:lnTo>
                    <a:lnTo>
                      <a:pt x="96" y="56"/>
                    </a:lnTo>
                    <a:lnTo>
                      <a:pt x="88" y="16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80" y="0"/>
                    </a:lnTo>
                    <a:lnTo>
                      <a:pt x="56" y="16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5" name="Freeform 181">
                <a:extLst>
                  <a:ext uri="{FF2B5EF4-FFF2-40B4-BE49-F238E27FC236}">
                    <a16:creationId xmlns:a16="http://schemas.microsoft.com/office/drawing/2014/main" id="{D24A04A8-195B-44ED-A3C1-A25BF7656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543" y="2326940"/>
                <a:ext cx="43729" cy="11983"/>
              </a:xfrm>
              <a:custGeom>
                <a:avLst/>
                <a:gdLst>
                  <a:gd name="T0" fmla="*/ 0 w 32"/>
                  <a:gd name="T1" fmla="*/ 8 h 8"/>
                  <a:gd name="T2" fmla="*/ 32 w 32"/>
                  <a:gd name="T3" fmla="*/ 0 h 8"/>
                  <a:gd name="T4" fmla="*/ 24 w 32"/>
                  <a:gd name="T5" fmla="*/ 0 h 8"/>
                  <a:gd name="T6" fmla="*/ 0 w 3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6" name="Freeform 182">
                <a:extLst>
                  <a:ext uri="{FF2B5EF4-FFF2-40B4-BE49-F238E27FC236}">
                    <a16:creationId xmlns:a16="http://schemas.microsoft.com/office/drawing/2014/main" id="{793AE4CF-E163-402D-B498-4F9BD2D18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272" y="1781012"/>
                <a:ext cx="111405" cy="61250"/>
              </a:xfrm>
              <a:custGeom>
                <a:avLst/>
                <a:gdLst>
                  <a:gd name="T0" fmla="*/ 0 w 80"/>
                  <a:gd name="T1" fmla="*/ 32 h 40"/>
                  <a:gd name="T2" fmla="*/ 16 w 80"/>
                  <a:gd name="T3" fmla="*/ 32 h 40"/>
                  <a:gd name="T4" fmla="*/ 16 w 80"/>
                  <a:gd name="T5" fmla="*/ 40 h 40"/>
                  <a:gd name="T6" fmla="*/ 40 w 80"/>
                  <a:gd name="T7" fmla="*/ 32 h 40"/>
                  <a:gd name="T8" fmla="*/ 48 w 80"/>
                  <a:gd name="T9" fmla="*/ 32 h 40"/>
                  <a:gd name="T10" fmla="*/ 64 w 80"/>
                  <a:gd name="T11" fmla="*/ 40 h 40"/>
                  <a:gd name="T12" fmla="*/ 80 w 80"/>
                  <a:gd name="T13" fmla="*/ 32 h 40"/>
                  <a:gd name="T14" fmla="*/ 48 w 80"/>
                  <a:gd name="T15" fmla="*/ 8 h 40"/>
                  <a:gd name="T16" fmla="*/ 48 w 80"/>
                  <a:gd name="T17" fmla="*/ 0 h 40"/>
                  <a:gd name="T18" fmla="*/ 32 w 80"/>
                  <a:gd name="T19" fmla="*/ 16 h 40"/>
                  <a:gd name="T20" fmla="*/ 16 w 80"/>
                  <a:gd name="T21" fmla="*/ 32 h 40"/>
                  <a:gd name="T22" fmla="*/ 0 w 80"/>
                  <a:gd name="T2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40">
                    <a:moveTo>
                      <a:pt x="0" y="32"/>
                    </a:moveTo>
                    <a:lnTo>
                      <a:pt x="16" y="32"/>
                    </a:lnTo>
                    <a:lnTo>
                      <a:pt x="16" y="40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64" y="40"/>
                    </a:lnTo>
                    <a:lnTo>
                      <a:pt x="80" y="32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32" y="16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7" name="Freeform 183">
                <a:extLst>
                  <a:ext uri="{FF2B5EF4-FFF2-40B4-BE49-F238E27FC236}">
                    <a16:creationId xmlns:a16="http://schemas.microsoft.com/office/drawing/2014/main" id="{366A8B50-6D51-43D9-B234-A4AFCC35F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907" y="1611908"/>
                <a:ext cx="33317" cy="11983"/>
              </a:xfrm>
              <a:custGeom>
                <a:avLst/>
                <a:gdLst>
                  <a:gd name="T0" fmla="*/ 0 w 24"/>
                  <a:gd name="T1" fmla="*/ 0 h 8"/>
                  <a:gd name="T2" fmla="*/ 16 w 24"/>
                  <a:gd name="T3" fmla="*/ 8 h 8"/>
                  <a:gd name="T4" fmla="*/ 24 w 24"/>
                  <a:gd name="T5" fmla="*/ 0 h 8"/>
                  <a:gd name="T6" fmla="*/ 16 w 24"/>
                  <a:gd name="T7" fmla="*/ 0 h 8"/>
                  <a:gd name="T8" fmla="*/ 0 w 2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0" y="0"/>
                    </a:moveTo>
                    <a:lnTo>
                      <a:pt x="16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8" name="Freeform 184">
                <a:extLst>
                  <a:ext uri="{FF2B5EF4-FFF2-40B4-BE49-F238E27FC236}">
                    <a16:creationId xmlns:a16="http://schemas.microsoft.com/office/drawing/2014/main" id="{068F7E16-66FB-4B6C-A6C5-29A0B06D2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542" y="1526690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69" name="Freeform 185">
                <a:extLst>
                  <a:ext uri="{FF2B5EF4-FFF2-40B4-BE49-F238E27FC236}">
                    <a16:creationId xmlns:a16="http://schemas.microsoft.com/office/drawing/2014/main" id="{265992C1-B3E4-40CA-87BD-7C015E483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3677" y="1563974"/>
                <a:ext cx="55182" cy="11983"/>
              </a:xfrm>
              <a:custGeom>
                <a:avLst/>
                <a:gdLst>
                  <a:gd name="T0" fmla="*/ 0 w 40"/>
                  <a:gd name="T1" fmla="*/ 8 h 8"/>
                  <a:gd name="T2" fmla="*/ 32 w 40"/>
                  <a:gd name="T3" fmla="*/ 8 h 8"/>
                  <a:gd name="T4" fmla="*/ 40 w 40"/>
                  <a:gd name="T5" fmla="*/ 0 h 8"/>
                  <a:gd name="T6" fmla="*/ 0 w 40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8">
                    <a:moveTo>
                      <a:pt x="0" y="8"/>
                    </a:moveTo>
                    <a:lnTo>
                      <a:pt x="32" y="8"/>
                    </a:lnTo>
                    <a:lnTo>
                      <a:pt x="4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0" name="Freeform 186">
                <a:extLst>
                  <a:ext uri="{FF2B5EF4-FFF2-40B4-BE49-F238E27FC236}">
                    <a16:creationId xmlns:a16="http://schemas.microsoft.com/office/drawing/2014/main" id="{5F645DBB-1C4B-4240-84E0-4D9978A54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272" y="1575957"/>
                <a:ext cx="22905" cy="1331"/>
              </a:xfrm>
              <a:custGeom>
                <a:avLst/>
                <a:gdLst>
                  <a:gd name="T0" fmla="*/ 8 w 16"/>
                  <a:gd name="T1" fmla="*/ 0 w 16"/>
                  <a:gd name="T2" fmla="*/ 8 w 16"/>
                  <a:gd name="T3" fmla="*/ 16 w 16"/>
                  <a:gd name="T4" fmla="*/ 8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6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1" name="Line 187">
                <a:extLst>
                  <a:ext uri="{FF2B5EF4-FFF2-40B4-BE49-F238E27FC236}">
                    <a16:creationId xmlns:a16="http://schemas.microsoft.com/office/drawing/2014/main" id="{A8AD4659-E2A4-4DAB-A2A7-871355570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8954" y="1623892"/>
                <a:ext cx="11454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2" name="Line 188">
                <a:extLst>
                  <a:ext uri="{FF2B5EF4-FFF2-40B4-BE49-F238E27FC236}">
                    <a16:creationId xmlns:a16="http://schemas.microsoft.com/office/drawing/2014/main" id="{ED31FD22-4DC7-4DB4-967B-A66DF27A7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226" y="1575957"/>
                <a:ext cx="66635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3" name="Freeform 189">
                <a:extLst>
                  <a:ext uri="{FF2B5EF4-FFF2-40B4-BE49-F238E27FC236}">
                    <a16:creationId xmlns:a16="http://schemas.microsoft.com/office/drawing/2014/main" id="{388E3CBA-F95E-412F-B067-F35212DA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361" y="1563974"/>
                <a:ext cx="10411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4" name="Freeform 190">
                <a:extLst>
                  <a:ext uri="{FF2B5EF4-FFF2-40B4-BE49-F238E27FC236}">
                    <a16:creationId xmlns:a16="http://schemas.microsoft.com/office/drawing/2014/main" id="{C571102E-6067-4226-B7CC-CE59F788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956" y="1599924"/>
                <a:ext cx="33317" cy="11983"/>
              </a:xfrm>
              <a:custGeom>
                <a:avLst/>
                <a:gdLst>
                  <a:gd name="T0" fmla="*/ 0 w 24"/>
                  <a:gd name="T1" fmla="*/ 8 h 8"/>
                  <a:gd name="T2" fmla="*/ 8 w 24"/>
                  <a:gd name="T3" fmla="*/ 8 h 8"/>
                  <a:gd name="T4" fmla="*/ 24 w 24"/>
                  <a:gd name="T5" fmla="*/ 0 h 8"/>
                  <a:gd name="T6" fmla="*/ 0 w 2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8" y="8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5" name="Freeform 191">
                <a:extLst>
                  <a:ext uri="{FF2B5EF4-FFF2-40B4-BE49-F238E27FC236}">
                    <a16:creationId xmlns:a16="http://schemas.microsoft.com/office/drawing/2014/main" id="{2838846E-B3C7-468A-9F88-EC30FDCF6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822" y="1623892"/>
                <a:ext cx="166587" cy="61250"/>
              </a:xfrm>
              <a:custGeom>
                <a:avLst/>
                <a:gdLst>
                  <a:gd name="T0" fmla="*/ 0 w 120"/>
                  <a:gd name="T1" fmla="*/ 32 h 40"/>
                  <a:gd name="T2" fmla="*/ 8 w 120"/>
                  <a:gd name="T3" fmla="*/ 32 h 40"/>
                  <a:gd name="T4" fmla="*/ 8 w 120"/>
                  <a:gd name="T5" fmla="*/ 40 h 40"/>
                  <a:gd name="T6" fmla="*/ 32 w 120"/>
                  <a:gd name="T7" fmla="*/ 40 h 40"/>
                  <a:gd name="T8" fmla="*/ 64 w 120"/>
                  <a:gd name="T9" fmla="*/ 24 h 40"/>
                  <a:gd name="T10" fmla="*/ 120 w 120"/>
                  <a:gd name="T11" fmla="*/ 16 h 40"/>
                  <a:gd name="T12" fmla="*/ 112 w 120"/>
                  <a:gd name="T13" fmla="*/ 8 h 40"/>
                  <a:gd name="T14" fmla="*/ 80 w 120"/>
                  <a:gd name="T15" fmla="*/ 0 h 40"/>
                  <a:gd name="T16" fmla="*/ 40 w 120"/>
                  <a:gd name="T17" fmla="*/ 8 h 40"/>
                  <a:gd name="T18" fmla="*/ 40 w 120"/>
                  <a:gd name="T19" fmla="*/ 16 h 40"/>
                  <a:gd name="T20" fmla="*/ 0 w 120"/>
                  <a:gd name="T21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0">
                    <a:moveTo>
                      <a:pt x="0" y="32"/>
                    </a:moveTo>
                    <a:lnTo>
                      <a:pt x="8" y="32"/>
                    </a:lnTo>
                    <a:lnTo>
                      <a:pt x="8" y="40"/>
                    </a:lnTo>
                    <a:lnTo>
                      <a:pt x="32" y="40"/>
                    </a:lnTo>
                    <a:lnTo>
                      <a:pt x="64" y="24"/>
                    </a:lnTo>
                    <a:lnTo>
                      <a:pt x="120" y="16"/>
                    </a:lnTo>
                    <a:lnTo>
                      <a:pt x="112" y="8"/>
                    </a:lnTo>
                    <a:lnTo>
                      <a:pt x="80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6" name="Freeform 243">
                <a:extLst>
                  <a:ext uri="{FF2B5EF4-FFF2-40B4-BE49-F238E27FC236}">
                    <a16:creationId xmlns:a16="http://schemas.microsoft.com/office/drawing/2014/main" id="{D3629132-CB3D-476A-8171-060228B42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474" y="1939465"/>
                <a:ext cx="121816" cy="181088"/>
              </a:xfrm>
              <a:custGeom>
                <a:avLst/>
                <a:gdLst>
                  <a:gd name="T0" fmla="*/ 0 w 88"/>
                  <a:gd name="T1" fmla="*/ 120 h 120"/>
                  <a:gd name="T2" fmla="*/ 8 w 88"/>
                  <a:gd name="T3" fmla="*/ 120 h 120"/>
                  <a:gd name="T4" fmla="*/ 24 w 88"/>
                  <a:gd name="T5" fmla="*/ 120 h 120"/>
                  <a:gd name="T6" fmla="*/ 32 w 88"/>
                  <a:gd name="T7" fmla="*/ 112 h 120"/>
                  <a:gd name="T8" fmla="*/ 40 w 88"/>
                  <a:gd name="T9" fmla="*/ 120 h 120"/>
                  <a:gd name="T10" fmla="*/ 72 w 88"/>
                  <a:gd name="T11" fmla="*/ 112 h 120"/>
                  <a:gd name="T12" fmla="*/ 80 w 88"/>
                  <a:gd name="T13" fmla="*/ 104 h 120"/>
                  <a:gd name="T14" fmla="*/ 72 w 88"/>
                  <a:gd name="T15" fmla="*/ 104 h 120"/>
                  <a:gd name="T16" fmla="*/ 88 w 88"/>
                  <a:gd name="T17" fmla="*/ 88 h 120"/>
                  <a:gd name="T18" fmla="*/ 80 w 88"/>
                  <a:gd name="T19" fmla="*/ 80 h 120"/>
                  <a:gd name="T20" fmla="*/ 64 w 88"/>
                  <a:gd name="T21" fmla="*/ 80 h 120"/>
                  <a:gd name="T22" fmla="*/ 72 w 88"/>
                  <a:gd name="T23" fmla="*/ 80 h 120"/>
                  <a:gd name="T24" fmla="*/ 64 w 88"/>
                  <a:gd name="T25" fmla="*/ 64 h 120"/>
                  <a:gd name="T26" fmla="*/ 56 w 88"/>
                  <a:gd name="T27" fmla="*/ 56 h 120"/>
                  <a:gd name="T28" fmla="*/ 48 w 88"/>
                  <a:gd name="T29" fmla="*/ 40 h 120"/>
                  <a:gd name="T30" fmla="*/ 32 w 88"/>
                  <a:gd name="T31" fmla="*/ 40 h 120"/>
                  <a:gd name="T32" fmla="*/ 48 w 88"/>
                  <a:gd name="T33" fmla="*/ 16 h 120"/>
                  <a:gd name="T34" fmla="*/ 24 w 88"/>
                  <a:gd name="T35" fmla="*/ 16 h 120"/>
                  <a:gd name="T36" fmla="*/ 40 w 88"/>
                  <a:gd name="T37" fmla="*/ 8 h 120"/>
                  <a:gd name="T38" fmla="*/ 40 w 88"/>
                  <a:gd name="T39" fmla="*/ 0 h 120"/>
                  <a:gd name="T40" fmla="*/ 16 w 88"/>
                  <a:gd name="T41" fmla="*/ 0 h 120"/>
                  <a:gd name="T42" fmla="*/ 8 w 88"/>
                  <a:gd name="T43" fmla="*/ 16 h 120"/>
                  <a:gd name="T44" fmla="*/ 8 w 88"/>
                  <a:gd name="T45" fmla="*/ 24 h 120"/>
                  <a:gd name="T46" fmla="*/ 0 w 88"/>
                  <a:gd name="T47" fmla="*/ 32 h 120"/>
                  <a:gd name="T48" fmla="*/ 8 w 88"/>
                  <a:gd name="T49" fmla="*/ 32 h 120"/>
                  <a:gd name="T50" fmla="*/ 8 w 88"/>
                  <a:gd name="T51" fmla="*/ 40 h 120"/>
                  <a:gd name="T52" fmla="*/ 0 w 88"/>
                  <a:gd name="T53" fmla="*/ 40 h 120"/>
                  <a:gd name="T54" fmla="*/ 8 w 88"/>
                  <a:gd name="T55" fmla="*/ 40 h 120"/>
                  <a:gd name="T56" fmla="*/ 8 w 88"/>
                  <a:gd name="T57" fmla="*/ 48 h 120"/>
                  <a:gd name="T58" fmla="*/ 16 w 88"/>
                  <a:gd name="T59" fmla="*/ 40 h 120"/>
                  <a:gd name="T60" fmla="*/ 16 w 88"/>
                  <a:gd name="T61" fmla="*/ 48 h 120"/>
                  <a:gd name="T62" fmla="*/ 8 w 88"/>
                  <a:gd name="T63" fmla="*/ 56 h 120"/>
                  <a:gd name="T64" fmla="*/ 16 w 88"/>
                  <a:gd name="T65" fmla="*/ 56 h 120"/>
                  <a:gd name="T66" fmla="*/ 32 w 88"/>
                  <a:gd name="T67" fmla="*/ 56 h 120"/>
                  <a:gd name="T68" fmla="*/ 24 w 88"/>
                  <a:gd name="T69" fmla="*/ 56 h 120"/>
                  <a:gd name="T70" fmla="*/ 40 w 88"/>
                  <a:gd name="T71" fmla="*/ 64 h 120"/>
                  <a:gd name="T72" fmla="*/ 32 w 88"/>
                  <a:gd name="T73" fmla="*/ 80 h 120"/>
                  <a:gd name="T74" fmla="*/ 16 w 88"/>
                  <a:gd name="T75" fmla="*/ 80 h 120"/>
                  <a:gd name="T76" fmla="*/ 16 w 88"/>
                  <a:gd name="T77" fmla="*/ 88 h 120"/>
                  <a:gd name="T78" fmla="*/ 8 w 88"/>
                  <a:gd name="T79" fmla="*/ 96 h 120"/>
                  <a:gd name="T80" fmla="*/ 8 w 88"/>
                  <a:gd name="T81" fmla="*/ 104 h 120"/>
                  <a:gd name="T82" fmla="*/ 24 w 88"/>
                  <a:gd name="T83" fmla="*/ 104 h 120"/>
                  <a:gd name="T84" fmla="*/ 32 w 88"/>
                  <a:gd name="T85" fmla="*/ 104 h 120"/>
                  <a:gd name="T86" fmla="*/ 16 w 88"/>
                  <a:gd name="T87" fmla="*/ 104 h 120"/>
                  <a:gd name="T88" fmla="*/ 0 w 88"/>
                  <a:gd name="T8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120">
                    <a:moveTo>
                      <a:pt x="0" y="120"/>
                    </a:moveTo>
                    <a:lnTo>
                      <a:pt x="8" y="120"/>
                    </a:lnTo>
                    <a:lnTo>
                      <a:pt x="24" y="120"/>
                    </a:lnTo>
                    <a:lnTo>
                      <a:pt x="32" y="112"/>
                    </a:lnTo>
                    <a:lnTo>
                      <a:pt x="40" y="120"/>
                    </a:lnTo>
                    <a:lnTo>
                      <a:pt x="72" y="112"/>
                    </a:lnTo>
                    <a:lnTo>
                      <a:pt x="80" y="104"/>
                    </a:lnTo>
                    <a:lnTo>
                      <a:pt x="72" y="104"/>
                    </a:lnTo>
                    <a:lnTo>
                      <a:pt x="88" y="88"/>
                    </a:lnTo>
                    <a:lnTo>
                      <a:pt x="80" y="80"/>
                    </a:lnTo>
                    <a:lnTo>
                      <a:pt x="64" y="80"/>
                    </a:lnTo>
                    <a:lnTo>
                      <a:pt x="72" y="80"/>
                    </a:lnTo>
                    <a:lnTo>
                      <a:pt x="64" y="64"/>
                    </a:lnTo>
                    <a:lnTo>
                      <a:pt x="56" y="56"/>
                    </a:lnTo>
                    <a:lnTo>
                      <a:pt x="48" y="40"/>
                    </a:lnTo>
                    <a:lnTo>
                      <a:pt x="32" y="40"/>
                    </a:lnTo>
                    <a:lnTo>
                      <a:pt x="48" y="16"/>
                    </a:lnTo>
                    <a:lnTo>
                      <a:pt x="24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32" y="56"/>
                    </a:lnTo>
                    <a:lnTo>
                      <a:pt x="24" y="56"/>
                    </a:lnTo>
                    <a:lnTo>
                      <a:pt x="40" y="64"/>
                    </a:lnTo>
                    <a:lnTo>
                      <a:pt x="32" y="80"/>
                    </a:lnTo>
                    <a:lnTo>
                      <a:pt x="16" y="80"/>
                    </a:lnTo>
                    <a:lnTo>
                      <a:pt x="16" y="88"/>
                    </a:lnTo>
                    <a:lnTo>
                      <a:pt x="8" y="96"/>
                    </a:lnTo>
                    <a:lnTo>
                      <a:pt x="8" y="104"/>
                    </a:lnTo>
                    <a:lnTo>
                      <a:pt x="24" y="104"/>
                    </a:lnTo>
                    <a:lnTo>
                      <a:pt x="32" y="104"/>
                    </a:lnTo>
                    <a:lnTo>
                      <a:pt x="16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7" name="Freeform 245">
                <a:extLst>
                  <a:ext uri="{FF2B5EF4-FFF2-40B4-BE49-F238E27FC236}">
                    <a16:creationId xmlns:a16="http://schemas.microsoft.com/office/drawing/2014/main" id="{BE270730-C607-46A1-B623-F1306F4F3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791" y="2326940"/>
                <a:ext cx="33317" cy="47935"/>
              </a:xfrm>
              <a:custGeom>
                <a:avLst/>
                <a:gdLst>
                  <a:gd name="T0" fmla="*/ 0 w 24"/>
                  <a:gd name="T1" fmla="*/ 0 h 32"/>
                  <a:gd name="T2" fmla="*/ 8 w 24"/>
                  <a:gd name="T3" fmla="*/ 32 h 32"/>
                  <a:gd name="T4" fmla="*/ 24 w 24"/>
                  <a:gd name="T5" fmla="*/ 32 h 32"/>
                  <a:gd name="T6" fmla="*/ 24 w 24"/>
                  <a:gd name="T7" fmla="*/ 8 h 32"/>
                  <a:gd name="T8" fmla="*/ 16 w 24"/>
                  <a:gd name="T9" fmla="*/ 0 h 32"/>
                  <a:gd name="T10" fmla="*/ 0 w 24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8" y="32"/>
                    </a:lnTo>
                    <a:lnTo>
                      <a:pt x="24" y="32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8" name="Freeform 246">
                <a:extLst>
                  <a:ext uri="{FF2B5EF4-FFF2-40B4-BE49-F238E27FC236}">
                    <a16:creationId xmlns:a16="http://schemas.microsoft.com/office/drawing/2014/main" id="{A6F9D55A-47C6-4107-9FE5-F5C333259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878" y="2386860"/>
                <a:ext cx="55182" cy="35952"/>
              </a:xfrm>
              <a:custGeom>
                <a:avLst/>
                <a:gdLst>
                  <a:gd name="T0" fmla="*/ 0 w 40"/>
                  <a:gd name="T1" fmla="*/ 8 h 24"/>
                  <a:gd name="T2" fmla="*/ 0 w 40"/>
                  <a:gd name="T3" fmla="*/ 16 h 24"/>
                  <a:gd name="T4" fmla="*/ 32 w 40"/>
                  <a:gd name="T5" fmla="*/ 24 h 24"/>
                  <a:gd name="T6" fmla="*/ 40 w 40"/>
                  <a:gd name="T7" fmla="*/ 0 h 24"/>
                  <a:gd name="T8" fmla="*/ 24 w 40"/>
                  <a:gd name="T9" fmla="*/ 8 h 24"/>
                  <a:gd name="T10" fmla="*/ 8 w 40"/>
                  <a:gd name="T11" fmla="*/ 8 h 24"/>
                  <a:gd name="T12" fmla="*/ 0 w 40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4">
                    <a:moveTo>
                      <a:pt x="0" y="8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0" y="0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79" name="Freeform 318">
                <a:extLst>
                  <a:ext uri="{FF2B5EF4-FFF2-40B4-BE49-F238E27FC236}">
                    <a16:creationId xmlns:a16="http://schemas.microsoft.com/office/drawing/2014/main" id="{79AF8625-1327-4889-84D9-233810514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764" y="2132537"/>
                <a:ext cx="43729" cy="11983"/>
              </a:xfrm>
              <a:custGeom>
                <a:avLst/>
                <a:gdLst>
                  <a:gd name="T0" fmla="*/ 0 w 32"/>
                  <a:gd name="T1" fmla="*/ 0 h 8"/>
                  <a:gd name="T2" fmla="*/ 16 w 32"/>
                  <a:gd name="T3" fmla="*/ 8 h 8"/>
                  <a:gd name="T4" fmla="*/ 32 w 32"/>
                  <a:gd name="T5" fmla="*/ 8 h 8"/>
                  <a:gd name="T6" fmla="*/ 16 w 32"/>
                  <a:gd name="T7" fmla="*/ 0 h 8"/>
                  <a:gd name="T8" fmla="*/ 0 w 3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lnTo>
                      <a:pt x="16" y="8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0" name="Freeform 319">
                <a:extLst>
                  <a:ext uri="{FF2B5EF4-FFF2-40B4-BE49-F238E27FC236}">
                    <a16:creationId xmlns:a16="http://schemas.microsoft.com/office/drawing/2014/main" id="{346347CD-6764-46D1-8E0F-CC7B41B7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859" y="2193788"/>
                <a:ext cx="33317" cy="23967"/>
              </a:xfrm>
              <a:custGeom>
                <a:avLst/>
                <a:gdLst>
                  <a:gd name="T0" fmla="*/ 0 w 24"/>
                  <a:gd name="T1" fmla="*/ 8 h 16"/>
                  <a:gd name="T2" fmla="*/ 16 w 24"/>
                  <a:gd name="T3" fmla="*/ 16 h 16"/>
                  <a:gd name="T4" fmla="*/ 24 w 24"/>
                  <a:gd name="T5" fmla="*/ 8 h 16"/>
                  <a:gd name="T6" fmla="*/ 8 w 24"/>
                  <a:gd name="T7" fmla="*/ 8 h 16"/>
                  <a:gd name="T8" fmla="*/ 8 w 24"/>
                  <a:gd name="T9" fmla="*/ 0 h 16"/>
                  <a:gd name="T10" fmla="*/ 0 w 24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0" y="8"/>
                    </a:moveTo>
                    <a:lnTo>
                      <a:pt x="16" y="16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1" name="Freeform 320">
                <a:extLst>
                  <a:ext uri="{FF2B5EF4-FFF2-40B4-BE49-F238E27FC236}">
                    <a16:creationId xmlns:a16="http://schemas.microsoft.com/office/drawing/2014/main" id="{A55D0A2B-A066-4DD9-A825-BD0A2473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589" y="1854247"/>
                <a:ext cx="33317" cy="11983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  <a:gd name="T4" fmla="*/ 8 w 24"/>
                  <a:gd name="T5" fmla="*/ 0 h 8"/>
                  <a:gd name="T6" fmla="*/ 0 w 2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24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2" name="Freeform 321">
                <a:extLst>
                  <a:ext uri="{FF2B5EF4-FFF2-40B4-BE49-F238E27FC236}">
                    <a16:creationId xmlns:a16="http://schemas.microsoft.com/office/drawing/2014/main" id="{430B59FE-5CCF-484B-9097-69C3BF7C1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359" y="1866230"/>
                <a:ext cx="21864" cy="11983"/>
              </a:xfrm>
              <a:custGeom>
                <a:avLst/>
                <a:gdLst>
                  <a:gd name="T0" fmla="*/ 8 w 16"/>
                  <a:gd name="T1" fmla="*/ 0 h 8"/>
                  <a:gd name="T2" fmla="*/ 0 w 16"/>
                  <a:gd name="T3" fmla="*/ 8 h 8"/>
                  <a:gd name="T4" fmla="*/ 16 w 16"/>
                  <a:gd name="T5" fmla="*/ 0 h 8"/>
                  <a:gd name="T6" fmla="*/ 8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8" y="0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3" name="Freeform 322">
                <a:extLst>
                  <a:ext uri="{FF2B5EF4-FFF2-40B4-BE49-F238E27FC236}">
                    <a16:creationId xmlns:a16="http://schemas.microsoft.com/office/drawing/2014/main" id="{E006817B-B519-4F55-8839-1EF222877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400" y="2096586"/>
                <a:ext cx="110364" cy="109185"/>
              </a:xfrm>
              <a:custGeom>
                <a:avLst/>
                <a:gdLst>
                  <a:gd name="T0" fmla="*/ 0 w 80"/>
                  <a:gd name="T1" fmla="*/ 48 h 72"/>
                  <a:gd name="T2" fmla="*/ 0 w 80"/>
                  <a:gd name="T3" fmla="*/ 56 h 72"/>
                  <a:gd name="T4" fmla="*/ 48 w 80"/>
                  <a:gd name="T5" fmla="*/ 56 h 72"/>
                  <a:gd name="T6" fmla="*/ 40 w 80"/>
                  <a:gd name="T7" fmla="*/ 64 h 72"/>
                  <a:gd name="T8" fmla="*/ 48 w 80"/>
                  <a:gd name="T9" fmla="*/ 64 h 72"/>
                  <a:gd name="T10" fmla="*/ 56 w 80"/>
                  <a:gd name="T11" fmla="*/ 56 h 72"/>
                  <a:gd name="T12" fmla="*/ 64 w 80"/>
                  <a:gd name="T13" fmla="*/ 56 h 72"/>
                  <a:gd name="T14" fmla="*/ 56 w 80"/>
                  <a:gd name="T15" fmla="*/ 64 h 72"/>
                  <a:gd name="T16" fmla="*/ 64 w 80"/>
                  <a:gd name="T17" fmla="*/ 64 h 72"/>
                  <a:gd name="T18" fmla="*/ 64 w 80"/>
                  <a:gd name="T19" fmla="*/ 72 h 72"/>
                  <a:gd name="T20" fmla="*/ 72 w 80"/>
                  <a:gd name="T21" fmla="*/ 72 h 72"/>
                  <a:gd name="T22" fmla="*/ 80 w 80"/>
                  <a:gd name="T23" fmla="*/ 56 h 72"/>
                  <a:gd name="T24" fmla="*/ 72 w 80"/>
                  <a:gd name="T25" fmla="*/ 56 h 72"/>
                  <a:gd name="T26" fmla="*/ 80 w 80"/>
                  <a:gd name="T27" fmla="*/ 48 h 72"/>
                  <a:gd name="T28" fmla="*/ 64 w 80"/>
                  <a:gd name="T29" fmla="*/ 56 h 72"/>
                  <a:gd name="T30" fmla="*/ 80 w 80"/>
                  <a:gd name="T31" fmla="*/ 40 h 72"/>
                  <a:gd name="T32" fmla="*/ 72 w 80"/>
                  <a:gd name="T33" fmla="*/ 40 h 72"/>
                  <a:gd name="T34" fmla="*/ 80 w 80"/>
                  <a:gd name="T35" fmla="*/ 32 h 72"/>
                  <a:gd name="T36" fmla="*/ 56 w 80"/>
                  <a:gd name="T37" fmla="*/ 32 h 72"/>
                  <a:gd name="T38" fmla="*/ 56 w 80"/>
                  <a:gd name="T39" fmla="*/ 24 h 72"/>
                  <a:gd name="T40" fmla="*/ 56 w 80"/>
                  <a:gd name="T41" fmla="*/ 16 h 72"/>
                  <a:gd name="T42" fmla="*/ 40 w 80"/>
                  <a:gd name="T43" fmla="*/ 24 h 72"/>
                  <a:gd name="T44" fmla="*/ 64 w 80"/>
                  <a:gd name="T45" fmla="*/ 0 h 72"/>
                  <a:gd name="T46" fmla="*/ 56 w 80"/>
                  <a:gd name="T47" fmla="*/ 0 h 72"/>
                  <a:gd name="T48" fmla="*/ 16 w 80"/>
                  <a:gd name="T49" fmla="*/ 40 h 72"/>
                  <a:gd name="T50" fmla="*/ 0 w 80"/>
                  <a:gd name="T5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72">
                    <a:moveTo>
                      <a:pt x="0" y="48"/>
                    </a:moveTo>
                    <a:lnTo>
                      <a:pt x="0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64" y="72"/>
                    </a:lnTo>
                    <a:lnTo>
                      <a:pt x="72" y="72"/>
                    </a:lnTo>
                    <a:lnTo>
                      <a:pt x="80" y="56"/>
                    </a:lnTo>
                    <a:lnTo>
                      <a:pt x="72" y="56"/>
                    </a:lnTo>
                    <a:lnTo>
                      <a:pt x="80" y="48"/>
                    </a:lnTo>
                    <a:lnTo>
                      <a:pt x="64" y="56"/>
                    </a:lnTo>
                    <a:lnTo>
                      <a:pt x="80" y="40"/>
                    </a:lnTo>
                    <a:lnTo>
                      <a:pt x="72" y="40"/>
                    </a:lnTo>
                    <a:lnTo>
                      <a:pt x="80" y="32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0" y="24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16" y="4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4" name="Freeform 323">
                <a:extLst>
                  <a:ext uri="{FF2B5EF4-FFF2-40B4-BE49-F238E27FC236}">
                    <a16:creationId xmlns:a16="http://schemas.microsoft.com/office/drawing/2014/main" id="{1E80B8C1-CD78-47E2-B4A7-77C7B6314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176" y="1745060"/>
                <a:ext cx="33317" cy="23967"/>
              </a:xfrm>
              <a:custGeom>
                <a:avLst/>
                <a:gdLst>
                  <a:gd name="T0" fmla="*/ 0 w 24"/>
                  <a:gd name="T1" fmla="*/ 8 h 16"/>
                  <a:gd name="T2" fmla="*/ 0 w 24"/>
                  <a:gd name="T3" fmla="*/ 16 h 16"/>
                  <a:gd name="T4" fmla="*/ 8 w 24"/>
                  <a:gd name="T5" fmla="*/ 16 h 16"/>
                  <a:gd name="T6" fmla="*/ 24 w 24"/>
                  <a:gd name="T7" fmla="*/ 0 h 16"/>
                  <a:gd name="T8" fmla="*/ 16 w 24"/>
                  <a:gd name="T9" fmla="*/ 0 h 16"/>
                  <a:gd name="T10" fmla="*/ 0 w 24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0" y="8"/>
                    </a:moveTo>
                    <a:lnTo>
                      <a:pt x="0" y="16"/>
                    </a:lnTo>
                    <a:lnTo>
                      <a:pt x="8" y="1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5" name="Freeform 324">
                <a:extLst>
                  <a:ext uri="{FF2B5EF4-FFF2-40B4-BE49-F238E27FC236}">
                    <a16:creationId xmlns:a16="http://schemas.microsoft.com/office/drawing/2014/main" id="{4C49837B-52EF-4275-863E-969FC3323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813" y="1635876"/>
                <a:ext cx="310268" cy="230355"/>
              </a:xfrm>
              <a:custGeom>
                <a:avLst/>
                <a:gdLst>
                  <a:gd name="T0" fmla="*/ 0 w 224"/>
                  <a:gd name="T1" fmla="*/ 24 h 152"/>
                  <a:gd name="T2" fmla="*/ 8 w 224"/>
                  <a:gd name="T3" fmla="*/ 40 h 152"/>
                  <a:gd name="T4" fmla="*/ 24 w 224"/>
                  <a:gd name="T5" fmla="*/ 48 h 152"/>
                  <a:gd name="T6" fmla="*/ 64 w 224"/>
                  <a:gd name="T7" fmla="*/ 48 h 152"/>
                  <a:gd name="T8" fmla="*/ 72 w 224"/>
                  <a:gd name="T9" fmla="*/ 56 h 152"/>
                  <a:gd name="T10" fmla="*/ 96 w 224"/>
                  <a:gd name="T11" fmla="*/ 48 h 152"/>
                  <a:gd name="T12" fmla="*/ 112 w 224"/>
                  <a:gd name="T13" fmla="*/ 56 h 152"/>
                  <a:gd name="T14" fmla="*/ 96 w 224"/>
                  <a:gd name="T15" fmla="*/ 64 h 152"/>
                  <a:gd name="T16" fmla="*/ 112 w 224"/>
                  <a:gd name="T17" fmla="*/ 64 h 152"/>
                  <a:gd name="T18" fmla="*/ 120 w 224"/>
                  <a:gd name="T19" fmla="*/ 64 h 152"/>
                  <a:gd name="T20" fmla="*/ 128 w 224"/>
                  <a:gd name="T21" fmla="*/ 72 h 152"/>
                  <a:gd name="T22" fmla="*/ 128 w 224"/>
                  <a:gd name="T23" fmla="*/ 88 h 152"/>
                  <a:gd name="T24" fmla="*/ 88 w 224"/>
                  <a:gd name="T25" fmla="*/ 96 h 152"/>
                  <a:gd name="T26" fmla="*/ 96 w 224"/>
                  <a:gd name="T27" fmla="*/ 104 h 152"/>
                  <a:gd name="T28" fmla="*/ 80 w 224"/>
                  <a:gd name="T29" fmla="*/ 112 h 152"/>
                  <a:gd name="T30" fmla="*/ 56 w 224"/>
                  <a:gd name="T31" fmla="*/ 104 h 152"/>
                  <a:gd name="T32" fmla="*/ 40 w 224"/>
                  <a:gd name="T33" fmla="*/ 120 h 152"/>
                  <a:gd name="T34" fmla="*/ 64 w 224"/>
                  <a:gd name="T35" fmla="*/ 120 h 152"/>
                  <a:gd name="T36" fmla="*/ 88 w 224"/>
                  <a:gd name="T37" fmla="*/ 128 h 152"/>
                  <a:gd name="T38" fmla="*/ 96 w 224"/>
                  <a:gd name="T39" fmla="*/ 128 h 152"/>
                  <a:gd name="T40" fmla="*/ 96 w 224"/>
                  <a:gd name="T41" fmla="*/ 136 h 152"/>
                  <a:gd name="T42" fmla="*/ 96 w 224"/>
                  <a:gd name="T43" fmla="*/ 144 h 152"/>
                  <a:gd name="T44" fmla="*/ 120 w 224"/>
                  <a:gd name="T45" fmla="*/ 152 h 152"/>
                  <a:gd name="T46" fmla="*/ 144 w 224"/>
                  <a:gd name="T47" fmla="*/ 152 h 152"/>
                  <a:gd name="T48" fmla="*/ 128 w 224"/>
                  <a:gd name="T49" fmla="*/ 136 h 152"/>
                  <a:gd name="T50" fmla="*/ 128 w 224"/>
                  <a:gd name="T51" fmla="*/ 128 h 152"/>
                  <a:gd name="T52" fmla="*/ 152 w 224"/>
                  <a:gd name="T53" fmla="*/ 144 h 152"/>
                  <a:gd name="T54" fmla="*/ 168 w 224"/>
                  <a:gd name="T55" fmla="*/ 144 h 152"/>
                  <a:gd name="T56" fmla="*/ 176 w 224"/>
                  <a:gd name="T57" fmla="*/ 136 h 152"/>
                  <a:gd name="T58" fmla="*/ 168 w 224"/>
                  <a:gd name="T59" fmla="*/ 128 h 152"/>
                  <a:gd name="T60" fmla="*/ 176 w 224"/>
                  <a:gd name="T61" fmla="*/ 120 h 152"/>
                  <a:gd name="T62" fmla="*/ 160 w 224"/>
                  <a:gd name="T63" fmla="*/ 104 h 152"/>
                  <a:gd name="T64" fmla="*/ 168 w 224"/>
                  <a:gd name="T65" fmla="*/ 96 h 152"/>
                  <a:gd name="T66" fmla="*/ 184 w 224"/>
                  <a:gd name="T67" fmla="*/ 104 h 152"/>
                  <a:gd name="T68" fmla="*/ 184 w 224"/>
                  <a:gd name="T69" fmla="*/ 112 h 152"/>
                  <a:gd name="T70" fmla="*/ 192 w 224"/>
                  <a:gd name="T71" fmla="*/ 112 h 152"/>
                  <a:gd name="T72" fmla="*/ 224 w 224"/>
                  <a:gd name="T73" fmla="*/ 88 h 152"/>
                  <a:gd name="T74" fmla="*/ 200 w 224"/>
                  <a:gd name="T75" fmla="*/ 72 h 152"/>
                  <a:gd name="T76" fmla="*/ 184 w 224"/>
                  <a:gd name="T77" fmla="*/ 72 h 152"/>
                  <a:gd name="T78" fmla="*/ 176 w 224"/>
                  <a:gd name="T79" fmla="*/ 64 h 152"/>
                  <a:gd name="T80" fmla="*/ 184 w 224"/>
                  <a:gd name="T81" fmla="*/ 64 h 152"/>
                  <a:gd name="T82" fmla="*/ 200 w 224"/>
                  <a:gd name="T83" fmla="*/ 56 h 152"/>
                  <a:gd name="T84" fmla="*/ 192 w 224"/>
                  <a:gd name="T85" fmla="*/ 56 h 152"/>
                  <a:gd name="T86" fmla="*/ 200 w 224"/>
                  <a:gd name="T87" fmla="*/ 48 h 152"/>
                  <a:gd name="T88" fmla="*/ 176 w 224"/>
                  <a:gd name="T89" fmla="*/ 32 h 152"/>
                  <a:gd name="T90" fmla="*/ 152 w 224"/>
                  <a:gd name="T91" fmla="*/ 24 h 152"/>
                  <a:gd name="T92" fmla="*/ 160 w 224"/>
                  <a:gd name="T93" fmla="*/ 16 h 152"/>
                  <a:gd name="T94" fmla="*/ 128 w 224"/>
                  <a:gd name="T95" fmla="*/ 16 h 152"/>
                  <a:gd name="T96" fmla="*/ 88 w 224"/>
                  <a:gd name="T97" fmla="*/ 24 h 152"/>
                  <a:gd name="T98" fmla="*/ 104 w 224"/>
                  <a:gd name="T99" fmla="*/ 8 h 152"/>
                  <a:gd name="T100" fmla="*/ 88 w 224"/>
                  <a:gd name="T101" fmla="*/ 0 h 152"/>
                  <a:gd name="T102" fmla="*/ 56 w 224"/>
                  <a:gd name="T103" fmla="*/ 8 h 152"/>
                  <a:gd name="T104" fmla="*/ 40 w 224"/>
                  <a:gd name="T105" fmla="*/ 24 h 152"/>
                  <a:gd name="T106" fmla="*/ 48 w 224"/>
                  <a:gd name="T107" fmla="*/ 16 h 152"/>
                  <a:gd name="T108" fmla="*/ 80 w 224"/>
                  <a:gd name="T109" fmla="*/ 0 h 152"/>
                  <a:gd name="T110" fmla="*/ 56 w 224"/>
                  <a:gd name="T111" fmla="*/ 0 h 152"/>
                  <a:gd name="T112" fmla="*/ 24 w 224"/>
                  <a:gd name="T113" fmla="*/ 8 h 152"/>
                  <a:gd name="T114" fmla="*/ 0 w 224"/>
                  <a:gd name="T115" fmla="*/ 2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4" h="152">
                    <a:moveTo>
                      <a:pt x="0" y="24"/>
                    </a:moveTo>
                    <a:lnTo>
                      <a:pt x="8" y="40"/>
                    </a:lnTo>
                    <a:lnTo>
                      <a:pt x="24" y="48"/>
                    </a:lnTo>
                    <a:lnTo>
                      <a:pt x="64" y="48"/>
                    </a:lnTo>
                    <a:lnTo>
                      <a:pt x="72" y="56"/>
                    </a:lnTo>
                    <a:lnTo>
                      <a:pt x="96" y="48"/>
                    </a:lnTo>
                    <a:lnTo>
                      <a:pt x="112" y="56"/>
                    </a:lnTo>
                    <a:lnTo>
                      <a:pt x="96" y="64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8" y="72"/>
                    </a:lnTo>
                    <a:lnTo>
                      <a:pt x="128" y="88"/>
                    </a:lnTo>
                    <a:lnTo>
                      <a:pt x="88" y="96"/>
                    </a:lnTo>
                    <a:lnTo>
                      <a:pt x="96" y="104"/>
                    </a:lnTo>
                    <a:lnTo>
                      <a:pt x="80" y="112"/>
                    </a:lnTo>
                    <a:lnTo>
                      <a:pt x="56" y="104"/>
                    </a:lnTo>
                    <a:lnTo>
                      <a:pt x="40" y="120"/>
                    </a:lnTo>
                    <a:lnTo>
                      <a:pt x="64" y="120"/>
                    </a:lnTo>
                    <a:lnTo>
                      <a:pt x="88" y="128"/>
                    </a:lnTo>
                    <a:lnTo>
                      <a:pt x="96" y="128"/>
                    </a:lnTo>
                    <a:lnTo>
                      <a:pt x="96" y="136"/>
                    </a:lnTo>
                    <a:lnTo>
                      <a:pt x="96" y="144"/>
                    </a:lnTo>
                    <a:lnTo>
                      <a:pt x="120" y="152"/>
                    </a:lnTo>
                    <a:lnTo>
                      <a:pt x="144" y="152"/>
                    </a:lnTo>
                    <a:lnTo>
                      <a:pt x="128" y="136"/>
                    </a:lnTo>
                    <a:lnTo>
                      <a:pt x="128" y="128"/>
                    </a:lnTo>
                    <a:lnTo>
                      <a:pt x="152" y="144"/>
                    </a:lnTo>
                    <a:lnTo>
                      <a:pt x="168" y="144"/>
                    </a:lnTo>
                    <a:lnTo>
                      <a:pt x="176" y="136"/>
                    </a:lnTo>
                    <a:lnTo>
                      <a:pt x="168" y="128"/>
                    </a:lnTo>
                    <a:lnTo>
                      <a:pt x="176" y="120"/>
                    </a:lnTo>
                    <a:lnTo>
                      <a:pt x="160" y="104"/>
                    </a:lnTo>
                    <a:lnTo>
                      <a:pt x="168" y="96"/>
                    </a:lnTo>
                    <a:lnTo>
                      <a:pt x="184" y="104"/>
                    </a:lnTo>
                    <a:lnTo>
                      <a:pt x="184" y="112"/>
                    </a:lnTo>
                    <a:lnTo>
                      <a:pt x="192" y="112"/>
                    </a:lnTo>
                    <a:lnTo>
                      <a:pt x="224" y="88"/>
                    </a:lnTo>
                    <a:lnTo>
                      <a:pt x="200" y="72"/>
                    </a:lnTo>
                    <a:lnTo>
                      <a:pt x="184" y="72"/>
                    </a:lnTo>
                    <a:lnTo>
                      <a:pt x="176" y="64"/>
                    </a:lnTo>
                    <a:lnTo>
                      <a:pt x="184" y="64"/>
                    </a:lnTo>
                    <a:lnTo>
                      <a:pt x="200" y="56"/>
                    </a:lnTo>
                    <a:lnTo>
                      <a:pt x="192" y="56"/>
                    </a:lnTo>
                    <a:lnTo>
                      <a:pt x="200" y="48"/>
                    </a:lnTo>
                    <a:lnTo>
                      <a:pt x="176" y="32"/>
                    </a:lnTo>
                    <a:lnTo>
                      <a:pt x="152" y="24"/>
                    </a:lnTo>
                    <a:lnTo>
                      <a:pt x="160" y="16"/>
                    </a:lnTo>
                    <a:lnTo>
                      <a:pt x="128" y="16"/>
                    </a:lnTo>
                    <a:lnTo>
                      <a:pt x="88" y="24"/>
                    </a:lnTo>
                    <a:lnTo>
                      <a:pt x="104" y="8"/>
                    </a:lnTo>
                    <a:lnTo>
                      <a:pt x="88" y="0"/>
                    </a:lnTo>
                    <a:lnTo>
                      <a:pt x="56" y="8"/>
                    </a:lnTo>
                    <a:lnTo>
                      <a:pt x="40" y="24"/>
                    </a:lnTo>
                    <a:lnTo>
                      <a:pt x="48" y="16"/>
                    </a:lnTo>
                    <a:lnTo>
                      <a:pt x="80" y="0"/>
                    </a:lnTo>
                    <a:lnTo>
                      <a:pt x="56" y="0"/>
                    </a:lnTo>
                    <a:lnTo>
                      <a:pt x="24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6" name="Freeform 325">
                <a:extLst>
                  <a:ext uri="{FF2B5EF4-FFF2-40B4-BE49-F238E27FC236}">
                    <a16:creationId xmlns:a16="http://schemas.microsoft.com/office/drawing/2014/main" id="{1D01DEB8-FAEB-47E7-8BC9-99BCF498A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494" y="1635876"/>
                <a:ext cx="55182" cy="23967"/>
              </a:xfrm>
              <a:custGeom>
                <a:avLst/>
                <a:gdLst>
                  <a:gd name="T0" fmla="*/ 8 w 40"/>
                  <a:gd name="T1" fmla="*/ 0 h 16"/>
                  <a:gd name="T2" fmla="*/ 0 w 40"/>
                  <a:gd name="T3" fmla="*/ 8 h 16"/>
                  <a:gd name="T4" fmla="*/ 8 w 40"/>
                  <a:gd name="T5" fmla="*/ 16 h 16"/>
                  <a:gd name="T6" fmla="*/ 32 w 40"/>
                  <a:gd name="T7" fmla="*/ 16 h 16"/>
                  <a:gd name="T8" fmla="*/ 40 w 40"/>
                  <a:gd name="T9" fmla="*/ 8 h 16"/>
                  <a:gd name="T10" fmla="*/ 8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7" name="Freeform 326">
                <a:extLst>
                  <a:ext uri="{FF2B5EF4-FFF2-40B4-BE49-F238E27FC236}">
                    <a16:creationId xmlns:a16="http://schemas.microsoft.com/office/drawing/2014/main" id="{5FC8C85D-CC5C-4CB6-AB67-5AC8AE40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224" y="1587940"/>
                <a:ext cx="178040" cy="35952"/>
              </a:xfrm>
              <a:custGeom>
                <a:avLst/>
                <a:gdLst>
                  <a:gd name="T0" fmla="*/ 8 w 128"/>
                  <a:gd name="T1" fmla="*/ 0 h 24"/>
                  <a:gd name="T2" fmla="*/ 0 w 128"/>
                  <a:gd name="T3" fmla="*/ 0 h 24"/>
                  <a:gd name="T4" fmla="*/ 8 w 128"/>
                  <a:gd name="T5" fmla="*/ 8 h 24"/>
                  <a:gd name="T6" fmla="*/ 32 w 128"/>
                  <a:gd name="T7" fmla="*/ 8 h 24"/>
                  <a:gd name="T8" fmla="*/ 16 w 128"/>
                  <a:gd name="T9" fmla="*/ 24 h 24"/>
                  <a:gd name="T10" fmla="*/ 24 w 128"/>
                  <a:gd name="T11" fmla="*/ 24 h 24"/>
                  <a:gd name="T12" fmla="*/ 72 w 128"/>
                  <a:gd name="T13" fmla="*/ 24 h 24"/>
                  <a:gd name="T14" fmla="*/ 88 w 128"/>
                  <a:gd name="T15" fmla="*/ 24 h 24"/>
                  <a:gd name="T16" fmla="*/ 96 w 128"/>
                  <a:gd name="T17" fmla="*/ 24 h 24"/>
                  <a:gd name="T18" fmla="*/ 112 w 128"/>
                  <a:gd name="T19" fmla="*/ 24 h 24"/>
                  <a:gd name="T20" fmla="*/ 128 w 128"/>
                  <a:gd name="T21" fmla="*/ 16 h 24"/>
                  <a:gd name="T22" fmla="*/ 56 w 128"/>
                  <a:gd name="T23" fmla="*/ 8 h 24"/>
                  <a:gd name="T24" fmla="*/ 48 w 128"/>
                  <a:gd name="T25" fmla="*/ 8 h 24"/>
                  <a:gd name="T26" fmla="*/ 48 w 128"/>
                  <a:gd name="T27" fmla="*/ 0 h 24"/>
                  <a:gd name="T28" fmla="*/ 8 w 128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24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32" y="8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72" y="24"/>
                    </a:lnTo>
                    <a:lnTo>
                      <a:pt x="88" y="24"/>
                    </a:lnTo>
                    <a:lnTo>
                      <a:pt x="96" y="24"/>
                    </a:lnTo>
                    <a:lnTo>
                      <a:pt x="112" y="24"/>
                    </a:lnTo>
                    <a:lnTo>
                      <a:pt x="128" y="16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8" name="Freeform 327">
                <a:extLst>
                  <a:ext uri="{FF2B5EF4-FFF2-40B4-BE49-F238E27FC236}">
                    <a16:creationId xmlns:a16="http://schemas.microsoft.com/office/drawing/2014/main" id="{1314B74C-3C31-46BA-826C-36DF6A123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12" y="1514707"/>
                <a:ext cx="110364" cy="49267"/>
              </a:xfrm>
              <a:custGeom>
                <a:avLst/>
                <a:gdLst>
                  <a:gd name="T0" fmla="*/ 8 w 80"/>
                  <a:gd name="T1" fmla="*/ 8 h 32"/>
                  <a:gd name="T2" fmla="*/ 8 w 80"/>
                  <a:gd name="T3" fmla="*/ 16 h 32"/>
                  <a:gd name="T4" fmla="*/ 0 w 80"/>
                  <a:gd name="T5" fmla="*/ 24 h 32"/>
                  <a:gd name="T6" fmla="*/ 0 w 80"/>
                  <a:gd name="T7" fmla="*/ 32 h 32"/>
                  <a:gd name="T8" fmla="*/ 24 w 80"/>
                  <a:gd name="T9" fmla="*/ 32 h 32"/>
                  <a:gd name="T10" fmla="*/ 80 w 80"/>
                  <a:gd name="T11" fmla="*/ 16 h 32"/>
                  <a:gd name="T12" fmla="*/ 64 w 80"/>
                  <a:gd name="T13" fmla="*/ 16 h 32"/>
                  <a:gd name="T14" fmla="*/ 72 w 80"/>
                  <a:gd name="T15" fmla="*/ 8 h 32"/>
                  <a:gd name="T16" fmla="*/ 56 w 80"/>
                  <a:gd name="T17" fmla="*/ 8 h 32"/>
                  <a:gd name="T18" fmla="*/ 48 w 80"/>
                  <a:gd name="T19" fmla="*/ 0 h 32"/>
                  <a:gd name="T20" fmla="*/ 32 w 80"/>
                  <a:gd name="T21" fmla="*/ 0 h 32"/>
                  <a:gd name="T22" fmla="*/ 8 w 80"/>
                  <a:gd name="T2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32">
                    <a:moveTo>
                      <a:pt x="8" y="8"/>
                    </a:moveTo>
                    <a:lnTo>
                      <a:pt x="8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4" y="32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89" name="Freeform 328">
                <a:extLst>
                  <a:ext uri="{FF2B5EF4-FFF2-40B4-BE49-F238E27FC236}">
                    <a16:creationId xmlns:a16="http://schemas.microsoft.com/office/drawing/2014/main" id="{82A1A57D-813B-409E-9E03-E56C32C04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589" y="1551989"/>
                <a:ext cx="111405" cy="23967"/>
              </a:xfrm>
              <a:custGeom>
                <a:avLst/>
                <a:gdLst>
                  <a:gd name="T0" fmla="*/ 0 w 80"/>
                  <a:gd name="T1" fmla="*/ 0 h 16"/>
                  <a:gd name="T2" fmla="*/ 16 w 80"/>
                  <a:gd name="T3" fmla="*/ 0 h 16"/>
                  <a:gd name="T4" fmla="*/ 0 w 80"/>
                  <a:gd name="T5" fmla="*/ 0 h 16"/>
                  <a:gd name="T6" fmla="*/ 8 w 80"/>
                  <a:gd name="T7" fmla="*/ 8 h 16"/>
                  <a:gd name="T8" fmla="*/ 32 w 80"/>
                  <a:gd name="T9" fmla="*/ 8 h 16"/>
                  <a:gd name="T10" fmla="*/ 32 w 80"/>
                  <a:gd name="T11" fmla="*/ 16 h 16"/>
                  <a:gd name="T12" fmla="*/ 80 w 80"/>
                  <a:gd name="T13" fmla="*/ 8 h 16"/>
                  <a:gd name="T14" fmla="*/ 64 w 80"/>
                  <a:gd name="T15" fmla="*/ 0 h 16"/>
                  <a:gd name="T16" fmla="*/ 48 w 80"/>
                  <a:gd name="T17" fmla="*/ 8 h 16"/>
                  <a:gd name="T18" fmla="*/ 40 w 80"/>
                  <a:gd name="T19" fmla="*/ 8 h 16"/>
                  <a:gd name="T20" fmla="*/ 48 w 80"/>
                  <a:gd name="T21" fmla="*/ 0 h 16"/>
                  <a:gd name="T22" fmla="*/ 40 w 80"/>
                  <a:gd name="T23" fmla="*/ 0 h 16"/>
                  <a:gd name="T24" fmla="*/ 0 w 80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6">
                    <a:moveTo>
                      <a:pt x="0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0" y="8"/>
                    </a:lnTo>
                    <a:lnTo>
                      <a:pt x="6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0" name="Freeform 329">
                <a:extLst>
                  <a:ext uri="{FF2B5EF4-FFF2-40B4-BE49-F238E27FC236}">
                    <a16:creationId xmlns:a16="http://schemas.microsoft.com/office/drawing/2014/main" id="{89B1551E-163B-4D1E-97D1-D7FCB779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860" y="1587940"/>
                <a:ext cx="88500" cy="23967"/>
              </a:xfrm>
              <a:custGeom>
                <a:avLst/>
                <a:gdLst>
                  <a:gd name="T0" fmla="*/ 0 w 64"/>
                  <a:gd name="T1" fmla="*/ 0 h 16"/>
                  <a:gd name="T2" fmla="*/ 0 w 64"/>
                  <a:gd name="T3" fmla="*/ 16 h 16"/>
                  <a:gd name="T4" fmla="*/ 16 w 64"/>
                  <a:gd name="T5" fmla="*/ 16 h 16"/>
                  <a:gd name="T6" fmla="*/ 40 w 64"/>
                  <a:gd name="T7" fmla="*/ 16 h 16"/>
                  <a:gd name="T8" fmla="*/ 64 w 64"/>
                  <a:gd name="T9" fmla="*/ 0 h 16"/>
                  <a:gd name="T10" fmla="*/ 40 w 64"/>
                  <a:gd name="T11" fmla="*/ 0 h 16"/>
                  <a:gd name="T12" fmla="*/ 24 w 64"/>
                  <a:gd name="T13" fmla="*/ 8 h 16"/>
                  <a:gd name="T14" fmla="*/ 16 w 64"/>
                  <a:gd name="T15" fmla="*/ 0 h 16"/>
                  <a:gd name="T16" fmla="*/ 0 w 64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6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40" y="16"/>
                    </a:lnTo>
                    <a:lnTo>
                      <a:pt x="64" y="0"/>
                    </a:lnTo>
                    <a:lnTo>
                      <a:pt x="40" y="0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1" name="Freeform 330">
                <a:extLst>
                  <a:ext uri="{FF2B5EF4-FFF2-40B4-BE49-F238E27FC236}">
                    <a16:creationId xmlns:a16="http://schemas.microsoft.com/office/drawing/2014/main" id="{121A49DB-DA1B-42F4-A8A5-EDFD9FD38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090" y="1635876"/>
                <a:ext cx="88500" cy="49267"/>
              </a:xfrm>
              <a:custGeom>
                <a:avLst/>
                <a:gdLst>
                  <a:gd name="T0" fmla="*/ 0 w 64"/>
                  <a:gd name="T1" fmla="*/ 16 h 32"/>
                  <a:gd name="T2" fmla="*/ 0 w 64"/>
                  <a:gd name="T3" fmla="*/ 24 h 32"/>
                  <a:gd name="T4" fmla="*/ 8 w 64"/>
                  <a:gd name="T5" fmla="*/ 24 h 32"/>
                  <a:gd name="T6" fmla="*/ 16 w 64"/>
                  <a:gd name="T7" fmla="*/ 32 h 32"/>
                  <a:gd name="T8" fmla="*/ 48 w 64"/>
                  <a:gd name="T9" fmla="*/ 24 h 32"/>
                  <a:gd name="T10" fmla="*/ 56 w 64"/>
                  <a:gd name="T11" fmla="*/ 8 h 32"/>
                  <a:gd name="T12" fmla="*/ 48 w 64"/>
                  <a:gd name="T13" fmla="*/ 8 h 32"/>
                  <a:gd name="T14" fmla="*/ 64 w 64"/>
                  <a:gd name="T15" fmla="*/ 0 h 32"/>
                  <a:gd name="T16" fmla="*/ 24 w 64"/>
                  <a:gd name="T17" fmla="*/ 0 h 32"/>
                  <a:gd name="T18" fmla="*/ 24 w 64"/>
                  <a:gd name="T19" fmla="*/ 8 h 32"/>
                  <a:gd name="T20" fmla="*/ 0 w 64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16" y="32"/>
                    </a:lnTo>
                    <a:lnTo>
                      <a:pt x="48" y="24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64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2" name="Freeform 331">
                <a:extLst>
                  <a:ext uri="{FF2B5EF4-FFF2-40B4-BE49-F238E27FC236}">
                    <a16:creationId xmlns:a16="http://schemas.microsoft.com/office/drawing/2014/main" id="{40E1F047-0063-420E-B4CA-40693F93A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773" y="1563974"/>
                <a:ext cx="55182" cy="11983"/>
              </a:xfrm>
              <a:custGeom>
                <a:avLst/>
                <a:gdLst>
                  <a:gd name="T0" fmla="*/ 0 w 40"/>
                  <a:gd name="T1" fmla="*/ 8 h 8"/>
                  <a:gd name="T2" fmla="*/ 8 w 40"/>
                  <a:gd name="T3" fmla="*/ 8 h 8"/>
                  <a:gd name="T4" fmla="*/ 40 w 40"/>
                  <a:gd name="T5" fmla="*/ 0 h 8"/>
                  <a:gd name="T6" fmla="*/ 0 w 40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8">
                    <a:moveTo>
                      <a:pt x="0" y="8"/>
                    </a:moveTo>
                    <a:lnTo>
                      <a:pt x="8" y="8"/>
                    </a:lnTo>
                    <a:lnTo>
                      <a:pt x="4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3" name="Freeform 332">
                <a:extLst>
                  <a:ext uri="{FF2B5EF4-FFF2-40B4-BE49-F238E27FC236}">
                    <a16:creationId xmlns:a16="http://schemas.microsoft.com/office/drawing/2014/main" id="{2717AF78-CA35-41F4-81DD-C3DDF210A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638" y="1575957"/>
                <a:ext cx="121816" cy="23967"/>
              </a:xfrm>
              <a:custGeom>
                <a:avLst/>
                <a:gdLst>
                  <a:gd name="T0" fmla="*/ 0 w 88"/>
                  <a:gd name="T1" fmla="*/ 16 h 16"/>
                  <a:gd name="T2" fmla="*/ 24 w 88"/>
                  <a:gd name="T3" fmla="*/ 16 h 16"/>
                  <a:gd name="T4" fmla="*/ 48 w 88"/>
                  <a:gd name="T5" fmla="*/ 8 h 16"/>
                  <a:gd name="T6" fmla="*/ 56 w 88"/>
                  <a:gd name="T7" fmla="*/ 16 h 16"/>
                  <a:gd name="T8" fmla="*/ 88 w 88"/>
                  <a:gd name="T9" fmla="*/ 0 h 16"/>
                  <a:gd name="T10" fmla="*/ 56 w 88"/>
                  <a:gd name="T11" fmla="*/ 0 h 16"/>
                  <a:gd name="T12" fmla="*/ 0 w 8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6">
                    <a:moveTo>
                      <a:pt x="0" y="16"/>
                    </a:moveTo>
                    <a:lnTo>
                      <a:pt x="24" y="16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88" y="0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4" name="Freeform 333">
                <a:extLst>
                  <a:ext uri="{FF2B5EF4-FFF2-40B4-BE49-F238E27FC236}">
                    <a16:creationId xmlns:a16="http://schemas.microsoft.com/office/drawing/2014/main" id="{48B9EAB1-D286-4815-A868-872C418A6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408" y="1587940"/>
                <a:ext cx="165546" cy="35952"/>
              </a:xfrm>
              <a:custGeom>
                <a:avLst/>
                <a:gdLst>
                  <a:gd name="T0" fmla="*/ 0 w 120"/>
                  <a:gd name="T1" fmla="*/ 16 h 24"/>
                  <a:gd name="T2" fmla="*/ 24 w 120"/>
                  <a:gd name="T3" fmla="*/ 16 h 24"/>
                  <a:gd name="T4" fmla="*/ 32 w 120"/>
                  <a:gd name="T5" fmla="*/ 16 h 24"/>
                  <a:gd name="T6" fmla="*/ 40 w 120"/>
                  <a:gd name="T7" fmla="*/ 24 h 24"/>
                  <a:gd name="T8" fmla="*/ 24 w 120"/>
                  <a:gd name="T9" fmla="*/ 24 h 24"/>
                  <a:gd name="T10" fmla="*/ 32 w 120"/>
                  <a:gd name="T11" fmla="*/ 24 h 24"/>
                  <a:gd name="T12" fmla="*/ 104 w 120"/>
                  <a:gd name="T13" fmla="*/ 16 h 24"/>
                  <a:gd name="T14" fmla="*/ 120 w 120"/>
                  <a:gd name="T15" fmla="*/ 8 h 24"/>
                  <a:gd name="T16" fmla="*/ 104 w 120"/>
                  <a:gd name="T17" fmla="*/ 8 h 24"/>
                  <a:gd name="T18" fmla="*/ 104 w 120"/>
                  <a:gd name="T19" fmla="*/ 0 h 24"/>
                  <a:gd name="T20" fmla="*/ 80 w 120"/>
                  <a:gd name="T21" fmla="*/ 8 h 24"/>
                  <a:gd name="T22" fmla="*/ 88 w 120"/>
                  <a:gd name="T23" fmla="*/ 8 h 24"/>
                  <a:gd name="T24" fmla="*/ 80 w 120"/>
                  <a:gd name="T25" fmla="*/ 8 h 24"/>
                  <a:gd name="T26" fmla="*/ 80 w 120"/>
                  <a:gd name="T27" fmla="*/ 16 h 24"/>
                  <a:gd name="T28" fmla="*/ 64 w 120"/>
                  <a:gd name="T29" fmla="*/ 16 h 24"/>
                  <a:gd name="T30" fmla="*/ 64 w 120"/>
                  <a:gd name="T31" fmla="*/ 8 h 24"/>
                  <a:gd name="T32" fmla="*/ 40 w 120"/>
                  <a:gd name="T33" fmla="*/ 0 h 24"/>
                  <a:gd name="T34" fmla="*/ 0 w 120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24">
                    <a:moveTo>
                      <a:pt x="0" y="16"/>
                    </a:moveTo>
                    <a:lnTo>
                      <a:pt x="24" y="16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104" y="16"/>
                    </a:lnTo>
                    <a:lnTo>
                      <a:pt x="120" y="8"/>
                    </a:lnTo>
                    <a:lnTo>
                      <a:pt x="104" y="8"/>
                    </a:lnTo>
                    <a:lnTo>
                      <a:pt x="104" y="0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80" y="8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64" y="8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5" name="Freeform 334">
                <a:extLst>
                  <a:ext uri="{FF2B5EF4-FFF2-40B4-BE49-F238E27FC236}">
                    <a16:creationId xmlns:a16="http://schemas.microsoft.com/office/drawing/2014/main" id="{2745467E-9ED6-4763-A2D2-122B79E8B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457" y="1635876"/>
                <a:ext cx="233222" cy="97202"/>
              </a:xfrm>
              <a:custGeom>
                <a:avLst/>
                <a:gdLst>
                  <a:gd name="T0" fmla="*/ 8 w 168"/>
                  <a:gd name="T1" fmla="*/ 32 h 64"/>
                  <a:gd name="T2" fmla="*/ 16 w 168"/>
                  <a:gd name="T3" fmla="*/ 32 h 64"/>
                  <a:gd name="T4" fmla="*/ 8 w 168"/>
                  <a:gd name="T5" fmla="*/ 32 h 64"/>
                  <a:gd name="T6" fmla="*/ 8 w 168"/>
                  <a:gd name="T7" fmla="*/ 40 h 64"/>
                  <a:gd name="T8" fmla="*/ 48 w 168"/>
                  <a:gd name="T9" fmla="*/ 40 h 64"/>
                  <a:gd name="T10" fmla="*/ 8 w 168"/>
                  <a:gd name="T11" fmla="*/ 48 h 64"/>
                  <a:gd name="T12" fmla="*/ 0 w 168"/>
                  <a:gd name="T13" fmla="*/ 56 h 64"/>
                  <a:gd name="T14" fmla="*/ 24 w 168"/>
                  <a:gd name="T15" fmla="*/ 56 h 64"/>
                  <a:gd name="T16" fmla="*/ 16 w 168"/>
                  <a:gd name="T17" fmla="*/ 64 h 64"/>
                  <a:gd name="T18" fmla="*/ 96 w 168"/>
                  <a:gd name="T19" fmla="*/ 56 h 64"/>
                  <a:gd name="T20" fmla="*/ 112 w 168"/>
                  <a:gd name="T21" fmla="*/ 64 h 64"/>
                  <a:gd name="T22" fmla="*/ 128 w 168"/>
                  <a:gd name="T23" fmla="*/ 64 h 64"/>
                  <a:gd name="T24" fmla="*/ 160 w 168"/>
                  <a:gd name="T25" fmla="*/ 48 h 64"/>
                  <a:gd name="T26" fmla="*/ 136 w 168"/>
                  <a:gd name="T27" fmla="*/ 40 h 64"/>
                  <a:gd name="T28" fmla="*/ 136 w 168"/>
                  <a:gd name="T29" fmla="*/ 32 h 64"/>
                  <a:gd name="T30" fmla="*/ 144 w 168"/>
                  <a:gd name="T31" fmla="*/ 32 h 64"/>
                  <a:gd name="T32" fmla="*/ 144 w 168"/>
                  <a:gd name="T33" fmla="*/ 16 h 64"/>
                  <a:gd name="T34" fmla="*/ 168 w 168"/>
                  <a:gd name="T35" fmla="*/ 8 h 64"/>
                  <a:gd name="T36" fmla="*/ 152 w 168"/>
                  <a:gd name="T37" fmla="*/ 0 h 64"/>
                  <a:gd name="T38" fmla="*/ 128 w 168"/>
                  <a:gd name="T39" fmla="*/ 16 h 64"/>
                  <a:gd name="T40" fmla="*/ 96 w 168"/>
                  <a:gd name="T41" fmla="*/ 8 h 64"/>
                  <a:gd name="T42" fmla="*/ 80 w 168"/>
                  <a:gd name="T43" fmla="*/ 16 h 64"/>
                  <a:gd name="T44" fmla="*/ 80 w 168"/>
                  <a:gd name="T45" fmla="*/ 8 h 64"/>
                  <a:gd name="T46" fmla="*/ 72 w 168"/>
                  <a:gd name="T47" fmla="*/ 8 h 64"/>
                  <a:gd name="T48" fmla="*/ 32 w 168"/>
                  <a:gd name="T49" fmla="*/ 16 h 64"/>
                  <a:gd name="T50" fmla="*/ 8 w 168"/>
                  <a:gd name="T51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" h="64">
                    <a:moveTo>
                      <a:pt x="8" y="32"/>
                    </a:moveTo>
                    <a:lnTo>
                      <a:pt x="16" y="32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48" y="40"/>
                    </a:lnTo>
                    <a:lnTo>
                      <a:pt x="8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16" y="64"/>
                    </a:lnTo>
                    <a:lnTo>
                      <a:pt x="96" y="56"/>
                    </a:lnTo>
                    <a:lnTo>
                      <a:pt x="112" y="64"/>
                    </a:lnTo>
                    <a:lnTo>
                      <a:pt x="128" y="64"/>
                    </a:lnTo>
                    <a:lnTo>
                      <a:pt x="160" y="48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44" y="32"/>
                    </a:lnTo>
                    <a:lnTo>
                      <a:pt x="144" y="16"/>
                    </a:lnTo>
                    <a:lnTo>
                      <a:pt x="168" y="8"/>
                    </a:lnTo>
                    <a:lnTo>
                      <a:pt x="152" y="0"/>
                    </a:lnTo>
                    <a:lnTo>
                      <a:pt x="128" y="16"/>
                    </a:lnTo>
                    <a:lnTo>
                      <a:pt x="96" y="8"/>
                    </a:lnTo>
                    <a:lnTo>
                      <a:pt x="80" y="16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32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6" name="Freeform 335">
                <a:extLst>
                  <a:ext uri="{FF2B5EF4-FFF2-40B4-BE49-F238E27FC236}">
                    <a16:creationId xmlns:a16="http://schemas.microsoft.com/office/drawing/2014/main" id="{8EB819E7-9EAA-43D3-A00A-F5DF86E7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724" y="1987401"/>
                <a:ext cx="21864" cy="11983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0 h 8"/>
                  <a:gd name="T4" fmla="*/ 0 w 16"/>
                  <a:gd name="T5" fmla="*/ 8 h 8"/>
                  <a:gd name="T6" fmla="*/ 8 w 16"/>
                  <a:gd name="T7" fmla="*/ 0 h 8"/>
                  <a:gd name="T8" fmla="*/ 8 w 16"/>
                  <a:gd name="T9" fmla="*/ 8 h 8"/>
                  <a:gd name="T10" fmla="*/ 16 w 16"/>
                  <a:gd name="T11" fmla="*/ 0 h 8"/>
                  <a:gd name="T12" fmla="*/ 0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7" name="Freeform 336">
                <a:extLst>
                  <a:ext uri="{FF2B5EF4-FFF2-40B4-BE49-F238E27FC236}">
                    <a16:creationId xmlns:a16="http://schemas.microsoft.com/office/drawing/2014/main" id="{B8532614-073C-4ACE-AD7F-C5DCCE96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090" y="2060635"/>
                <a:ext cx="11454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8" name="Freeform 337">
                <a:extLst>
                  <a:ext uri="{FF2B5EF4-FFF2-40B4-BE49-F238E27FC236}">
                    <a16:creationId xmlns:a16="http://schemas.microsoft.com/office/drawing/2014/main" id="{BA684CF3-1AF4-4F4F-A5DB-185DD9149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591" y="2217754"/>
                <a:ext cx="21864" cy="11983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0 h 8"/>
                  <a:gd name="T6" fmla="*/ 0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499" name="Freeform 338">
                <a:extLst>
                  <a:ext uri="{FF2B5EF4-FFF2-40B4-BE49-F238E27FC236}">
                    <a16:creationId xmlns:a16="http://schemas.microsoft.com/office/drawing/2014/main" id="{3D95CD6E-2054-4AAE-BF5B-02CA8B63F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379" y="1635876"/>
                <a:ext cx="1186932" cy="679082"/>
              </a:xfrm>
              <a:custGeom>
                <a:avLst/>
                <a:gdLst>
                  <a:gd name="T0" fmla="*/ 704 w 856"/>
                  <a:gd name="T1" fmla="*/ 392 h 448"/>
                  <a:gd name="T2" fmla="*/ 688 w 856"/>
                  <a:gd name="T3" fmla="*/ 424 h 448"/>
                  <a:gd name="T4" fmla="*/ 768 w 856"/>
                  <a:gd name="T5" fmla="*/ 384 h 448"/>
                  <a:gd name="T6" fmla="*/ 752 w 856"/>
                  <a:gd name="T7" fmla="*/ 384 h 448"/>
                  <a:gd name="T8" fmla="*/ 720 w 856"/>
                  <a:gd name="T9" fmla="*/ 360 h 448"/>
                  <a:gd name="T10" fmla="*/ 736 w 856"/>
                  <a:gd name="T11" fmla="*/ 344 h 448"/>
                  <a:gd name="T12" fmla="*/ 640 w 856"/>
                  <a:gd name="T13" fmla="*/ 368 h 448"/>
                  <a:gd name="T14" fmla="*/ 704 w 856"/>
                  <a:gd name="T15" fmla="*/ 336 h 448"/>
                  <a:gd name="T16" fmla="*/ 792 w 856"/>
                  <a:gd name="T17" fmla="*/ 320 h 448"/>
                  <a:gd name="T18" fmla="*/ 856 w 856"/>
                  <a:gd name="T19" fmla="*/ 280 h 448"/>
                  <a:gd name="T20" fmla="*/ 848 w 856"/>
                  <a:gd name="T21" fmla="*/ 264 h 448"/>
                  <a:gd name="T22" fmla="*/ 832 w 856"/>
                  <a:gd name="T23" fmla="*/ 256 h 448"/>
                  <a:gd name="T24" fmla="*/ 824 w 856"/>
                  <a:gd name="T25" fmla="*/ 240 h 448"/>
                  <a:gd name="T26" fmla="*/ 808 w 856"/>
                  <a:gd name="T27" fmla="*/ 176 h 448"/>
                  <a:gd name="T28" fmla="*/ 760 w 856"/>
                  <a:gd name="T29" fmla="*/ 208 h 448"/>
                  <a:gd name="T30" fmla="*/ 744 w 856"/>
                  <a:gd name="T31" fmla="*/ 168 h 448"/>
                  <a:gd name="T32" fmla="*/ 696 w 856"/>
                  <a:gd name="T33" fmla="*/ 144 h 448"/>
                  <a:gd name="T34" fmla="*/ 672 w 856"/>
                  <a:gd name="T35" fmla="*/ 168 h 448"/>
                  <a:gd name="T36" fmla="*/ 648 w 856"/>
                  <a:gd name="T37" fmla="*/ 200 h 448"/>
                  <a:gd name="T38" fmla="*/ 600 w 856"/>
                  <a:gd name="T39" fmla="*/ 256 h 448"/>
                  <a:gd name="T40" fmla="*/ 568 w 856"/>
                  <a:gd name="T41" fmla="*/ 312 h 448"/>
                  <a:gd name="T42" fmla="*/ 544 w 856"/>
                  <a:gd name="T43" fmla="*/ 248 h 448"/>
                  <a:gd name="T44" fmla="*/ 488 w 856"/>
                  <a:gd name="T45" fmla="*/ 200 h 448"/>
                  <a:gd name="T46" fmla="*/ 504 w 856"/>
                  <a:gd name="T47" fmla="*/ 168 h 448"/>
                  <a:gd name="T48" fmla="*/ 560 w 856"/>
                  <a:gd name="T49" fmla="*/ 144 h 448"/>
                  <a:gd name="T50" fmla="*/ 616 w 856"/>
                  <a:gd name="T51" fmla="*/ 112 h 448"/>
                  <a:gd name="T52" fmla="*/ 664 w 856"/>
                  <a:gd name="T53" fmla="*/ 96 h 448"/>
                  <a:gd name="T54" fmla="*/ 696 w 856"/>
                  <a:gd name="T55" fmla="*/ 80 h 448"/>
                  <a:gd name="T56" fmla="*/ 712 w 856"/>
                  <a:gd name="T57" fmla="*/ 56 h 448"/>
                  <a:gd name="T58" fmla="*/ 640 w 856"/>
                  <a:gd name="T59" fmla="*/ 88 h 448"/>
                  <a:gd name="T60" fmla="*/ 648 w 856"/>
                  <a:gd name="T61" fmla="*/ 56 h 448"/>
                  <a:gd name="T62" fmla="*/ 616 w 856"/>
                  <a:gd name="T63" fmla="*/ 48 h 448"/>
                  <a:gd name="T64" fmla="*/ 640 w 856"/>
                  <a:gd name="T65" fmla="*/ 24 h 448"/>
                  <a:gd name="T66" fmla="*/ 688 w 856"/>
                  <a:gd name="T67" fmla="*/ 0 h 448"/>
                  <a:gd name="T68" fmla="*/ 616 w 856"/>
                  <a:gd name="T69" fmla="*/ 24 h 448"/>
                  <a:gd name="T70" fmla="*/ 600 w 856"/>
                  <a:gd name="T71" fmla="*/ 56 h 448"/>
                  <a:gd name="T72" fmla="*/ 552 w 856"/>
                  <a:gd name="T73" fmla="*/ 80 h 448"/>
                  <a:gd name="T74" fmla="*/ 576 w 856"/>
                  <a:gd name="T75" fmla="*/ 56 h 448"/>
                  <a:gd name="T76" fmla="*/ 552 w 856"/>
                  <a:gd name="T77" fmla="*/ 64 h 448"/>
                  <a:gd name="T78" fmla="*/ 480 w 856"/>
                  <a:gd name="T79" fmla="*/ 72 h 448"/>
                  <a:gd name="T80" fmla="*/ 448 w 856"/>
                  <a:gd name="T81" fmla="*/ 72 h 448"/>
                  <a:gd name="T82" fmla="*/ 392 w 856"/>
                  <a:gd name="T83" fmla="*/ 80 h 448"/>
                  <a:gd name="T84" fmla="*/ 392 w 856"/>
                  <a:gd name="T85" fmla="*/ 64 h 448"/>
                  <a:gd name="T86" fmla="*/ 328 w 856"/>
                  <a:gd name="T87" fmla="*/ 48 h 448"/>
                  <a:gd name="T88" fmla="*/ 312 w 856"/>
                  <a:gd name="T89" fmla="*/ 48 h 448"/>
                  <a:gd name="T90" fmla="*/ 296 w 856"/>
                  <a:gd name="T91" fmla="*/ 48 h 448"/>
                  <a:gd name="T92" fmla="*/ 216 w 856"/>
                  <a:gd name="T93" fmla="*/ 56 h 448"/>
                  <a:gd name="T94" fmla="*/ 152 w 856"/>
                  <a:gd name="T95" fmla="*/ 56 h 448"/>
                  <a:gd name="T96" fmla="*/ 8 w 856"/>
                  <a:gd name="T97" fmla="*/ 184 h 448"/>
                  <a:gd name="T98" fmla="*/ 48 w 856"/>
                  <a:gd name="T99" fmla="*/ 200 h 448"/>
                  <a:gd name="T100" fmla="*/ 40 w 856"/>
                  <a:gd name="T101" fmla="*/ 256 h 448"/>
                  <a:gd name="T102" fmla="*/ 24 w 856"/>
                  <a:gd name="T103" fmla="*/ 288 h 448"/>
                  <a:gd name="T104" fmla="*/ 48 w 856"/>
                  <a:gd name="T105" fmla="*/ 336 h 448"/>
                  <a:gd name="T106" fmla="*/ 384 w 856"/>
                  <a:gd name="T107" fmla="*/ 344 h 448"/>
                  <a:gd name="T108" fmla="*/ 456 w 856"/>
                  <a:gd name="T109" fmla="*/ 336 h 448"/>
                  <a:gd name="T110" fmla="*/ 488 w 856"/>
                  <a:gd name="T111" fmla="*/ 352 h 448"/>
                  <a:gd name="T112" fmla="*/ 528 w 856"/>
                  <a:gd name="T113" fmla="*/ 400 h 448"/>
                  <a:gd name="T114" fmla="*/ 488 w 856"/>
                  <a:gd name="T115" fmla="*/ 424 h 448"/>
                  <a:gd name="T116" fmla="*/ 488 w 856"/>
                  <a:gd name="T117" fmla="*/ 432 h 448"/>
                  <a:gd name="T118" fmla="*/ 512 w 856"/>
                  <a:gd name="T119" fmla="*/ 424 h 448"/>
                  <a:gd name="T120" fmla="*/ 568 w 856"/>
                  <a:gd name="T121" fmla="*/ 408 h 448"/>
                  <a:gd name="T122" fmla="*/ 640 w 856"/>
                  <a:gd name="T123" fmla="*/ 392 h 448"/>
                  <a:gd name="T124" fmla="*/ 672 w 856"/>
                  <a:gd name="T125" fmla="*/ 39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56" h="448">
                    <a:moveTo>
                      <a:pt x="680" y="392"/>
                    </a:moveTo>
                    <a:lnTo>
                      <a:pt x="712" y="392"/>
                    </a:lnTo>
                    <a:lnTo>
                      <a:pt x="704" y="392"/>
                    </a:lnTo>
                    <a:lnTo>
                      <a:pt x="712" y="392"/>
                    </a:lnTo>
                    <a:lnTo>
                      <a:pt x="688" y="408"/>
                    </a:lnTo>
                    <a:lnTo>
                      <a:pt x="688" y="424"/>
                    </a:lnTo>
                    <a:lnTo>
                      <a:pt x="712" y="408"/>
                    </a:lnTo>
                    <a:lnTo>
                      <a:pt x="752" y="392"/>
                    </a:lnTo>
                    <a:lnTo>
                      <a:pt x="768" y="384"/>
                    </a:lnTo>
                    <a:lnTo>
                      <a:pt x="768" y="376"/>
                    </a:lnTo>
                    <a:lnTo>
                      <a:pt x="768" y="368"/>
                    </a:lnTo>
                    <a:lnTo>
                      <a:pt x="752" y="384"/>
                    </a:lnTo>
                    <a:lnTo>
                      <a:pt x="728" y="384"/>
                    </a:lnTo>
                    <a:lnTo>
                      <a:pt x="712" y="376"/>
                    </a:lnTo>
                    <a:lnTo>
                      <a:pt x="720" y="360"/>
                    </a:lnTo>
                    <a:lnTo>
                      <a:pt x="712" y="360"/>
                    </a:lnTo>
                    <a:lnTo>
                      <a:pt x="704" y="352"/>
                    </a:lnTo>
                    <a:lnTo>
                      <a:pt x="736" y="344"/>
                    </a:lnTo>
                    <a:lnTo>
                      <a:pt x="728" y="336"/>
                    </a:lnTo>
                    <a:lnTo>
                      <a:pt x="680" y="344"/>
                    </a:lnTo>
                    <a:lnTo>
                      <a:pt x="640" y="368"/>
                    </a:lnTo>
                    <a:lnTo>
                      <a:pt x="672" y="344"/>
                    </a:lnTo>
                    <a:lnTo>
                      <a:pt x="696" y="336"/>
                    </a:lnTo>
                    <a:lnTo>
                      <a:pt x="704" y="336"/>
                    </a:lnTo>
                    <a:lnTo>
                      <a:pt x="712" y="320"/>
                    </a:lnTo>
                    <a:lnTo>
                      <a:pt x="744" y="320"/>
                    </a:lnTo>
                    <a:lnTo>
                      <a:pt x="792" y="320"/>
                    </a:lnTo>
                    <a:lnTo>
                      <a:pt x="816" y="304"/>
                    </a:lnTo>
                    <a:lnTo>
                      <a:pt x="856" y="296"/>
                    </a:lnTo>
                    <a:lnTo>
                      <a:pt x="856" y="280"/>
                    </a:lnTo>
                    <a:lnTo>
                      <a:pt x="856" y="272"/>
                    </a:lnTo>
                    <a:lnTo>
                      <a:pt x="848" y="272"/>
                    </a:lnTo>
                    <a:lnTo>
                      <a:pt x="848" y="264"/>
                    </a:lnTo>
                    <a:lnTo>
                      <a:pt x="832" y="264"/>
                    </a:lnTo>
                    <a:lnTo>
                      <a:pt x="848" y="256"/>
                    </a:lnTo>
                    <a:lnTo>
                      <a:pt x="832" y="256"/>
                    </a:lnTo>
                    <a:lnTo>
                      <a:pt x="832" y="248"/>
                    </a:lnTo>
                    <a:lnTo>
                      <a:pt x="816" y="248"/>
                    </a:lnTo>
                    <a:lnTo>
                      <a:pt x="824" y="240"/>
                    </a:lnTo>
                    <a:lnTo>
                      <a:pt x="808" y="232"/>
                    </a:lnTo>
                    <a:lnTo>
                      <a:pt x="824" y="224"/>
                    </a:lnTo>
                    <a:lnTo>
                      <a:pt x="808" y="176"/>
                    </a:lnTo>
                    <a:lnTo>
                      <a:pt x="792" y="184"/>
                    </a:lnTo>
                    <a:lnTo>
                      <a:pt x="792" y="192"/>
                    </a:lnTo>
                    <a:lnTo>
                      <a:pt x="760" y="208"/>
                    </a:lnTo>
                    <a:lnTo>
                      <a:pt x="752" y="192"/>
                    </a:lnTo>
                    <a:lnTo>
                      <a:pt x="760" y="168"/>
                    </a:lnTo>
                    <a:lnTo>
                      <a:pt x="744" y="168"/>
                    </a:lnTo>
                    <a:lnTo>
                      <a:pt x="744" y="160"/>
                    </a:lnTo>
                    <a:lnTo>
                      <a:pt x="728" y="152"/>
                    </a:lnTo>
                    <a:lnTo>
                      <a:pt x="696" y="144"/>
                    </a:lnTo>
                    <a:lnTo>
                      <a:pt x="680" y="152"/>
                    </a:lnTo>
                    <a:lnTo>
                      <a:pt x="680" y="160"/>
                    </a:lnTo>
                    <a:lnTo>
                      <a:pt x="672" y="168"/>
                    </a:lnTo>
                    <a:lnTo>
                      <a:pt x="672" y="176"/>
                    </a:lnTo>
                    <a:lnTo>
                      <a:pt x="664" y="184"/>
                    </a:lnTo>
                    <a:lnTo>
                      <a:pt x="648" y="200"/>
                    </a:lnTo>
                    <a:lnTo>
                      <a:pt x="656" y="208"/>
                    </a:lnTo>
                    <a:lnTo>
                      <a:pt x="640" y="240"/>
                    </a:lnTo>
                    <a:lnTo>
                      <a:pt x="600" y="256"/>
                    </a:lnTo>
                    <a:lnTo>
                      <a:pt x="592" y="296"/>
                    </a:lnTo>
                    <a:lnTo>
                      <a:pt x="568" y="304"/>
                    </a:lnTo>
                    <a:lnTo>
                      <a:pt x="568" y="312"/>
                    </a:lnTo>
                    <a:lnTo>
                      <a:pt x="552" y="280"/>
                    </a:lnTo>
                    <a:lnTo>
                      <a:pt x="576" y="256"/>
                    </a:lnTo>
                    <a:lnTo>
                      <a:pt x="544" y="248"/>
                    </a:lnTo>
                    <a:lnTo>
                      <a:pt x="496" y="224"/>
                    </a:lnTo>
                    <a:lnTo>
                      <a:pt x="480" y="224"/>
                    </a:lnTo>
                    <a:lnTo>
                      <a:pt x="488" y="200"/>
                    </a:lnTo>
                    <a:lnTo>
                      <a:pt x="472" y="200"/>
                    </a:lnTo>
                    <a:lnTo>
                      <a:pt x="472" y="192"/>
                    </a:lnTo>
                    <a:lnTo>
                      <a:pt x="504" y="168"/>
                    </a:lnTo>
                    <a:lnTo>
                      <a:pt x="528" y="152"/>
                    </a:lnTo>
                    <a:lnTo>
                      <a:pt x="536" y="144"/>
                    </a:lnTo>
                    <a:lnTo>
                      <a:pt x="560" y="144"/>
                    </a:lnTo>
                    <a:lnTo>
                      <a:pt x="576" y="128"/>
                    </a:lnTo>
                    <a:lnTo>
                      <a:pt x="592" y="128"/>
                    </a:lnTo>
                    <a:lnTo>
                      <a:pt x="616" y="112"/>
                    </a:lnTo>
                    <a:lnTo>
                      <a:pt x="640" y="96"/>
                    </a:lnTo>
                    <a:lnTo>
                      <a:pt x="648" y="96"/>
                    </a:lnTo>
                    <a:lnTo>
                      <a:pt x="664" y="96"/>
                    </a:lnTo>
                    <a:lnTo>
                      <a:pt x="696" y="88"/>
                    </a:lnTo>
                    <a:lnTo>
                      <a:pt x="704" y="80"/>
                    </a:lnTo>
                    <a:lnTo>
                      <a:pt x="696" y="80"/>
                    </a:lnTo>
                    <a:lnTo>
                      <a:pt x="720" y="56"/>
                    </a:lnTo>
                    <a:lnTo>
                      <a:pt x="704" y="56"/>
                    </a:lnTo>
                    <a:lnTo>
                      <a:pt x="712" y="56"/>
                    </a:lnTo>
                    <a:lnTo>
                      <a:pt x="688" y="48"/>
                    </a:lnTo>
                    <a:lnTo>
                      <a:pt x="672" y="72"/>
                    </a:lnTo>
                    <a:lnTo>
                      <a:pt x="640" y="88"/>
                    </a:lnTo>
                    <a:lnTo>
                      <a:pt x="640" y="80"/>
                    </a:lnTo>
                    <a:lnTo>
                      <a:pt x="648" y="64"/>
                    </a:lnTo>
                    <a:lnTo>
                      <a:pt x="648" y="56"/>
                    </a:lnTo>
                    <a:lnTo>
                      <a:pt x="632" y="64"/>
                    </a:lnTo>
                    <a:lnTo>
                      <a:pt x="624" y="56"/>
                    </a:lnTo>
                    <a:lnTo>
                      <a:pt x="616" y="48"/>
                    </a:lnTo>
                    <a:lnTo>
                      <a:pt x="632" y="48"/>
                    </a:lnTo>
                    <a:lnTo>
                      <a:pt x="624" y="24"/>
                    </a:lnTo>
                    <a:lnTo>
                      <a:pt x="640" y="24"/>
                    </a:lnTo>
                    <a:lnTo>
                      <a:pt x="640" y="16"/>
                    </a:lnTo>
                    <a:lnTo>
                      <a:pt x="656" y="16"/>
                    </a:lnTo>
                    <a:lnTo>
                      <a:pt x="688" y="0"/>
                    </a:lnTo>
                    <a:lnTo>
                      <a:pt x="664" y="0"/>
                    </a:lnTo>
                    <a:lnTo>
                      <a:pt x="640" y="8"/>
                    </a:lnTo>
                    <a:lnTo>
                      <a:pt x="616" y="24"/>
                    </a:lnTo>
                    <a:lnTo>
                      <a:pt x="584" y="40"/>
                    </a:lnTo>
                    <a:lnTo>
                      <a:pt x="584" y="48"/>
                    </a:lnTo>
                    <a:lnTo>
                      <a:pt x="600" y="56"/>
                    </a:lnTo>
                    <a:lnTo>
                      <a:pt x="584" y="64"/>
                    </a:lnTo>
                    <a:lnTo>
                      <a:pt x="560" y="80"/>
                    </a:lnTo>
                    <a:lnTo>
                      <a:pt x="552" y="80"/>
                    </a:lnTo>
                    <a:lnTo>
                      <a:pt x="560" y="72"/>
                    </a:lnTo>
                    <a:lnTo>
                      <a:pt x="576" y="64"/>
                    </a:lnTo>
                    <a:lnTo>
                      <a:pt x="576" y="56"/>
                    </a:lnTo>
                    <a:lnTo>
                      <a:pt x="568" y="48"/>
                    </a:lnTo>
                    <a:lnTo>
                      <a:pt x="536" y="64"/>
                    </a:lnTo>
                    <a:lnTo>
                      <a:pt x="552" y="64"/>
                    </a:lnTo>
                    <a:lnTo>
                      <a:pt x="528" y="80"/>
                    </a:lnTo>
                    <a:lnTo>
                      <a:pt x="504" y="80"/>
                    </a:lnTo>
                    <a:lnTo>
                      <a:pt x="480" y="72"/>
                    </a:lnTo>
                    <a:lnTo>
                      <a:pt x="480" y="64"/>
                    </a:lnTo>
                    <a:lnTo>
                      <a:pt x="440" y="72"/>
                    </a:lnTo>
                    <a:lnTo>
                      <a:pt x="448" y="72"/>
                    </a:lnTo>
                    <a:lnTo>
                      <a:pt x="440" y="80"/>
                    </a:lnTo>
                    <a:lnTo>
                      <a:pt x="424" y="72"/>
                    </a:lnTo>
                    <a:lnTo>
                      <a:pt x="392" y="80"/>
                    </a:lnTo>
                    <a:lnTo>
                      <a:pt x="368" y="80"/>
                    </a:lnTo>
                    <a:lnTo>
                      <a:pt x="392" y="72"/>
                    </a:lnTo>
                    <a:lnTo>
                      <a:pt x="392" y="64"/>
                    </a:lnTo>
                    <a:lnTo>
                      <a:pt x="352" y="56"/>
                    </a:lnTo>
                    <a:lnTo>
                      <a:pt x="344" y="48"/>
                    </a:lnTo>
                    <a:lnTo>
                      <a:pt x="328" y="48"/>
                    </a:lnTo>
                    <a:lnTo>
                      <a:pt x="312" y="56"/>
                    </a:lnTo>
                    <a:lnTo>
                      <a:pt x="304" y="56"/>
                    </a:lnTo>
                    <a:lnTo>
                      <a:pt x="312" y="48"/>
                    </a:lnTo>
                    <a:lnTo>
                      <a:pt x="296" y="56"/>
                    </a:lnTo>
                    <a:lnTo>
                      <a:pt x="288" y="56"/>
                    </a:lnTo>
                    <a:lnTo>
                      <a:pt x="296" y="48"/>
                    </a:lnTo>
                    <a:lnTo>
                      <a:pt x="288" y="40"/>
                    </a:lnTo>
                    <a:lnTo>
                      <a:pt x="264" y="48"/>
                    </a:lnTo>
                    <a:lnTo>
                      <a:pt x="216" y="56"/>
                    </a:lnTo>
                    <a:lnTo>
                      <a:pt x="200" y="56"/>
                    </a:lnTo>
                    <a:lnTo>
                      <a:pt x="184" y="64"/>
                    </a:lnTo>
                    <a:lnTo>
                      <a:pt x="152" y="56"/>
                    </a:lnTo>
                    <a:lnTo>
                      <a:pt x="0" y="176"/>
                    </a:lnTo>
                    <a:lnTo>
                      <a:pt x="16" y="176"/>
                    </a:lnTo>
                    <a:lnTo>
                      <a:pt x="8" y="184"/>
                    </a:lnTo>
                    <a:lnTo>
                      <a:pt x="16" y="192"/>
                    </a:lnTo>
                    <a:lnTo>
                      <a:pt x="48" y="184"/>
                    </a:lnTo>
                    <a:lnTo>
                      <a:pt x="48" y="200"/>
                    </a:lnTo>
                    <a:lnTo>
                      <a:pt x="40" y="232"/>
                    </a:lnTo>
                    <a:lnTo>
                      <a:pt x="48" y="240"/>
                    </a:lnTo>
                    <a:lnTo>
                      <a:pt x="40" y="256"/>
                    </a:lnTo>
                    <a:lnTo>
                      <a:pt x="16" y="264"/>
                    </a:lnTo>
                    <a:lnTo>
                      <a:pt x="16" y="288"/>
                    </a:lnTo>
                    <a:lnTo>
                      <a:pt x="24" y="288"/>
                    </a:lnTo>
                    <a:lnTo>
                      <a:pt x="16" y="304"/>
                    </a:lnTo>
                    <a:lnTo>
                      <a:pt x="32" y="320"/>
                    </a:lnTo>
                    <a:lnTo>
                      <a:pt x="48" y="336"/>
                    </a:lnTo>
                    <a:lnTo>
                      <a:pt x="368" y="336"/>
                    </a:lnTo>
                    <a:lnTo>
                      <a:pt x="376" y="336"/>
                    </a:lnTo>
                    <a:lnTo>
                      <a:pt x="384" y="344"/>
                    </a:lnTo>
                    <a:lnTo>
                      <a:pt x="432" y="352"/>
                    </a:lnTo>
                    <a:lnTo>
                      <a:pt x="424" y="352"/>
                    </a:lnTo>
                    <a:lnTo>
                      <a:pt x="456" y="336"/>
                    </a:lnTo>
                    <a:lnTo>
                      <a:pt x="472" y="344"/>
                    </a:lnTo>
                    <a:lnTo>
                      <a:pt x="472" y="352"/>
                    </a:lnTo>
                    <a:lnTo>
                      <a:pt x="488" y="352"/>
                    </a:lnTo>
                    <a:lnTo>
                      <a:pt x="480" y="376"/>
                    </a:lnTo>
                    <a:lnTo>
                      <a:pt x="520" y="384"/>
                    </a:lnTo>
                    <a:lnTo>
                      <a:pt x="528" y="400"/>
                    </a:lnTo>
                    <a:lnTo>
                      <a:pt x="520" y="408"/>
                    </a:lnTo>
                    <a:lnTo>
                      <a:pt x="504" y="392"/>
                    </a:lnTo>
                    <a:lnTo>
                      <a:pt x="488" y="424"/>
                    </a:lnTo>
                    <a:lnTo>
                      <a:pt x="480" y="424"/>
                    </a:lnTo>
                    <a:lnTo>
                      <a:pt x="464" y="448"/>
                    </a:lnTo>
                    <a:lnTo>
                      <a:pt x="488" y="432"/>
                    </a:lnTo>
                    <a:lnTo>
                      <a:pt x="528" y="432"/>
                    </a:lnTo>
                    <a:lnTo>
                      <a:pt x="520" y="424"/>
                    </a:lnTo>
                    <a:lnTo>
                      <a:pt x="512" y="424"/>
                    </a:lnTo>
                    <a:lnTo>
                      <a:pt x="520" y="416"/>
                    </a:lnTo>
                    <a:lnTo>
                      <a:pt x="552" y="416"/>
                    </a:lnTo>
                    <a:lnTo>
                      <a:pt x="568" y="408"/>
                    </a:lnTo>
                    <a:lnTo>
                      <a:pt x="584" y="400"/>
                    </a:lnTo>
                    <a:lnTo>
                      <a:pt x="624" y="400"/>
                    </a:lnTo>
                    <a:lnTo>
                      <a:pt x="640" y="392"/>
                    </a:lnTo>
                    <a:lnTo>
                      <a:pt x="664" y="360"/>
                    </a:lnTo>
                    <a:lnTo>
                      <a:pt x="680" y="368"/>
                    </a:lnTo>
                    <a:lnTo>
                      <a:pt x="672" y="392"/>
                    </a:lnTo>
                    <a:lnTo>
                      <a:pt x="680" y="3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0" name="Freeform 340">
                <a:extLst>
                  <a:ext uri="{FF2B5EF4-FFF2-40B4-BE49-F238E27FC236}">
                    <a16:creationId xmlns:a16="http://schemas.microsoft.com/office/drawing/2014/main" id="{6ED2EB7A-5A5D-46B1-8BD3-24CF8B01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332" y="2144521"/>
                <a:ext cx="1020345" cy="545928"/>
              </a:xfrm>
              <a:custGeom>
                <a:avLst/>
                <a:gdLst>
                  <a:gd name="T0" fmla="*/ 304 w 736"/>
                  <a:gd name="T1" fmla="*/ 296 h 360"/>
                  <a:gd name="T2" fmla="*/ 320 w 736"/>
                  <a:gd name="T3" fmla="*/ 296 h 360"/>
                  <a:gd name="T4" fmla="*/ 352 w 736"/>
                  <a:gd name="T5" fmla="*/ 304 h 360"/>
                  <a:gd name="T6" fmla="*/ 384 w 736"/>
                  <a:gd name="T7" fmla="*/ 304 h 360"/>
                  <a:gd name="T8" fmla="*/ 368 w 736"/>
                  <a:gd name="T9" fmla="*/ 288 h 360"/>
                  <a:gd name="T10" fmla="*/ 400 w 736"/>
                  <a:gd name="T11" fmla="*/ 280 h 360"/>
                  <a:gd name="T12" fmla="*/ 432 w 736"/>
                  <a:gd name="T13" fmla="*/ 296 h 360"/>
                  <a:gd name="T14" fmla="*/ 464 w 736"/>
                  <a:gd name="T15" fmla="*/ 336 h 360"/>
                  <a:gd name="T16" fmla="*/ 488 w 736"/>
                  <a:gd name="T17" fmla="*/ 352 h 360"/>
                  <a:gd name="T18" fmla="*/ 504 w 736"/>
                  <a:gd name="T19" fmla="*/ 248 h 360"/>
                  <a:gd name="T20" fmla="*/ 568 w 736"/>
                  <a:gd name="T21" fmla="*/ 200 h 360"/>
                  <a:gd name="T22" fmla="*/ 576 w 736"/>
                  <a:gd name="T23" fmla="*/ 184 h 360"/>
                  <a:gd name="T24" fmla="*/ 584 w 736"/>
                  <a:gd name="T25" fmla="*/ 168 h 360"/>
                  <a:gd name="T26" fmla="*/ 592 w 736"/>
                  <a:gd name="T27" fmla="*/ 160 h 360"/>
                  <a:gd name="T28" fmla="*/ 600 w 736"/>
                  <a:gd name="T29" fmla="*/ 160 h 360"/>
                  <a:gd name="T30" fmla="*/ 616 w 736"/>
                  <a:gd name="T31" fmla="*/ 144 h 360"/>
                  <a:gd name="T32" fmla="*/ 664 w 736"/>
                  <a:gd name="T33" fmla="*/ 112 h 360"/>
                  <a:gd name="T34" fmla="*/ 672 w 736"/>
                  <a:gd name="T35" fmla="*/ 112 h 360"/>
                  <a:gd name="T36" fmla="*/ 712 w 736"/>
                  <a:gd name="T37" fmla="*/ 72 h 360"/>
                  <a:gd name="T38" fmla="*/ 728 w 736"/>
                  <a:gd name="T39" fmla="*/ 56 h 360"/>
                  <a:gd name="T40" fmla="*/ 696 w 736"/>
                  <a:gd name="T41" fmla="*/ 56 h 360"/>
                  <a:gd name="T42" fmla="*/ 624 w 736"/>
                  <a:gd name="T43" fmla="*/ 72 h 360"/>
                  <a:gd name="T44" fmla="*/ 584 w 736"/>
                  <a:gd name="T45" fmla="*/ 96 h 360"/>
                  <a:gd name="T46" fmla="*/ 536 w 736"/>
                  <a:gd name="T47" fmla="*/ 88 h 360"/>
                  <a:gd name="T48" fmla="*/ 536 w 736"/>
                  <a:gd name="T49" fmla="*/ 72 h 360"/>
                  <a:gd name="T50" fmla="*/ 504 w 736"/>
                  <a:gd name="T51" fmla="*/ 64 h 360"/>
                  <a:gd name="T52" fmla="*/ 472 w 736"/>
                  <a:gd name="T53" fmla="*/ 112 h 360"/>
                  <a:gd name="T54" fmla="*/ 472 w 736"/>
                  <a:gd name="T55" fmla="*/ 88 h 360"/>
                  <a:gd name="T56" fmla="*/ 504 w 736"/>
                  <a:gd name="T57" fmla="*/ 48 h 360"/>
                  <a:gd name="T58" fmla="*/ 528 w 736"/>
                  <a:gd name="T59" fmla="*/ 40 h 360"/>
                  <a:gd name="T60" fmla="*/ 504 w 736"/>
                  <a:gd name="T61" fmla="*/ 32 h 360"/>
                  <a:gd name="T62" fmla="*/ 464 w 736"/>
                  <a:gd name="T63" fmla="*/ 40 h 360"/>
                  <a:gd name="T64" fmla="*/ 480 w 736"/>
                  <a:gd name="T65" fmla="*/ 16 h 360"/>
                  <a:gd name="T66" fmla="*/ 432 w 736"/>
                  <a:gd name="T67" fmla="*/ 0 h 360"/>
                  <a:gd name="T68" fmla="*/ 104 w 736"/>
                  <a:gd name="T69" fmla="*/ 8 h 360"/>
                  <a:gd name="T70" fmla="*/ 96 w 736"/>
                  <a:gd name="T71" fmla="*/ 16 h 360"/>
                  <a:gd name="T72" fmla="*/ 64 w 736"/>
                  <a:gd name="T73" fmla="*/ 48 h 360"/>
                  <a:gd name="T74" fmla="*/ 8 w 736"/>
                  <a:gd name="T75" fmla="*/ 136 h 360"/>
                  <a:gd name="T76" fmla="*/ 8 w 736"/>
                  <a:gd name="T77" fmla="*/ 160 h 360"/>
                  <a:gd name="T78" fmla="*/ 8 w 736"/>
                  <a:gd name="T79" fmla="*/ 176 h 360"/>
                  <a:gd name="T80" fmla="*/ 16 w 736"/>
                  <a:gd name="T81" fmla="*/ 208 h 360"/>
                  <a:gd name="T82" fmla="*/ 32 w 736"/>
                  <a:gd name="T83" fmla="*/ 232 h 360"/>
                  <a:gd name="T84" fmla="*/ 72 w 736"/>
                  <a:gd name="T85" fmla="*/ 248 h 360"/>
                  <a:gd name="T86" fmla="*/ 184 w 736"/>
                  <a:gd name="T87" fmla="*/ 280 h 360"/>
                  <a:gd name="T88" fmla="*/ 200 w 736"/>
                  <a:gd name="T89" fmla="*/ 304 h 360"/>
                  <a:gd name="T90" fmla="*/ 240 w 736"/>
                  <a:gd name="T91" fmla="*/ 34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6" h="360">
                    <a:moveTo>
                      <a:pt x="272" y="320"/>
                    </a:moveTo>
                    <a:lnTo>
                      <a:pt x="312" y="296"/>
                    </a:lnTo>
                    <a:lnTo>
                      <a:pt x="304" y="296"/>
                    </a:lnTo>
                    <a:lnTo>
                      <a:pt x="312" y="288"/>
                    </a:lnTo>
                    <a:lnTo>
                      <a:pt x="312" y="296"/>
                    </a:lnTo>
                    <a:lnTo>
                      <a:pt x="320" y="296"/>
                    </a:lnTo>
                    <a:lnTo>
                      <a:pt x="344" y="296"/>
                    </a:lnTo>
                    <a:lnTo>
                      <a:pt x="352" y="288"/>
                    </a:lnTo>
                    <a:lnTo>
                      <a:pt x="352" y="304"/>
                    </a:lnTo>
                    <a:lnTo>
                      <a:pt x="376" y="296"/>
                    </a:lnTo>
                    <a:lnTo>
                      <a:pt x="376" y="304"/>
                    </a:lnTo>
                    <a:lnTo>
                      <a:pt x="384" y="304"/>
                    </a:lnTo>
                    <a:lnTo>
                      <a:pt x="376" y="296"/>
                    </a:lnTo>
                    <a:lnTo>
                      <a:pt x="384" y="288"/>
                    </a:lnTo>
                    <a:lnTo>
                      <a:pt x="368" y="288"/>
                    </a:lnTo>
                    <a:lnTo>
                      <a:pt x="376" y="280"/>
                    </a:lnTo>
                    <a:lnTo>
                      <a:pt x="376" y="288"/>
                    </a:lnTo>
                    <a:lnTo>
                      <a:pt x="400" y="280"/>
                    </a:lnTo>
                    <a:lnTo>
                      <a:pt x="424" y="280"/>
                    </a:lnTo>
                    <a:lnTo>
                      <a:pt x="432" y="288"/>
                    </a:lnTo>
                    <a:lnTo>
                      <a:pt x="432" y="296"/>
                    </a:lnTo>
                    <a:lnTo>
                      <a:pt x="456" y="288"/>
                    </a:lnTo>
                    <a:lnTo>
                      <a:pt x="464" y="304"/>
                    </a:lnTo>
                    <a:lnTo>
                      <a:pt x="464" y="336"/>
                    </a:lnTo>
                    <a:lnTo>
                      <a:pt x="472" y="360"/>
                    </a:lnTo>
                    <a:lnTo>
                      <a:pt x="480" y="360"/>
                    </a:lnTo>
                    <a:lnTo>
                      <a:pt x="488" y="352"/>
                    </a:lnTo>
                    <a:lnTo>
                      <a:pt x="488" y="336"/>
                    </a:lnTo>
                    <a:lnTo>
                      <a:pt x="488" y="272"/>
                    </a:lnTo>
                    <a:lnTo>
                      <a:pt x="504" y="248"/>
                    </a:lnTo>
                    <a:lnTo>
                      <a:pt x="576" y="208"/>
                    </a:lnTo>
                    <a:lnTo>
                      <a:pt x="584" y="200"/>
                    </a:lnTo>
                    <a:lnTo>
                      <a:pt x="568" y="200"/>
                    </a:lnTo>
                    <a:lnTo>
                      <a:pt x="576" y="192"/>
                    </a:lnTo>
                    <a:lnTo>
                      <a:pt x="584" y="200"/>
                    </a:lnTo>
                    <a:lnTo>
                      <a:pt x="576" y="184"/>
                    </a:lnTo>
                    <a:lnTo>
                      <a:pt x="584" y="168"/>
                    </a:lnTo>
                    <a:lnTo>
                      <a:pt x="576" y="160"/>
                    </a:lnTo>
                    <a:lnTo>
                      <a:pt x="584" y="168"/>
                    </a:lnTo>
                    <a:lnTo>
                      <a:pt x="592" y="144"/>
                    </a:lnTo>
                    <a:lnTo>
                      <a:pt x="584" y="160"/>
                    </a:lnTo>
                    <a:lnTo>
                      <a:pt x="592" y="160"/>
                    </a:lnTo>
                    <a:lnTo>
                      <a:pt x="592" y="168"/>
                    </a:lnTo>
                    <a:lnTo>
                      <a:pt x="584" y="176"/>
                    </a:lnTo>
                    <a:lnTo>
                      <a:pt x="600" y="160"/>
                    </a:lnTo>
                    <a:lnTo>
                      <a:pt x="600" y="144"/>
                    </a:lnTo>
                    <a:lnTo>
                      <a:pt x="608" y="152"/>
                    </a:lnTo>
                    <a:lnTo>
                      <a:pt x="616" y="144"/>
                    </a:lnTo>
                    <a:lnTo>
                      <a:pt x="624" y="128"/>
                    </a:lnTo>
                    <a:lnTo>
                      <a:pt x="664" y="120"/>
                    </a:lnTo>
                    <a:lnTo>
                      <a:pt x="664" y="112"/>
                    </a:lnTo>
                    <a:lnTo>
                      <a:pt x="680" y="112"/>
                    </a:lnTo>
                    <a:lnTo>
                      <a:pt x="680" y="104"/>
                    </a:lnTo>
                    <a:lnTo>
                      <a:pt x="672" y="112"/>
                    </a:lnTo>
                    <a:lnTo>
                      <a:pt x="672" y="104"/>
                    </a:lnTo>
                    <a:lnTo>
                      <a:pt x="688" y="80"/>
                    </a:lnTo>
                    <a:lnTo>
                      <a:pt x="712" y="72"/>
                    </a:lnTo>
                    <a:lnTo>
                      <a:pt x="728" y="72"/>
                    </a:lnTo>
                    <a:lnTo>
                      <a:pt x="736" y="56"/>
                    </a:lnTo>
                    <a:lnTo>
                      <a:pt x="728" y="56"/>
                    </a:lnTo>
                    <a:lnTo>
                      <a:pt x="736" y="32"/>
                    </a:lnTo>
                    <a:lnTo>
                      <a:pt x="720" y="24"/>
                    </a:lnTo>
                    <a:lnTo>
                      <a:pt x="696" y="56"/>
                    </a:lnTo>
                    <a:lnTo>
                      <a:pt x="680" y="64"/>
                    </a:lnTo>
                    <a:lnTo>
                      <a:pt x="640" y="64"/>
                    </a:lnTo>
                    <a:lnTo>
                      <a:pt x="624" y="72"/>
                    </a:lnTo>
                    <a:lnTo>
                      <a:pt x="616" y="88"/>
                    </a:lnTo>
                    <a:lnTo>
                      <a:pt x="576" y="88"/>
                    </a:lnTo>
                    <a:lnTo>
                      <a:pt x="584" y="96"/>
                    </a:lnTo>
                    <a:lnTo>
                      <a:pt x="536" y="112"/>
                    </a:lnTo>
                    <a:lnTo>
                      <a:pt x="520" y="112"/>
                    </a:lnTo>
                    <a:lnTo>
                      <a:pt x="536" y="88"/>
                    </a:lnTo>
                    <a:lnTo>
                      <a:pt x="536" y="80"/>
                    </a:lnTo>
                    <a:lnTo>
                      <a:pt x="528" y="80"/>
                    </a:lnTo>
                    <a:lnTo>
                      <a:pt x="536" y="72"/>
                    </a:lnTo>
                    <a:lnTo>
                      <a:pt x="536" y="56"/>
                    </a:lnTo>
                    <a:lnTo>
                      <a:pt x="528" y="56"/>
                    </a:lnTo>
                    <a:lnTo>
                      <a:pt x="504" y="64"/>
                    </a:lnTo>
                    <a:lnTo>
                      <a:pt x="496" y="80"/>
                    </a:lnTo>
                    <a:lnTo>
                      <a:pt x="480" y="104"/>
                    </a:lnTo>
                    <a:lnTo>
                      <a:pt x="472" y="112"/>
                    </a:lnTo>
                    <a:lnTo>
                      <a:pt x="464" y="112"/>
                    </a:lnTo>
                    <a:lnTo>
                      <a:pt x="464" y="104"/>
                    </a:lnTo>
                    <a:lnTo>
                      <a:pt x="472" y="88"/>
                    </a:lnTo>
                    <a:lnTo>
                      <a:pt x="496" y="64"/>
                    </a:lnTo>
                    <a:lnTo>
                      <a:pt x="480" y="72"/>
                    </a:lnTo>
                    <a:lnTo>
                      <a:pt x="504" y="48"/>
                    </a:lnTo>
                    <a:lnTo>
                      <a:pt x="536" y="48"/>
                    </a:lnTo>
                    <a:lnTo>
                      <a:pt x="536" y="40"/>
                    </a:lnTo>
                    <a:lnTo>
                      <a:pt x="528" y="40"/>
                    </a:lnTo>
                    <a:lnTo>
                      <a:pt x="536" y="40"/>
                    </a:lnTo>
                    <a:lnTo>
                      <a:pt x="504" y="40"/>
                    </a:lnTo>
                    <a:lnTo>
                      <a:pt x="504" y="32"/>
                    </a:lnTo>
                    <a:lnTo>
                      <a:pt x="488" y="40"/>
                    </a:lnTo>
                    <a:lnTo>
                      <a:pt x="504" y="24"/>
                    </a:lnTo>
                    <a:lnTo>
                      <a:pt x="464" y="40"/>
                    </a:lnTo>
                    <a:lnTo>
                      <a:pt x="464" y="32"/>
                    </a:lnTo>
                    <a:lnTo>
                      <a:pt x="448" y="40"/>
                    </a:lnTo>
                    <a:lnTo>
                      <a:pt x="480" y="16"/>
                    </a:lnTo>
                    <a:lnTo>
                      <a:pt x="488" y="16"/>
                    </a:lnTo>
                    <a:lnTo>
                      <a:pt x="440" y="8"/>
                    </a:lnTo>
                    <a:lnTo>
                      <a:pt x="432" y="0"/>
                    </a:lnTo>
                    <a:lnTo>
                      <a:pt x="424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96" y="16"/>
                    </a:lnTo>
                    <a:lnTo>
                      <a:pt x="80" y="8"/>
                    </a:lnTo>
                    <a:lnTo>
                      <a:pt x="72" y="16"/>
                    </a:lnTo>
                    <a:lnTo>
                      <a:pt x="64" y="48"/>
                    </a:lnTo>
                    <a:lnTo>
                      <a:pt x="24" y="96"/>
                    </a:lnTo>
                    <a:lnTo>
                      <a:pt x="16" y="112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0" y="152"/>
                    </a:lnTo>
                    <a:lnTo>
                      <a:pt x="8" y="160"/>
                    </a:lnTo>
                    <a:lnTo>
                      <a:pt x="0" y="168"/>
                    </a:lnTo>
                    <a:lnTo>
                      <a:pt x="16" y="168"/>
                    </a:lnTo>
                    <a:lnTo>
                      <a:pt x="8" y="176"/>
                    </a:lnTo>
                    <a:lnTo>
                      <a:pt x="8" y="184"/>
                    </a:lnTo>
                    <a:lnTo>
                      <a:pt x="8" y="192"/>
                    </a:lnTo>
                    <a:lnTo>
                      <a:pt x="16" y="208"/>
                    </a:lnTo>
                    <a:lnTo>
                      <a:pt x="8" y="216"/>
                    </a:lnTo>
                    <a:lnTo>
                      <a:pt x="32" y="224"/>
                    </a:lnTo>
                    <a:lnTo>
                      <a:pt x="32" y="232"/>
                    </a:lnTo>
                    <a:lnTo>
                      <a:pt x="40" y="240"/>
                    </a:lnTo>
                    <a:lnTo>
                      <a:pt x="40" y="248"/>
                    </a:lnTo>
                    <a:lnTo>
                      <a:pt x="72" y="248"/>
                    </a:lnTo>
                    <a:lnTo>
                      <a:pt x="112" y="272"/>
                    </a:lnTo>
                    <a:lnTo>
                      <a:pt x="176" y="264"/>
                    </a:lnTo>
                    <a:lnTo>
                      <a:pt x="184" y="280"/>
                    </a:lnTo>
                    <a:lnTo>
                      <a:pt x="184" y="288"/>
                    </a:lnTo>
                    <a:lnTo>
                      <a:pt x="192" y="304"/>
                    </a:lnTo>
                    <a:lnTo>
                      <a:pt x="200" y="304"/>
                    </a:lnTo>
                    <a:lnTo>
                      <a:pt x="208" y="288"/>
                    </a:lnTo>
                    <a:lnTo>
                      <a:pt x="224" y="296"/>
                    </a:lnTo>
                    <a:lnTo>
                      <a:pt x="240" y="344"/>
                    </a:lnTo>
                    <a:lnTo>
                      <a:pt x="264" y="352"/>
                    </a:lnTo>
                    <a:lnTo>
                      <a:pt x="272" y="3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1" name="Freeform 341">
                <a:extLst>
                  <a:ext uri="{FF2B5EF4-FFF2-40B4-BE49-F238E27FC236}">
                    <a16:creationId xmlns:a16="http://schemas.microsoft.com/office/drawing/2014/main" id="{039B6215-67D4-461B-BC56-74ADE40C1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12" y="1490738"/>
                <a:ext cx="432085" cy="109185"/>
              </a:xfrm>
              <a:custGeom>
                <a:avLst/>
                <a:gdLst>
                  <a:gd name="T0" fmla="*/ 64 w 312"/>
                  <a:gd name="T1" fmla="*/ 16 h 72"/>
                  <a:gd name="T2" fmla="*/ 72 w 312"/>
                  <a:gd name="T3" fmla="*/ 24 h 72"/>
                  <a:gd name="T4" fmla="*/ 88 w 312"/>
                  <a:gd name="T5" fmla="*/ 24 h 72"/>
                  <a:gd name="T6" fmla="*/ 72 w 312"/>
                  <a:gd name="T7" fmla="*/ 32 h 72"/>
                  <a:gd name="T8" fmla="*/ 80 w 312"/>
                  <a:gd name="T9" fmla="*/ 32 h 72"/>
                  <a:gd name="T10" fmla="*/ 80 w 312"/>
                  <a:gd name="T11" fmla="*/ 40 h 72"/>
                  <a:gd name="T12" fmla="*/ 40 w 312"/>
                  <a:gd name="T13" fmla="*/ 48 h 72"/>
                  <a:gd name="T14" fmla="*/ 56 w 312"/>
                  <a:gd name="T15" fmla="*/ 48 h 72"/>
                  <a:gd name="T16" fmla="*/ 32 w 312"/>
                  <a:gd name="T17" fmla="*/ 48 h 72"/>
                  <a:gd name="T18" fmla="*/ 24 w 312"/>
                  <a:gd name="T19" fmla="*/ 56 h 72"/>
                  <a:gd name="T20" fmla="*/ 32 w 312"/>
                  <a:gd name="T21" fmla="*/ 56 h 72"/>
                  <a:gd name="T22" fmla="*/ 8 w 312"/>
                  <a:gd name="T23" fmla="*/ 64 h 72"/>
                  <a:gd name="T24" fmla="*/ 0 w 312"/>
                  <a:gd name="T25" fmla="*/ 64 h 72"/>
                  <a:gd name="T26" fmla="*/ 72 w 312"/>
                  <a:gd name="T27" fmla="*/ 64 h 72"/>
                  <a:gd name="T28" fmla="*/ 72 w 312"/>
                  <a:gd name="T29" fmla="*/ 72 h 72"/>
                  <a:gd name="T30" fmla="*/ 112 w 312"/>
                  <a:gd name="T31" fmla="*/ 64 h 72"/>
                  <a:gd name="T32" fmla="*/ 104 w 312"/>
                  <a:gd name="T33" fmla="*/ 56 h 72"/>
                  <a:gd name="T34" fmla="*/ 120 w 312"/>
                  <a:gd name="T35" fmla="*/ 56 h 72"/>
                  <a:gd name="T36" fmla="*/ 120 w 312"/>
                  <a:gd name="T37" fmla="*/ 48 h 72"/>
                  <a:gd name="T38" fmla="*/ 144 w 312"/>
                  <a:gd name="T39" fmla="*/ 48 h 72"/>
                  <a:gd name="T40" fmla="*/ 176 w 312"/>
                  <a:gd name="T41" fmla="*/ 32 h 72"/>
                  <a:gd name="T42" fmla="*/ 312 w 312"/>
                  <a:gd name="T43" fmla="*/ 8 h 72"/>
                  <a:gd name="T44" fmla="*/ 248 w 312"/>
                  <a:gd name="T45" fmla="*/ 0 h 72"/>
                  <a:gd name="T46" fmla="*/ 192 w 312"/>
                  <a:gd name="T47" fmla="*/ 0 h 72"/>
                  <a:gd name="T48" fmla="*/ 64 w 312"/>
                  <a:gd name="T49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2" h="72">
                    <a:moveTo>
                      <a:pt x="64" y="16"/>
                    </a:moveTo>
                    <a:lnTo>
                      <a:pt x="72" y="24"/>
                    </a:lnTo>
                    <a:lnTo>
                      <a:pt x="88" y="24"/>
                    </a:lnTo>
                    <a:lnTo>
                      <a:pt x="72" y="32"/>
                    </a:lnTo>
                    <a:lnTo>
                      <a:pt x="80" y="32"/>
                    </a:lnTo>
                    <a:lnTo>
                      <a:pt x="80" y="40"/>
                    </a:lnTo>
                    <a:lnTo>
                      <a:pt x="40" y="48"/>
                    </a:lnTo>
                    <a:lnTo>
                      <a:pt x="56" y="48"/>
                    </a:lnTo>
                    <a:lnTo>
                      <a:pt x="32" y="48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112" y="64"/>
                    </a:lnTo>
                    <a:lnTo>
                      <a:pt x="104" y="56"/>
                    </a:lnTo>
                    <a:lnTo>
                      <a:pt x="120" y="56"/>
                    </a:lnTo>
                    <a:lnTo>
                      <a:pt x="120" y="48"/>
                    </a:lnTo>
                    <a:lnTo>
                      <a:pt x="144" y="48"/>
                    </a:lnTo>
                    <a:lnTo>
                      <a:pt x="176" y="32"/>
                    </a:lnTo>
                    <a:lnTo>
                      <a:pt x="312" y="8"/>
                    </a:lnTo>
                    <a:lnTo>
                      <a:pt x="248" y="0"/>
                    </a:lnTo>
                    <a:lnTo>
                      <a:pt x="192" y="0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2" name="Freeform 342">
                <a:extLst>
                  <a:ext uri="{FF2B5EF4-FFF2-40B4-BE49-F238E27FC236}">
                    <a16:creationId xmlns:a16="http://schemas.microsoft.com/office/drawing/2014/main" id="{D055A98C-EC8B-42B0-98A2-7B637E61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194" y="1575957"/>
                <a:ext cx="2263500" cy="750985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3" name="Freeform 3">
                <a:extLst>
                  <a:ext uri="{FF2B5EF4-FFF2-40B4-BE49-F238E27FC236}">
                    <a16:creationId xmlns:a16="http://schemas.microsoft.com/office/drawing/2014/main" id="{B5109569-362C-4EF4-AC5F-F9AFF8D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0984" y="2037910"/>
                <a:ext cx="654894" cy="315572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4" name="Freeform 4">
                <a:extLst>
                  <a:ext uri="{FF2B5EF4-FFF2-40B4-BE49-F238E27FC236}">
                    <a16:creationId xmlns:a16="http://schemas.microsoft.com/office/drawing/2014/main" id="{4D7968CF-BD78-4C08-92D1-A33EA0CF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571" y="2256282"/>
                <a:ext cx="311310" cy="194404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5" name="Freeform 5">
                <a:extLst>
                  <a:ext uri="{FF2B5EF4-FFF2-40B4-BE49-F238E27FC236}">
                    <a16:creationId xmlns:a16="http://schemas.microsoft.com/office/drawing/2014/main" id="{87096189-D112-449C-BAA2-3CF6D8EBF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9339" y="2353483"/>
                <a:ext cx="133270" cy="97202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6" name="Freeform 6">
                <a:extLst>
                  <a:ext uri="{FF2B5EF4-FFF2-40B4-BE49-F238E27FC236}">
                    <a16:creationId xmlns:a16="http://schemas.microsoft.com/office/drawing/2014/main" id="{3DD34AD3-2EFA-479E-B947-3A70375B7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657" y="2305549"/>
                <a:ext cx="166587" cy="95870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7" name="Freeform 7">
                <a:extLst>
                  <a:ext uri="{FF2B5EF4-FFF2-40B4-BE49-F238E27FC236}">
                    <a16:creationId xmlns:a16="http://schemas.microsoft.com/office/drawing/2014/main" id="{5F93A4C1-D1D4-4D65-ADEE-6A4C46615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841" y="2317532"/>
                <a:ext cx="255086" cy="169105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8" name="Freeform 8">
                <a:extLst>
                  <a:ext uri="{FF2B5EF4-FFF2-40B4-BE49-F238E27FC236}">
                    <a16:creationId xmlns:a16="http://schemas.microsoft.com/office/drawing/2014/main" id="{7F499F1E-EF38-421B-A162-90DCE0DF4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485" y="2305549"/>
                <a:ext cx="111405" cy="47935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09" name="Freeform 9">
                <a:extLst>
                  <a:ext uri="{FF2B5EF4-FFF2-40B4-BE49-F238E27FC236}">
                    <a16:creationId xmlns:a16="http://schemas.microsoft.com/office/drawing/2014/main" id="{EFA38282-9E3B-4CE0-A38C-613667EA1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666" y="2353483"/>
                <a:ext cx="66635" cy="47935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0" name="Freeform 10">
                <a:extLst>
                  <a:ext uri="{FF2B5EF4-FFF2-40B4-BE49-F238E27FC236}">
                    <a16:creationId xmlns:a16="http://schemas.microsoft.com/office/drawing/2014/main" id="{FB305A66-2C59-485D-9922-E5E02A9EC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0984" y="2377451"/>
                <a:ext cx="22905" cy="23967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1" name="Freeform 11">
                <a:extLst>
                  <a:ext uri="{FF2B5EF4-FFF2-40B4-BE49-F238E27FC236}">
                    <a16:creationId xmlns:a16="http://schemas.microsoft.com/office/drawing/2014/main" id="{8D0321D7-11A3-4460-B057-5C95FD517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0984" y="2341499"/>
                <a:ext cx="89541" cy="71903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2" name="Freeform 25">
                <a:extLst>
                  <a:ext uri="{FF2B5EF4-FFF2-40B4-BE49-F238E27FC236}">
                    <a16:creationId xmlns:a16="http://schemas.microsoft.com/office/drawing/2014/main" id="{DF5283BA-8061-4AAE-81DB-E79ADAFF0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70" y="2231726"/>
                <a:ext cx="55467" cy="60507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3" name="Freeform 26">
                <a:extLst>
                  <a:ext uri="{FF2B5EF4-FFF2-40B4-BE49-F238E27FC236}">
                    <a16:creationId xmlns:a16="http://schemas.microsoft.com/office/drawing/2014/main" id="{6D77AAA0-787F-4F8A-834D-5F00D8CA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528" y="2231726"/>
                <a:ext cx="88748" cy="3630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4" name="Freeform 27">
                <a:extLst>
                  <a:ext uri="{FF2B5EF4-FFF2-40B4-BE49-F238E27FC236}">
                    <a16:creationId xmlns:a16="http://schemas.microsoft.com/office/drawing/2014/main" id="{1A9BF541-1BF3-4833-B08C-ED24F806E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0268" y="2026005"/>
                <a:ext cx="55467" cy="96810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5" name="Freeform 28">
                <a:extLst>
                  <a:ext uri="{FF2B5EF4-FFF2-40B4-BE49-F238E27FC236}">
                    <a16:creationId xmlns:a16="http://schemas.microsoft.com/office/drawing/2014/main" id="{FA606B48-C2C2-4F44-B660-0AC99D546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169" y="1904991"/>
                <a:ext cx="44374" cy="3630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6" name="Freeform 29">
                <a:extLst>
                  <a:ext uri="{FF2B5EF4-FFF2-40B4-BE49-F238E27FC236}">
                    <a16:creationId xmlns:a16="http://schemas.microsoft.com/office/drawing/2014/main" id="{7CFFADAF-05E9-49E1-8AC9-EB0907D8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636" y="1880789"/>
                <a:ext cx="33281" cy="3630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7" name="Freeform 31">
                <a:extLst>
                  <a:ext uri="{FF2B5EF4-FFF2-40B4-BE49-F238E27FC236}">
                    <a16:creationId xmlns:a16="http://schemas.microsoft.com/office/drawing/2014/main" id="{F5F2A2BD-CF39-4C31-B459-A6D36C467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534" y="2971314"/>
                <a:ext cx="44349" cy="36322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8" name="Freeform 32">
                <a:extLst>
                  <a:ext uri="{FF2B5EF4-FFF2-40B4-BE49-F238E27FC236}">
                    <a16:creationId xmlns:a16="http://schemas.microsoft.com/office/drawing/2014/main" id="{8D443C89-A699-40E1-9E43-D78D2DF2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233" y="3286099"/>
                <a:ext cx="55435" cy="72642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19" name="Freeform 33">
                <a:extLst>
                  <a:ext uri="{FF2B5EF4-FFF2-40B4-BE49-F238E27FC236}">
                    <a16:creationId xmlns:a16="http://schemas.microsoft.com/office/drawing/2014/main" id="{85A2795B-3B84-4EE0-AD75-0C88EA2EF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885" y="3370849"/>
                <a:ext cx="33261" cy="121071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0" name="Freeform 34">
                <a:extLst>
                  <a:ext uri="{FF2B5EF4-FFF2-40B4-BE49-F238E27FC236}">
                    <a16:creationId xmlns:a16="http://schemas.microsoft.com/office/drawing/2014/main" id="{C06D5303-9617-4EA2-8212-A30DE032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581" y="3516134"/>
                <a:ext cx="22174" cy="108964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1" name="Freeform 35">
                <a:extLst>
                  <a:ext uri="{FF2B5EF4-FFF2-40B4-BE49-F238E27FC236}">
                    <a16:creationId xmlns:a16="http://schemas.microsoft.com/office/drawing/2014/main" id="{43969DBE-8CD6-4887-B6E5-8A824FB02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321" y="3007265"/>
                <a:ext cx="133270" cy="121169"/>
              </a:xfrm>
              <a:custGeom>
                <a:avLst/>
                <a:gdLst>
                  <a:gd name="T0" fmla="*/ 80 w 96"/>
                  <a:gd name="T1" fmla="*/ 80 h 80"/>
                  <a:gd name="T2" fmla="*/ 88 w 96"/>
                  <a:gd name="T3" fmla="*/ 72 h 80"/>
                  <a:gd name="T4" fmla="*/ 88 w 96"/>
                  <a:gd name="T5" fmla="*/ 64 h 80"/>
                  <a:gd name="T6" fmla="*/ 96 w 96"/>
                  <a:gd name="T7" fmla="*/ 64 h 80"/>
                  <a:gd name="T8" fmla="*/ 88 w 96"/>
                  <a:gd name="T9" fmla="*/ 48 h 80"/>
                  <a:gd name="T10" fmla="*/ 88 w 96"/>
                  <a:gd name="T11" fmla="*/ 32 h 80"/>
                  <a:gd name="T12" fmla="*/ 72 w 96"/>
                  <a:gd name="T13" fmla="*/ 0 h 80"/>
                  <a:gd name="T14" fmla="*/ 56 w 96"/>
                  <a:gd name="T15" fmla="*/ 8 h 80"/>
                  <a:gd name="T16" fmla="*/ 48 w 96"/>
                  <a:gd name="T17" fmla="*/ 0 h 80"/>
                  <a:gd name="T18" fmla="*/ 16 w 96"/>
                  <a:gd name="T19" fmla="*/ 0 h 80"/>
                  <a:gd name="T20" fmla="*/ 16 w 96"/>
                  <a:gd name="T21" fmla="*/ 16 h 80"/>
                  <a:gd name="T22" fmla="*/ 0 w 96"/>
                  <a:gd name="T23" fmla="*/ 16 h 80"/>
                  <a:gd name="T24" fmla="*/ 0 w 96"/>
                  <a:gd name="T25" fmla="*/ 24 h 80"/>
                  <a:gd name="T26" fmla="*/ 16 w 96"/>
                  <a:gd name="T27" fmla="*/ 48 h 80"/>
                  <a:gd name="T28" fmla="*/ 32 w 96"/>
                  <a:gd name="T29" fmla="*/ 40 h 80"/>
                  <a:gd name="T30" fmla="*/ 48 w 96"/>
                  <a:gd name="T31" fmla="*/ 40 h 80"/>
                  <a:gd name="T32" fmla="*/ 56 w 96"/>
                  <a:gd name="T33" fmla="*/ 56 h 80"/>
                  <a:gd name="T34" fmla="*/ 56 w 96"/>
                  <a:gd name="T35" fmla="*/ 64 h 80"/>
                  <a:gd name="T36" fmla="*/ 64 w 96"/>
                  <a:gd name="T37" fmla="*/ 64 h 80"/>
                  <a:gd name="T38" fmla="*/ 72 w 96"/>
                  <a:gd name="T39" fmla="*/ 80 h 80"/>
                  <a:gd name="T40" fmla="*/ 80 w 96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80">
                    <a:moveTo>
                      <a:pt x="80" y="80"/>
                    </a:move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88" y="32"/>
                    </a:lnTo>
                    <a:lnTo>
                      <a:pt x="72" y="0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48"/>
                    </a:lnTo>
                    <a:lnTo>
                      <a:pt x="32" y="40"/>
                    </a:lnTo>
                    <a:lnTo>
                      <a:pt x="48" y="40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72" y="80"/>
                    </a:lnTo>
                    <a:lnTo>
                      <a:pt x="80" y="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2" name="Freeform 36">
                <a:extLst>
                  <a:ext uri="{FF2B5EF4-FFF2-40B4-BE49-F238E27FC236}">
                    <a16:creationId xmlns:a16="http://schemas.microsoft.com/office/drawing/2014/main" id="{BC8F73D9-E284-4DCA-800C-A607BAD1C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082" y="3176370"/>
                <a:ext cx="355038" cy="423427"/>
              </a:xfrm>
              <a:custGeom>
                <a:avLst/>
                <a:gdLst>
                  <a:gd name="T0" fmla="*/ 144 w 256"/>
                  <a:gd name="T1" fmla="*/ 8 h 280"/>
                  <a:gd name="T2" fmla="*/ 136 w 256"/>
                  <a:gd name="T3" fmla="*/ 16 h 280"/>
                  <a:gd name="T4" fmla="*/ 112 w 256"/>
                  <a:gd name="T5" fmla="*/ 8 h 280"/>
                  <a:gd name="T6" fmla="*/ 104 w 256"/>
                  <a:gd name="T7" fmla="*/ 0 h 280"/>
                  <a:gd name="T8" fmla="*/ 96 w 256"/>
                  <a:gd name="T9" fmla="*/ 0 h 280"/>
                  <a:gd name="T10" fmla="*/ 88 w 256"/>
                  <a:gd name="T11" fmla="*/ 24 h 280"/>
                  <a:gd name="T12" fmla="*/ 80 w 256"/>
                  <a:gd name="T13" fmla="*/ 48 h 280"/>
                  <a:gd name="T14" fmla="*/ 72 w 256"/>
                  <a:gd name="T15" fmla="*/ 88 h 280"/>
                  <a:gd name="T16" fmla="*/ 56 w 256"/>
                  <a:gd name="T17" fmla="*/ 112 h 280"/>
                  <a:gd name="T18" fmla="*/ 48 w 256"/>
                  <a:gd name="T19" fmla="*/ 136 h 280"/>
                  <a:gd name="T20" fmla="*/ 32 w 256"/>
                  <a:gd name="T21" fmla="*/ 152 h 280"/>
                  <a:gd name="T22" fmla="*/ 24 w 256"/>
                  <a:gd name="T23" fmla="*/ 144 h 280"/>
                  <a:gd name="T24" fmla="*/ 16 w 256"/>
                  <a:gd name="T25" fmla="*/ 152 h 280"/>
                  <a:gd name="T26" fmla="*/ 8 w 256"/>
                  <a:gd name="T27" fmla="*/ 152 h 280"/>
                  <a:gd name="T28" fmla="*/ 0 w 256"/>
                  <a:gd name="T29" fmla="*/ 152 h 280"/>
                  <a:gd name="T30" fmla="*/ 0 w 256"/>
                  <a:gd name="T31" fmla="*/ 168 h 280"/>
                  <a:gd name="T32" fmla="*/ 0 w 256"/>
                  <a:gd name="T33" fmla="*/ 176 h 280"/>
                  <a:gd name="T34" fmla="*/ 16 w 256"/>
                  <a:gd name="T35" fmla="*/ 168 h 280"/>
                  <a:gd name="T36" fmla="*/ 48 w 256"/>
                  <a:gd name="T37" fmla="*/ 168 h 280"/>
                  <a:gd name="T38" fmla="*/ 56 w 256"/>
                  <a:gd name="T39" fmla="*/ 168 h 280"/>
                  <a:gd name="T40" fmla="*/ 64 w 256"/>
                  <a:gd name="T41" fmla="*/ 192 h 280"/>
                  <a:gd name="T42" fmla="*/ 72 w 256"/>
                  <a:gd name="T43" fmla="*/ 200 h 280"/>
                  <a:gd name="T44" fmla="*/ 96 w 256"/>
                  <a:gd name="T45" fmla="*/ 200 h 280"/>
                  <a:gd name="T46" fmla="*/ 96 w 256"/>
                  <a:gd name="T47" fmla="*/ 184 h 280"/>
                  <a:gd name="T48" fmla="*/ 112 w 256"/>
                  <a:gd name="T49" fmla="*/ 184 h 280"/>
                  <a:gd name="T50" fmla="*/ 128 w 256"/>
                  <a:gd name="T51" fmla="*/ 192 h 280"/>
                  <a:gd name="T52" fmla="*/ 128 w 256"/>
                  <a:gd name="T53" fmla="*/ 224 h 280"/>
                  <a:gd name="T54" fmla="*/ 136 w 256"/>
                  <a:gd name="T55" fmla="*/ 240 h 280"/>
                  <a:gd name="T56" fmla="*/ 128 w 256"/>
                  <a:gd name="T57" fmla="*/ 248 h 280"/>
                  <a:gd name="T58" fmla="*/ 160 w 256"/>
                  <a:gd name="T59" fmla="*/ 240 h 280"/>
                  <a:gd name="T60" fmla="*/ 184 w 256"/>
                  <a:gd name="T61" fmla="*/ 256 h 280"/>
                  <a:gd name="T62" fmla="*/ 192 w 256"/>
                  <a:gd name="T63" fmla="*/ 256 h 280"/>
                  <a:gd name="T64" fmla="*/ 216 w 256"/>
                  <a:gd name="T65" fmla="*/ 272 h 280"/>
                  <a:gd name="T66" fmla="*/ 232 w 256"/>
                  <a:gd name="T67" fmla="*/ 280 h 280"/>
                  <a:gd name="T68" fmla="*/ 232 w 256"/>
                  <a:gd name="T69" fmla="*/ 264 h 280"/>
                  <a:gd name="T70" fmla="*/ 224 w 256"/>
                  <a:gd name="T71" fmla="*/ 264 h 280"/>
                  <a:gd name="T72" fmla="*/ 216 w 256"/>
                  <a:gd name="T73" fmla="*/ 256 h 280"/>
                  <a:gd name="T74" fmla="*/ 224 w 256"/>
                  <a:gd name="T75" fmla="*/ 216 h 280"/>
                  <a:gd name="T76" fmla="*/ 224 w 256"/>
                  <a:gd name="T77" fmla="*/ 208 h 280"/>
                  <a:gd name="T78" fmla="*/ 240 w 256"/>
                  <a:gd name="T79" fmla="*/ 200 h 280"/>
                  <a:gd name="T80" fmla="*/ 248 w 256"/>
                  <a:gd name="T81" fmla="*/ 200 h 280"/>
                  <a:gd name="T82" fmla="*/ 232 w 256"/>
                  <a:gd name="T83" fmla="*/ 176 h 280"/>
                  <a:gd name="T84" fmla="*/ 232 w 256"/>
                  <a:gd name="T85" fmla="*/ 144 h 280"/>
                  <a:gd name="T86" fmla="*/ 232 w 256"/>
                  <a:gd name="T87" fmla="*/ 128 h 280"/>
                  <a:gd name="T88" fmla="*/ 224 w 256"/>
                  <a:gd name="T89" fmla="*/ 120 h 280"/>
                  <a:gd name="T90" fmla="*/ 224 w 256"/>
                  <a:gd name="T91" fmla="*/ 112 h 280"/>
                  <a:gd name="T92" fmla="*/ 232 w 256"/>
                  <a:gd name="T93" fmla="*/ 96 h 280"/>
                  <a:gd name="T94" fmla="*/ 240 w 256"/>
                  <a:gd name="T95" fmla="*/ 72 h 280"/>
                  <a:gd name="T96" fmla="*/ 248 w 256"/>
                  <a:gd name="T97" fmla="*/ 56 h 280"/>
                  <a:gd name="T98" fmla="*/ 256 w 256"/>
                  <a:gd name="T99" fmla="*/ 48 h 280"/>
                  <a:gd name="T100" fmla="*/ 248 w 256"/>
                  <a:gd name="T101" fmla="*/ 40 h 280"/>
                  <a:gd name="T102" fmla="*/ 248 w 256"/>
                  <a:gd name="T103" fmla="*/ 24 h 280"/>
                  <a:gd name="T104" fmla="*/ 232 w 256"/>
                  <a:gd name="T105" fmla="*/ 8 h 280"/>
                  <a:gd name="T106" fmla="*/ 216 w 256"/>
                  <a:gd name="T107" fmla="*/ 8 h 280"/>
                  <a:gd name="T108" fmla="*/ 208 w 256"/>
                  <a:gd name="T109" fmla="*/ 0 h 280"/>
                  <a:gd name="T110" fmla="*/ 144 w 256"/>
                  <a:gd name="T111" fmla="*/ 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6" h="280">
                    <a:moveTo>
                      <a:pt x="144" y="8"/>
                    </a:moveTo>
                    <a:lnTo>
                      <a:pt x="136" y="16"/>
                    </a:lnTo>
                    <a:lnTo>
                      <a:pt x="112" y="8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8" y="24"/>
                    </a:lnTo>
                    <a:lnTo>
                      <a:pt x="80" y="48"/>
                    </a:lnTo>
                    <a:lnTo>
                      <a:pt x="72" y="88"/>
                    </a:lnTo>
                    <a:lnTo>
                      <a:pt x="56" y="112"/>
                    </a:lnTo>
                    <a:lnTo>
                      <a:pt x="48" y="136"/>
                    </a:lnTo>
                    <a:lnTo>
                      <a:pt x="32" y="152"/>
                    </a:lnTo>
                    <a:lnTo>
                      <a:pt x="24" y="144"/>
                    </a:lnTo>
                    <a:lnTo>
                      <a:pt x="16" y="152"/>
                    </a:lnTo>
                    <a:lnTo>
                      <a:pt x="8" y="152"/>
                    </a:lnTo>
                    <a:lnTo>
                      <a:pt x="0" y="152"/>
                    </a:lnTo>
                    <a:lnTo>
                      <a:pt x="0" y="168"/>
                    </a:lnTo>
                    <a:lnTo>
                      <a:pt x="0" y="176"/>
                    </a:lnTo>
                    <a:lnTo>
                      <a:pt x="16" y="168"/>
                    </a:lnTo>
                    <a:lnTo>
                      <a:pt x="48" y="168"/>
                    </a:lnTo>
                    <a:lnTo>
                      <a:pt x="56" y="168"/>
                    </a:lnTo>
                    <a:lnTo>
                      <a:pt x="64" y="192"/>
                    </a:lnTo>
                    <a:lnTo>
                      <a:pt x="72" y="200"/>
                    </a:lnTo>
                    <a:lnTo>
                      <a:pt x="96" y="200"/>
                    </a:lnTo>
                    <a:lnTo>
                      <a:pt x="96" y="184"/>
                    </a:lnTo>
                    <a:lnTo>
                      <a:pt x="112" y="184"/>
                    </a:lnTo>
                    <a:lnTo>
                      <a:pt x="128" y="192"/>
                    </a:lnTo>
                    <a:lnTo>
                      <a:pt x="128" y="224"/>
                    </a:lnTo>
                    <a:lnTo>
                      <a:pt x="136" y="240"/>
                    </a:lnTo>
                    <a:lnTo>
                      <a:pt x="128" y="248"/>
                    </a:lnTo>
                    <a:lnTo>
                      <a:pt x="160" y="240"/>
                    </a:lnTo>
                    <a:lnTo>
                      <a:pt x="184" y="256"/>
                    </a:lnTo>
                    <a:lnTo>
                      <a:pt x="192" y="256"/>
                    </a:lnTo>
                    <a:lnTo>
                      <a:pt x="216" y="272"/>
                    </a:lnTo>
                    <a:lnTo>
                      <a:pt x="232" y="280"/>
                    </a:lnTo>
                    <a:lnTo>
                      <a:pt x="232" y="264"/>
                    </a:lnTo>
                    <a:lnTo>
                      <a:pt x="224" y="264"/>
                    </a:lnTo>
                    <a:lnTo>
                      <a:pt x="216" y="256"/>
                    </a:lnTo>
                    <a:lnTo>
                      <a:pt x="224" y="216"/>
                    </a:lnTo>
                    <a:lnTo>
                      <a:pt x="224" y="208"/>
                    </a:lnTo>
                    <a:lnTo>
                      <a:pt x="240" y="200"/>
                    </a:lnTo>
                    <a:lnTo>
                      <a:pt x="248" y="200"/>
                    </a:lnTo>
                    <a:lnTo>
                      <a:pt x="232" y="176"/>
                    </a:lnTo>
                    <a:lnTo>
                      <a:pt x="232" y="144"/>
                    </a:lnTo>
                    <a:lnTo>
                      <a:pt x="232" y="128"/>
                    </a:lnTo>
                    <a:lnTo>
                      <a:pt x="224" y="120"/>
                    </a:lnTo>
                    <a:lnTo>
                      <a:pt x="224" y="112"/>
                    </a:lnTo>
                    <a:lnTo>
                      <a:pt x="232" y="96"/>
                    </a:lnTo>
                    <a:lnTo>
                      <a:pt x="240" y="72"/>
                    </a:lnTo>
                    <a:lnTo>
                      <a:pt x="248" y="56"/>
                    </a:lnTo>
                    <a:lnTo>
                      <a:pt x="256" y="48"/>
                    </a:lnTo>
                    <a:lnTo>
                      <a:pt x="248" y="40"/>
                    </a:lnTo>
                    <a:lnTo>
                      <a:pt x="248" y="24"/>
                    </a:lnTo>
                    <a:lnTo>
                      <a:pt x="232" y="8"/>
                    </a:lnTo>
                    <a:lnTo>
                      <a:pt x="216" y="8"/>
                    </a:lnTo>
                    <a:lnTo>
                      <a:pt x="208" y="0"/>
                    </a:lnTo>
                    <a:lnTo>
                      <a:pt x="144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3" name="Freeform 37">
                <a:extLst>
                  <a:ext uri="{FF2B5EF4-FFF2-40B4-BE49-F238E27FC236}">
                    <a16:creationId xmlns:a16="http://schemas.microsoft.com/office/drawing/2014/main" id="{04474592-6D7F-4642-B26B-138FB5925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1852" y="3043217"/>
                <a:ext cx="243633" cy="182419"/>
              </a:xfrm>
              <a:custGeom>
                <a:avLst/>
                <a:gdLst>
                  <a:gd name="T0" fmla="*/ 0 w 176"/>
                  <a:gd name="T1" fmla="*/ 96 h 120"/>
                  <a:gd name="T2" fmla="*/ 0 w 176"/>
                  <a:gd name="T3" fmla="*/ 80 h 120"/>
                  <a:gd name="T4" fmla="*/ 8 w 176"/>
                  <a:gd name="T5" fmla="*/ 56 h 120"/>
                  <a:gd name="T6" fmla="*/ 48 w 176"/>
                  <a:gd name="T7" fmla="*/ 48 h 120"/>
                  <a:gd name="T8" fmla="*/ 56 w 176"/>
                  <a:gd name="T9" fmla="*/ 40 h 120"/>
                  <a:gd name="T10" fmla="*/ 56 w 176"/>
                  <a:gd name="T11" fmla="*/ 32 h 120"/>
                  <a:gd name="T12" fmla="*/ 80 w 176"/>
                  <a:gd name="T13" fmla="*/ 24 h 120"/>
                  <a:gd name="T14" fmla="*/ 96 w 176"/>
                  <a:gd name="T15" fmla="*/ 8 h 120"/>
                  <a:gd name="T16" fmla="*/ 104 w 176"/>
                  <a:gd name="T17" fmla="*/ 0 h 120"/>
                  <a:gd name="T18" fmla="*/ 120 w 176"/>
                  <a:gd name="T19" fmla="*/ 16 h 120"/>
                  <a:gd name="T20" fmla="*/ 120 w 176"/>
                  <a:gd name="T21" fmla="*/ 32 h 120"/>
                  <a:gd name="T22" fmla="*/ 136 w 176"/>
                  <a:gd name="T23" fmla="*/ 40 h 120"/>
                  <a:gd name="T24" fmla="*/ 176 w 176"/>
                  <a:gd name="T25" fmla="*/ 88 h 120"/>
                  <a:gd name="T26" fmla="*/ 112 w 176"/>
                  <a:gd name="T27" fmla="*/ 96 h 120"/>
                  <a:gd name="T28" fmla="*/ 104 w 176"/>
                  <a:gd name="T29" fmla="*/ 104 h 120"/>
                  <a:gd name="T30" fmla="*/ 80 w 176"/>
                  <a:gd name="T31" fmla="*/ 96 h 120"/>
                  <a:gd name="T32" fmla="*/ 72 w 176"/>
                  <a:gd name="T33" fmla="*/ 88 h 120"/>
                  <a:gd name="T34" fmla="*/ 64 w 176"/>
                  <a:gd name="T35" fmla="*/ 88 h 120"/>
                  <a:gd name="T36" fmla="*/ 56 w 176"/>
                  <a:gd name="T37" fmla="*/ 112 h 120"/>
                  <a:gd name="T38" fmla="*/ 40 w 176"/>
                  <a:gd name="T39" fmla="*/ 112 h 120"/>
                  <a:gd name="T40" fmla="*/ 32 w 176"/>
                  <a:gd name="T41" fmla="*/ 112 h 120"/>
                  <a:gd name="T42" fmla="*/ 24 w 176"/>
                  <a:gd name="T43" fmla="*/ 112 h 120"/>
                  <a:gd name="T44" fmla="*/ 16 w 176"/>
                  <a:gd name="T45" fmla="*/ 120 h 120"/>
                  <a:gd name="T46" fmla="*/ 0 w 176"/>
                  <a:gd name="T47" fmla="*/ 9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6" h="120">
                    <a:moveTo>
                      <a:pt x="0" y="96"/>
                    </a:moveTo>
                    <a:lnTo>
                      <a:pt x="0" y="80"/>
                    </a:lnTo>
                    <a:lnTo>
                      <a:pt x="8" y="56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56" y="32"/>
                    </a:lnTo>
                    <a:lnTo>
                      <a:pt x="80" y="24"/>
                    </a:lnTo>
                    <a:lnTo>
                      <a:pt x="96" y="8"/>
                    </a:lnTo>
                    <a:lnTo>
                      <a:pt x="104" y="0"/>
                    </a:lnTo>
                    <a:lnTo>
                      <a:pt x="120" y="16"/>
                    </a:lnTo>
                    <a:lnTo>
                      <a:pt x="120" y="32"/>
                    </a:lnTo>
                    <a:lnTo>
                      <a:pt x="136" y="40"/>
                    </a:lnTo>
                    <a:lnTo>
                      <a:pt x="176" y="88"/>
                    </a:lnTo>
                    <a:lnTo>
                      <a:pt x="112" y="96"/>
                    </a:lnTo>
                    <a:lnTo>
                      <a:pt x="104" y="104"/>
                    </a:lnTo>
                    <a:lnTo>
                      <a:pt x="80" y="96"/>
                    </a:lnTo>
                    <a:lnTo>
                      <a:pt x="72" y="88"/>
                    </a:lnTo>
                    <a:lnTo>
                      <a:pt x="64" y="88"/>
                    </a:lnTo>
                    <a:lnTo>
                      <a:pt x="56" y="112"/>
                    </a:lnTo>
                    <a:lnTo>
                      <a:pt x="40" y="112"/>
                    </a:lnTo>
                    <a:lnTo>
                      <a:pt x="32" y="112"/>
                    </a:lnTo>
                    <a:lnTo>
                      <a:pt x="24" y="112"/>
                    </a:lnTo>
                    <a:lnTo>
                      <a:pt x="16" y="12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4" name="Freeform 38">
                <a:extLst>
                  <a:ext uri="{FF2B5EF4-FFF2-40B4-BE49-F238E27FC236}">
                    <a16:creationId xmlns:a16="http://schemas.microsoft.com/office/drawing/2014/main" id="{FDE55C17-84F7-4D78-AC10-9A7D010E1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5438" y="2957998"/>
                <a:ext cx="266540" cy="254322"/>
              </a:xfrm>
              <a:custGeom>
                <a:avLst/>
                <a:gdLst>
                  <a:gd name="T0" fmla="*/ 120 w 192"/>
                  <a:gd name="T1" fmla="*/ 40 h 168"/>
                  <a:gd name="T2" fmla="*/ 112 w 192"/>
                  <a:gd name="T3" fmla="*/ 56 h 168"/>
                  <a:gd name="T4" fmla="*/ 128 w 192"/>
                  <a:gd name="T5" fmla="*/ 56 h 168"/>
                  <a:gd name="T6" fmla="*/ 128 w 192"/>
                  <a:gd name="T7" fmla="*/ 64 h 168"/>
                  <a:gd name="T8" fmla="*/ 144 w 192"/>
                  <a:gd name="T9" fmla="*/ 88 h 168"/>
                  <a:gd name="T10" fmla="*/ 184 w 192"/>
                  <a:gd name="T11" fmla="*/ 104 h 168"/>
                  <a:gd name="T12" fmla="*/ 192 w 192"/>
                  <a:gd name="T13" fmla="*/ 104 h 168"/>
                  <a:gd name="T14" fmla="*/ 160 w 192"/>
                  <a:gd name="T15" fmla="*/ 144 h 168"/>
                  <a:gd name="T16" fmla="*/ 136 w 192"/>
                  <a:gd name="T17" fmla="*/ 152 h 168"/>
                  <a:gd name="T18" fmla="*/ 112 w 192"/>
                  <a:gd name="T19" fmla="*/ 160 h 168"/>
                  <a:gd name="T20" fmla="*/ 104 w 192"/>
                  <a:gd name="T21" fmla="*/ 160 h 168"/>
                  <a:gd name="T22" fmla="*/ 80 w 192"/>
                  <a:gd name="T23" fmla="*/ 168 h 168"/>
                  <a:gd name="T24" fmla="*/ 64 w 192"/>
                  <a:gd name="T25" fmla="*/ 168 h 168"/>
                  <a:gd name="T26" fmla="*/ 48 w 192"/>
                  <a:gd name="T27" fmla="*/ 152 h 168"/>
                  <a:gd name="T28" fmla="*/ 32 w 192"/>
                  <a:gd name="T29" fmla="*/ 152 h 168"/>
                  <a:gd name="T30" fmla="*/ 32 w 192"/>
                  <a:gd name="T31" fmla="*/ 144 h 168"/>
                  <a:gd name="T32" fmla="*/ 24 w 192"/>
                  <a:gd name="T33" fmla="*/ 136 h 168"/>
                  <a:gd name="T34" fmla="*/ 8 w 192"/>
                  <a:gd name="T35" fmla="*/ 112 h 168"/>
                  <a:gd name="T36" fmla="*/ 0 w 192"/>
                  <a:gd name="T37" fmla="*/ 104 h 168"/>
                  <a:gd name="T38" fmla="*/ 0 w 192"/>
                  <a:gd name="T39" fmla="*/ 96 h 168"/>
                  <a:gd name="T40" fmla="*/ 8 w 192"/>
                  <a:gd name="T41" fmla="*/ 96 h 168"/>
                  <a:gd name="T42" fmla="*/ 16 w 192"/>
                  <a:gd name="T43" fmla="*/ 64 h 168"/>
                  <a:gd name="T44" fmla="*/ 40 w 192"/>
                  <a:gd name="T45" fmla="*/ 24 h 168"/>
                  <a:gd name="T46" fmla="*/ 40 w 192"/>
                  <a:gd name="T47" fmla="*/ 8 h 168"/>
                  <a:gd name="T48" fmla="*/ 48 w 192"/>
                  <a:gd name="T49" fmla="*/ 8 h 168"/>
                  <a:gd name="T50" fmla="*/ 56 w 192"/>
                  <a:gd name="T51" fmla="*/ 8 h 168"/>
                  <a:gd name="T52" fmla="*/ 56 w 192"/>
                  <a:gd name="T53" fmla="*/ 0 h 168"/>
                  <a:gd name="T54" fmla="*/ 64 w 192"/>
                  <a:gd name="T55" fmla="*/ 8 h 168"/>
                  <a:gd name="T56" fmla="*/ 72 w 192"/>
                  <a:gd name="T57" fmla="*/ 0 h 168"/>
                  <a:gd name="T58" fmla="*/ 88 w 192"/>
                  <a:gd name="T59" fmla="*/ 8 h 168"/>
                  <a:gd name="T60" fmla="*/ 120 w 192"/>
                  <a:gd name="T61" fmla="*/ 4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2" h="168">
                    <a:moveTo>
                      <a:pt x="120" y="40"/>
                    </a:moveTo>
                    <a:lnTo>
                      <a:pt x="112" y="56"/>
                    </a:lnTo>
                    <a:lnTo>
                      <a:pt x="128" y="56"/>
                    </a:lnTo>
                    <a:lnTo>
                      <a:pt x="128" y="64"/>
                    </a:lnTo>
                    <a:lnTo>
                      <a:pt x="144" y="88"/>
                    </a:lnTo>
                    <a:lnTo>
                      <a:pt x="184" y="104"/>
                    </a:lnTo>
                    <a:lnTo>
                      <a:pt x="192" y="104"/>
                    </a:lnTo>
                    <a:lnTo>
                      <a:pt x="160" y="144"/>
                    </a:lnTo>
                    <a:lnTo>
                      <a:pt x="136" y="152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80" y="168"/>
                    </a:lnTo>
                    <a:lnTo>
                      <a:pt x="64" y="168"/>
                    </a:lnTo>
                    <a:lnTo>
                      <a:pt x="48" y="152"/>
                    </a:lnTo>
                    <a:lnTo>
                      <a:pt x="32" y="152"/>
                    </a:lnTo>
                    <a:lnTo>
                      <a:pt x="32" y="144"/>
                    </a:lnTo>
                    <a:lnTo>
                      <a:pt x="24" y="136"/>
                    </a:lnTo>
                    <a:lnTo>
                      <a:pt x="8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96"/>
                    </a:lnTo>
                    <a:lnTo>
                      <a:pt x="16" y="64"/>
                    </a:lnTo>
                    <a:lnTo>
                      <a:pt x="40" y="24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12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5" name="Freeform 39">
                <a:extLst>
                  <a:ext uri="{FF2B5EF4-FFF2-40B4-BE49-F238E27FC236}">
                    <a16:creationId xmlns:a16="http://schemas.microsoft.com/office/drawing/2014/main" id="{C7D45C1D-FED1-4323-9D7D-E4CDA3747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0620" y="2886096"/>
                <a:ext cx="121816" cy="133153"/>
              </a:xfrm>
              <a:custGeom>
                <a:avLst/>
                <a:gdLst>
                  <a:gd name="T0" fmla="*/ 80 w 88"/>
                  <a:gd name="T1" fmla="*/ 88 h 88"/>
                  <a:gd name="T2" fmla="*/ 88 w 88"/>
                  <a:gd name="T3" fmla="*/ 80 h 88"/>
                  <a:gd name="T4" fmla="*/ 64 w 88"/>
                  <a:gd name="T5" fmla="*/ 48 h 88"/>
                  <a:gd name="T6" fmla="*/ 40 w 88"/>
                  <a:gd name="T7" fmla="*/ 32 h 88"/>
                  <a:gd name="T8" fmla="*/ 24 w 88"/>
                  <a:gd name="T9" fmla="*/ 0 h 88"/>
                  <a:gd name="T10" fmla="*/ 24 w 88"/>
                  <a:gd name="T11" fmla="*/ 8 h 88"/>
                  <a:gd name="T12" fmla="*/ 8 w 88"/>
                  <a:gd name="T13" fmla="*/ 16 h 88"/>
                  <a:gd name="T14" fmla="*/ 0 w 88"/>
                  <a:gd name="T15" fmla="*/ 56 h 88"/>
                  <a:gd name="T16" fmla="*/ 8 w 88"/>
                  <a:gd name="T17" fmla="*/ 56 h 88"/>
                  <a:gd name="T18" fmla="*/ 16 w 88"/>
                  <a:gd name="T19" fmla="*/ 56 h 88"/>
                  <a:gd name="T20" fmla="*/ 16 w 88"/>
                  <a:gd name="T21" fmla="*/ 48 h 88"/>
                  <a:gd name="T22" fmla="*/ 24 w 88"/>
                  <a:gd name="T23" fmla="*/ 56 h 88"/>
                  <a:gd name="T24" fmla="*/ 32 w 88"/>
                  <a:gd name="T25" fmla="*/ 48 h 88"/>
                  <a:gd name="T26" fmla="*/ 48 w 88"/>
                  <a:gd name="T27" fmla="*/ 56 h 88"/>
                  <a:gd name="T28" fmla="*/ 80 w 88"/>
                  <a:gd name="T2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88">
                    <a:moveTo>
                      <a:pt x="80" y="88"/>
                    </a:moveTo>
                    <a:lnTo>
                      <a:pt x="88" y="80"/>
                    </a:lnTo>
                    <a:lnTo>
                      <a:pt x="64" y="48"/>
                    </a:lnTo>
                    <a:lnTo>
                      <a:pt x="40" y="32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24" y="56"/>
                    </a:lnTo>
                    <a:lnTo>
                      <a:pt x="32" y="48"/>
                    </a:lnTo>
                    <a:lnTo>
                      <a:pt x="48" y="56"/>
                    </a:lnTo>
                    <a:lnTo>
                      <a:pt x="80" y="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6" name="Freeform 40">
                <a:extLst>
                  <a:ext uri="{FF2B5EF4-FFF2-40B4-BE49-F238E27FC236}">
                    <a16:creationId xmlns:a16="http://schemas.microsoft.com/office/drawing/2014/main" id="{A21E773C-D18E-4F5C-A1E8-E60F27833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4080" y="2764927"/>
                <a:ext cx="299856" cy="447395"/>
              </a:xfrm>
              <a:custGeom>
                <a:avLst/>
                <a:gdLst>
                  <a:gd name="T0" fmla="*/ 192 w 216"/>
                  <a:gd name="T1" fmla="*/ 136 h 296"/>
                  <a:gd name="T2" fmla="*/ 200 w 216"/>
                  <a:gd name="T3" fmla="*/ 96 h 296"/>
                  <a:gd name="T4" fmla="*/ 216 w 216"/>
                  <a:gd name="T5" fmla="*/ 88 h 296"/>
                  <a:gd name="T6" fmla="*/ 216 w 216"/>
                  <a:gd name="T7" fmla="*/ 80 h 296"/>
                  <a:gd name="T8" fmla="*/ 208 w 216"/>
                  <a:gd name="T9" fmla="*/ 72 h 296"/>
                  <a:gd name="T10" fmla="*/ 192 w 216"/>
                  <a:gd name="T11" fmla="*/ 16 h 296"/>
                  <a:gd name="T12" fmla="*/ 176 w 216"/>
                  <a:gd name="T13" fmla="*/ 8 h 296"/>
                  <a:gd name="T14" fmla="*/ 176 w 216"/>
                  <a:gd name="T15" fmla="*/ 0 h 296"/>
                  <a:gd name="T16" fmla="*/ 160 w 216"/>
                  <a:gd name="T17" fmla="*/ 16 h 296"/>
                  <a:gd name="T18" fmla="*/ 144 w 216"/>
                  <a:gd name="T19" fmla="*/ 16 h 296"/>
                  <a:gd name="T20" fmla="*/ 40 w 216"/>
                  <a:gd name="T21" fmla="*/ 16 h 296"/>
                  <a:gd name="T22" fmla="*/ 40 w 216"/>
                  <a:gd name="T23" fmla="*/ 48 h 296"/>
                  <a:gd name="T24" fmla="*/ 24 w 216"/>
                  <a:gd name="T25" fmla="*/ 48 h 296"/>
                  <a:gd name="T26" fmla="*/ 24 w 216"/>
                  <a:gd name="T27" fmla="*/ 56 h 296"/>
                  <a:gd name="T28" fmla="*/ 24 w 216"/>
                  <a:gd name="T29" fmla="*/ 104 h 296"/>
                  <a:gd name="T30" fmla="*/ 24 w 216"/>
                  <a:gd name="T31" fmla="*/ 112 h 296"/>
                  <a:gd name="T32" fmla="*/ 16 w 216"/>
                  <a:gd name="T33" fmla="*/ 112 h 296"/>
                  <a:gd name="T34" fmla="*/ 0 w 216"/>
                  <a:gd name="T35" fmla="*/ 152 h 296"/>
                  <a:gd name="T36" fmla="*/ 16 w 216"/>
                  <a:gd name="T37" fmla="*/ 176 h 296"/>
                  <a:gd name="T38" fmla="*/ 8 w 216"/>
                  <a:gd name="T39" fmla="*/ 184 h 296"/>
                  <a:gd name="T40" fmla="*/ 24 w 216"/>
                  <a:gd name="T41" fmla="*/ 200 h 296"/>
                  <a:gd name="T42" fmla="*/ 24 w 216"/>
                  <a:gd name="T43" fmla="*/ 216 h 296"/>
                  <a:gd name="T44" fmla="*/ 40 w 216"/>
                  <a:gd name="T45" fmla="*/ 224 h 296"/>
                  <a:gd name="T46" fmla="*/ 80 w 216"/>
                  <a:gd name="T47" fmla="*/ 272 h 296"/>
                  <a:gd name="T48" fmla="*/ 88 w 216"/>
                  <a:gd name="T49" fmla="*/ 280 h 296"/>
                  <a:gd name="T50" fmla="*/ 104 w 216"/>
                  <a:gd name="T51" fmla="*/ 280 h 296"/>
                  <a:gd name="T52" fmla="*/ 120 w 216"/>
                  <a:gd name="T53" fmla="*/ 296 h 296"/>
                  <a:gd name="T54" fmla="*/ 136 w 216"/>
                  <a:gd name="T55" fmla="*/ 296 h 296"/>
                  <a:gd name="T56" fmla="*/ 160 w 216"/>
                  <a:gd name="T57" fmla="*/ 288 h 296"/>
                  <a:gd name="T58" fmla="*/ 168 w 216"/>
                  <a:gd name="T59" fmla="*/ 280 h 296"/>
                  <a:gd name="T60" fmla="*/ 184 w 216"/>
                  <a:gd name="T61" fmla="*/ 280 h 296"/>
                  <a:gd name="T62" fmla="*/ 184 w 216"/>
                  <a:gd name="T63" fmla="*/ 272 h 296"/>
                  <a:gd name="T64" fmla="*/ 176 w 216"/>
                  <a:gd name="T65" fmla="*/ 264 h 296"/>
                  <a:gd name="T66" fmla="*/ 160 w 216"/>
                  <a:gd name="T67" fmla="*/ 240 h 296"/>
                  <a:gd name="T68" fmla="*/ 152 w 216"/>
                  <a:gd name="T69" fmla="*/ 232 h 296"/>
                  <a:gd name="T70" fmla="*/ 152 w 216"/>
                  <a:gd name="T71" fmla="*/ 224 h 296"/>
                  <a:gd name="T72" fmla="*/ 160 w 216"/>
                  <a:gd name="T73" fmla="*/ 224 h 296"/>
                  <a:gd name="T74" fmla="*/ 168 w 216"/>
                  <a:gd name="T75" fmla="*/ 192 h 296"/>
                  <a:gd name="T76" fmla="*/ 192 w 216"/>
                  <a:gd name="T77" fmla="*/ 152 h 296"/>
                  <a:gd name="T78" fmla="*/ 192 w 216"/>
                  <a:gd name="T79" fmla="*/ 13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" h="296">
                    <a:moveTo>
                      <a:pt x="192" y="136"/>
                    </a:moveTo>
                    <a:lnTo>
                      <a:pt x="200" y="96"/>
                    </a:lnTo>
                    <a:lnTo>
                      <a:pt x="216" y="88"/>
                    </a:lnTo>
                    <a:lnTo>
                      <a:pt x="216" y="80"/>
                    </a:lnTo>
                    <a:lnTo>
                      <a:pt x="208" y="72"/>
                    </a:lnTo>
                    <a:lnTo>
                      <a:pt x="192" y="16"/>
                    </a:lnTo>
                    <a:lnTo>
                      <a:pt x="176" y="8"/>
                    </a:lnTo>
                    <a:lnTo>
                      <a:pt x="176" y="0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40" y="16"/>
                    </a:lnTo>
                    <a:lnTo>
                      <a:pt x="40" y="48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4" y="104"/>
                    </a:lnTo>
                    <a:lnTo>
                      <a:pt x="24" y="112"/>
                    </a:lnTo>
                    <a:lnTo>
                      <a:pt x="16" y="112"/>
                    </a:lnTo>
                    <a:lnTo>
                      <a:pt x="0" y="152"/>
                    </a:lnTo>
                    <a:lnTo>
                      <a:pt x="16" y="176"/>
                    </a:lnTo>
                    <a:lnTo>
                      <a:pt x="8" y="184"/>
                    </a:lnTo>
                    <a:lnTo>
                      <a:pt x="24" y="200"/>
                    </a:lnTo>
                    <a:lnTo>
                      <a:pt x="24" y="216"/>
                    </a:lnTo>
                    <a:lnTo>
                      <a:pt x="40" y="224"/>
                    </a:lnTo>
                    <a:lnTo>
                      <a:pt x="80" y="272"/>
                    </a:lnTo>
                    <a:lnTo>
                      <a:pt x="88" y="280"/>
                    </a:lnTo>
                    <a:lnTo>
                      <a:pt x="104" y="280"/>
                    </a:lnTo>
                    <a:lnTo>
                      <a:pt x="120" y="296"/>
                    </a:lnTo>
                    <a:lnTo>
                      <a:pt x="136" y="296"/>
                    </a:lnTo>
                    <a:lnTo>
                      <a:pt x="160" y="288"/>
                    </a:lnTo>
                    <a:lnTo>
                      <a:pt x="168" y="280"/>
                    </a:lnTo>
                    <a:lnTo>
                      <a:pt x="184" y="280"/>
                    </a:lnTo>
                    <a:lnTo>
                      <a:pt x="184" y="272"/>
                    </a:lnTo>
                    <a:lnTo>
                      <a:pt x="176" y="264"/>
                    </a:lnTo>
                    <a:lnTo>
                      <a:pt x="160" y="240"/>
                    </a:lnTo>
                    <a:lnTo>
                      <a:pt x="152" y="232"/>
                    </a:lnTo>
                    <a:lnTo>
                      <a:pt x="152" y="224"/>
                    </a:lnTo>
                    <a:lnTo>
                      <a:pt x="160" y="224"/>
                    </a:lnTo>
                    <a:lnTo>
                      <a:pt x="168" y="192"/>
                    </a:lnTo>
                    <a:lnTo>
                      <a:pt x="192" y="152"/>
                    </a:lnTo>
                    <a:lnTo>
                      <a:pt x="192" y="1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7" name="Freeform 41">
                <a:extLst>
                  <a:ext uri="{FF2B5EF4-FFF2-40B4-BE49-F238E27FC236}">
                    <a16:creationId xmlns:a16="http://schemas.microsoft.com/office/drawing/2014/main" id="{DCDA37C4-3CAD-4601-BBDA-76000C577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361" y="2946015"/>
                <a:ext cx="143681" cy="133153"/>
              </a:xfrm>
              <a:custGeom>
                <a:avLst/>
                <a:gdLst>
                  <a:gd name="T0" fmla="*/ 96 w 104"/>
                  <a:gd name="T1" fmla="*/ 40 h 88"/>
                  <a:gd name="T2" fmla="*/ 88 w 104"/>
                  <a:gd name="T3" fmla="*/ 40 h 88"/>
                  <a:gd name="T4" fmla="*/ 72 w 104"/>
                  <a:gd name="T5" fmla="*/ 16 h 88"/>
                  <a:gd name="T6" fmla="*/ 72 w 104"/>
                  <a:gd name="T7" fmla="*/ 0 h 88"/>
                  <a:gd name="T8" fmla="*/ 56 w 104"/>
                  <a:gd name="T9" fmla="*/ 8 h 88"/>
                  <a:gd name="T10" fmla="*/ 32 w 104"/>
                  <a:gd name="T11" fmla="*/ 24 h 88"/>
                  <a:gd name="T12" fmla="*/ 16 w 104"/>
                  <a:gd name="T13" fmla="*/ 32 h 88"/>
                  <a:gd name="T14" fmla="*/ 0 w 104"/>
                  <a:gd name="T15" fmla="*/ 56 h 88"/>
                  <a:gd name="T16" fmla="*/ 0 w 104"/>
                  <a:gd name="T17" fmla="*/ 72 h 88"/>
                  <a:gd name="T18" fmla="*/ 8 w 104"/>
                  <a:gd name="T19" fmla="*/ 80 h 88"/>
                  <a:gd name="T20" fmla="*/ 24 w 104"/>
                  <a:gd name="T21" fmla="*/ 80 h 88"/>
                  <a:gd name="T22" fmla="*/ 32 w 104"/>
                  <a:gd name="T23" fmla="*/ 88 h 88"/>
                  <a:gd name="T24" fmla="*/ 32 w 104"/>
                  <a:gd name="T25" fmla="*/ 64 h 88"/>
                  <a:gd name="T26" fmla="*/ 64 w 104"/>
                  <a:gd name="T27" fmla="*/ 64 h 88"/>
                  <a:gd name="T28" fmla="*/ 80 w 104"/>
                  <a:gd name="T29" fmla="*/ 64 h 88"/>
                  <a:gd name="T30" fmla="*/ 88 w 104"/>
                  <a:gd name="T31" fmla="*/ 56 h 88"/>
                  <a:gd name="T32" fmla="*/ 96 w 104"/>
                  <a:gd name="T33" fmla="*/ 56 h 88"/>
                  <a:gd name="T34" fmla="*/ 104 w 104"/>
                  <a:gd name="T35" fmla="*/ 48 h 88"/>
                  <a:gd name="T36" fmla="*/ 96 w 104"/>
                  <a:gd name="T37" fmla="*/ 4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8">
                    <a:moveTo>
                      <a:pt x="96" y="40"/>
                    </a:moveTo>
                    <a:lnTo>
                      <a:pt x="88" y="40"/>
                    </a:lnTo>
                    <a:lnTo>
                      <a:pt x="72" y="16"/>
                    </a:lnTo>
                    <a:lnTo>
                      <a:pt x="72" y="0"/>
                    </a:lnTo>
                    <a:lnTo>
                      <a:pt x="56" y="8"/>
                    </a:lnTo>
                    <a:lnTo>
                      <a:pt x="32" y="24"/>
                    </a:lnTo>
                    <a:lnTo>
                      <a:pt x="16" y="32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88"/>
                    </a:lnTo>
                    <a:lnTo>
                      <a:pt x="32" y="64"/>
                    </a:lnTo>
                    <a:lnTo>
                      <a:pt x="64" y="64"/>
                    </a:lnTo>
                    <a:lnTo>
                      <a:pt x="80" y="64"/>
                    </a:lnTo>
                    <a:lnTo>
                      <a:pt x="88" y="56"/>
                    </a:lnTo>
                    <a:lnTo>
                      <a:pt x="96" y="56"/>
                    </a:lnTo>
                    <a:lnTo>
                      <a:pt x="104" y="48"/>
                    </a:lnTo>
                    <a:lnTo>
                      <a:pt x="96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8" name="Freeform 42">
                <a:extLst>
                  <a:ext uri="{FF2B5EF4-FFF2-40B4-BE49-F238E27FC236}">
                    <a16:creationId xmlns:a16="http://schemas.microsoft.com/office/drawing/2014/main" id="{142355EA-4F4D-41F0-BB45-B3C301074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313" y="2752943"/>
                <a:ext cx="288403" cy="278291"/>
              </a:xfrm>
              <a:custGeom>
                <a:avLst/>
                <a:gdLst>
                  <a:gd name="T0" fmla="*/ 176 w 208"/>
                  <a:gd name="T1" fmla="*/ 152 h 184"/>
                  <a:gd name="T2" fmla="*/ 176 w 208"/>
                  <a:gd name="T3" fmla="*/ 144 h 184"/>
                  <a:gd name="T4" fmla="*/ 200 w 208"/>
                  <a:gd name="T5" fmla="*/ 96 h 184"/>
                  <a:gd name="T6" fmla="*/ 208 w 208"/>
                  <a:gd name="T7" fmla="*/ 48 h 184"/>
                  <a:gd name="T8" fmla="*/ 200 w 208"/>
                  <a:gd name="T9" fmla="*/ 48 h 184"/>
                  <a:gd name="T10" fmla="*/ 192 w 208"/>
                  <a:gd name="T11" fmla="*/ 32 h 184"/>
                  <a:gd name="T12" fmla="*/ 192 w 208"/>
                  <a:gd name="T13" fmla="*/ 8 h 184"/>
                  <a:gd name="T14" fmla="*/ 184 w 208"/>
                  <a:gd name="T15" fmla="*/ 0 h 184"/>
                  <a:gd name="T16" fmla="*/ 152 w 208"/>
                  <a:gd name="T17" fmla="*/ 0 h 184"/>
                  <a:gd name="T18" fmla="*/ 72 w 208"/>
                  <a:gd name="T19" fmla="*/ 64 h 184"/>
                  <a:gd name="T20" fmla="*/ 56 w 208"/>
                  <a:gd name="T21" fmla="*/ 72 h 184"/>
                  <a:gd name="T22" fmla="*/ 56 w 208"/>
                  <a:gd name="T23" fmla="*/ 112 h 184"/>
                  <a:gd name="T24" fmla="*/ 48 w 208"/>
                  <a:gd name="T25" fmla="*/ 120 h 184"/>
                  <a:gd name="T26" fmla="*/ 0 w 208"/>
                  <a:gd name="T27" fmla="*/ 128 h 184"/>
                  <a:gd name="T28" fmla="*/ 0 w 208"/>
                  <a:gd name="T29" fmla="*/ 144 h 184"/>
                  <a:gd name="T30" fmla="*/ 16 w 208"/>
                  <a:gd name="T31" fmla="*/ 168 h 184"/>
                  <a:gd name="T32" fmla="*/ 24 w 208"/>
                  <a:gd name="T33" fmla="*/ 168 h 184"/>
                  <a:gd name="T34" fmla="*/ 32 w 208"/>
                  <a:gd name="T35" fmla="*/ 176 h 184"/>
                  <a:gd name="T36" fmla="*/ 40 w 208"/>
                  <a:gd name="T37" fmla="*/ 168 h 184"/>
                  <a:gd name="T38" fmla="*/ 48 w 208"/>
                  <a:gd name="T39" fmla="*/ 184 h 184"/>
                  <a:gd name="T40" fmla="*/ 48 w 208"/>
                  <a:gd name="T41" fmla="*/ 168 h 184"/>
                  <a:gd name="T42" fmla="*/ 56 w 208"/>
                  <a:gd name="T43" fmla="*/ 152 h 184"/>
                  <a:gd name="T44" fmla="*/ 72 w 208"/>
                  <a:gd name="T45" fmla="*/ 152 h 184"/>
                  <a:gd name="T46" fmla="*/ 88 w 208"/>
                  <a:gd name="T47" fmla="*/ 160 h 184"/>
                  <a:gd name="T48" fmla="*/ 104 w 208"/>
                  <a:gd name="T49" fmla="*/ 160 h 184"/>
                  <a:gd name="T50" fmla="*/ 120 w 208"/>
                  <a:gd name="T51" fmla="*/ 168 h 184"/>
                  <a:gd name="T52" fmla="*/ 136 w 208"/>
                  <a:gd name="T53" fmla="*/ 160 h 184"/>
                  <a:gd name="T54" fmla="*/ 160 w 208"/>
                  <a:gd name="T55" fmla="*/ 160 h 184"/>
                  <a:gd name="T56" fmla="*/ 168 w 208"/>
                  <a:gd name="T57" fmla="*/ 152 h 184"/>
                  <a:gd name="T58" fmla="*/ 176 w 208"/>
                  <a:gd name="T59" fmla="*/ 15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8" h="184">
                    <a:moveTo>
                      <a:pt x="176" y="152"/>
                    </a:moveTo>
                    <a:lnTo>
                      <a:pt x="176" y="144"/>
                    </a:lnTo>
                    <a:lnTo>
                      <a:pt x="200" y="96"/>
                    </a:lnTo>
                    <a:lnTo>
                      <a:pt x="208" y="48"/>
                    </a:lnTo>
                    <a:lnTo>
                      <a:pt x="200" y="48"/>
                    </a:lnTo>
                    <a:lnTo>
                      <a:pt x="192" y="32"/>
                    </a:lnTo>
                    <a:lnTo>
                      <a:pt x="192" y="8"/>
                    </a:lnTo>
                    <a:lnTo>
                      <a:pt x="184" y="0"/>
                    </a:lnTo>
                    <a:lnTo>
                      <a:pt x="152" y="0"/>
                    </a:lnTo>
                    <a:lnTo>
                      <a:pt x="72" y="64"/>
                    </a:lnTo>
                    <a:lnTo>
                      <a:pt x="56" y="72"/>
                    </a:lnTo>
                    <a:lnTo>
                      <a:pt x="56" y="112"/>
                    </a:lnTo>
                    <a:lnTo>
                      <a:pt x="48" y="120"/>
                    </a:lnTo>
                    <a:lnTo>
                      <a:pt x="0" y="128"/>
                    </a:lnTo>
                    <a:lnTo>
                      <a:pt x="0" y="144"/>
                    </a:lnTo>
                    <a:lnTo>
                      <a:pt x="16" y="168"/>
                    </a:lnTo>
                    <a:lnTo>
                      <a:pt x="24" y="168"/>
                    </a:lnTo>
                    <a:lnTo>
                      <a:pt x="32" y="176"/>
                    </a:lnTo>
                    <a:lnTo>
                      <a:pt x="40" y="168"/>
                    </a:lnTo>
                    <a:lnTo>
                      <a:pt x="48" y="184"/>
                    </a:lnTo>
                    <a:lnTo>
                      <a:pt x="48" y="168"/>
                    </a:lnTo>
                    <a:lnTo>
                      <a:pt x="56" y="152"/>
                    </a:lnTo>
                    <a:lnTo>
                      <a:pt x="72" y="152"/>
                    </a:lnTo>
                    <a:lnTo>
                      <a:pt x="88" y="160"/>
                    </a:lnTo>
                    <a:lnTo>
                      <a:pt x="104" y="160"/>
                    </a:lnTo>
                    <a:lnTo>
                      <a:pt x="120" y="168"/>
                    </a:lnTo>
                    <a:lnTo>
                      <a:pt x="136" y="160"/>
                    </a:lnTo>
                    <a:lnTo>
                      <a:pt x="160" y="160"/>
                    </a:lnTo>
                    <a:lnTo>
                      <a:pt x="168" y="152"/>
                    </a:lnTo>
                    <a:lnTo>
                      <a:pt x="176" y="1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29" name="Freeform 43">
                <a:extLst>
                  <a:ext uri="{FF2B5EF4-FFF2-40B4-BE49-F238E27FC236}">
                    <a16:creationId xmlns:a16="http://schemas.microsoft.com/office/drawing/2014/main" id="{ECD6EC2A-F001-432B-8CCA-BD6871D1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545" y="2716991"/>
                <a:ext cx="298815" cy="338208"/>
              </a:xfrm>
              <a:custGeom>
                <a:avLst/>
                <a:gdLst>
                  <a:gd name="T0" fmla="*/ 160 w 216"/>
                  <a:gd name="T1" fmla="*/ 152 h 224"/>
                  <a:gd name="T2" fmla="*/ 208 w 216"/>
                  <a:gd name="T3" fmla="*/ 144 h 224"/>
                  <a:gd name="T4" fmla="*/ 216 w 216"/>
                  <a:gd name="T5" fmla="*/ 136 h 224"/>
                  <a:gd name="T6" fmla="*/ 216 w 216"/>
                  <a:gd name="T7" fmla="*/ 96 h 224"/>
                  <a:gd name="T8" fmla="*/ 200 w 216"/>
                  <a:gd name="T9" fmla="*/ 96 h 224"/>
                  <a:gd name="T10" fmla="*/ 200 w 216"/>
                  <a:gd name="T11" fmla="*/ 80 h 224"/>
                  <a:gd name="T12" fmla="*/ 184 w 216"/>
                  <a:gd name="T13" fmla="*/ 72 h 224"/>
                  <a:gd name="T14" fmla="*/ 168 w 216"/>
                  <a:gd name="T15" fmla="*/ 64 h 224"/>
                  <a:gd name="T16" fmla="*/ 96 w 216"/>
                  <a:gd name="T17" fmla="*/ 0 h 224"/>
                  <a:gd name="T18" fmla="*/ 72 w 216"/>
                  <a:gd name="T19" fmla="*/ 0 h 224"/>
                  <a:gd name="T20" fmla="*/ 88 w 216"/>
                  <a:gd name="T21" fmla="*/ 144 h 224"/>
                  <a:gd name="T22" fmla="*/ 24 w 216"/>
                  <a:gd name="T23" fmla="*/ 144 h 224"/>
                  <a:gd name="T24" fmla="*/ 16 w 216"/>
                  <a:gd name="T25" fmla="*/ 152 h 224"/>
                  <a:gd name="T26" fmla="*/ 8 w 216"/>
                  <a:gd name="T27" fmla="*/ 144 h 224"/>
                  <a:gd name="T28" fmla="*/ 0 w 216"/>
                  <a:gd name="T29" fmla="*/ 160 h 224"/>
                  <a:gd name="T30" fmla="*/ 8 w 216"/>
                  <a:gd name="T31" fmla="*/ 192 h 224"/>
                  <a:gd name="T32" fmla="*/ 16 w 216"/>
                  <a:gd name="T33" fmla="*/ 200 h 224"/>
                  <a:gd name="T34" fmla="*/ 32 w 216"/>
                  <a:gd name="T35" fmla="*/ 192 h 224"/>
                  <a:gd name="T36" fmla="*/ 48 w 216"/>
                  <a:gd name="T37" fmla="*/ 224 h 224"/>
                  <a:gd name="T38" fmla="*/ 56 w 216"/>
                  <a:gd name="T39" fmla="*/ 224 h 224"/>
                  <a:gd name="T40" fmla="*/ 64 w 216"/>
                  <a:gd name="T41" fmla="*/ 224 h 224"/>
                  <a:gd name="T42" fmla="*/ 72 w 216"/>
                  <a:gd name="T43" fmla="*/ 224 h 224"/>
                  <a:gd name="T44" fmla="*/ 80 w 216"/>
                  <a:gd name="T45" fmla="*/ 224 h 224"/>
                  <a:gd name="T46" fmla="*/ 88 w 216"/>
                  <a:gd name="T47" fmla="*/ 224 h 224"/>
                  <a:gd name="T48" fmla="*/ 88 w 216"/>
                  <a:gd name="T49" fmla="*/ 208 h 224"/>
                  <a:gd name="T50" fmla="*/ 104 w 216"/>
                  <a:gd name="T51" fmla="*/ 184 h 224"/>
                  <a:gd name="T52" fmla="*/ 120 w 216"/>
                  <a:gd name="T53" fmla="*/ 176 h 224"/>
                  <a:gd name="T54" fmla="*/ 144 w 216"/>
                  <a:gd name="T55" fmla="*/ 160 h 224"/>
                  <a:gd name="T56" fmla="*/ 160 w 216"/>
                  <a:gd name="T57" fmla="*/ 1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" h="224">
                    <a:moveTo>
                      <a:pt x="160" y="152"/>
                    </a:moveTo>
                    <a:lnTo>
                      <a:pt x="208" y="144"/>
                    </a:lnTo>
                    <a:lnTo>
                      <a:pt x="216" y="136"/>
                    </a:lnTo>
                    <a:lnTo>
                      <a:pt x="216" y="96"/>
                    </a:lnTo>
                    <a:lnTo>
                      <a:pt x="200" y="96"/>
                    </a:lnTo>
                    <a:lnTo>
                      <a:pt x="200" y="80"/>
                    </a:lnTo>
                    <a:lnTo>
                      <a:pt x="184" y="72"/>
                    </a:lnTo>
                    <a:lnTo>
                      <a:pt x="168" y="64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88" y="144"/>
                    </a:lnTo>
                    <a:lnTo>
                      <a:pt x="24" y="144"/>
                    </a:lnTo>
                    <a:lnTo>
                      <a:pt x="16" y="152"/>
                    </a:lnTo>
                    <a:lnTo>
                      <a:pt x="8" y="144"/>
                    </a:lnTo>
                    <a:lnTo>
                      <a:pt x="0" y="160"/>
                    </a:lnTo>
                    <a:lnTo>
                      <a:pt x="8" y="192"/>
                    </a:lnTo>
                    <a:lnTo>
                      <a:pt x="16" y="200"/>
                    </a:lnTo>
                    <a:lnTo>
                      <a:pt x="32" y="192"/>
                    </a:lnTo>
                    <a:lnTo>
                      <a:pt x="48" y="224"/>
                    </a:lnTo>
                    <a:lnTo>
                      <a:pt x="56" y="224"/>
                    </a:lnTo>
                    <a:lnTo>
                      <a:pt x="64" y="224"/>
                    </a:lnTo>
                    <a:lnTo>
                      <a:pt x="72" y="224"/>
                    </a:lnTo>
                    <a:lnTo>
                      <a:pt x="80" y="224"/>
                    </a:lnTo>
                    <a:lnTo>
                      <a:pt x="88" y="224"/>
                    </a:lnTo>
                    <a:lnTo>
                      <a:pt x="88" y="208"/>
                    </a:lnTo>
                    <a:lnTo>
                      <a:pt x="104" y="184"/>
                    </a:lnTo>
                    <a:lnTo>
                      <a:pt x="120" y="176"/>
                    </a:lnTo>
                    <a:lnTo>
                      <a:pt x="144" y="160"/>
                    </a:lnTo>
                    <a:lnTo>
                      <a:pt x="160" y="1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0" name="Freeform 44">
                <a:extLst>
                  <a:ext uri="{FF2B5EF4-FFF2-40B4-BE49-F238E27FC236}">
                    <a16:creationId xmlns:a16="http://schemas.microsoft.com/office/drawing/2014/main" id="{E67B35F4-ABDD-44C4-8E42-94DC0986D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1901" y="2534571"/>
                <a:ext cx="288403" cy="315572"/>
              </a:xfrm>
              <a:custGeom>
                <a:avLst/>
                <a:gdLst>
                  <a:gd name="T0" fmla="*/ 208 w 208"/>
                  <a:gd name="T1" fmla="*/ 168 h 208"/>
                  <a:gd name="T2" fmla="*/ 200 w 208"/>
                  <a:gd name="T3" fmla="*/ 72 h 208"/>
                  <a:gd name="T4" fmla="*/ 200 w 208"/>
                  <a:gd name="T5" fmla="*/ 48 h 208"/>
                  <a:gd name="T6" fmla="*/ 200 w 208"/>
                  <a:gd name="T7" fmla="*/ 24 h 208"/>
                  <a:gd name="T8" fmla="*/ 176 w 208"/>
                  <a:gd name="T9" fmla="*/ 16 h 208"/>
                  <a:gd name="T10" fmla="*/ 176 w 208"/>
                  <a:gd name="T11" fmla="*/ 8 h 208"/>
                  <a:gd name="T12" fmla="*/ 160 w 208"/>
                  <a:gd name="T13" fmla="*/ 8 h 208"/>
                  <a:gd name="T14" fmla="*/ 136 w 208"/>
                  <a:gd name="T15" fmla="*/ 16 h 208"/>
                  <a:gd name="T16" fmla="*/ 136 w 208"/>
                  <a:gd name="T17" fmla="*/ 40 h 208"/>
                  <a:gd name="T18" fmla="*/ 128 w 208"/>
                  <a:gd name="T19" fmla="*/ 48 h 208"/>
                  <a:gd name="T20" fmla="*/ 120 w 208"/>
                  <a:gd name="T21" fmla="*/ 40 h 208"/>
                  <a:gd name="T22" fmla="*/ 104 w 208"/>
                  <a:gd name="T23" fmla="*/ 32 h 208"/>
                  <a:gd name="T24" fmla="*/ 80 w 208"/>
                  <a:gd name="T25" fmla="*/ 24 h 208"/>
                  <a:gd name="T26" fmla="*/ 80 w 208"/>
                  <a:gd name="T27" fmla="*/ 16 h 208"/>
                  <a:gd name="T28" fmla="*/ 64 w 208"/>
                  <a:gd name="T29" fmla="*/ 8 h 208"/>
                  <a:gd name="T30" fmla="*/ 40 w 208"/>
                  <a:gd name="T31" fmla="*/ 8 h 208"/>
                  <a:gd name="T32" fmla="*/ 24 w 208"/>
                  <a:gd name="T33" fmla="*/ 0 h 208"/>
                  <a:gd name="T34" fmla="*/ 24 w 208"/>
                  <a:gd name="T35" fmla="*/ 16 h 208"/>
                  <a:gd name="T36" fmla="*/ 8 w 208"/>
                  <a:gd name="T37" fmla="*/ 24 h 208"/>
                  <a:gd name="T38" fmla="*/ 8 w 208"/>
                  <a:gd name="T39" fmla="*/ 40 h 208"/>
                  <a:gd name="T40" fmla="*/ 0 w 208"/>
                  <a:gd name="T41" fmla="*/ 40 h 208"/>
                  <a:gd name="T42" fmla="*/ 0 w 208"/>
                  <a:gd name="T43" fmla="*/ 48 h 208"/>
                  <a:gd name="T44" fmla="*/ 8 w 208"/>
                  <a:gd name="T45" fmla="*/ 56 h 208"/>
                  <a:gd name="T46" fmla="*/ 8 w 208"/>
                  <a:gd name="T47" fmla="*/ 80 h 208"/>
                  <a:gd name="T48" fmla="*/ 8 w 208"/>
                  <a:gd name="T49" fmla="*/ 96 h 208"/>
                  <a:gd name="T50" fmla="*/ 0 w 208"/>
                  <a:gd name="T51" fmla="*/ 104 h 208"/>
                  <a:gd name="T52" fmla="*/ 16 w 208"/>
                  <a:gd name="T53" fmla="*/ 128 h 208"/>
                  <a:gd name="T54" fmla="*/ 24 w 208"/>
                  <a:gd name="T55" fmla="*/ 128 h 208"/>
                  <a:gd name="T56" fmla="*/ 32 w 208"/>
                  <a:gd name="T57" fmla="*/ 144 h 208"/>
                  <a:gd name="T58" fmla="*/ 64 w 208"/>
                  <a:gd name="T59" fmla="*/ 144 h 208"/>
                  <a:gd name="T60" fmla="*/ 72 w 208"/>
                  <a:gd name="T61" fmla="*/ 152 h 208"/>
                  <a:gd name="T62" fmla="*/ 96 w 208"/>
                  <a:gd name="T63" fmla="*/ 152 h 208"/>
                  <a:gd name="T64" fmla="*/ 192 w 208"/>
                  <a:gd name="T65" fmla="*/ 208 h 208"/>
                  <a:gd name="T66" fmla="*/ 192 w 208"/>
                  <a:gd name="T67" fmla="*/ 200 h 208"/>
                  <a:gd name="T68" fmla="*/ 208 w 208"/>
                  <a:gd name="T69" fmla="*/ 200 h 208"/>
                  <a:gd name="T70" fmla="*/ 208 w 208"/>
                  <a:gd name="T71" fmla="*/ 1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8" h="208">
                    <a:moveTo>
                      <a:pt x="208" y="168"/>
                    </a:moveTo>
                    <a:lnTo>
                      <a:pt x="200" y="72"/>
                    </a:lnTo>
                    <a:lnTo>
                      <a:pt x="200" y="48"/>
                    </a:lnTo>
                    <a:lnTo>
                      <a:pt x="200" y="24"/>
                    </a:lnTo>
                    <a:lnTo>
                      <a:pt x="176" y="16"/>
                    </a:lnTo>
                    <a:lnTo>
                      <a:pt x="176" y="8"/>
                    </a:lnTo>
                    <a:lnTo>
                      <a:pt x="160" y="8"/>
                    </a:lnTo>
                    <a:lnTo>
                      <a:pt x="136" y="16"/>
                    </a:lnTo>
                    <a:lnTo>
                      <a:pt x="136" y="40"/>
                    </a:lnTo>
                    <a:lnTo>
                      <a:pt x="128" y="48"/>
                    </a:lnTo>
                    <a:lnTo>
                      <a:pt x="120" y="40"/>
                    </a:lnTo>
                    <a:lnTo>
                      <a:pt x="104" y="32"/>
                    </a:lnTo>
                    <a:lnTo>
                      <a:pt x="80" y="24"/>
                    </a:lnTo>
                    <a:lnTo>
                      <a:pt x="80" y="16"/>
                    </a:lnTo>
                    <a:lnTo>
                      <a:pt x="64" y="8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24" y="16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8" y="80"/>
                    </a:lnTo>
                    <a:lnTo>
                      <a:pt x="8" y="96"/>
                    </a:lnTo>
                    <a:lnTo>
                      <a:pt x="0" y="104"/>
                    </a:lnTo>
                    <a:lnTo>
                      <a:pt x="16" y="128"/>
                    </a:lnTo>
                    <a:lnTo>
                      <a:pt x="24" y="128"/>
                    </a:lnTo>
                    <a:lnTo>
                      <a:pt x="32" y="144"/>
                    </a:lnTo>
                    <a:lnTo>
                      <a:pt x="64" y="144"/>
                    </a:lnTo>
                    <a:lnTo>
                      <a:pt x="72" y="152"/>
                    </a:lnTo>
                    <a:lnTo>
                      <a:pt x="96" y="152"/>
                    </a:lnTo>
                    <a:lnTo>
                      <a:pt x="192" y="208"/>
                    </a:lnTo>
                    <a:lnTo>
                      <a:pt x="192" y="200"/>
                    </a:lnTo>
                    <a:lnTo>
                      <a:pt x="208" y="200"/>
                    </a:lnTo>
                    <a:lnTo>
                      <a:pt x="208" y="16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1" name="Freeform 45">
                <a:extLst>
                  <a:ext uri="{FF2B5EF4-FFF2-40B4-BE49-F238E27FC236}">
                    <a16:creationId xmlns:a16="http://schemas.microsoft.com/office/drawing/2014/main" id="{C8B69206-37EA-46FF-886E-AC1D4AE01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180" y="2449354"/>
                <a:ext cx="365451" cy="412775"/>
              </a:xfrm>
              <a:custGeom>
                <a:avLst/>
                <a:gdLst>
                  <a:gd name="T0" fmla="*/ 216 w 264"/>
                  <a:gd name="T1" fmla="*/ 0 h 272"/>
                  <a:gd name="T2" fmla="*/ 192 w 264"/>
                  <a:gd name="T3" fmla="*/ 0 h 272"/>
                  <a:gd name="T4" fmla="*/ 184 w 264"/>
                  <a:gd name="T5" fmla="*/ 0 h 272"/>
                  <a:gd name="T6" fmla="*/ 168 w 264"/>
                  <a:gd name="T7" fmla="*/ 0 h 272"/>
                  <a:gd name="T8" fmla="*/ 128 w 264"/>
                  <a:gd name="T9" fmla="*/ 8 h 272"/>
                  <a:gd name="T10" fmla="*/ 88 w 264"/>
                  <a:gd name="T11" fmla="*/ 24 h 272"/>
                  <a:gd name="T12" fmla="*/ 96 w 264"/>
                  <a:gd name="T13" fmla="*/ 32 h 272"/>
                  <a:gd name="T14" fmla="*/ 96 w 264"/>
                  <a:gd name="T15" fmla="*/ 72 h 272"/>
                  <a:gd name="T16" fmla="*/ 64 w 264"/>
                  <a:gd name="T17" fmla="*/ 80 h 272"/>
                  <a:gd name="T18" fmla="*/ 64 w 264"/>
                  <a:gd name="T19" fmla="*/ 88 h 272"/>
                  <a:gd name="T20" fmla="*/ 48 w 264"/>
                  <a:gd name="T21" fmla="*/ 104 h 272"/>
                  <a:gd name="T22" fmla="*/ 8 w 264"/>
                  <a:gd name="T23" fmla="*/ 112 h 272"/>
                  <a:gd name="T24" fmla="*/ 0 w 264"/>
                  <a:gd name="T25" fmla="*/ 120 h 272"/>
                  <a:gd name="T26" fmla="*/ 0 w 264"/>
                  <a:gd name="T27" fmla="*/ 136 h 272"/>
                  <a:gd name="T28" fmla="*/ 0 w 264"/>
                  <a:gd name="T29" fmla="*/ 144 h 272"/>
                  <a:gd name="T30" fmla="*/ 48 w 264"/>
                  <a:gd name="T31" fmla="*/ 176 h 272"/>
                  <a:gd name="T32" fmla="*/ 120 w 264"/>
                  <a:gd name="T33" fmla="*/ 240 h 272"/>
                  <a:gd name="T34" fmla="*/ 136 w 264"/>
                  <a:gd name="T35" fmla="*/ 248 h 272"/>
                  <a:gd name="T36" fmla="*/ 152 w 264"/>
                  <a:gd name="T37" fmla="*/ 256 h 272"/>
                  <a:gd name="T38" fmla="*/ 152 w 264"/>
                  <a:gd name="T39" fmla="*/ 272 h 272"/>
                  <a:gd name="T40" fmla="*/ 168 w 264"/>
                  <a:gd name="T41" fmla="*/ 272 h 272"/>
                  <a:gd name="T42" fmla="*/ 184 w 264"/>
                  <a:gd name="T43" fmla="*/ 264 h 272"/>
                  <a:gd name="T44" fmla="*/ 264 w 264"/>
                  <a:gd name="T45" fmla="*/ 200 h 272"/>
                  <a:gd name="T46" fmla="*/ 256 w 264"/>
                  <a:gd name="T47" fmla="*/ 184 h 272"/>
                  <a:gd name="T48" fmla="*/ 248 w 264"/>
                  <a:gd name="T49" fmla="*/ 184 h 272"/>
                  <a:gd name="T50" fmla="*/ 232 w 264"/>
                  <a:gd name="T51" fmla="*/ 160 h 272"/>
                  <a:gd name="T52" fmla="*/ 240 w 264"/>
                  <a:gd name="T53" fmla="*/ 152 h 272"/>
                  <a:gd name="T54" fmla="*/ 240 w 264"/>
                  <a:gd name="T55" fmla="*/ 136 h 272"/>
                  <a:gd name="T56" fmla="*/ 240 w 264"/>
                  <a:gd name="T57" fmla="*/ 112 h 272"/>
                  <a:gd name="T58" fmla="*/ 232 w 264"/>
                  <a:gd name="T59" fmla="*/ 104 h 272"/>
                  <a:gd name="T60" fmla="*/ 232 w 264"/>
                  <a:gd name="T61" fmla="*/ 96 h 272"/>
                  <a:gd name="T62" fmla="*/ 232 w 264"/>
                  <a:gd name="T63" fmla="*/ 72 h 272"/>
                  <a:gd name="T64" fmla="*/ 216 w 264"/>
                  <a:gd name="T65" fmla="*/ 64 h 272"/>
                  <a:gd name="T66" fmla="*/ 208 w 264"/>
                  <a:gd name="T67" fmla="*/ 48 h 272"/>
                  <a:gd name="T68" fmla="*/ 224 w 264"/>
                  <a:gd name="T69" fmla="*/ 32 h 272"/>
                  <a:gd name="T70" fmla="*/ 224 w 264"/>
                  <a:gd name="T71" fmla="*/ 8 h 272"/>
                  <a:gd name="T72" fmla="*/ 224 w 264"/>
                  <a:gd name="T73" fmla="*/ 0 h 272"/>
                  <a:gd name="T74" fmla="*/ 216 w 264"/>
                  <a:gd name="T7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272">
                    <a:moveTo>
                      <a:pt x="216" y="0"/>
                    </a:moveTo>
                    <a:lnTo>
                      <a:pt x="192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28" y="8"/>
                    </a:lnTo>
                    <a:lnTo>
                      <a:pt x="88" y="24"/>
                    </a:lnTo>
                    <a:lnTo>
                      <a:pt x="96" y="32"/>
                    </a:lnTo>
                    <a:lnTo>
                      <a:pt x="96" y="72"/>
                    </a:lnTo>
                    <a:lnTo>
                      <a:pt x="64" y="80"/>
                    </a:lnTo>
                    <a:lnTo>
                      <a:pt x="64" y="88"/>
                    </a:lnTo>
                    <a:lnTo>
                      <a:pt x="48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48" y="176"/>
                    </a:lnTo>
                    <a:lnTo>
                      <a:pt x="120" y="240"/>
                    </a:lnTo>
                    <a:lnTo>
                      <a:pt x="136" y="248"/>
                    </a:lnTo>
                    <a:lnTo>
                      <a:pt x="152" y="256"/>
                    </a:lnTo>
                    <a:lnTo>
                      <a:pt x="152" y="272"/>
                    </a:lnTo>
                    <a:lnTo>
                      <a:pt x="168" y="272"/>
                    </a:lnTo>
                    <a:lnTo>
                      <a:pt x="184" y="264"/>
                    </a:lnTo>
                    <a:lnTo>
                      <a:pt x="264" y="200"/>
                    </a:lnTo>
                    <a:lnTo>
                      <a:pt x="256" y="184"/>
                    </a:lnTo>
                    <a:lnTo>
                      <a:pt x="248" y="184"/>
                    </a:lnTo>
                    <a:lnTo>
                      <a:pt x="232" y="160"/>
                    </a:lnTo>
                    <a:lnTo>
                      <a:pt x="240" y="152"/>
                    </a:lnTo>
                    <a:lnTo>
                      <a:pt x="240" y="136"/>
                    </a:lnTo>
                    <a:lnTo>
                      <a:pt x="240" y="112"/>
                    </a:lnTo>
                    <a:lnTo>
                      <a:pt x="232" y="104"/>
                    </a:lnTo>
                    <a:lnTo>
                      <a:pt x="232" y="96"/>
                    </a:lnTo>
                    <a:lnTo>
                      <a:pt x="232" y="72"/>
                    </a:lnTo>
                    <a:lnTo>
                      <a:pt x="216" y="64"/>
                    </a:lnTo>
                    <a:lnTo>
                      <a:pt x="208" y="48"/>
                    </a:lnTo>
                    <a:lnTo>
                      <a:pt x="224" y="32"/>
                    </a:lnTo>
                    <a:lnTo>
                      <a:pt x="224" y="8"/>
                    </a:lnTo>
                    <a:lnTo>
                      <a:pt x="224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2" name="Freeform 46">
                <a:extLst>
                  <a:ext uri="{FF2B5EF4-FFF2-40B4-BE49-F238E27FC236}">
                    <a16:creationId xmlns:a16="http://schemas.microsoft.com/office/drawing/2014/main" id="{17E5B842-0850-429D-A60C-3C8D38275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947" y="2764927"/>
                <a:ext cx="188451" cy="363508"/>
              </a:xfrm>
              <a:custGeom>
                <a:avLst/>
                <a:gdLst>
                  <a:gd name="T0" fmla="*/ 16 w 136"/>
                  <a:gd name="T1" fmla="*/ 24 h 240"/>
                  <a:gd name="T2" fmla="*/ 24 w 136"/>
                  <a:gd name="T3" fmla="*/ 40 h 240"/>
                  <a:gd name="T4" fmla="*/ 32 w 136"/>
                  <a:gd name="T5" fmla="*/ 40 h 240"/>
                  <a:gd name="T6" fmla="*/ 24 w 136"/>
                  <a:gd name="T7" fmla="*/ 88 h 240"/>
                  <a:gd name="T8" fmla="*/ 0 w 136"/>
                  <a:gd name="T9" fmla="*/ 136 h 240"/>
                  <a:gd name="T10" fmla="*/ 0 w 136"/>
                  <a:gd name="T11" fmla="*/ 144 h 240"/>
                  <a:gd name="T12" fmla="*/ 8 w 136"/>
                  <a:gd name="T13" fmla="*/ 152 h 240"/>
                  <a:gd name="T14" fmla="*/ 16 w 136"/>
                  <a:gd name="T15" fmla="*/ 160 h 240"/>
                  <a:gd name="T16" fmla="*/ 16 w 136"/>
                  <a:gd name="T17" fmla="*/ 184 h 240"/>
                  <a:gd name="T18" fmla="*/ 24 w 136"/>
                  <a:gd name="T19" fmla="*/ 200 h 240"/>
                  <a:gd name="T20" fmla="*/ 8 w 136"/>
                  <a:gd name="T21" fmla="*/ 200 h 240"/>
                  <a:gd name="T22" fmla="*/ 8 w 136"/>
                  <a:gd name="T23" fmla="*/ 208 h 240"/>
                  <a:gd name="T24" fmla="*/ 16 w 136"/>
                  <a:gd name="T25" fmla="*/ 216 h 240"/>
                  <a:gd name="T26" fmla="*/ 24 w 136"/>
                  <a:gd name="T27" fmla="*/ 240 h 240"/>
                  <a:gd name="T28" fmla="*/ 64 w 136"/>
                  <a:gd name="T29" fmla="*/ 232 h 240"/>
                  <a:gd name="T30" fmla="*/ 72 w 136"/>
                  <a:gd name="T31" fmla="*/ 224 h 240"/>
                  <a:gd name="T32" fmla="*/ 72 w 136"/>
                  <a:gd name="T33" fmla="*/ 216 h 240"/>
                  <a:gd name="T34" fmla="*/ 96 w 136"/>
                  <a:gd name="T35" fmla="*/ 208 h 240"/>
                  <a:gd name="T36" fmla="*/ 112 w 136"/>
                  <a:gd name="T37" fmla="*/ 192 h 240"/>
                  <a:gd name="T38" fmla="*/ 120 w 136"/>
                  <a:gd name="T39" fmla="*/ 184 h 240"/>
                  <a:gd name="T40" fmla="*/ 128 w 136"/>
                  <a:gd name="T41" fmla="*/ 176 h 240"/>
                  <a:gd name="T42" fmla="*/ 112 w 136"/>
                  <a:gd name="T43" fmla="*/ 152 h 240"/>
                  <a:gd name="T44" fmla="*/ 128 w 136"/>
                  <a:gd name="T45" fmla="*/ 112 h 240"/>
                  <a:gd name="T46" fmla="*/ 136 w 136"/>
                  <a:gd name="T47" fmla="*/ 112 h 240"/>
                  <a:gd name="T48" fmla="*/ 136 w 136"/>
                  <a:gd name="T49" fmla="*/ 104 h 240"/>
                  <a:gd name="T50" fmla="*/ 136 w 136"/>
                  <a:gd name="T51" fmla="*/ 56 h 240"/>
                  <a:gd name="T52" fmla="*/ 40 w 136"/>
                  <a:gd name="T53" fmla="*/ 0 h 240"/>
                  <a:gd name="T54" fmla="*/ 16 w 136"/>
                  <a:gd name="T55" fmla="*/ 0 h 240"/>
                  <a:gd name="T56" fmla="*/ 16 w 136"/>
                  <a:gd name="T57" fmla="*/ 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" h="240">
                    <a:moveTo>
                      <a:pt x="16" y="24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24" y="88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8" y="152"/>
                    </a:lnTo>
                    <a:lnTo>
                      <a:pt x="16" y="160"/>
                    </a:lnTo>
                    <a:lnTo>
                      <a:pt x="16" y="184"/>
                    </a:lnTo>
                    <a:lnTo>
                      <a:pt x="24" y="200"/>
                    </a:lnTo>
                    <a:lnTo>
                      <a:pt x="8" y="200"/>
                    </a:lnTo>
                    <a:lnTo>
                      <a:pt x="8" y="208"/>
                    </a:lnTo>
                    <a:lnTo>
                      <a:pt x="16" y="216"/>
                    </a:lnTo>
                    <a:lnTo>
                      <a:pt x="24" y="240"/>
                    </a:lnTo>
                    <a:lnTo>
                      <a:pt x="64" y="232"/>
                    </a:lnTo>
                    <a:lnTo>
                      <a:pt x="72" y="224"/>
                    </a:lnTo>
                    <a:lnTo>
                      <a:pt x="72" y="216"/>
                    </a:lnTo>
                    <a:lnTo>
                      <a:pt x="96" y="208"/>
                    </a:lnTo>
                    <a:lnTo>
                      <a:pt x="112" y="192"/>
                    </a:lnTo>
                    <a:lnTo>
                      <a:pt x="120" y="184"/>
                    </a:lnTo>
                    <a:lnTo>
                      <a:pt x="128" y="176"/>
                    </a:lnTo>
                    <a:lnTo>
                      <a:pt x="112" y="152"/>
                    </a:lnTo>
                    <a:lnTo>
                      <a:pt x="128" y="112"/>
                    </a:lnTo>
                    <a:lnTo>
                      <a:pt x="136" y="112"/>
                    </a:lnTo>
                    <a:lnTo>
                      <a:pt x="136" y="104"/>
                    </a:lnTo>
                    <a:lnTo>
                      <a:pt x="136" y="56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3" name="Freeform 47">
                <a:extLst>
                  <a:ext uri="{FF2B5EF4-FFF2-40B4-BE49-F238E27FC236}">
                    <a16:creationId xmlns:a16="http://schemas.microsoft.com/office/drawing/2014/main" id="{E3872201-74F2-41CE-B7B5-B154451D7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025" y="2886096"/>
                <a:ext cx="188451" cy="121169"/>
              </a:xfrm>
              <a:custGeom>
                <a:avLst/>
                <a:gdLst>
                  <a:gd name="T0" fmla="*/ 0 w 136"/>
                  <a:gd name="T1" fmla="*/ 24 h 80"/>
                  <a:gd name="T2" fmla="*/ 16 w 136"/>
                  <a:gd name="T3" fmla="*/ 16 h 80"/>
                  <a:gd name="T4" fmla="*/ 40 w 136"/>
                  <a:gd name="T5" fmla="*/ 48 h 80"/>
                  <a:gd name="T6" fmla="*/ 88 w 136"/>
                  <a:gd name="T7" fmla="*/ 8 h 80"/>
                  <a:gd name="T8" fmla="*/ 128 w 136"/>
                  <a:gd name="T9" fmla="*/ 0 h 80"/>
                  <a:gd name="T10" fmla="*/ 136 w 136"/>
                  <a:gd name="T11" fmla="*/ 16 h 80"/>
                  <a:gd name="T12" fmla="*/ 136 w 136"/>
                  <a:gd name="T13" fmla="*/ 24 h 80"/>
                  <a:gd name="T14" fmla="*/ 128 w 136"/>
                  <a:gd name="T15" fmla="*/ 24 h 80"/>
                  <a:gd name="T16" fmla="*/ 128 w 136"/>
                  <a:gd name="T17" fmla="*/ 32 h 80"/>
                  <a:gd name="T18" fmla="*/ 96 w 136"/>
                  <a:gd name="T19" fmla="*/ 48 h 80"/>
                  <a:gd name="T20" fmla="*/ 64 w 136"/>
                  <a:gd name="T21" fmla="*/ 72 h 80"/>
                  <a:gd name="T22" fmla="*/ 40 w 136"/>
                  <a:gd name="T23" fmla="*/ 72 h 80"/>
                  <a:gd name="T24" fmla="*/ 32 w 136"/>
                  <a:gd name="T25" fmla="*/ 80 h 80"/>
                  <a:gd name="T26" fmla="*/ 16 w 136"/>
                  <a:gd name="T27" fmla="*/ 80 h 80"/>
                  <a:gd name="T28" fmla="*/ 0 w 136"/>
                  <a:gd name="T29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80">
                    <a:moveTo>
                      <a:pt x="0" y="24"/>
                    </a:moveTo>
                    <a:lnTo>
                      <a:pt x="16" y="16"/>
                    </a:lnTo>
                    <a:lnTo>
                      <a:pt x="40" y="48"/>
                    </a:lnTo>
                    <a:lnTo>
                      <a:pt x="88" y="8"/>
                    </a:lnTo>
                    <a:lnTo>
                      <a:pt x="128" y="0"/>
                    </a:lnTo>
                    <a:lnTo>
                      <a:pt x="136" y="16"/>
                    </a:lnTo>
                    <a:lnTo>
                      <a:pt x="136" y="24"/>
                    </a:lnTo>
                    <a:lnTo>
                      <a:pt x="128" y="24"/>
                    </a:lnTo>
                    <a:lnTo>
                      <a:pt x="128" y="32"/>
                    </a:lnTo>
                    <a:lnTo>
                      <a:pt x="96" y="48"/>
                    </a:lnTo>
                    <a:lnTo>
                      <a:pt x="64" y="72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16" y="8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4" name="Freeform 48">
                <a:extLst>
                  <a:ext uri="{FF2B5EF4-FFF2-40B4-BE49-F238E27FC236}">
                    <a16:creationId xmlns:a16="http://schemas.microsoft.com/office/drawing/2014/main" id="{2F781606-28B1-482C-A177-510B15FA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023" y="2728976"/>
                <a:ext cx="133270" cy="181088"/>
              </a:xfrm>
              <a:custGeom>
                <a:avLst/>
                <a:gdLst>
                  <a:gd name="T0" fmla="*/ 24 w 96"/>
                  <a:gd name="T1" fmla="*/ 120 h 120"/>
                  <a:gd name="T2" fmla="*/ 32 w 96"/>
                  <a:gd name="T3" fmla="*/ 120 h 120"/>
                  <a:gd name="T4" fmla="*/ 40 w 96"/>
                  <a:gd name="T5" fmla="*/ 104 h 120"/>
                  <a:gd name="T6" fmla="*/ 56 w 96"/>
                  <a:gd name="T7" fmla="*/ 104 h 120"/>
                  <a:gd name="T8" fmla="*/ 64 w 96"/>
                  <a:gd name="T9" fmla="*/ 88 h 120"/>
                  <a:gd name="T10" fmla="*/ 72 w 96"/>
                  <a:gd name="T11" fmla="*/ 88 h 120"/>
                  <a:gd name="T12" fmla="*/ 72 w 96"/>
                  <a:gd name="T13" fmla="*/ 72 h 120"/>
                  <a:gd name="T14" fmla="*/ 88 w 96"/>
                  <a:gd name="T15" fmla="*/ 48 h 120"/>
                  <a:gd name="T16" fmla="*/ 96 w 96"/>
                  <a:gd name="T17" fmla="*/ 32 h 120"/>
                  <a:gd name="T18" fmla="*/ 80 w 96"/>
                  <a:gd name="T19" fmla="*/ 16 h 120"/>
                  <a:gd name="T20" fmla="*/ 56 w 96"/>
                  <a:gd name="T21" fmla="*/ 8 h 120"/>
                  <a:gd name="T22" fmla="*/ 48 w 96"/>
                  <a:gd name="T23" fmla="*/ 0 h 120"/>
                  <a:gd name="T24" fmla="*/ 40 w 96"/>
                  <a:gd name="T25" fmla="*/ 8 h 120"/>
                  <a:gd name="T26" fmla="*/ 40 w 96"/>
                  <a:gd name="T27" fmla="*/ 16 h 120"/>
                  <a:gd name="T28" fmla="*/ 32 w 96"/>
                  <a:gd name="T29" fmla="*/ 16 h 120"/>
                  <a:gd name="T30" fmla="*/ 40 w 96"/>
                  <a:gd name="T31" fmla="*/ 24 h 120"/>
                  <a:gd name="T32" fmla="*/ 48 w 96"/>
                  <a:gd name="T33" fmla="*/ 32 h 120"/>
                  <a:gd name="T34" fmla="*/ 48 w 96"/>
                  <a:gd name="T35" fmla="*/ 48 h 120"/>
                  <a:gd name="T36" fmla="*/ 32 w 96"/>
                  <a:gd name="T37" fmla="*/ 80 h 120"/>
                  <a:gd name="T38" fmla="*/ 0 w 96"/>
                  <a:gd name="T39" fmla="*/ 104 h 120"/>
                  <a:gd name="T40" fmla="*/ 8 w 96"/>
                  <a:gd name="T41" fmla="*/ 120 h 120"/>
                  <a:gd name="T42" fmla="*/ 24 w 96"/>
                  <a:gd name="T4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120">
                    <a:moveTo>
                      <a:pt x="24" y="120"/>
                    </a:moveTo>
                    <a:lnTo>
                      <a:pt x="32" y="120"/>
                    </a:lnTo>
                    <a:lnTo>
                      <a:pt x="40" y="104"/>
                    </a:lnTo>
                    <a:lnTo>
                      <a:pt x="56" y="104"/>
                    </a:lnTo>
                    <a:lnTo>
                      <a:pt x="64" y="88"/>
                    </a:lnTo>
                    <a:lnTo>
                      <a:pt x="72" y="88"/>
                    </a:lnTo>
                    <a:lnTo>
                      <a:pt x="72" y="72"/>
                    </a:lnTo>
                    <a:lnTo>
                      <a:pt x="88" y="48"/>
                    </a:lnTo>
                    <a:lnTo>
                      <a:pt x="96" y="32"/>
                    </a:lnTo>
                    <a:lnTo>
                      <a:pt x="80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8" y="32"/>
                    </a:lnTo>
                    <a:lnTo>
                      <a:pt x="48" y="48"/>
                    </a:lnTo>
                    <a:lnTo>
                      <a:pt x="32" y="80"/>
                    </a:lnTo>
                    <a:lnTo>
                      <a:pt x="0" y="104"/>
                    </a:lnTo>
                    <a:lnTo>
                      <a:pt x="8" y="120"/>
                    </a:lnTo>
                    <a:lnTo>
                      <a:pt x="24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5" name="Freeform 49">
                <a:extLst>
                  <a:ext uri="{FF2B5EF4-FFF2-40B4-BE49-F238E27FC236}">
                    <a16:creationId xmlns:a16="http://schemas.microsoft.com/office/drawing/2014/main" id="{7A521AA8-F1E5-4117-8E9A-22DFDE2D0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849" y="2558540"/>
                <a:ext cx="399808" cy="399460"/>
              </a:xfrm>
              <a:custGeom>
                <a:avLst/>
                <a:gdLst>
                  <a:gd name="T0" fmla="*/ 128 w 288"/>
                  <a:gd name="T1" fmla="*/ 48 h 264"/>
                  <a:gd name="T2" fmla="*/ 136 w 288"/>
                  <a:gd name="T3" fmla="*/ 48 h 264"/>
                  <a:gd name="T4" fmla="*/ 152 w 288"/>
                  <a:gd name="T5" fmla="*/ 48 h 264"/>
                  <a:gd name="T6" fmla="*/ 176 w 288"/>
                  <a:gd name="T7" fmla="*/ 56 h 264"/>
                  <a:gd name="T8" fmla="*/ 200 w 288"/>
                  <a:gd name="T9" fmla="*/ 80 h 264"/>
                  <a:gd name="T10" fmla="*/ 208 w 288"/>
                  <a:gd name="T11" fmla="*/ 104 h 264"/>
                  <a:gd name="T12" fmla="*/ 216 w 288"/>
                  <a:gd name="T13" fmla="*/ 120 h 264"/>
                  <a:gd name="T14" fmla="*/ 216 w 288"/>
                  <a:gd name="T15" fmla="*/ 128 h 264"/>
                  <a:gd name="T16" fmla="*/ 216 w 288"/>
                  <a:gd name="T17" fmla="*/ 136 h 264"/>
                  <a:gd name="T18" fmla="*/ 224 w 288"/>
                  <a:gd name="T19" fmla="*/ 136 h 264"/>
                  <a:gd name="T20" fmla="*/ 232 w 288"/>
                  <a:gd name="T21" fmla="*/ 136 h 264"/>
                  <a:gd name="T22" fmla="*/ 240 w 288"/>
                  <a:gd name="T23" fmla="*/ 136 h 264"/>
                  <a:gd name="T24" fmla="*/ 248 w 288"/>
                  <a:gd name="T25" fmla="*/ 136 h 264"/>
                  <a:gd name="T26" fmla="*/ 256 w 288"/>
                  <a:gd name="T27" fmla="*/ 136 h 264"/>
                  <a:gd name="T28" fmla="*/ 264 w 288"/>
                  <a:gd name="T29" fmla="*/ 136 h 264"/>
                  <a:gd name="T30" fmla="*/ 264 w 288"/>
                  <a:gd name="T31" fmla="*/ 128 h 264"/>
                  <a:gd name="T32" fmla="*/ 272 w 288"/>
                  <a:gd name="T33" fmla="*/ 128 h 264"/>
                  <a:gd name="T34" fmla="*/ 280 w 288"/>
                  <a:gd name="T35" fmla="*/ 136 h 264"/>
                  <a:gd name="T36" fmla="*/ 288 w 288"/>
                  <a:gd name="T37" fmla="*/ 144 h 264"/>
                  <a:gd name="T38" fmla="*/ 288 w 288"/>
                  <a:gd name="T39" fmla="*/ 160 h 264"/>
                  <a:gd name="T40" fmla="*/ 272 w 288"/>
                  <a:gd name="T41" fmla="*/ 192 h 264"/>
                  <a:gd name="T42" fmla="*/ 240 w 288"/>
                  <a:gd name="T43" fmla="*/ 216 h 264"/>
                  <a:gd name="T44" fmla="*/ 200 w 288"/>
                  <a:gd name="T45" fmla="*/ 224 h 264"/>
                  <a:gd name="T46" fmla="*/ 152 w 288"/>
                  <a:gd name="T47" fmla="*/ 264 h 264"/>
                  <a:gd name="T48" fmla="*/ 128 w 288"/>
                  <a:gd name="T49" fmla="*/ 232 h 264"/>
                  <a:gd name="T50" fmla="*/ 112 w 288"/>
                  <a:gd name="T51" fmla="*/ 240 h 264"/>
                  <a:gd name="T52" fmla="*/ 112 w 288"/>
                  <a:gd name="T53" fmla="*/ 232 h 264"/>
                  <a:gd name="T54" fmla="*/ 88 w 288"/>
                  <a:gd name="T55" fmla="*/ 192 h 264"/>
                  <a:gd name="T56" fmla="*/ 72 w 288"/>
                  <a:gd name="T57" fmla="*/ 184 h 264"/>
                  <a:gd name="T58" fmla="*/ 64 w 288"/>
                  <a:gd name="T59" fmla="*/ 168 h 264"/>
                  <a:gd name="T60" fmla="*/ 64 w 288"/>
                  <a:gd name="T61" fmla="*/ 144 h 264"/>
                  <a:gd name="T62" fmla="*/ 56 w 288"/>
                  <a:gd name="T63" fmla="*/ 128 h 264"/>
                  <a:gd name="T64" fmla="*/ 40 w 288"/>
                  <a:gd name="T65" fmla="*/ 120 h 264"/>
                  <a:gd name="T66" fmla="*/ 8 w 288"/>
                  <a:gd name="T67" fmla="*/ 64 h 264"/>
                  <a:gd name="T68" fmla="*/ 0 w 288"/>
                  <a:gd name="T69" fmla="*/ 64 h 264"/>
                  <a:gd name="T70" fmla="*/ 0 w 288"/>
                  <a:gd name="T71" fmla="*/ 40 h 264"/>
                  <a:gd name="T72" fmla="*/ 16 w 288"/>
                  <a:gd name="T73" fmla="*/ 40 h 264"/>
                  <a:gd name="T74" fmla="*/ 24 w 288"/>
                  <a:gd name="T75" fmla="*/ 32 h 264"/>
                  <a:gd name="T76" fmla="*/ 32 w 288"/>
                  <a:gd name="T77" fmla="*/ 32 h 264"/>
                  <a:gd name="T78" fmla="*/ 40 w 288"/>
                  <a:gd name="T79" fmla="*/ 24 h 264"/>
                  <a:gd name="T80" fmla="*/ 24 w 288"/>
                  <a:gd name="T81" fmla="*/ 8 h 264"/>
                  <a:gd name="T82" fmla="*/ 56 w 288"/>
                  <a:gd name="T83" fmla="*/ 0 h 264"/>
                  <a:gd name="T84" fmla="*/ 72 w 288"/>
                  <a:gd name="T85" fmla="*/ 8 h 264"/>
                  <a:gd name="T86" fmla="*/ 104 w 288"/>
                  <a:gd name="T87" fmla="*/ 24 h 264"/>
                  <a:gd name="T88" fmla="*/ 112 w 288"/>
                  <a:gd name="T89" fmla="*/ 24 h 264"/>
                  <a:gd name="T90" fmla="*/ 112 w 288"/>
                  <a:gd name="T91" fmla="*/ 40 h 264"/>
                  <a:gd name="T92" fmla="*/ 128 w 288"/>
                  <a:gd name="T93" fmla="*/ 4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8" h="264">
                    <a:moveTo>
                      <a:pt x="128" y="48"/>
                    </a:moveTo>
                    <a:lnTo>
                      <a:pt x="136" y="48"/>
                    </a:lnTo>
                    <a:lnTo>
                      <a:pt x="152" y="48"/>
                    </a:lnTo>
                    <a:lnTo>
                      <a:pt x="176" y="56"/>
                    </a:lnTo>
                    <a:lnTo>
                      <a:pt x="200" y="80"/>
                    </a:lnTo>
                    <a:lnTo>
                      <a:pt x="208" y="104"/>
                    </a:lnTo>
                    <a:lnTo>
                      <a:pt x="216" y="120"/>
                    </a:lnTo>
                    <a:lnTo>
                      <a:pt x="216" y="128"/>
                    </a:lnTo>
                    <a:lnTo>
                      <a:pt x="216" y="136"/>
                    </a:lnTo>
                    <a:lnTo>
                      <a:pt x="224" y="136"/>
                    </a:lnTo>
                    <a:lnTo>
                      <a:pt x="232" y="136"/>
                    </a:lnTo>
                    <a:lnTo>
                      <a:pt x="240" y="136"/>
                    </a:lnTo>
                    <a:lnTo>
                      <a:pt x="248" y="136"/>
                    </a:lnTo>
                    <a:lnTo>
                      <a:pt x="256" y="136"/>
                    </a:lnTo>
                    <a:lnTo>
                      <a:pt x="264" y="136"/>
                    </a:lnTo>
                    <a:lnTo>
                      <a:pt x="264" y="128"/>
                    </a:lnTo>
                    <a:lnTo>
                      <a:pt x="272" y="128"/>
                    </a:lnTo>
                    <a:lnTo>
                      <a:pt x="280" y="136"/>
                    </a:lnTo>
                    <a:lnTo>
                      <a:pt x="288" y="144"/>
                    </a:lnTo>
                    <a:lnTo>
                      <a:pt x="288" y="160"/>
                    </a:lnTo>
                    <a:lnTo>
                      <a:pt x="272" y="192"/>
                    </a:lnTo>
                    <a:lnTo>
                      <a:pt x="240" y="216"/>
                    </a:lnTo>
                    <a:lnTo>
                      <a:pt x="200" y="224"/>
                    </a:lnTo>
                    <a:lnTo>
                      <a:pt x="152" y="264"/>
                    </a:lnTo>
                    <a:lnTo>
                      <a:pt x="128" y="232"/>
                    </a:lnTo>
                    <a:lnTo>
                      <a:pt x="112" y="240"/>
                    </a:lnTo>
                    <a:lnTo>
                      <a:pt x="112" y="232"/>
                    </a:lnTo>
                    <a:lnTo>
                      <a:pt x="88" y="192"/>
                    </a:lnTo>
                    <a:lnTo>
                      <a:pt x="72" y="184"/>
                    </a:lnTo>
                    <a:lnTo>
                      <a:pt x="64" y="168"/>
                    </a:lnTo>
                    <a:lnTo>
                      <a:pt x="64" y="144"/>
                    </a:lnTo>
                    <a:lnTo>
                      <a:pt x="56" y="128"/>
                    </a:lnTo>
                    <a:lnTo>
                      <a:pt x="40" y="120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40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104" y="24"/>
                    </a:lnTo>
                    <a:lnTo>
                      <a:pt x="112" y="24"/>
                    </a:lnTo>
                    <a:lnTo>
                      <a:pt x="112" y="40"/>
                    </a:lnTo>
                    <a:lnTo>
                      <a:pt x="128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6" name="Freeform 50">
                <a:extLst>
                  <a:ext uri="{FF2B5EF4-FFF2-40B4-BE49-F238E27FC236}">
                    <a16:creationId xmlns:a16="http://schemas.microsoft.com/office/drawing/2014/main" id="{A300ADF4-398B-4DE6-B0AA-9864D356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253" y="2703676"/>
                <a:ext cx="22905" cy="37283"/>
              </a:xfrm>
              <a:custGeom>
                <a:avLst/>
                <a:gdLst>
                  <a:gd name="T0" fmla="*/ 0 w 16"/>
                  <a:gd name="T1" fmla="*/ 8 h 24"/>
                  <a:gd name="T2" fmla="*/ 8 w 16"/>
                  <a:gd name="T3" fmla="*/ 0 h 24"/>
                  <a:gd name="T4" fmla="*/ 16 w 16"/>
                  <a:gd name="T5" fmla="*/ 0 h 24"/>
                  <a:gd name="T6" fmla="*/ 16 w 16"/>
                  <a:gd name="T7" fmla="*/ 16 h 24"/>
                  <a:gd name="T8" fmla="*/ 8 w 16"/>
                  <a:gd name="T9" fmla="*/ 24 h 24"/>
                  <a:gd name="T10" fmla="*/ 0 w 16"/>
                  <a:gd name="T1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0" y="8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7" name="Freeform 51">
                <a:extLst>
                  <a:ext uri="{FF2B5EF4-FFF2-40B4-BE49-F238E27FC236}">
                    <a16:creationId xmlns:a16="http://schemas.microsoft.com/office/drawing/2014/main" id="{78318928-0793-4DDA-821B-2AE12E8F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5706" y="2703676"/>
                <a:ext cx="99952" cy="61250"/>
              </a:xfrm>
              <a:custGeom>
                <a:avLst/>
                <a:gdLst>
                  <a:gd name="T0" fmla="*/ 72 w 72"/>
                  <a:gd name="T1" fmla="*/ 8 h 40"/>
                  <a:gd name="T2" fmla="*/ 72 w 72"/>
                  <a:gd name="T3" fmla="*/ 16 h 40"/>
                  <a:gd name="T4" fmla="*/ 64 w 72"/>
                  <a:gd name="T5" fmla="*/ 24 h 40"/>
                  <a:gd name="T6" fmla="*/ 64 w 72"/>
                  <a:gd name="T7" fmla="*/ 32 h 40"/>
                  <a:gd name="T8" fmla="*/ 56 w 72"/>
                  <a:gd name="T9" fmla="*/ 32 h 40"/>
                  <a:gd name="T10" fmla="*/ 48 w 72"/>
                  <a:gd name="T11" fmla="*/ 32 h 40"/>
                  <a:gd name="T12" fmla="*/ 48 w 72"/>
                  <a:gd name="T13" fmla="*/ 40 h 40"/>
                  <a:gd name="T14" fmla="*/ 40 w 72"/>
                  <a:gd name="T15" fmla="*/ 40 h 40"/>
                  <a:gd name="T16" fmla="*/ 32 w 72"/>
                  <a:gd name="T17" fmla="*/ 40 h 40"/>
                  <a:gd name="T18" fmla="*/ 24 w 72"/>
                  <a:gd name="T19" fmla="*/ 40 h 40"/>
                  <a:gd name="T20" fmla="*/ 16 w 72"/>
                  <a:gd name="T21" fmla="*/ 40 h 40"/>
                  <a:gd name="T22" fmla="*/ 8 w 72"/>
                  <a:gd name="T23" fmla="*/ 40 h 40"/>
                  <a:gd name="T24" fmla="*/ 0 w 72"/>
                  <a:gd name="T25" fmla="*/ 40 h 40"/>
                  <a:gd name="T26" fmla="*/ 0 w 72"/>
                  <a:gd name="T27" fmla="*/ 32 h 40"/>
                  <a:gd name="T28" fmla="*/ 0 w 72"/>
                  <a:gd name="T29" fmla="*/ 24 h 40"/>
                  <a:gd name="T30" fmla="*/ 16 w 72"/>
                  <a:gd name="T31" fmla="*/ 32 h 40"/>
                  <a:gd name="T32" fmla="*/ 24 w 72"/>
                  <a:gd name="T33" fmla="*/ 24 h 40"/>
                  <a:gd name="T34" fmla="*/ 40 w 72"/>
                  <a:gd name="T35" fmla="*/ 24 h 40"/>
                  <a:gd name="T36" fmla="*/ 64 w 72"/>
                  <a:gd name="T37" fmla="*/ 0 h 40"/>
                  <a:gd name="T38" fmla="*/ 72 w 72"/>
                  <a:gd name="T3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40">
                    <a:moveTo>
                      <a:pt x="72" y="8"/>
                    </a:moveTo>
                    <a:lnTo>
                      <a:pt x="72" y="16"/>
                    </a:lnTo>
                    <a:lnTo>
                      <a:pt x="64" y="24"/>
                    </a:lnTo>
                    <a:lnTo>
                      <a:pt x="64" y="32"/>
                    </a:lnTo>
                    <a:lnTo>
                      <a:pt x="56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64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8" name="Freeform 52">
                <a:extLst>
                  <a:ext uri="{FF2B5EF4-FFF2-40B4-BE49-F238E27FC236}">
                    <a16:creationId xmlns:a16="http://schemas.microsoft.com/office/drawing/2014/main" id="{A109D185-4CA0-448A-8717-B5F64ED6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4205" y="2691693"/>
                <a:ext cx="11454" cy="25299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0 h 16"/>
                  <a:gd name="T4" fmla="*/ 0 w 8"/>
                  <a:gd name="T5" fmla="*/ 0 h 16"/>
                  <a:gd name="T6" fmla="*/ 0 w 8"/>
                  <a:gd name="T7" fmla="*/ 8 h 16"/>
                  <a:gd name="T8" fmla="*/ 8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39" name="Freeform 53">
                <a:extLst>
                  <a:ext uri="{FF2B5EF4-FFF2-40B4-BE49-F238E27FC236}">
                    <a16:creationId xmlns:a16="http://schemas.microsoft.com/office/drawing/2014/main" id="{9685DC31-A4B2-4D42-857A-29A264B4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2399" y="3358790"/>
                <a:ext cx="165546" cy="181088"/>
              </a:xfrm>
              <a:custGeom>
                <a:avLst/>
                <a:gdLst>
                  <a:gd name="T0" fmla="*/ 0 w 120"/>
                  <a:gd name="T1" fmla="*/ 0 h 120"/>
                  <a:gd name="T2" fmla="*/ 32 w 120"/>
                  <a:gd name="T3" fmla="*/ 8 h 120"/>
                  <a:gd name="T4" fmla="*/ 56 w 120"/>
                  <a:gd name="T5" fmla="*/ 24 h 120"/>
                  <a:gd name="T6" fmla="*/ 64 w 120"/>
                  <a:gd name="T7" fmla="*/ 40 h 120"/>
                  <a:gd name="T8" fmla="*/ 80 w 120"/>
                  <a:gd name="T9" fmla="*/ 48 h 120"/>
                  <a:gd name="T10" fmla="*/ 88 w 120"/>
                  <a:gd name="T11" fmla="*/ 48 h 120"/>
                  <a:gd name="T12" fmla="*/ 88 w 120"/>
                  <a:gd name="T13" fmla="*/ 56 h 120"/>
                  <a:gd name="T14" fmla="*/ 80 w 120"/>
                  <a:gd name="T15" fmla="*/ 64 h 120"/>
                  <a:gd name="T16" fmla="*/ 80 w 120"/>
                  <a:gd name="T17" fmla="*/ 72 h 120"/>
                  <a:gd name="T18" fmla="*/ 88 w 120"/>
                  <a:gd name="T19" fmla="*/ 80 h 120"/>
                  <a:gd name="T20" fmla="*/ 96 w 120"/>
                  <a:gd name="T21" fmla="*/ 96 h 120"/>
                  <a:gd name="T22" fmla="*/ 104 w 120"/>
                  <a:gd name="T23" fmla="*/ 96 h 120"/>
                  <a:gd name="T24" fmla="*/ 104 w 120"/>
                  <a:gd name="T25" fmla="*/ 104 h 120"/>
                  <a:gd name="T26" fmla="*/ 112 w 120"/>
                  <a:gd name="T27" fmla="*/ 104 h 120"/>
                  <a:gd name="T28" fmla="*/ 112 w 120"/>
                  <a:gd name="T29" fmla="*/ 112 h 120"/>
                  <a:gd name="T30" fmla="*/ 120 w 120"/>
                  <a:gd name="T31" fmla="*/ 112 h 120"/>
                  <a:gd name="T32" fmla="*/ 120 w 120"/>
                  <a:gd name="T33" fmla="*/ 120 h 120"/>
                  <a:gd name="T34" fmla="*/ 112 w 120"/>
                  <a:gd name="T35" fmla="*/ 120 h 120"/>
                  <a:gd name="T36" fmla="*/ 112 w 120"/>
                  <a:gd name="T37" fmla="*/ 112 h 120"/>
                  <a:gd name="T38" fmla="*/ 80 w 120"/>
                  <a:gd name="T39" fmla="*/ 112 h 120"/>
                  <a:gd name="T40" fmla="*/ 64 w 120"/>
                  <a:gd name="T41" fmla="*/ 80 h 120"/>
                  <a:gd name="T42" fmla="*/ 48 w 120"/>
                  <a:gd name="T43" fmla="*/ 72 h 120"/>
                  <a:gd name="T44" fmla="*/ 40 w 120"/>
                  <a:gd name="T45" fmla="*/ 72 h 120"/>
                  <a:gd name="T46" fmla="*/ 24 w 120"/>
                  <a:gd name="T47" fmla="*/ 88 h 120"/>
                  <a:gd name="T48" fmla="*/ 16 w 120"/>
                  <a:gd name="T49" fmla="*/ 96 h 120"/>
                  <a:gd name="T50" fmla="*/ 0 w 120"/>
                  <a:gd name="T51" fmla="*/ 96 h 120"/>
                  <a:gd name="T52" fmla="*/ 0 w 120"/>
                  <a:gd name="T5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0">
                    <a:moveTo>
                      <a:pt x="0" y="0"/>
                    </a:moveTo>
                    <a:lnTo>
                      <a:pt x="32" y="8"/>
                    </a:lnTo>
                    <a:lnTo>
                      <a:pt x="56" y="24"/>
                    </a:lnTo>
                    <a:lnTo>
                      <a:pt x="64" y="40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8" y="80"/>
                    </a:lnTo>
                    <a:lnTo>
                      <a:pt x="96" y="96"/>
                    </a:lnTo>
                    <a:lnTo>
                      <a:pt x="104" y="96"/>
                    </a:lnTo>
                    <a:lnTo>
                      <a:pt x="104" y="104"/>
                    </a:lnTo>
                    <a:lnTo>
                      <a:pt x="112" y="104"/>
                    </a:lnTo>
                    <a:lnTo>
                      <a:pt x="112" y="112"/>
                    </a:lnTo>
                    <a:lnTo>
                      <a:pt x="120" y="112"/>
                    </a:lnTo>
                    <a:lnTo>
                      <a:pt x="120" y="120"/>
                    </a:lnTo>
                    <a:lnTo>
                      <a:pt x="112" y="120"/>
                    </a:lnTo>
                    <a:lnTo>
                      <a:pt x="112" y="112"/>
                    </a:lnTo>
                    <a:lnTo>
                      <a:pt x="80" y="112"/>
                    </a:lnTo>
                    <a:lnTo>
                      <a:pt x="64" y="80"/>
                    </a:lnTo>
                    <a:lnTo>
                      <a:pt x="48" y="72"/>
                    </a:lnTo>
                    <a:lnTo>
                      <a:pt x="40" y="72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0" name="Freeform 54">
                <a:extLst>
                  <a:ext uri="{FF2B5EF4-FFF2-40B4-BE49-F238E27FC236}">
                    <a16:creationId xmlns:a16="http://schemas.microsoft.com/office/drawing/2014/main" id="{93839A0C-0018-465B-BA3C-2D47BDE0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638" y="3188354"/>
                <a:ext cx="21864" cy="11983"/>
              </a:xfrm>
              <a:custGeom>
                <a:avLst/>
                <a:gdLst>
                  <a:gd name="T0" fmla="*/ 16 w 16"/>
                  <a:gd name="T1" fmla="*/ 0 h 8"/>
                  <a:gd name="T2" fmla="*/ 8 w 16"/>
                  <a:gd name="T3" fmla="*/ 0 h 8"/>
                  <a:gd name="T4" fmla="*/ 8 w 16"/>
                  <a:gd name="T5" fmla="*/ 8 h 8"/>
                  <a:gd name="T6" fmla="*/ 0 w 16"/>
                  <a:gd name="T7" fmla="*/ 0 h 8"/>
                  <a:gd name="T8" fmla="*/ 16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1" name="Freeform 55">
                <a:extLst>
                  <a:ext uri="{FF2B5EF4-FFF2-40B4-BE49-F238E27FC236}">
                    <a16:creationId xmlns:a16="http://schemas.microsoft.com/office/drawing/2014/main" id="{463865AC-B4E8-4CB0-87EC-8D62BB176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013" y="2691693"/>
                <a:ext cx="89541" cy="121169"/>
              </a:xfrm>
              <a:custGeom>
                <a:avLst/>
                <a:gdLst>
                  <a:gd name="T0" fmla="*/ 8 w 64"/>
                  <a:gd name="T1" fmla="*/ 32 h 80"/>
                  <a:gd name="T2" fmla="*/ 0 w 64"/>
                  <a:gd name="T3" fmla="*/ 24 h 80"/>
                  <a:gd name="T4" fmla="*/ 8 w 64"/>
                  <a:gd name="T5" fmla="*/ 16 h 80"/>
                  <a:gd name="T6" fmla="*/ 0 w 64"/>
                  <a:gd name="T7" fmla="*/ 8 h 80"/>
                  <a:gd name="T8" fmla="*/ 0 w 64"/>
                  <a:gd name="T9" fmla="*/ 0 h 80"/>
                  <a:gd name="T10" fmla="*/ 8 w 64"/>
                  <a:gd name="T11" fmla="*/ 0 h 80"/>
                  <a:gd name="T12" fmla="*/ 16 w 64"/>
                  <a:gd name="T13" fmla="*/ 0 h 80"/>
                  <a:gd name="T14" fmla="*/ 24 w 64"/>
                  <a:gd name="T15" fmla="*/ 16 h 80"/>
                  <a:gd name="T16" fmla="*/ 56 w 64"/>
                  <a:gd name="T17" fmla="*/ 16 h 80"/>
                  <a:gd name="T18" fmla="*/ 40 w 64"/>
                  <a:gd name="T19" fmla="*/ 32 h 80"/>
                  <a:gd name="T20" fmla="*/ 40 w 64"/>
                  <a:gd name="T21" fmla="*/ 40 h 80"/>
                  <a:gd name="T22" fmla="*/ 56 w 64"/>
                  <a:gd name="T23" fmla="*/ 48 h 80"/>
                  <a:gd name="T24" fmla="*/ 56 w 64"/>
                  <a:gd name="T25" fmla="*/ 40 h 80"/>
                  <a:gd name="T26" fmla="*/ 64 w 64"/>
                  <a:gd name="T27" fmla="*/ 64 h 80"/>
                  <a:gd name="T28" fmla="*/ 64 w 64"/>
                  <a:gd name="T29" fmla="*/ 80 h 80"/>
                  <a:gd name="T30" fmla="*/ 48 w 64"/>
                  <a:gd name="T31" fmla="*/ 56 h 80"/>
                  <a:gd name="T32" fmla="*/ 40 w 64"/>
                  <a:gd name="T33" fmla="*/ 72 h 80"/>
                  <a:gd name="T34" fmla="*/ 16 w 64"/>
                  <a:gd name="T35" fmla="*/ 72 h 80"/>
                  <a:gd name="T36" fmla="*/ 8 w 64"/>
                  <a:gd name="T37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80">
                    <a:moveTo>
                      <a:pt x="8" y="32"/>
                    </a:moveTo>
                    <a:lnTo>
                      <a:pt x="0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56" y="16"/>
                    </a:lnTo>
                    <a:lnTo>
                      <a:pt x="40" y="32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56" y="40"/>
                    </a:lnTo>
                    <a:lnTo>
                      <a:pt x="64" y="64"/>
                    </a:lnTo>
                    <a:lnTo>
                      <a:pt x="64" y="80"/>
                    </a:lnTo>
                    <a:lnTo>
                      <a:pt x="48" y="56"/>
                    </a:lnTo>
                    <a:lnTo>
                      <a:pt x="40" y="72"/>
                    </a:lnTo>
                    <a:lnTo>
                      <a:pt x="16" y="72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2" name="Freeform 56">
                <a:extLst>
                  <a:ext uri="{FF2B5EF4-FFF2-40B4-BE49-F238E27FC236}">
                    <a16:creationId xmlns:a16="http://schemas.microsoft.com/office/drawing/2014/main" id="{4FAF300A-EBAA-477C-8716-61DF21472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2465" y="2643757"/>
                <a:ext cx="55182" cy="35952"/>
              </a:xfrm>
              <a:custGeom>
                <a:avLst/>
                <a:gdLst>
                  <a:gd name="T0" fmla="*/ 32 w 40"/>
                  <a:gd name="T1" fmla="*/ 8 h 24"/>
                  <a:gd name="T2" fmla="*/ 8 w 40"/>
                  <a:gd name="T3" fmla="*/ 0 h 24"/>
                  <a:gd name="T4" fmla="*/ 0 w 40"/>
                  <a:gd name="T5" fmla="*/ 16 h 24"/>
                  <a:gd name="T6" fmla="*/ 0 w 40"/>
                  <a:gd name="T7" fmla="*/ 24 h 24"/>
                  <a:gd name="T8" fmla="*/ 8 w 40"/>
                  <a:gd name="T9" fmla="*/ 24 h 24"/>
                  <a:gd name="T10" fmla="*/ 40 w 40"/>
                  <a:gd name="T11" fmla="*/ 24 h 24"/>
                  <a:gd name="T12" fmla="*/ 40 w 40"/>
                  <a:gd name="T13" fmla="*/ 16 h 24"/>
                  <a:gd name="T14" fmla="*/ 32 w 40"/>
                  <a:gd name="T15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24">
                    <a:moveTo>
                      <a:pt x="32" y="8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3" name="Freeform 57">
                <a:extLst>
                  <a:ext uri="{FF2B5EF4-FFF2-40B4-BE49-F238E27FC236}">
                    <a16:creationId xmlns:a16="http://schemas.microsoft.com/office/drawing/2014/main" id="{C06DE3C0-67EB-4366-98FA-B8963767E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974" y="2474652"/>
                <a:ext cx="511213" cy="641799"/>
              </a:xfrm>
              <a:custGeom>
                <a:avLst/>
                <a:gdLst>
                  <a:gd name="T0" fmla="*/ 264 w 368"/>
                  <a:gd name="T1" fmla="*/ 128 h 424"/>
                  <a:gd name="T2" fmla="*/ 272 w 368"/>
                  <a:gd name="T3" fmla="*/ 136 h 424"/>
                  <a:gd name="T4" fmla="*/ 304 w 368"/>
                  <a:gd name="T5" fmla="*/ 128 h 424"/>
                  <a:gd name="T6" fmla="*/ 312 w 368"/>
                  <a:gd name="T7" fmla="*/ 112 h 424"/>
                  <a:gd name="T8" fmla="*/ 344 w 368"/>
                  <a:gd name="T9" fmla="*/ 96 h 424"/>
                  <a:gd name="T10" fmla="*/ 368 w 368"/>
                  <a:gd name="T11" fmla="*/ 128 h 424"/>
                  <a:gd name="T12" fmla="*/ 344 w 368"/>
                  <a:gd name="T13" fmla="*/ 144 h 424"/>
                  <a:gd name="T14" fmla="*/ 328 w 368"/>
                  <a:gd name="T15" fmla="*/ 184 h 424"/>
                  <a:gd name="T16" fmla="*/ 320 w 368"/>
                  <a:gd name="T17" fmla="*/ 208 h 424"/>
                  <a:gd name="T18" fmla="*/ 312 w 368"/>
                  <a:gd name="T19" fmla="*/ 192 h 424"/>
                  <a:gd name="T20" fmla="*/ 296 w 368"/>
                  <a:gd name="T21" fmla="*/ 176 h 424"/>
                  <a:gd name="T22" fmla="*/ 280 w 368"/>
                  <a:gd name="T23" fmla="*/ 160 h 424"/>
                  <a:gd name="T24" fmla="*/ 264 w 368"/>
                  <a:gd name="T25" fmla="*/ 144 h 424"/>
                  <a:gd name="T26" fmla="*/ 256 w 368"/>
                  <a:gd name="T27" fmla="*/ 152 h 424"/>
                  <a:gd name="T28" fmla="*/ 256 w 368"/>
                  <a:gd name="T29" fmla="*/ 168 h 424"/>
                  <a:gd name="T30" fmla="*/ 272 w 368"/>
                  <a:gd name="T31" fmla="*/ 216 h 424"/>
                  <a:gd name="T32" fmla="*/ 264 w 368"/>
                  <a:gd name="T33" fmla="*/ 216 h 424"/>
                  <a:gd name="T34" fmla="*/ 248 w 368"/>
                  <a:gd name="T35" fmla="*/ 240 h 424"/>
                  <a:gd name="T36" fmla="*/ 224 w 368"/>
                  <a:gd name="T37" fmla="*/ 264 h 424"/>
                  <a:gd name="T38" fmla="*/ 192 w 368"/>
                  <a:gd name="T39" fmla="*/ 296 h 424"/>
                  <a:gd name="T40" fmla="*/ 184 w 368"/>
                  <a:gd name="T41" fmla="*/ 304 h 424"/>
                  <a:gd name="T42" fmla="*/ 168 w 368"/>
                  <a:gd name="T43" fmla="*/ 312 h 424"/>
                  <a:gd name="T44" fmla="*/ 168 w 368"/>
                  <a:gd name="T45" fmla="*/ 368 h 424"/>
                  <a:gd name="T46" fmla="*/ 160 w 368"/>
                  <a:gd name="T47" fmla="*/ 400 h 424"/>
                  <a:gd name="T48" fmla="*/ 144 w 368"/>
                  <a:gd name="T49" fmla="*/ 424 h 424"/>
                  <a:gd name="T50" fmla="*/ 96 w 368"/>
                  <a:gd name="T51" fmla="*/ 320 h 424"/>
                  <a:gd name="T52" fmla="*/ 64 w 368"/>
                  <a:gd name="T53" fmla="*/ 208 h 424"/>
                  <a:gd name="T54" fmla="*/ 56 w 368"/>
                  <a:gd name="T55" fmla="*/ 224 h 424"/>
                  <a:gd name="T56" fmla="*/ 40 w 368"/>
                  <a:gd name="T57" fmla="*/ 232 h 424"/>
                  <a:gd name="T58" fmla="*/ 32 w 368"/>
                  <a:gd name="T59" fmla="*/ 200 h 424"/>
                  <a:gd name="T60" fmla="*/ 16 w 368"/>
                  <a:gd name="T61" fmla="*/ 200 h 424"/>
                  <a:gd name="T62" fmla="*/ 8 w 368"/>
                  <a:gd name="T63" fmla="*/ 176 h 424"/>
                  <a:gd name="T64" fmla="*/ 32 w 368"/>
                  <a:gd name="T65" fmla="*/ 168 h 424"/>
                  <a:gd name="T66" fmla="*/ 24 w 368"/>
                  <a:gd name="T67" fmla="*/ 152 h 424"/>
                  <a:gd name="T68" fmla="*/ 16 w 368"/>
                  <a:gd name="T69" fmla="*/ 136 h 424"/>
                  <a:gd name="T70" fmla="*/ 24 w 368"/>
                  <a:gd name="T71" fmla="*/ 120 h 424"/>
                  <a:gd name="T72" fmla="*/ 40 w 368"/>
                  <a:gd name="T73" fmla="*/ 120 h 424"/>
                  <a:gd name="T74" fmla="*/ 64 w 368"/>
                  <a:gd name="T75" fmla="*/ 56 h 424"/>
                  <a:gd name="T76" fmla="*/ 56 w 368"/>
                  <a:gd name="T77" fmla="*/ 40 h 424"/>
                  <a:gd name="T78" fmla="*/ 48 w 368"/>
                  <a:gd name="T79" fmla="*/ 16 h 424"/>
                  <a:gd name="T80" fmla="*/ 88 w 368"/>
                  <a:gd name="T81" fmla="*/ 16 h 424"/>
                  <a:gd name="T82" fmla="*/ 112 w 368"/>
                  <a:gd name="T83" fmla="*/ 0 h 424"/>
                  <a:gd name="T84" fmla="*/ 128 w 368"/>
                  <a:gd name="T85" fmla="*/ 16 h 424"/>
                  <a:gd name="T86" fmla="*/ 128 w 368"/>
                  <a:gd name="T87" fmla="*/ 48 h 424"/>
                  <a:gd name="T88" fmla="*/ 112 w 368"/>
                  <a:gd name="T89" fmla="*/ 56 h 424"/>
                  <a:gd name="T90" fmla="*/ 152 w 368"/>
                  <a:gd name="T91" fmla="*/ 88 h 424"/>
                  <a:gd name="T92" fmla="*/ 184 w 368"/>
                  <a:gd name="T93" fmla="*/ 128 h 424"/>
                  <a:gd name="T94" fmla="*/ 216 w 368"/>
                  <a:gd name="T95" fmla="*/ 136 h 424"/>
                  <a:gd name="T96" fmla="*/ 256 w 368"/>
                  <a:gd name="T97" fmla="*/ 144 h 424"/>
                  <a:gd name="T98" fmla="*/ 248 w 368"/>
                  <a:gd name="T99" fmla="*/ 12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8" h="424">
                    <a:moveTo>
                      <a:pt x="256" y="120"/>
                    </a:moveTo>
                    <a:lnTo>
                      <a:pt x="264" y="128"/>
                    </a:lnTo>
                    <a:lnTo>
                      <a:pt x="264" y="136"/>
                    </a:lnTo>
                    <a:lnTo>
                      <a:pt x="272" y="136"/>
                    </a:lnTo>
                    <a:lnTo>
                      <a:pt x="304" y="136"/>
                    </a:lnTo>
                    <a:lnTo>
                      <a:pt x="304" y="128"/>
                    </a:lnTo>
                    <a:lnTo>
                      <a:pt x="296" y="120"/>
                    </a:lnTo>
                    <a:lnTo>
                      <a:pt x="312" y="112"/>
                    </a:lnTo>
                    <a:lnTo>
                      <a:pt x="328" y="96"/>
                    </a:lnTo>
                    <a:lnTo>
                      <a:pt x="344" y="96"/>
                    </a:lnTo>
                    <a:lnTo>
                      <a:pt x="368" y="120"/>
                    </a:lnTo>
                    <a:lnTo>
                      <a:pt x="368" y="128"/>
                    </a:lnTo>
                    <a:lnTo>
                      <a:pt x="360" y="128"/>
                    </a:lnTo>
                    <a:lnTo>
                      <a:pt x="344" y="144"/>
                    </a:lnTo>
                    <a:lnTo>
                      <a:pt x="336" y="184"/>
                    </a:lnTo>
                    <a:lnTo>
                      <a:pt x="328" y="184"/>
                    </a:lnTo>
                    <a:lnTo>
                      <a:pt x="328" y="208"/>
                    </a:lnTo>
                    <a:lnTo>
                      <a:pt x="320" y="208"/>
                    </a:lnTo>
                    <a:lnTo>
                      <a:pt x="312" y="184"/>
                    </a:lnTo>
                    <a:lnTo>
                      <a:pt x="312" y="192"/>
                    </a:lnTo>
                    <a:lnTo>
                      <a:pt x="296" y="184"/>
                    </a:lnTo>
                    <a:lnTo>
                      <a:pt x="296" y="176"/>
                    </a:lnTo>
                    <a:lnTo>
                      <a:pt x="312" y="160"/>
                    </a:lnTo>
                    <a:lnTo>
                      <a:pt x="280" y="160"/>
                    </a:lnTo>
                    <a:lnTo>
                      <a:pt x="272" y="144"/>
                    </a:lnTo>
                    <a:lnTo>
                      <a:pt x="264" y="144"/>
                    </a:lnTo>
                    <a:lnTo>
                      <a:pt x="256" y="144"/>
                    </a:lnTo>
                    <a:lnTo>
                      <a:pt x="256" y="152"/>
                    </a:lnTo>
                    <a:lnTo>
                      <a:pt x="264" y="160"/>
                    </a:lnTo>
                    <a:lnTo>
                      <a:pt x="256" y="168"/>
                    </a:lnTo>
                    <a:lnTo>
                      <a:pt x="264" y="176"/>
                    </a:lnTo>
                    <a:lnTo>
                      <a:pt x="272" y="216"/>
                    </a:lnTo>
                    <a:lnTo>
                      <a:pt x="264" y="208"/>
                    </a:lnTo>
                    <a:lnTo>
                      <a:pt x="264" y="216"/>
                    </a:lnTo>
                    <a:lnTo>
                      <a:pt x="248" y="216"/>
                    </a:lnTo>
                    <a:lnTo>
                      <a:pt x="248" y="240"/>
                    </a:lnTo>
                    <a:lnTo>
                      <a:pt x="232" y="248"/>
                    </a:lnTo>
                    <a:lnTo>
                      <a:pt x="224" y="264"/>
                    </a:lnTo>
                    <a:lnTo>
                      <a:pt x="200" y="288"/>
                    </a:lnTo>
                    <a:lnTo>
                      <a:pt x="192" y="296"/>
                    </a:lnTo>
                    <a:lnTo>
                      <a:pt x="184" y="296"/>
                    </a:lnTo>
                    <a:lnTo>
                      <a:pt x="184" y="304"/>
                    </a:lnTo>
                    <a:lnTo>
                      <a:pt x="176" y="304"/>
                    </a:lnTo>
                    <a:lnTo>
                      <a:pt x="168" y="312"/>
                    </a:lnTo>
                    <a:lnTo>
                      <a:pt x="176" y="344"/>
                    </a:lnTo>
                    <a:lnTo>
                      <a:pt x="168" y="368"/>
                    </a:lnTo>
                    <a:lnTo>
                      <a:pt x="168" y="384"/>
                    </a:lnTo>
                    <a:lnTo>
                      <a:pt x="160" y="400"/>
                    </a:lnTo>
                    <a:lnTo>
                      <a:pt x="152" y="408"/>
                    </a:lnTo>
                    <a:lnTo>
                      <a:pt x="144" y="424"/>
                    </a:lnTo>
                    <a:lnTo>
                      <a:pt x="128" y="408"/>
                    </a:lnTo>
                    <a:lnTo>
                      <a:pt x="96" y="320"/>
                    </a:lnTo>
                    <a:lnTo>
                      <a:pt x="80" y="296"/>
                    </a:lnTo>
                    <a:lnTo>
                      <a:pt x="64" y="208"/>
                    </a:lnTo>
                    <a:lnTo>
                      <a:pt x="56" y="208"/>
                    </a:lnTo>
                    <a:lnTo>
                      <a:pt x="56" y="224"/>
                    </a:lnTo>
                    <a:lnTo>
                      <a:pt x="48" y="224"/>
                    </a:lnTo>
                    <a:lnTo>
                      <a:pt x="40" y="232"/>
                    </a:lnTo>
                    <a:lnTo>
                      <a:pt x="16" y="208"/>
                    </a:lnTo>
                    <a:lnTo>
                      <a:pt x="32" y="200"/>
                    </a:lnTo>
                    <a:lnTo>
                      <a:pt x="32" y="192"/>
                    </a:lnTo>
                    <a:lnTo>
                      <a:pt x="16" y="200"/>
                    </a:lnTo>
                    <a:lnTo>
                      <a:pt x="0" y="184"/>
                    </a:lnTo>
                    <a:lnTo>
                      <a:pt x="8" y="176"/>
                    </a:lnTo>
                    <a:lnTo>
                      <a:pt x="32" y="176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44"/>
                    </a:lnTo>
                    <a:lnTo>
                      <a:pt x="16" y="136"/>
                    </a:lnTo>
                    <a:lnTo>
                      <a:pt x="16" y="128"/>
                    </a:lnTo>
                    <a:lnTo>
                      <a:pt x="24" y="120"/>
                    </a:lnTo>
                    <a:lnTo>
                      <a:pt x="32" y="120"/>
                    </a:lnTo>
                    <a:lnTo>
                      <a:pt x="40" y="120"/>
                    </a:lnTo>
                    <a:lnTo>
                      <a:pt x="72" y="72"/>
                    </a:lnTo>
                    <a:lnTo>
                      <a:pt x="64" y="56"/>
                    </a:lnTo>
                    <a:lnTo>
                      <a:pt x="72" y="56"/>
                    </a:lnTo>
                    <a:lnTo>
                      <a:pt x="56" y="40"/>
                    </a:lnTo>
                    <a:lnTo>
                      <a:pt x="56" y="24"/>
                    </a:lnTo>
                    <a:lnTo>
                      <a:pt x="48" y="16"/>
                    </a:lnTo>
                    <a:lnTo>
                      <a:pt x="72" y="16"/>
                    </a:lnTo>
                    <a:lnTo>
                      <a:pt x="88" y="16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28" y="8"/>
                    </a:lnTo>
                    <a:lnTo>
                      <a:pt x="128" y="16"/>
                    </a:lnTo>
                    <a:lnTo>
                      <a:pt x="120" y="32"/>
                    </a:lnTo>
                    <a:lnTo>
                      <a:pt x="128" y="48"/>
                    </a:lnTo>
                    <a:lnTo>
                      <a:pt x="112" y="48"/>
                    </a:lnTo>
                    <a:lnTo>
                      <a:pt x="112" y="56"/>
                    </a:lnTo>
                    <a:lnTo>
                      <a:pt x="128" y="72"/>
                    </a:lnTo>
                    <a:lnTo>
                      <a:pt x="152" y="88"/>
                    </a:lnTo>
                    <a:lnTo>
                      <a:pt x="144" y="104"/>
                    </a:lnTo>
                    <a:lnTo>
                      <a:pt x="184" y="128"/>
                    </a:lnTo>
                    <a:lnTo>
                      <a:pt x="200" y="128"/>
                    </a:lnTo>
                    <a:lnTo>
                      <a:pt x="216" y="136"/>
                    </a:lnTo>
                    <a:lnTo>
                      <a:pt x="240" y="144"/>
                    </a:lnTo>
                    <a:lnTo>
                      <a:pt x="256" y="144"/>
                    </a:lnTo>
                    <a:lnTo>
                      <a:pt x="248" y="136"/>
                    </a:lnTo>
                    <a:lnTo>
                      <a:pt x="248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4" name="Freeform 58">
                <a:extLst>
                  <a:ext uri="{FF2B5EF4-FFF2-40B4-BE49-F238E27FC236}">
                    <a16:creationId xmlns:a16="http://schemas.microsoft.com/office/drawing/2014/main" id="{DCA62E2D-653A-4AF5-BF8E-BA78E307B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5879" y="2607806"/>
                <a:ext cx="155135" cy="83886"/>
              </a:xfrm>
              <a:custGeom>
                <a:avLst/>
                <a:gdLst>
                  <a:gd name="T0" fmla="*/ 104 w 112"/>
                  <a:gd name="T1" fmla="*/ 48 h 56"/>
                  <a:gd name="T2" fmla="*/ 104 w 112"/>
                  <a:gd name="T3" fmla="*/ 32 h 56"/>
                  <a:gd name="T4" fmla="*/ 80 w 112"/>
                  <a:gd name="T5" fmla="*/ 32 h 56"/>
                  <a:gd name="T6" fmla="*/ 48 w 112"/>
                  <a:gd name="T7" fmla="*/ 8 h 56"/>
                  <a:gd name="T8" fmla="*/ 40 w 112"/>
                  <a:gd name="T9" fmla="*/ 16 h 56"/>
                  <a:gd name="T10" fmla="*/ 24 w 112"/>
                  <a:gd name="T11" fmla="*/ 0 h 56"/>
                  <a:gd name="T12" fmla="*/ 8 w 112"/>
                  <a:gd name="T13" fmla="*/ 0 h 56"/>
                  <a:gd name="T14" fmla="*/ 0 w 112"/>
                  <a:gd name="T15" fmla="*/ 16 h 56"/>
                  <a:gd name="T16" fmla="*/ 40 w 112"/>
                  <a:gd name="T17" fmla="*/ 40 h 56"/>
                  <a:gd name="T18" fmla="*/ 56 w 112"/>
                  <a:gd name="T19" fmla="*/ 40 h 56"/>
                  <a:gd name="T20" fmla="*/ 72 w 112"/>
                  <a:gd name="T21" fmla="*/ 48 h 56"/>
                  <a:gd name="T22" fmla="*/ 96 w 112"/>
                  <a:gd name="T23" fmla="*/ 56 h 56"/>
                  <a:gd name="T24" fmla="*/ 112 w 112"/>
                  <a:gd name="T25" fmla="*/ 56 h 56"/>
                  <a:gd name="T26" fmla="*/ 104 w 112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56">
                    <a:moveTo>
                      <a:pt x="104" y="48"/>
                    </a:moveTo>
                    <a:lnTo>
                      <a:pt x="104" y="32"/>
                    </a:lnTo>
                    <a:lnTo>
                      <a:pt x="80" y="32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72" y="48"/>
                    </a:lnTo>
                    <a:lnTo>
                      <a:pt x="96" y="56"/>
                    </a:lnTo>
                    <a:lnTo>
                      <a:pt x="112" y="56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5" name="Freeform 59">
                <a:extLst>
                  <a:ext uri="{FF2B5EF4-FFF2-40B4-BE49-F238E27FC236}">
                    <a16:creationId xmlns:a16="http://schemas.microsoft.com/office/drawing/2014/main" id="{92B2A49B-EC39-4DF2-B9E6-3F0D5A11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0572" y="2377451"/>
                <a:ext cx="366492" cy="339541"/>
              </a:xfrm>
              <a:custGeom>
                <a:avLst/>
                <a:gdLst>
                  <a:gd name="T0" fmla="*/ 192 w 264"/>
                  <a:gd name="T1" fmla="*/ 216 h 224"/>
                  <a:gd name="T2" fmla="*/ 184 w 264"/>
                  <a:gd name="T3" fmla="*/ 200 h 224"/>
                  <a:gd name="T4" fmla="*/ 160 w 264"/>
                  <a:gd name="T5" fmla="*/ 208 h 224"/>
                  <a:gd name="T6" fmla="*/ 144 w 264"/>
                  <a:gd name="T7" fmla="*/ 208 h 224"/>
                  <a:gd name="T8" fmla="*/ 112 w 264"/>
                  <a:gd name="T9" fmla="*/ 184 h 224"/>
                  <a:gd name="T10" fmla="*/ 96 w 264"/>
                  <a:gd name="T11" fmla="*/ 152 h 224"/>
                  <a:gd name="T12" fmla="*/ 80 w 264"/>
                  <a:gd name="T13" fmla="*/ 144 h 224"/>
                  <a:gd name="T14" fmla="*/ 72 w 264"/>
                  <a:gd name="T15" fmla="*/ 152 h 224"/>
                  <a:gd name="T16" fmla="*/ 56 w 264"/>
                  <a:gd name="T17" fmla="*/ 136 h 224"/>
                  <a:gd name="T18" fmla="*/ 56 w 264"/>
                  <a:gd name="T19" fmla="*/ 112 h 224"/>
                  <a:gd name="T20" fmla="*/ 32 w 264"/>
                  <a:gd name="T21" fmla="*/ 104 h 224"/>
                  <a:gd name="T22" fmla="*/ 24 w 264"/>
                  <a:gd name="T23" fmla="*/ 88 h 224"/>
                  <a:gd name="T24" fmla="*/ 32 w 264"/>
                  <a:gd name="T25" fmla="*/ 72 h 224"/>
                  <a:gd name="T26" fmla="*/ 16 w 264"/>
                  <a:gd name="T27" fmla="*/ 40 h 224"/>
                  <a:gd name="T28" fmla="*/ 0 w 264"/>
                  <a:gd name="T29" fmla="*/ 8 h 224"/>
                  <a:gd name="T30" fmla="*/ 8 w 264"/>
                  <a:gd name="T31" fmla="*/ 0 h 224"/>
                  <a:gd name="T32" fmla="*/ 16 w 264"/>
                  <a:gd name="T33" fmla="*/ 16 h 224"/>
                  <a:gd name="T34" fmla="*/ 24 w 264"/>
                  <a:gd name="T35" fmla="*/ 16 h 224"/>
                  <a:gd name="T36" fmla="*/ 32 w 264"/>
                  <a:gd name="T37" fmla="*/ 16 h 224"/>
                  <a:gd name="T38" fmla="*/ 48 w 264"/>
                  <a:gd name="T39" fmla="*/ 8 h 224"/>
                  <a:gd name="T40" fmla="*/ 48 w 264"/>
                  <a:gd name="T41" fmla="*/ 16 h 224"/>
                  <a:gd name="T42" fmla="*/ 64 w 264"/>
                  <a:gd name="T43" fmla="*/ 24 h 224"/>
                  <a:gd name="T44" fmla="*/ 64 w 264"/>
                  <a:gd name="T45" fmla="*/ 40 h 224"/>
                  <a:gd name="T46" fmla="*/ 96 w 264"/>
                  <a:gd name="T47" fmla="*/ 56 h 224"/>
                  <a:gd name="T48" fmla="*/ 128 w 264"/>
                  <a:gd name="T49" fmla="*/ 48 h 224"/>
                  <a:gd name="T50" fmla="*/ 128 w 264"/>
                  <a:gd name="T51" fmla="*/ 40 h 224"/>
                  <a:gd name="T52" fmla="*/ 144 w 264"/>
                  <a:gd name="T53" fmla="*/ 32 h 224"/>
                  <a:gd name="T54" fmla="*/ 160 w 264"/>
                  <a:gd name="T55" fmla="*/ 24 h 224"/>
                  <a:gd name="T56" fmla="*/ 224 w 264"/>
                  <a:gd name="T57" fmla="*/ 56 h 224"/>
                  <a:gd name="T58" fmla="*/ 224 w 264"/>
                  <a:gd name="T59" fmla="*/ 64 h 224"/>
                  <a:gd name="T60" fmla="*/ 224 w 264"/>
                  <a:gd name="T61" fmla="*/ 80 h 224"/>
                  <a:gd name="T62" fmla="*/ 216 w 264"/>
                  <a:gd name="T63" fmla="*/ 88 h 224"/>
                  <a:gd name="T64" fmla="*/ 216 w 264"/>
                  <a:gd name="T65" fmla="*/ 96 h 224"/>
                  <a:gd name="T66" fmla="*/ 224 w 264"/>
                  <a:gd name="T67" fmla="*/ 128 h 224"/>
                  <a:gd name="T68" fmla="*/ 240 w 264"/>
                  <a:gd name="T69" fmla="*/ 128 h 224"/>
                  <a:gd name="T70" fmla="*/ 240 w 264"/>
                  <a:gd name="T71" fmla="*/ 136 h 224"/>
                  <a:gd name="T72" fmla="*/ 232 w 264"/>
                  <a:gd name="T73" fmla="*/ 152 h 224"/>
                  <a:gd name="T74" fmla="*/ 248 w 264"/>
                  <a:gd name="T75" fmla="*/ 176 h 224"/>
                  <a:gd name="T76" fmla="*/ 256 w 264"/>
                  <a:gd name="T77" fmla="*/ 176 h 224"/>
                  <a:gd name="T78" fmla="*/ 264 w 264"/>
                  <a:gd name="T79" fmla="*/ 192 h 224"/>
                  <a:gd name="T80" fmla="*/ 264 w 264"/>
                  <a:gd name="T81" fmla="*/ 200 h 224"/>
                  <a:gd name="T82" fmla="*/ 248 w 264"/>
                  <a:gd name="T83" fmla="*/ 208 h 224"/>
                  <a:gd name="T84" fmla="*/ 248 w 264"/>
                  <a:gd name="T85" fmla="*/ 224 h 224"/>
                  <a:gd name="T86" fmla="*/ 192 w 264"/>
                  <a:gd name="T8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4" h="224">
                    <a:moveTo>
                      <a:pt x="192" y="216"/>
                    </a:moveTo>
                    <a:lnTo>
                      <a:pt x="184" y="200"/>
                    </a:lnTo>
                    <a:lnTo>
                      <a:pt x="160" y="208"/>
                    </a:lnTo>
                    <a:lnTo>
                      <a:pt x="144" y="208"/>
                    </a:lnTo>
                    <a:lnTo>
                      <a:pt x="112" y="184"/>
                    </a:lnTo>
                    <a:lnTo>
                      <a:pt x="96" y="152"/>
                    </a:lnTo>
                    <a:lnTo>
                      <a:pt x="80" y="144"/>
                    </a:lnTo>
                    <a:lnTo>
                      <a:pt x="72" y="152"/>
                    </a:lnTo>
                    <a:lnTo>
                      <a:pt x="56" y="136"/>
                    </a:lnTo>
                    <a:lnTo>
                      <a:pt x="56" y="112"/>
                    </a:lnTo>
                    <a:lnTo>
                      <a:pt x="32" y="104"/>
                    </a:lnTo>
                    <a:lnTo>
                      <a:pt x="24" y="88"/>
                    </a:lnTo>
                    <a:lnTo>
                      <a:pt x="32" y="7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64" y="24"/>
                    </a:lnTo>
                    <a:lnTo>
                      <a:pt x="64" y="40"/>
                    </a:lnTo>
                    <a:lnTo>
                      <a:pt x="96" y="56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44" y="32"/>
                    </a:lnTo>
                    <a:lnTo>
                      <a:pt x="160" y="24"/>
                    </a:lnTo>
                    <a:lnTo>
                      <a:pt x="224" y="56"/>
                    </a:lnTo>
                    <a:lnTo>
                      <a:pt x="224" y="64"/>
                    </a:lnTo>
                    <a:lnTo>
                      <a:pt x="224" y="80"/>
                    </a:lnTo>
                    <a:lnTo>
                      <a:pt x="216" y="88"/>
                    </a:lnTo>
                    <a:lnTo>
                      <a:pt x="216" y="96"/>
                    </a:lnTo>
                    <a:lnTo>
                      <a:pt x="224" y="128"/>
                    </a:lnTo>
                    <a:lnTo>
                      <a:pt x="240" y="128"/>
                    </a:lnTo>
                    <a:lnTo>
                      <a:pt x="240" y="136"/>
                    </a:lnTo>
                    <a:lnTo>
                      <a:pt x="232" y="152"/>
                    </a:lnTo>
                    <a:lnTo>
                      <a:pt x="248" y="176"/>
                    </a:lnTo>
                    <a:lnTo>
                      <a:pt x="256" y="176"/>
                    </a:lnTo>
                    <a:lnTo>
                      <a:pt x="264" y="192"/>
                    </a:lnTo>
                    <a:lnTo>
                      <a:pt x="264" y="200"/>
                    </a:lnTo>
                    <a:lnTo>
                      <a:pt x="248" y="208"/>
                    </a:lnTo>
                    <a:lnTo>
                      <a:pt x="248" y="224"/>
                    </a:lnTo>
                    <a:lnTo>
                      <a:pt x="192" y="2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6" name="Freeform 60">
                <a:extLst>
                  <a:ext uri="{FF2B5EF4-FFF2-40B4-BE49-F238E27FC236}">
                    <a16:creationId xmlns:a16="http://schemas.microsoft.com/office/drawing/2014/main" id="{0BB3C078-7371-425C-A2AF-E2E89C11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293" y="2449354"/>
                <a:ext cx="276951" cy="303589"/>
              </a:xfrm>
              <a:custGeom>
                <a:avLst/>
                <a:gdLst>
                  <a:gd name="T0" fmla="*/ 112 w 200"/>
                  <a:gd name="T1" fmla="*/ 192 h 200"/>
                  <a:gd name="T2" fmla="*/ 136 w 200"/>
                  <a:gd name="T3" fmla="*/ 192 h 200"/>
                  <a:gd name="T4" fmla="*/ 136 w 200"/>
                  <a:gd name="T5" fmla="*/ 184 h 200"/>
                  <a:gd name="T6" fmla="*/ 136 w 200"/>
                  <a:gd name="T7" fmla="*/ 168 h 200"/>
                  <a:gd name="T8" fmla="*/ 128 w 200"/>
                  <a:gd name="T9" fmla="*/ 168 h 200"/>
                  <a:gd name="T10" fmla="*/ 128 w 200"/>
                  <a:gd name="T11" fmla="*/ 160 h 200"/>
                  <a:gd name="T12" fmla="*/ 120 w 200"/>
                  <a:gd name="T13" fmla="*/ 152 h 200"/>
                  <a:gd name="T14" fmla="*/ 120 w 200"/>
                  <a:gd name="T15" fmla="*/ 144 h 200"/>
                  <a:gd name="T16" fmla="*/ 128 w 200"/>
                  <a:gd name="T17" fmla="*/ 136 h 200"/>
                  <a:gd name="T18" fmla="*/ 136 w 200"/>
                  <a:gd name="T19" fmla="*/ 136 h 200"/>
                  <a:gd name="T20" fmla="*/ 144 w 200"/>
                  <a:gd name="T21" fmla="*/ 136 h 200"/>
                  <a:gd name="T22" fmla="*/ 176 w 200"/>
                  <a:gd name="T23" fmla="*/ 88 h 200"/>
                  <a:gd name="T24" fmla="*/ 168 w 200"/>
                  <a:gd name="T25" fmla="*/ 72 h 200"/>
                  <a:gd name="T26" fmla="*/ 176 w 200"/>
                  <a:gd name="T27" fmla="*/ 72 h 200"/>
                  <a:gd name="T28" fmla="*/ 160 w 200"/>
                  <a:gd name="T29" fmla="*/ 56 h 200"/>
                  <a:gd name="T30" fmla="*/ 160 w 200"/>
                  <a:gd name="T31" fmla="*/ 40 h 200"/>
                  <a:gd name="T32" fmla="*/ 152 w 200"/>
                  <a:gd name="T33" fmla="*/ 32 h 200"/>
                  <a:gd name="T34" fmla="*/ 176 w 200"/>
                  <a:gd name="T35" fmla="*/ 32 h 200"/>
                  <a:gd name="T36" fmla="*/ 192 w 200"/>
                  <a:gd name="T37" fmla="*/ 32 h 200"/>
                  <a:gd name="T38" fmla="*/ 200 w 200"/>
                  <a:gd name="T39" fmla="*/ 24 h 200"/>
                  <a:gd name="T40" fmla="*/ 176 w 200"/>
                  <a:gd name="T41" fmla="*/ 16 h 200"/>
                  <a:gd name="T42" fmla="*/ 168 w 200"/>
                  <a:gd name="T43" fmla="*/ 0 h 200"/>
                  <a:gd name="T44" fmla="*/ 152 w 200"/>
                  <a:gd name="T45" fmla="*/ 0 h 200"/>
                  <a:gd name="T46" fmla="*/ 144 w 200"/>
                  <a:gd name="T47" fmla="*/ 0 h 200"/>
                  <a:gd name="T48" fmla="*/ 136 w 200"/>
                  <a:gd name="T49" fmla="*/ 0 h 200"/>
                  <a:gd name="T50" fmla="*/ 120 w 200"/>
                  <a:gd name="T51" fmla="*/ 8 h 200"/>
                  <a:gd name="T52" fmla="*/ 120 w 200"/>
                  <a:gd name="T53" fmla="*/ 32 h 200"/>
                  <a:gd name="T54" fmla="*/ 120 w 200"/>
                  <a:gd name="T55" fmla="*/ 40 h 200"/>
                  <a:gd name="T56" fmla="*/ 104 w 200"/>
                  <a:gd name="T57" fmla="*/ 40 h 200"/>
                  <a:gd name="T58" fmla="*/ 112 w 200"/>
                  <a:gd name="T59" fmla="*/ 48 h 200"/>
                  <a:gd name="T60" fmla="*/ 104 w 200"/>
                  <a:gd name="T61" fmla="*/ 56 h 200"/>
                  <a:gd name="T62" fmla="*/ 104 w 200"/>
                  <a:gd name="T63" fmla="*/ 80 h 200"/>
                  <a:gd name="T64" fmla="*/ 72 w 200"/>
                  <a:gd name="T65" fmla="*/ 88 h 200"/>
                  <a:gd name="T66" fmla="*/ 72 w 200"/>
                  <a:gd name="T67" fmla="*/ 104 h 200"/>
                  <a:gd name="T68" fmla="*/ 16 w 200"/>
                  <a:gd name="T69" fmla="*/ 112 h 200"/>
                  <a:gd name="T70" fmla="*/ 0 w 200"/>
                  <a:gd name="T71" fmla="*/ 104 h 200"/>
                  <a:gd name="T72" fmla="*/ 16 w 200"/>
                  <a:gd name="T73" fmla="*/ 128 h 200"/>
                  <a:gd name="T74" fmla="*/ 24 w 200"/>
                  <a:gd name="T75" fmla="*/ 128 h 200"/>
                  <a:gd name="T76" fmla="*/ 32 w 200"/>
                  <a:gd name="T77" fmla="*/ 144 h 200"/>
                  <a:gd name="T78" fmla="*/ 32 w 200"/>
                  <a:gd name="T79" fmla="*/ 152 h 200"/>
                  <a:gd name="T80" fmla="*/ 16 w 200"/>
                  <a:gd name="T81" fmla="*/ 160 h 200"/>
                  <a:gd name="T82" fmla="*/ 16 w 200"/>
                  <a:gd name="T83" fmla="*/ 176 h 200"/>
                  <a:gd name="T84" fmla="*/ 48 w 200"/>
                  <a:gd name="T85" fmla="*/ 176 h 200"/>
                  <a:gd name="T86" fmla="*/ 56 w 200"/>
                  <a:gd name="T87" fmla="*/ 176 h 200"/>
                  <a:gd name="T88" fmla="*/ 80 w 200"/>
                  <a:gd name="T89" fmla="*/ 176 h 200"/>
                  <a:gd name="T90" fmla="*/ 96 w 200"/>
                  <a:gd name="T91" fmla="*/ 200 h 200"/>
                  <a:gd name="T92" fmla="*/ 104 w 200"/>
                  <a:gd name="T93" fmla="*/ 200 h 200"/>
                  <a:gd name="T94" fmla="*/ 112 w 200"/>
                  <a:gd name="T95" fmla="*/ 19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0" h="200">
                    <a:moveTo>
                      <a:pt x="112" y="192"/>
                    </a:moveTo>
                    <a:lnTo>
                      <a:pt x="136" y="192"/>
                    </a:lnTo>
                    <a:lnTo>
                      <a:pt x="136" y="184"/>
                    </a:lnTo>
                    <a:lnTo>
                      <a:pt x="136" y="168"/>
                    </a:lnTo>
                    <a:lnTo>
                      <a:pt x="128" y="168"/>
                    </a:lnTo>
                    <a:lnTo>
                      <a:pt x="128" y="160"/>
                    </a:lnTo>
                    <a:lnTo>
                      <a:pt x="120" y="152"/>
                    </a:lnTo>
                    <a:lnTo>
                      <a:pt x="120" y="144"/>
                    </a:lnTo>
                    <a:lnTo>
                      <a:pt x="128" y="136"/>
                    </a:lnTo>
                    <a:lnTo>
                      <a:pt x="136" y="136"/>
                    </a:lnTo>
                    <a:lnTo>
                      <a:pt x="144" y="136"/>
                    </a:lnTo>
                    <a:lnTo>
                      <a:pt x="176" y="88"/>
                    </a:lnTo>
                    <a:lnTo>
                      <a:pt x="168" y="72"/>
                    </a:lnTo>
                    <a:lnTo>
                      <a:pt x="176" y="72"/>
                    </a:lnTo>
                    <a:lnTo>
                      <a:pt x="160" y="56"/>
                    </a:lnTo>
                    <a:lnTo>
                      <a:pt x="160" y="40"/>
                    </a:lnTo>
                    <a:lnTo>
                      <a:pt x="152" y="32"/>
                    </a:lnTo>
                    <a:lnTo>
                      <a:pt x="176" y="32"/>
                    </a:lnTo>
                    <a:lnTo>
                      <a:pt x="192" y="32"/>
                    </a:lnTo>
                    <a:lnTo>
                      <a:pt x="200" y="24"/>
                    </a:lnTo>
                    <a:lnTo>
                      <a:pt x="176" y="16"/>
                    </a:lnTo>
                    <a:lnTo>
                      <a:pt x="168" y="0"/>
                    </a:lnTo>
                    <a:lnTo>
                      <a:pt x="152" y="0"/>
                    </a:lnTo>
                    <a:lnTo>
                      <a:pt x="144" y="0"/>
                    </a:lnTo>
                    <a:lnTo>
                      <a:pt x="136" y="0"/>
                    </a:lnTo>
                    <a:lnTo>
                      <a:pt x="120" y="8"/>
                    </a:lnTo>
                    <a:lnTo>
                      <a:pt x="120" y="32"/>
                    </a:lnTo>
                    <a:lnTo>
                      <a:pt x="120" y="40"/>
                    </a:lnTo>
                    <a:lnTo>
                      <a:pt x="104" y="40"/>
                    </a:lnTo>
                    <a:lnTo>
                      <a:pt x="112" y="48"/>
                    </a:lnTo>
                    <a:lnTo>
                      <a:pt x="104" y="56"/>
                    </a:lnTo>
                    <a:lnTo>
                      <a:pt x="104" y="80"/>
                    </a:lnTo>
                    <a:lnTo>
                      <a:pt x="72" y="88"/>
                    </a:lnTo>
                    <a:lnTo>
                      <a:pt x="72" y="104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16" y="128"/>
                    </a:lnTo>
                    <a:lnTo>
                      <a:pt x="24" y="128"/>
                    </a:lnTo>
                    <a:lnTo>
                      <a:pt x="32" y="144"/>
                    </a:lnTo>
                    <a:lnTo>
                      <a:pt x="32" y="152"/>
                    </a:lnTo>
                    <a:lnTo>
                      <a:pt x="16" y="160"/>
                    </a:lnTo>
                    <a:lnTo>
                      <a:pt x="16" y="176"/>
                    </a:lnTo>
                    <a:lnTo>
                      <a:pt x="48" y="176"/>
                    </a:lnTo>
                    <a:lnTo>
                      <a:pt x="56" y="176"/>
                    </a:lnTo>
                    <a:lnTo>
                      <a:pt x="80" y="176"/>
                    </a:lnTo>
                    <a:lnTo>
                      <a:pt x="96" y="200"/>
                    </a:lnTo>
                    <a:lnTo>
                      <a:pt x="104" y="200"/>
                    </a:lnTo>
                    <a:lnTo>
                      <a:pt x="112" y="1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7" name="Freeform 61">
                <a:extLst>
                  <a:ext uri="{FF2B5EF4-FFF2-40B4-BE49-F238E27FC236}">
                    <a16:creationId xmlns:a16="http://schemas.microsoft.com/office/drawing/2014/main" id="{DADF5247-0667-4871-AAF1-0C72D0AB2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428" y="2413402"/>
                <a:ext cx="232181" cy="206388"/>
              </a:xfrm>
              <a:custGeom>
                <a:avLst/>
                <a:gdLst>
                  <a:gd name="T0" fmla="*/ 64 w 168"/>
                  <a:gd name="T1" fmla="*/ 16 h 136"/>
                  <a:gd name="T2" fmla="*/ 80 w 168"/>
                  <a:gd name="T3" fmla="*/ 24 h 136"/>
                  <a:gd name="T4" fmla="*/ 88 w 168"/>
                  <a:gd name="T5" fmla="*/ 24 h 136"/>
                  <a:gd name="T6" fmla="*/ 104 w 168"/>
                  <a:gd name="T7" fmla="*/ 16 h 136"/>
                  <a:gd name="T8" fmla="*/ 112 w 168"/>
                  <a:gd name="T9" fmla="*/ 16 h 136"/>
                  <a:gd name="T10" fmla="*/ 120 w 168"/>
                  <a:gd name="T11" fmla="*/ 0 h 136"/>
                  <a:gd name="T12" fmla="*/ 128 w 168"/>
                  <a:gd name="T13" fmla="*/ 8 h 136"/>
                  <a:gd name="T14" fmla="*/ 136 w 168"/>
                  <a:gd name="T15" fmla="*/ 24 h 136"/>
                  <a:gd name="T16" fmla="*/ 152 w 168"/>
                  <a:gd name="T17" fmla="*/ 16 h 136"/>
                  <a:gd name="T18" fmla="*/ 168 w 168"/>
                  <a:gd name="T19" fmla="*/ 16 h 136"/>
                  <a:gd name="T20" fmla="*/ 168 w 168"/>
                  <a:gd name="T21" fmla="*/ 24 h 136"/>
                  <a:gd name="T22" fmla="*/ 160 w 168"/>
                  <a:gd name="T23" fmla="*/ 24 h 136"/>
                  <a:gd name="T24" fmla="*/ 152 w 168"/>
                  <a:gd name="T25" fmla="*/ 24 h 136"/>
                  <a:gd name="T26" fmla="*/ 136 w 168"/>
                  <a:gd name="T27" fmla="*/ 32 h 136"/>
                  <a:gd name="T28" fmla="*/ 136 w 168"/>
                  <a:gd name="T29" fmla="*/ 56 h 136"/>
                  <a:gd name="T30" fmla="*/ 136 w 168"/>
                  <a:gd name="T31" fmla="*/ 64 h 136"/>
                  <a:gd name="T32" fmla="*/ 120 w 168"/>
                  <a:gd name="T33" fmla="*/ 64 h 136"/>
                  <a:gd name="T34" fmla="*/ 128 w 168"/>
                  <a:gd name="T35" fmla="*/ 72 h 136"/>
                  <a:gd name="T36" fmla="*/ 120 w 168"/>
                  <a:gd name="T37" fmla="*/ 80 h 136"/>
                  <a:gd name="T38" fmla="*/ 120 w 168"/>
                  <a:gd name="T39" fmla="*/ 104 h 136"/>
                  <a:gd name="T40" fmla="*/ 88 w 168"/>
                  <a:gd name="T41" fmla="*/ 112 h 136"/>
                  <a:gd name="T42" fmla="*/ 88 w 168"/>
                  <a:gd name="T43" fmla="*/ 128 h 136"/>
                  <a:gd name="T44" fmla="*/ 32 w 168"/>
                  <a:gd name="T45" fmla="*/ 136 h 136"/>
                  <a:gd name="T46" fmla="*/ 16 w 168"/>
                  <a:gd name="T47" fmla="*/ 128 h 136"/>
                  <a:gd name="T48" fmla="*/ 24 w 168"/>
                  <a:gd name="T49" fmla="*/ 112 h 136"/>
                  <a:gd name="T50" fmla="*/ 24 w 168"/>
                  <a:gd name="T51" fmla="*/ 104 h 136"/>
                  <a:gd name="T52" fmla="*/ 8 w 168"/>
                  <a:gd name="T53" fmla="*/ 104 h 136"/>
                  <a:gd name="T54" fmla="*/ 0 w 168"/>
                  <a:gd name="T55" fmla="*/ 72 h 136"/>
                  <a:gd name="T56" fmla="*/ 0 w 168"/>
                  <a:gd name="T57" fmla="*/ 64 h 136"/>
                  <a:gd name="T58" fmla="*/ 8 w 168"/>
                  <a:gd name="T59" fmla="*/ 56 h 136"/>
                  <a:gd name="T60" fmla="*/ 8 w 168"/>
                  <a:gd name="T61" fmla="*/ 40 h 136"/>
                  <a:gd name="T62" fmla="*/ 24 w 168"/>
                  <a:gd name="T63" fmla="*/ 48 h 136"/>
                  <a:gd name="T64" fmla="*/ 32 w 168"/>
                  <a:gd name="T65" fmla="*/ 40 h 136"/>
                  <a:gd name="T66" fmla="*/ 48 w 168"/>
                  <a:gd name="T67" fmla="*/ 32 h 136"/>
                  <a:gd name="T68" fmla="*/ 48 w 168"/>
                  <a:gd name="T69" fmla="*/ 16 h 136"/>
                  <a:gd name="T70" fmla="*/ 56 w 168"/>
                  <a:gd name="T71" fmla="*/ 16 h 136"/>
                  <a:gd name="T72" fmla="*/ 64 w 168"/>
                  <a:gd name="T73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36">
                    <a:moveTo>
                      <a:pt x="64" y="16"/>
                    </a:moveTo>
                    <a:lnTo>
                      <a:pt x="80" y="24"/>
                    </a:lnTo>
                    <a:lnTo>
                      <a:pt x="88" y="24"/>
                    </a:lnTo>
                    <a:lnTo>
                      <a:pt x="104" y="16"/>
                    </a:lnTo>
                    <a:lnTo>
                      <a:pt x="112" y="16"/>
                    </a:lnTo>
                    <a:lnTo>
                      <a:pt x="120" y="0"/>
                    </a:lnTo>
                    <a:lnTo>
                      <a:pt x="128" y="8"/>
                    </a:lnTo>
                    <a:lnTo>
                      <a:pt x="136" y="24"/>
                    </a:lnTo>
                    <a:lnTo>
                      <a:pt x="152" y="16"/>
                    </a:lnTo>
                    <a:lnTo>
                      <a:pt x="168" y="16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52" y="24"/>
                    </a:lnTo>
                    <a:lnTo>
                      <a:pt x="136" y="32"/>
                    </a:lnTo>
                    <a:lnTo>
                      <a:pt x="136" y="56"/>
                    </a:lnTo>
                    <a:lnTo>
                      <a:pt x="136" y="64"/>
                    </a:lnTo>
                    <a:lnTo>
                      <a:pt x="120" y="64"/>
                    </a:lnTo>
                    <a:lnTo>
                      <a:pt x="128" y="72"/>
                    </a:lnTo>
                    <a:lnTo>
                      <a:pt x="120" y="80"/>
                    </a:lnTo>
                    <a:lnTo>
                      <a:pt x="120" y="104"/>
                    </a:lnTo>
                    <a:lnTo>
                      <a:pt x="88" y="112"/>
                    </a:lnTo>
                    <a:lnTo>
                      <a:pt x="88" y="128"/>
                    </a:lnTo>
                    <a:lnTo>
                      <a:pt x="32" y="136"/>
                    </a:lnTo>
                    <a:lnTo>
                      <a:pt x="16" y="128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8" y="104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8" y="32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8" name="Freeform 62">
                <a:extLst>
                  <a:ext uri="{FF2B5EF4-FFF2-40B4-BE49-F238E27FC236}">
                    <a16:creationId xmlns:a16="http://schemas.microsoft.com/office/drawing/2014/main" id="{B1259B93-9E62-4E06-85E4-A236EF26D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4503" y="2316199"/>
                <a:ext cx="89541" cy="109185"/>
              </a:xfrm>
              <a:custGeom>
                <a:avLst/>
                <a:gdLst>
                  <a:gd name="T0" fmla="*/ 48 w 64"/>
                  <a:gd name="T1" fmla="*/ 0 h 72"/>
                  <a:gd name="T2" fmla="*/ 48 w 64"/>
                  <a:gd name="T3" fmla="*/ 8 h 72"/>
                  <a:gd name="T4" fmla="*/ 40 w 64"/>
                  <a:gd name="T5" fmla="*/ 16 h 72"/>
                  <a:gd name="T6" fmla="*/ 40 w 64"/>
                  <a:gd name="T7" fmla="*/ 24 h 72"/>
                  <a:gd name="T8" fmla="*/ 24 w 64"/>
                  <a:gd name="T9" fmla="*/ 16 h 72"/>
                  <a:gd name="T10" fmla="*/ 0 w 64"/>
                  <a:gd name="T11" fmla="*/ 48 h 72"/>
                  <a:gd name="T12" fmla="*/ 24 w 64"/>
                  <a:gd name="T13" fmla="*/ 48 h 72"/>
                  <a:gd name="T14" fmla="*/ 24 w 64"/>
                  <a:gd name="T15" fmla="*/ 72 h 72"/>
                  <a:gd name="T16" fmla="*/ 48 w 64"/>
                  <a:gd name="T17" fmla="*/ 72 h 72"/>
                  <a:gd name="T18" fmla="*/ 56 w 64"/>
                  <a:gd name="T19" fmla="*/ 72 h 72"/>
                  <a:gd name="T20" fmla="*/ 64 w 64"/>
                  <a:gd name="T21" fmla="*/ 64 h 72"/>
                  <a:gd name="T22" fmla="*/ 48 w 64"/>
                  <a:gd name="T23" fmla="*/ 56 h 72"/>
                  <a:gd name="T24" fmla="*/ 40 w 64"/>
                  <a:gd name="T25" fmla="*/ 40 h 72"/>
                  <a:gd name="T26" fmla="*/ 64 w 64"/>
                  <a:gd name="T27" fmla="*/ 32 h 72"/>
                  <a:gd name="T28" fmla="*/ 56 w 64"/>
                  <a:gd name="T29" fmla="*/ 16 h 72"/>
                  <a:gd name="T30" fmla="*/ 64 w 64"/>
                  <a:gd name="T31" fmla="*/ 0 h 72"/>
                  <a:gd name="T32" fmla="*/ 48 w 64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2">
                    <a:moveTo>
                      <a:pt x="48" y="0"/>
                    </a:moveTo>
                    <a:lnTo>
                      <a:pt x="48" y="8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24" y="16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24" y="72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64" y="64"/>
                    </a:lnTo>
                    <a:lnTo>
                      <a:pt x="48" y="56"/>
                    </a:lnTo>
                    <a:lnTo>
                      <a:pt x="40" y="40"/>
                    </a:lnTo>
                    <a:lnTo>
                      <a:pt x="64" y="32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49" name="Freeform 63">
                <a:extLst>
                  <a:ext uri="{FF2B5EF4-FFF2-40B4-BE49-F238E27FC236}">
                    <a16:creationId xmlns:a16="http://schemas.microsoft.com/office/drawing/2014/main" id="{9036312E-1F7F-4B7F-87A8-A860F34A9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332" y="2111144"/>
                <a:ext cx="532037" cy="230355"/>
              </a:xfrm>
              <a:custGeom>
                <a:avLst/>
                <a:gdLst>
                  <a:gd name="T0" fmla="*/ 320 w 384"/>
                  <a:gd name="T1" fmla="*/ 40 h 152"/>
                  <a:gd name="T2" fmla="*/ 336 w 384"/>
                  <a:gd name="T3" fmla="*/ 64 h 152"/>
                  <a:gd name="T4" fmla="*/ 352 w 384"/>
                  <a:gd name="T5" fmla="*/ 64 h 152"/>
                  <a:gd name="T6" fmla="*/ 368 w 384"/>
                  <a:gd name="T7" fmla="*/ 56 h 152"/>
                  <a:gd name="T8" fmla="*/ 376 w 384"/>
                  <a:gd name="T9" fmla="*/ 64 h 152"/>
                  <a:gd name="T10" fmla="*/ 384 w 384"/>
                  <a:gd name="T11" fmla="*/ 80 h 152"/>
                  <a:gd name="T12" fmla="*/ 360 w 384"/>
                  <a:gd name="T13" fmla="*/ 80 h 152"/>
                  <a:gd name="T14" fmla="*/ 352 w 384"/>
                  <a:gd name="T15" fmla="*/ 88 h 152"/>
                  <a:gd name="T16" fmla="*/ 344 w 384"/>
                  <a:gd name="T17" fmla="*/ 96 h 152"/>
                  <a:gd name="T18" fmla="*/ 336 w 384"/>
                  <a:gd name="T19" fmla="*/ 104 h 152"/>
                  <a:gd name="T20" fmla="*/ 320 w 384"/>
                  <a:gd name="T21" fmla="*/ 104 h 152"/>
                  <a:gd name="T22" fmla="*/ 312 w 384"/>
                  <a:gd name="T23" fmla="*/ 112 h 152"/>
                  <a:gd name="T24" fmla="*/ 320 w 384"/>
                  <a:gd name="T25" fmla="*/ 120 h 152"/>
                  <a:gd name="T26" fmla="*/ 304 w 384"/>
                  <a:gd name="T27" fmla="*/ 136 h 152"/>
                  <a:gd name="T28" fmla="*/ 280 w 384"/>
                  <a:gd name="T29" fmla="*/ 144 h 152"/>
                  <a:gd name="T30" fmla="*/ 248 w 384"/>
                  <a:gd name="T31" fmla="*/ 152 h 152"/>
                  <a:gd name="T32" fmla="*/ 192 w 384"/>
                  <a:gd name="T33" fmla="*/ 136 h 152"/>
                  <a:gd name="T34" fmla="*/ 144 w 384"/>
                  <a:gd name="T35" fmla="*/ 136 h 152"/>
                  <a:gd name="T36" fmla="*/ 112 w 384"/>
                  <a:gd name="T37" fmla="*/ 112 h 152"/>
                  <a:gd name="T38" fmla="*/ 56 w 384"/>
                  <a:gd name="T39" fmla="*/ 96 h 152"/>
                  <a:gd name="T40" fmla="*/ 48 w 384"/>
                  <a:gd name="T41" fmla="*/ 72 h 152"/>
                  <a:gd name="T42" fmla="*/ 32 w 384"/>
                  <a:gd name="T43" fmla="*/ 64 h 152"/>
                  <a:gd name="T44" fmla="*/ 16 w 384"/>
                  <a:gd name="T45" fmla="*/ 56 h 152"/>
                  <a:gd name="T46" fmla="*/ 0 w 384"/>
                  <a:gd name="T47" fmla="*/ 40 h 152"/>
                  <a:gd name="T48" fmla="*/ 40 w 384"/>
                  <a:gd name="T49" fmla="*/ 16 h 152"/>
                  <a:gd name="T50" fmla="*/ 64 w 384"/>
                  <a:gd name="T51" fmla="*/ 24 h 152"/>
                  <a:gd name="T52" fmla="*/ 80 w 384"/>
                  <a:gd name="T53" fmla="*/ 32 h 152"/>
                  <a:gd name="T54" fmla="*/ 112 w 384"/>
                  <a:gd name="T55" fmla="*/ 32 h 152"/>
                  <a:gd name="T56" fmla="*/ 112 w 384"/>
                  <a:gd name="T57" fmla="*/ 16 h 152"/>
                  <a:gd name="T58" fmla="*/ 104 w 384"/>
                  <a:gd name="T59" fmla="*/ 8 h 152"/>
                  <a:gd name="T60" fmla="*/ 112 w 384"/>
                  <a:gd name="T61" fmla="*/ 0 h 152"/>
                  <a:gd name="T62" fmla="*/ 144 w 384"/>
                  <a:gd name="T63" fmla="*/ 8 h 152"/>
                  <a:gd name="T64" fmla="*/ 168 w 384"/>
                  <a:gd name="T65" fmla="*/ 24 h 152"/>
                  <a:gd name="T66" fmla="*/ 200 w 384"/>
                  <a:gd name="T67" fmla="*/ 24 h 152"/>
                  <a:gd name="T68" fmla="*/ 256 w 384"/>
                  <a:gd name="T69" fmla="*/ 40 h 152"/>
                  <a:gd name="T70" fmla="*/ 288 w 384"/>
                  <a:gd name="T71" fmla="*/ 32 h 152"/>
                  <a:gd name="T72" fmla="*/ 304 w 384"/>
                  <a:gd name="T73" fmla="*/ 24 h 152"/>
                  <a:gd name="T74" fmla="*/ 328 w 384"/>
                  <a:gd name="T75" fmla="*/ 32 h 152"/>
                  <a:gd name="T76" fmla="*/ 320 w 384"/>
                  <a:gd name="T77" fmla="*/ 4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4" h="152">
                    <a:moveTo>
                      <a:pt x="320" y="40"/>
                    </a:moveTo>
                    <a:lnTo>
                      <a:pt x="336" y="64"/>
                    </a:lnTo>
                    <a:lnTo>
                      <a:pt x="352" y="64"/>
                    </a:lnTo>
                    <a:lnTo>
                      <a:pt x="368" y="56"/>
                    </a:lnTo>
                    <a:lnTo>
                      <a:pt x="376" y="64"/>
                    </a:lnTo>
                    <a:lnTo>
                      <a:pt x="384" y="80"/>
                    </a:lnTo>
                    <a:lnTo>
                      <a:pt x="360" y="80"/>
                    </a:lnTo>
                    <a:lnTo>
                      <a:pt x="352" y="88"/>
                    </a:lnTo>
                    <a:lnTo>
                      <a:pt x="344" y="96"/>
                    </a:lnTo>
                    <a:lnTo>
                      <a:pt x="336" y="104"/>
                    </a:lnTo>
                    <a:lnTo>
                      <a:pt x="320" y="104"/>
                    </a:lnTo>
                    <a:lnTo>
                      <a:pt x="312" y="112"/>
                    </a:lnTo>
                    <a:lnTo>
                      <a:pt x="320" y="120"/>
                    </a:lnTo>
                    <a:lnTo>
                      <a:pt x="304" y="136"/>
                    </a:lnTo>
                    <a:lnTo>
                      <a:pt x="280" y="144"/>
                    </a:lnTo>
                    <a:lnTo>
                      <a:pt x="248" y="152"/>
                    </a:lnTo>
                    <a:lnTo>
                      <a:pt x="192" y="136"/>
                    </a:lnTo>
                    <a:lnTo>
                      <a:pt x="144" y="136"/>
                    </a:lnTo>
                    <a:lnTo>
                      <a:pt x="112" y="112"/>
                    </a:lnTo>
                    <a:lnTo>
                      <a:pt x="56" y="96"/>
                    </a:lnTo>
                    <a:lnTo>
                      <a:pt x="48" y="72"/>
                    </a:lnTo>
                    <a:lnTo>
                      <a:pt x="32" y="64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40" y="16"/>
                    </a:lnTo>
                    <a:lnTo>
                      <a:pt x="64" y="24"/>
                    </a:lnTo>
                    <a:lnTo>
                      <a:pt x="80" y="32"/>
                    </a:lnTo>
                    <a:lnTo>
                      <a:pt x="112" y="32"/>
                    </a:lnTo>
                    <a:lnTo>
                      <a:pt x="112" y="16"/>
                    </a:lnTo>
                    <a:lnTo>
                      <a:pt x="104" y="8"/>
                    </a:lnTo>
                    <a:lnTo>
                      <a:pt x="112" y="0"/>
                    </a:lnTo>
                    <a:lnTo>
                      <a:pt x="144" y="8"/>
                    </a:lnTo>
                    <a:lnTo>
                      <a:pt x="168" y="24"/>
                    </a:lnTo>
                    <a:lnTo>
                      <a:pt x="200" y="24"/>
                    </a:lnTo>
                    <a:lnTo>
                      <a:pt x="256" y="40"/>
                    </a:lnTo>
                    <a:lnTo>
                      <a:pt x="288" y="32"/>
                    </a:lnTo>
                    <a:lnTo>
                      <a:pt x="304" y="24"/>
                    </a:lnTo>
                    <a:lnTo>
                      <a:pt x="328" y="32"/>
                    </a:lnTo>
                    <a:lnTo>
                      <a:pt x="32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0" name="Freeform 64">
                <a:extLst>
                  <a:ext uri="{FF2B5EF4-FFF2-40B4-BE49-F238E27FC236}">
                    <a16:creationId xmlns:a16="http://schemas.microsoft.com/office/drawing/2014/main" id="{5C895C3A-DCE7-4772-8225-FC864A41A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304" y="2328184"/>
                <a:ext cx="332133" cy="146469"/>
              </a:xfrm>
              <a:custGeom>
                <a:avLst/>
                <a:gdLst>
                  <a:gd name="T0" fmla="*/ 208 w 240"/>
                  <a:gd name="T1" fmla="*/ 16 h 96"/>
                  <a:gd name="T2" fmla="*/ 208 w 240"/>
                  <a:gd name="T3" fmla="*/ 8 h 96"/>
                  <a:gd name="T4" fmla="*/ 192 w 240"/>
                  <a:gd name="T5" fmla="*/ 8 h 96"/>
                  <a:gd name="T6" fmla="*/ 168 w 240"/>
                  <a:gd name="T7" fmla="*/ 16 h 96"/>
                  <a:gd name="T8" fmla="*/ 136 w 240"/>
                  <a:gd name="T9" fmla="*/ 16 h 96"/>
                  <a:gd name="T10" fmla="*/ 104 w 240"/>
                  <a:gd name="T11" fmla="*/ 0 h 96"/>
                  <a:gd name="T12" fmla="*/ 88 w 240"/>
                  <a:gd name="T13" fmla="*/ 0 h 96"/>
                  <a:gd name="T14" fmla="*/ 64 w 240"/>
                  <a:gd name="T15" fmla="*/ 16 h 96"/>
                  <a:gd name="T16" fmla="*/ 48 w 240"/>
                  <a:gd name="T17" fmla="*/ 16 h 96"/>
                  <a:gd name="T18" fmla="*/ 32 w 240"/>
                  <a:gd name="T19" fmla="*/ 16 h 96"/>
                  <a:gd name="T20" fmla="*/ 24 w 240"/>
                  <a:gd name="T21" fmla="*/ 8 h 96"/>
                  <a:gd name="T22" fmla="*/ 0 w 240"/>
                  <a:gd name="T23" fmla="*/ 8 h 96"/>
                  <a:gd name="T24" fmla="*/ 0 w 240"/>
                  <a:gd name="T25" fmla="*/ 24 h 96"/>
                  <a:gd name="T26" fmla="*/ 8 w 240"/>
                  <a:gd name="T27" fmla="*/ 24 h 96"/>
                  <a:gd name="T28" fmla="*/ 0 w 240"/>
                  <a:gd name="T29" fmla="*/ 32 h 96"/>
                  <a:gd name="T30" fmla="*/ 16 w 240"/>
                  <a:gd name="T31" fmla="*/ 16 h 96"/>
                  <a:gd name="T32" fmla="*/ 32 w 240"/>
                  <a:gd name="T33" fmla="*/ 16 h 96"/>
                  <a:gd name="T34" fmla="*/ 40 w 240"/>
                  <a:gd name="T35" fmla="*/ 24 h 96"/>
                  <a:gd name="T36" fmla="*/ 32 w 240"/>
                  <a:gd name="T37" fmla="*/ 24 h 96"/>
                  <a:gd name="T38" fmla="*/ 40 w 240"/>
                  <a:gd name="T39" fmla="*/ 32 h 96"/>
                  <a:gd name="T40" fmla="*/ 8 w 240"/>
                  <a:gd name="T41" fmla="*/ 32 h 96"/>
                  <a:gd name="T42" fmla="*/ 0 w 240"/>
                  <a:gd name="T43" fmla="*/ 32 h 96"/>
                  <a:gd name="T44" fmla="*/ 0 w 240"/>
                  <a:gd name="T45" fmla="*/ 40 h 96"/>
                  <a:gd name="T46" fmla="*/ 8 w 240"/>
                  <a:gd name="T47" fmla="*/ 40 h 96"/>
                  <a:gd name="T48" fmla="*/ 16 w 240"/>
                  <a:gd name="T49" fmla="*/ 56 h 96"/>
                  <a:gd name="T50" fmla="*/ 8 w 240"/>
                  <a:gd name="T51" fmla="*/ 56 h 96"/>
                  <a:gd name="T52" fmla="*/ 16 w 240"/>
                  <a:gd name="T53" fmla="*/ 64 h 96"/>
                  <a:gd name="T54" fmla="*/ 16 w 240"/>
                  <a:gd name="T55" fmla="*/ 72 h 96"/>
                  <a:gd name="T56" fmla="*/ 24 w 240"/>
                  <a:gd name="T57" fmla="*/ 72 h 96"/>
                  <a:gd name="T58" fmla="*/ 16 w 240"/>
                  <a:gd name="T59" fmla="*/ 80 h 96"/>
                  <a:gd name="T60" fmla="*/ 32 w 240"/>
                  <a:gd name="T61" fmla="*/ 80 h 96"/>
                  <a:gd name="T62" fmla="*/ 24 w 240"/>
                  <a:gd name="T63" fmla="*/ 80 h 96"/>
                  <a:gd name="T64" fmla="*/ 48 w 240"/>
                  <a:gd name="T65" fmla="*/ 88 h 96"/>
                  <a:gd name="T66" fmla="*/ 56 w 240"/>
                  <a:gd name="T67" fmla="*/ 88 h 96"/>
                  <a:gd name="T68" fmla="*/ 64 w 240"/>
                  <a:gd name="T69" fmla="*/ 80 h 96"/>
                  <a:gd name="T70" fmla="*/ 72 w 240"/>
                  <a:gd name="T71" fmla="*/ 80 h 96"/>
                  <a:gd name="T72" fmla="*/ 88 w 240"/>
                  <a:gd name="T73" fmla="*/ 96 h 96"/>
                  <a:gd name="T74" fmla="*/ 96 w 240"/>
                  <a:gd name="T75" fmla="*/ 88 h 96"/>
                  <a:gd name="T76" fmla="*/ 112 w 240"/>
                  <a:gd name="T77" fmla="*/ 80 h 96"/>
                  <a:gd name="T78" fmla="*/ 120 w 240"/>
                  <a:gd name="T79" fmla="*/ 88 h 96"/>
                  <a:gd name="T80" fmla="*/ 128 w 240"/>
                  <a:gd name="T81" fmla="*/ 80 h 96"/>
                  <a:gd name="T82" fmla="*/ 128 w 240"/>
                  <a:gd name="T83" fmla="*/ 96 h 96"/>
                  <a:gd name="T84" fmla="*/ 136 w 240"/>
                  <a:gd name="T85" fmla="*/ 88 h 96"/>
                  <a:gd name="T86" fmla="*/ 136 w 240"/>
                  <a:gd name="T87" fmla="*/ 80 h 96"/>
                  <a:gd name="T88" fmla="*/ 160 w 240"/>
                  <a:gd name="T89" fmla="*/ 80 h 96"/>
                  <a:gd name="T90" fmla="*/ 168 w 240"/>
                  <a:gd name="T91" fmla="*/ 80 h 96"/>
                  <a:gd name="T92" fmla="*/ 184 w 240"/>
                  <a:gd name="T93" fmla="*/ 80 h 96"/>
                  <a:gd name="T94" fmla="*/ 208 w 240"/>
                  <a:gd name="T95" fmla="*/ 72 h 96"/>
                  <a:gd name="T96" fmla="*/ 216 w 240"/>
                  <a:gd name="T97" fmla="*/ 72 h 96"/>
                  <a:gd name="T98" fmla="*/ 240 w 240"/>
                  <a:gd name="T99" fmla="*/ 72 h 96"/>
                  <a:gd name="T100" fmla="*/ 224 w 240"/>
                  <a:gd name="T101" fmla="*/ 40 h 96"/>
                  <a:gd name="T102" fmla="*/ 232 w 240"/>
                  <a:gd name="T103" fmla="*/ 32 h 96"/>
                  <a:gd name="T104" fmla="*/ 216 w 240"/>
                  <a:gd name="T105" fmla="*/ 32 h 96"/>
                  <a:gd name="T106" fmla="*/ 208 w 240"/>
                  <a:gd name="T107" fmla="*/ 1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0" h="96">
                    <a:moveTo>
                      <a:pt x="208" y="16"/>
                    </a:moveTo>
                    <a:lnTo>
                      <a:pt x="208" y="8"/>
                    </a:lnTo>
                    <a:lnTo>
                      <a:pt x="192" y="8"/>
                    </a:lnTo>
                    <a:lnTo>
                      <a:pt x="168" y="16"/>
                    </a:lnTo>
                    <a:lnTo>
                      <a:pt x="136" y="16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64" y="16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8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16" y="80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64" y="80"/>
                    </a:lnTo>
                    <a:lnTo>
                      <a:pt x="72" y="80"/>
                    </a:lnTo>
                    <a:lnTo>
                      <a:pt x="88" y="96"/>
                    </a:lnTo>
                    <a:lnTo>
                      <a:pt x="96" y="88"/>
                    </a:lnTo>
                    <a:lnTo>
                      <a:pt x="112" y="80"/>
                    </a:lnTo>
                    <a:lnTo>
                      <a:pt x="120" y="88"/>
                    </a:lnTo>
                    <a:lnTo>
                      <a:pt x="128" y="80"/>
                    </a:lnTo>
                    <a:lnTo>
                      <a:pt x="128" y="96"/>
                    </a:lnTo>
                    <a:lnTo>
                      <a:pt x="136" y="88"/>
                    </a:lnTo>
                    <a:lnTo>
                      <a:pt x="136" y="80"/>
                    </a:lnTo>
                    <a:lnTo>
                      <a:pt x="160" y="80"/>
                    </a:lnTo>
                    <a:lnTo>
                      <a:pt x="168" y="80"/>
                    </a:lnTo>
                    <a:lnTo>
                      <a:pt x="184" y="80"/>
                    </a:lnTo>
                    <a:lnTo>
                      <a:pt x="208" y="72"/>
                    </a:lnTo>
                    <a:lnTo>
                      <a:pt x="216" y="72"/>
                    </a:lnTo>
                    <a:lnTo>
                      <a:pt x="240" y="72"/>
                    </a:lnTo>
                    <a:lnTo>
                      <a:pt x="224" y="40"/>
                    </a:lnTo>
                    <a:lnTo>
                      <a:pt x="232" y="32"/>
                    </a:lnTo>
                    <a:lnTo>
                      <a:pt x="216" y="32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1" name="Freeform 65">
                <a:extLst>
                  <a:ext uri="{FF2B5EF4-FFF2-40B4-BE49-F238E27FC236}">
                    <a16:creationId xmlns:a16="http://schemas.microsoft.com/office/drawing/2014/main" id="{EF15453E-9912-4462-87F6-41E978A71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303" y="2437369"/>
                <a:ext cx="111405" cy="121169"/>
              </a:xfrm>
              <a:custGeom>
                <a:avLst/>
                <a:gdLst>
                  <a:gd name="T0" fmla="*/ 80 w 80"/>
                  <a:gd name="T1" fmla="*/ 0 h 80"/>
                  <a:gd name="T2" fmla="*/ 56 w 80"/>
                  <a:gd name="T3" fmla="*/ 8 h 80"/>
                  <a:gd name="T4" fmla="*/ 40 w 80"/>
                  <a:gd name="T5" fmla="*/ 8 h 80"/>
                  <a:gd name="T6" fmla="*/ 32 w 80"/>
                  <a:gd name="T7" fmla="*/ 8 h 80"/>
                  <a:gd name="T8" fmla="*/ 8 w 80"/>
                  <a:gd name="T9" fmla="*/ 8 h 80"/>
                  <a:gd name="T10" fmla="*/ 8 w 80"/>
                  <a:gd name="T11" fmla="*/ 16 h 80"/>
                  <a:gd name="T12" fmla="*/ 0 w 80"/>
                  <a:gd name="T13" fmla="*/ 24 h 80"/>
                  <a:gd name="T14" fmla="*/ 0 w 80"/>
                  <a:gd name="T15" fmla="*/ 48 h 80"/>
                  <a:gd name="T16" fmla="*/ 8 w 80"/>
                  <a:gd name="T17" fmla="*/ 48 h 80"/>
                  <a:gd name="T18" fmla="*/ 0 w 80"/>
                  <a:gd name="T19" fmla="*/ 64 h 80"/>
                  <a:gd name="T20" fmla="*/ 0 w 80"/>
                  <a:gd name="T21" fmla="*/ 72 h 80"/>
                  <a:gd name="T22" fmla="*/ 8 w 80"/>
                  <a:gd name="T23" fmla="*/ 80 h 80"/>
                  <a:gd name="T24" fmla="*/ 40 w 80"/>
                  <a:gd name="T25" fmla="*/ 64 h 80"/>
                  <a:gd name="T26" fmla="*/ 64 w 80"/>
                  <a:gd name="T27" fmla="*/ 48 h 80"/>
                  <a:gd name="T28" fmla="*/ 64 w 80"/>
                  <a:gd name="T29" fmla="*/ 16 h 80"/>
                  <a:gd name="T30" fmla="*/ 80 w 80"/>
                  <a:gd name="T3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80">
                    <a:moveTo>
                      <a:pt x="80" y="0"/>
                    </a:moveTo>
                    <a:lnTo>
                      <a:pt x="56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40" y="64"/>
                    </a:lnTo>
                    <a:lnTo>
                      <a:pt x="64" y="48"/>
                    </a:lnTo>
                    <a:lnTo>
                      <a:pt x="64" y="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2" name="Freeform 66">
                <a:extLst>
                  <a:ext uri="{FF2B5EF4-FFF2-40B4-BE49-F238E27FC236}">
                    <a16:creationId xmlns:a16="http://schemas.microsoft.com/office/drawing/2014/main" id="{DA17FB2D-D3C8-42A0-8B94-7B2CCA948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849" y="2534571"/>
                <a:ext cx="78087" cy="85219"/>
              </a:xfrm>
              <a:custGeom>
                <a:avLst/>
                <a:gdLst>
                  <a:gd name="T0" fmla="*/ 8 w 56"/>
                  <a:gd name="T1" fmla="*/ 8 h 56"/>
                  <a:gd name="T2" fmla="*/ 16 w 56"/>
                  <a:gd name="T3" fmla="*/ 16 h 56"/>
                  <a:gd name="T4" fmla="*/ 48 w 56"/>
                  <a:gd name="T5" fmla="*/ 0 h 56"/>
                  <a:gd name="T6" fmla="*/ 56 w 56"/>
                  <a:gd name="T7" fmla="*/ 16 h 56"/>
                  <a:gd name="T8" fmla="*/ 24 w 56"/>
                  <a:gd name="T9" fmla="*/ 24 h 56"/>
                  <a:gd name="T10" fmla="*/ 40 w 56"/>
                  <a:gd name="T11" fmla="*/ 40 h 56"/>
                  <a:gd name="T12" fmla="*/ 32 w 56"/>
                  <a:gd name="T13" fmla="*/ 48 h 56"/>
                  <a:gd name="T14" fmla="*/ 24 w 56"/>
                  <a:gd name="T15" fmla="*/ 48 h 56"/>
                  <a:gd name="T16" fmla="*/ 16 w 56"/>
                  <a:gd name="T17" fmla="*/ 56 h 56"/>
                  <a:gd name="T18" fmla="*/ 0 w 56"/>
                  <a:gd name="T19" fmla="*/ 56 h 56"/>
                  <a:gd name="T20" fmla="*/ 8 w 56"/>
                  <a:gd name="T21" fmla="*/ 32 h 56"/>
                  <a:gd name="T22" fmla="*/ 0 w 56"/>
                  <a:gd name="T23" fmla="*/ 16 h 56"/>
                  <a:gd name="T24" fmla="*/ 8 w 56"/>
                  <a:gd name="T2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6">
                    <a:moveTo>
                      <a:pt x="8" y="8"/>
                    </a:moveTo>
                    <a:lnTo>
                      <a:pt x="16" y="16"/>
                    </a:lnTo>
                    <a:lnTo>
                      <a:pt x="48" y="0"/>
                    </a:lnTo>
                    <a:lnTo>
                      <a:pt x="56" y="16"/>
                    </a:lnTo>
                    <a:lnTo>
                      <a:pt x="24" y="24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48"/>
                    </a:lnTo>
                    <a:lnTo>
                      <a:pt x="16" y="56"/>
                    </a:lnTo>
                    <a:lnTo>
                      <a:pt x="0" y="56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3" name="Freeform 67">
                <a:extLst>
                  <a:ext uri="{FF2B5EF4-FFF2-40B4-BE49-F238E27FC236}">
                    <a16:creationId xmlns:a16="http://schemas.microsoft.com/office/drawing/2014/main" id="{A76B52F8-DB5E-4285-9250-7B8EF09EF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485" y="2437369"/>
                <a:ext cx="178040" cy="194404"/>
              </a:xfrm>
              <a:custGeom>
                <a:avLst/>
                <a:gdLst>
                  <a:gd name="T0" fmla="*/ 72 w 128"/>
                  <a:gd name="T1" fmla="*/ 0 h 128"/>
                  <a:gd name="T2" fmla="*/ 88 w 128"/>
                  <a:gd name="T3" fmla="*/ 32 h 128"/>
                  <a:gd name="T4" fmla="*/ 80 w 128"/>
                  <a:gd name="T5" fmla="*/ 48 h 128"/>
                  <a:gd name="T6" fmla="*/ 88 w 128"/>
                  <a:gd name="T7" fmla="*/ 64 h 128"/>
                  <a:gd name="T8" fmla="*/ 112 w 128"/>
                  <a:gd name="T9" fmla="*/ 72 h 128"/>
                  <a:gd name="T10" fmla="*/ 112 w 128"/>
                  <a:gd name="T11" fmla="*/ 96 h 128"/>
                  <a:gd name="T12" fmla="*/ 128 w 128"/>
                  <a:gd name="T13" fmla="*/ 112 h 128"/>
                  <a:gd name="T14" fmla="*/ 112 w 128"/>
                  <a:gd name="T15" fmla="*/ 112 h 128"/>
                  <a:gd name="T16" fmla="*/ 104 w 128"/>
                  <a:gd name="T17" fmla="*/ 128 h 128"/>
                  <a:gd name="T18" fmla="*/ 88 w 128"/>
                  <a:gd name="T19" fmla="*/ 120 h 128"/>
                  <a:gd name="T20" fmla="*/ 80 w 128"/>
                  <a:gd name="T21" fmla="*/ 128 h 128"/>
                  <a:gd name="T22" fmla="*/ 64 w 128"/>
                  <a:gd name="T23" fmla="*/ 120 h 128"/>
                  <a:gd name="T24" fmla="*/ 64 w 128"/>
                  <a:gd name="T25" fmla="*/ 104 h 128"/>
                  <a:gd name="T26" fmla="*/ 56 w 128"/>
                  <a:gd name="T27" fmla="*/ 104 h 128"/>
                  <a:gd name="T28" fmla="*/ 24 w 128"/>
                  <a:gd name="T29" fmla="*/ 88 h 128"/>
                  <a:gd name="T30" fmla="*/ 8 w 128"/>
                  <a:gd name="T31" fmla="*/ 80 h 128"/>
                  <a:gd name="T32" fmla="*/ 0 w 128"/>
                  <a:gd name="T33" fmla="*/ 64 h 128"/>
                  <a:gd name="T34" fmla="*/ 24 w 128"/>
                  <a:gd name="T35" fmla="*/ 48 h 128"/>
                  <a:gd name="T36" fmla="*/ 24 w 128"/>
                  <a:gd name="T37" fmla="*/ 16 h 128"/>
                  <a:gd name="T38" fmla="*/ 40 w 128"/>
                  <a:gd name="T39" fmla="*/ 0 h 128"/>
                  <a:gd name="T40" fmla="*/ 48 w 128"/>
                  <a:gd name="T41" fmla="*/ 0 h 128"/>
                  <a:gd name="T42" fmla="*/ 72 w 128"/>
                  <a:gd name="T4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72" y="0"/>
                    </a:moveTo>
                    <a:lnTo>
                      <a:pt x="88" y="32"/>
                    </a:lnTo>
                    <a:lnTo>
                      <a:pt x="80" y="48"/>
                    </a:lnTo>
                    <a:lnTo>
                      <a:pt x="88" y="64"/>
                    </a:lnTo>
                    <a:lnTo>
                      <a:pt x="112" y="72"/>
                    </a:lnTo>
                    <a:lnTo>
                      <a:pt x="112" y="96"/>
                    </a:lnTo>
                    <a:lnTo>
                      <a:pt x="128" y="112"/>
                    </a:lnTo>
                    <a:lnTo>
                      <a:pt x="112" y="112"/>
                    </a:lnTo>
                    <a:lnTo>
                      <a:pt x="104" y="128"/>
                    </a:lnTo>
                    <a:lnTo>
                      <a:pt x="88" y="120"/>
                    </a:lnTo>
                    <a:lnTo>
                      <a:pt x="80" y="128"/>
                    </a:lnTo>
                    <a:lnTo>
                      <a:pt x="64" y="120"/>
                    </a:lnTo>
                    <a:lnTo>
                      <a:pt x="64" y="104"/>
                    </a:lnTo>
                    <a:lnTo>
                      <a:pt x="56" y="104"/>
                    </a:lnTo>
                    <a:lnTo>
                      <a:pt x="24" y="88"/>
                    </a:lnTo>
                    <a:lnTo>
                      <a:pt x="8" y="80"/>
                    </a:lnTo>
                    <a:lnTo>
                      <a:pt x="0" y="64"/>
                    </a:lnTo>
                    <a:lnTo>
                      <a:pt x="24" y="48"/>
                    </a:lnTo>
                    <a:lnTo>
                      <a:pt x="24" y="16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4" name="Freeform 68">
                <a:extLst>
                  <a:ext uri="{FF2B5EF4-FFF2-40B4-BE49-F238E27FC236}">
                    <a16:creationId xmlns:a16="http://schemas.microsoft.com/office/drawing/2014/main" id="{B38339F1-711E-4C98-90CC-F5708142D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849" y="2510604"/>
                <a:ext cx="22905" cy="23967"/>
              </a:xfrm>
              <a:custGeom>
                <a:avLst/>
                <a:gdLst>
                  <a:gd name="T0" fmla="*/ 8 w 16"/>
                  <a:gd name="T1" fmla="*/ 0 h 16"/>
                  <a:gd name="T2" fmla="*/ 16 w 16"/>
                  <a:gd name="T3" fmla="*/ 0 h 16"/>
                  <a:gd name="T4" fmla="*/ 8 w 16"/>
                  <a:gd name="T5" fmla="*/ 16 h 16"/>
                  <a:gd name="T6" fmla="*/ 0 w 16"/>
                  <a:gd name="T7" fmla="*/ 16 h 16"/>
                  <a:gd name="T8" fmla="*/ 8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6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5" name="Freeform 69">
                <a:extLst>
                  <a:ext uri="{FF2B5EF4-FFF2-40B4-BE49-F238E27FC236}">
                    <a16:creationId xmlns:a16="http://schemas.microsoft.com/office/drawing/2014/main" id="{71BF2F72-2C30-491F-82C4-EA11562F8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5438" y="2534571"/>
                <a:ext cx="21864" cy="85219"/>
              </a:xfrm>
              <a:custGeom>
                <a:avLst/>
                <a:gdLst>
                  <a:gd name="T0" fmla="*/ 16 w 16"/>
                  <a:gd name="T1" fmla="*/ 8 h 56"/>
                  <a:gd name="T2" fmla="*/ 8 w 16"/>
                  <a:gd name="T3" fmla="*/ 16 h 56"/>
                  <a:gd name="T4" fmla="*/ 16 w 16"/>
                  <a:gd name="T5" fmla="*/ 32 h 56"/>
                  <a:gd name="T6" fmla="*/ 8 w 16"/>
                  <a:gd name="T7" fmla="*/ 56 h 56"/>
                  <a:gd name="T8" fmla="*/ 0 w 16"/>
                  <a:gd name="T9" fmla="*/ 32 h 56"/>
                  <a:gd name="T10" fmla="*/ 0 w 16"/>
                  <a:gd name="T11" fmla="*/ 24 h 56"/>
                  <a:gd name="T12" fmla="*/ 8 w 16"/>
                  <a:gd name="T13" fmla="*/ 0 h 56"/>
                  <a:gd name="T14" fmla="*/ 16 w 16"/>
                  <a:gd name="T15" fmla="*/ 0 h 56"/>
                  <a:gd name="T16" fmla="*/ 16 w 16"/>
                  <a:gd name="T1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6">
                    <a:moveTo>
                      <a:pt x="16" y="8"/>
                    </a:moveTo>
                    <a:lnTo>
                      <a:pt x="8" y="16"/>
                    </a:lnTo>
                    <a:lnTo>
                      <a:pt x="16" y="32"/>
                    </a:lnTo>
                    <a:lnTo>
                      <a:pt x="8" y="5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6" name="Freeform 70">
                <a:extLst>
                  <a:ext uri="{FF2B5EF4-FFF2-40B4-BE49-F238E27FC236}">
                    <a16:creationId xmlns:a16="http://schemas.microsoft.com/office/drawing/2014/main" id="{FBDAE17A-2E1E-4193-AE63-062BADCC5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8851" y="2570523"/>
                <a:ext cx="199905" cy="218372"/>
              </a:xfrm>
              <a:custGeom>
                <a:avLst/>
                <a:gdLst>
                  <a:gd name="T0" fmla="*/ 120 w 144"/>
                  <a:gd name="T1" fmla="*/ 8 h 144"/>
                  <a:gd name="T2" fmla="*/ 104 w 144"/>
                  <a:gd name="T3" fmla="*/ 8 h 144"/>
                  <a:gd name="T4" fmla="*/ 96 w 144"/>
                  <a:gd name="T5" fmla="*/ 8 h 144"/>
                  <a:gd name="T6" fmla="*/ 88 w 144"/>
                  <a:gd name="T7" fmla="*/ 8 h 144"/>
                  <a:gd name="T8" fmla="*/ 88 w 144"/>
                  <a:gd name="T9" fmla="*/ 0 h 144"/>
                  <a:gd name="T10" fmla="*/ 80 w 144"/>
                  <a:gd name="T11" fmla="*/ 0 h 144"/>
                  <a:gd name="T12" fmla="*/ 56 w 144"/>
                  <a:gd name="T13" fmla="*/ 8 h 144"/>
                  <a:gd name="T14" fmla="*/ 24 w 144"/>
                  <a:gd name="T15" fmla="*/ 0 h 144"/>
                  <a:gd name="T16" fmla="*/ 0 w 144"/>
                  <a:gd name="T17" fmla="*/ 0 h 144"/>
                  <a:gd name="T18" fmla="*/ 0 w 144"/>
                  <a:gd name="T19" fmla="*/ 24 h 144"/>
                  <a:gd name="T20" fmla="*/ 0 w 144"/>
                  <a:gd name="T21" fmla="*/ 48 h 144"/>
                  <a:gd name="T22" fmla="*/ 8 w 144"/>
                  <a:gd name="T23" fmla="*/ 144 h 144"/>
                  <a:gd name="T24" fmla="*/ 112 w 144"/>
                  <a:gd name="T25" fmla="*/ 144 h 144"/>
                  <a:gd name="T26" fmla="*/ 128 w 144"/>
                  <a:gd name="T27" fmla="*/ 144 h 144"/>
                  <a:gd name="T28" fmla="*/ 144 w 144"/>
                  <a:gd name="T29" fmla="*/ 128 h 144"/>
                  <a:gd name="T30" fmla="*/ 144 w 144"/>
                  <a:gd name="T31" fmla="*/ 112 h 144"/>
                  <a:gd name="T32" fmla="*/ 104 w 144"/>
                  <a:gd name="T33" fmla="*/ 40 h 144"/>
                  <a:gd name="T34" fmla="*/ 96 w 144"/>
                  <a:gd name="T35" fmla="*/ 24 h 144"/>
                  <a:gd name="T36" fmla="*/ 112 w 144"/>
                  <a:gd name="T37" fmla="*/ 48 h 144"/>
                  <a:gd name="T38" fmla="*/ 120 w 144"/>
                  <a:gd name="T39" fmla="*/ 56 h 144"/>
                  <a:gd name="T40" fmla="*/ 128 w 144"/>
                  <a:gd name="T41" fmla="*/ 32 h 144"/>
                  <a:gd name="T42" fmla="*/ 120 w 144"/>
                  <a:gd name="T4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44">
                    <a:moveTo>
                      <a:pt x="120" y="8"/>
                    </a:moveTo>
                    <a:lnTo>
                      <a:pt x="104" y="8"/>
                    </a:lnTo>
                    <a:lnTo>
                      <a:pt x="96" y="8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56" y="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8" y="144"/>
                    </a:lnTo>
                    <a:lnTo>
                      <a:pt x="112" y="144"/>
                    </a:lnTo>
                    <a:lnTo>
                      <a:pt x="128" y="144"/>
                    </a:lnTo>
                    <a:lnTo>
                      <a:pt x="144" y="128"/>
                    </a:lnTo>
                    <a:lnTo>
                      <a:pt x="144" y="112"/>
                    </a:lnTo>
                    <a:lnTo>
                      <a:pt x="104" y="40"/>
                    </a:lnTo>
                    <a:lnTo>
                      <a:pt x="96" y="24"/>
                    </a:lnTo>
                    <a:lnTo>
                      <a:pt x="112" y="48"/>
                    </a:lnTo>
                    <a:lnTo>
                      <a:pt x="120" y="56"/>
                    </a:lnTo>
                    <a:lnTo>
                      <a:pt x="128" y="32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7" name="Freeform 71">
                <a:extLst>
                  <a:ext uri="{FF2B5EF4-FFF2-40B4-BE49-F238E27FC236}">
                    <a16:creationId xmlns:a16="http://schemas.microsoft.com/office/drawing/2014/main" id="{C55FA64F-2CAD-4E73-93A2-F1EA8E88B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803" y="3200337"/>
                <a:ext cx="99952" cy="121169"/>
              </a:xfrm>
              <a:custGeom>
                <a:avLst/>
                <a:gdLst>
                  <a:gd name="T0" fmla="*/ 56 w 72"/>
                  <a:gd name="T1" fmla="*/ 0 h 80"/>
                  <a:gd name="T2" fmla="*/ 32 w 72"/>
                  <a:gd name="T3" fmla="*/ 8 h 80"/>
                  <a:gd name="T4" fmla="*/ 16 w 72"/>
                  <a:gd name="T5" fmla="*/ 8 h 80"/>
                  <a:gd name="T6" fmla="*/ 16 w 72"/>
                  <a:gd name="T7" fmla="*/ 24 h 80"/>
                  <a:gd name="T8" fmla="*/ 24 w 72"/>
                  <a:gd name="T9" fmla="*/ 32 h 80"/>
                  <a:gd name="T10" fmla="*/ 16 w 72"/>
                  <a:gd name="T11" fmla="*/ 40 h 80"/>
                  <a:gd name="T12" fmla="*/ 8 w 72"/>
                  <a:gd name="T13" fmla="*/ 56 h 80"/>
                  <a:gd name="T14" fmla="*/ 0 w 72"/>
                  <a:gd name="T15" fmla="*/ 80 h 80"/>
                  <a:gd name="T16" fmla="*/ 8 w 72"/>
                  <a:gd name="T17" fmla="*/ 80 h 80"/>
                  <a:gd name="T18" fmla="*/ 32 w 72"/>
                  <a:gd name="T19" fmla="*/ 80 h 80"/>
                  <a:gd name="T20" fmla="*/ 56 w 72"/>
                  <a:gd name="T21" fmla="*/ 80 h 80"/>
                  <a:gd name="T22" fmla="*/ 56 w 72"/>
                  <a:gd name="T23" fmla="*/ 56 h 80"/>
                  <a:gd name="T24" fmla="*/ 72 w 72"/>
                  <a:gd name="T25" fmla="*/ 32 h 80"/>
                  <a:gd name="T26" fmla="*/ 64 w 72"/>
                  <a:gd name="T27" fmla="*/ 0 h 80"/>
                  <a:gd name="T28" fmla="*/ 56 w 72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80">
                    <a:moveTo>
                      <a:pt x="56" y="0"/>
                    </a:moveTo>
                    <a:lnTo>
                      <a:pt x="32" y="8"/>
                    </a:lnTo>
                    <a:lnTo>
                      <a:pt x="16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16" y="40"/>
                    </a:lnTo>
                    <a:lnTo>
                      <a:pt x="8" y="56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32" y="80"/>
                    </a:lnTo>
                    <a:lnTo>
                      <a:pt x="56" y="80"/>
                    </a:lnTo>
                    <a:lnTo>
                      <a:pt x="56" y="56"/>
                    </a:lnTo>
                    <a:lnTo>
                      <a:pt x="72" y="32"/>
                    </a:lnTo>
                    <a:lnTo>
                      <a:pt x="64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8" name="Freeform 72">
                <a:extLst>
                  <a:ext uri="{FF2B5EF4-FFF2-40B4-BE49-F238E27FC236}">
                    <a16:creationId xmlns:a16="http://schemas.microsoft.com/office/drawing/2014/main" id="{7DCCFFB0-4FC1-4D36-8BD4-5ADA426C5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849" y="3188354"/>
                <a:ext cx="144722" cy="218372"/>
              </a:xfrm>
              <a:custGeom>
                <a:avLst/>
                <a:gdLst>
                  <a:gd name="T0" fmla="*/ 56 w 104"/>
                  <a:gd name="T1" fmla="*/ 128 h 144"/>
                  <a:gd name="T2" fmla="*/ 48 w 104"/>
                  <a:gd name="T3" fmla="*/ 112 h 144"/>
                  <a:gd name="T4" fmla="*/ 8 w 104"/>
                  <a:gd name="T5" fmla="*/ 88 h 144"/>
                  <a:gd name="T6" fmla="*/ 0 w 104"/>
                  <a:gd name="T7" fmla="*/ 88 h 144"/>
                  <a:gd name="T8" fmla="*/ 0 w 104"/>
                  <a:gd name="T9" fmla="*/ 64 h 144"/>
                  <a:gd name="T10" fmla="*/ 16 w 104"/>
                  <a:gd name="T11" fmla="*/ 40 h 144"/>
                  <a:gd name="T12" fmla="*/ 8 w 104"/>
                  <a:gd name="T13" fmla="*/ 8 h 144"/>
                  <a:gd name="T14" fmla="*/ 0 w 104"/>
                  <a:gd name="T15" fmla="*/ 8 h 144"/>
                  <a:gd name="T16" fmla="*/ 8 w 104"/>
                  <a:gd name="T17" fmla="*/ 0 h 144"/>
                  <a:gd name="T18" fmla="*/ 24 w 104"/>
                  <a:gd name="T19" fmla="*/ 0 h 144"/>
                  <a:gd name="T20" fmla="*/ 40 w 104"/>
                  <a:gd name="T21" fmla="*/ 0 h 144"/>
                  <a:gd name="T22" fmla="*/ 56 w 104"/>
                  <a:gd name="T23" fmla="*/ 16 h 144"/>
                  <a:gd name="T24" fmla="*/ 72 w 104"/>
                  <a:gd name="T25" fmla="*/ 16 h 144"/>
                  <a:gd name="T26" fmla="*/ 96 w 104"/>
                  <a:gd name="T27" fmla="*/ 8 h 144"/>
                  <a:gd name="T28" fmla="*/ 104 w 104"/>
                  <a:gd name="T29" fmla="*/ 8 h 144"/>
                  <a:gd name="T30" fmla="*/ 96 w 104"/>
                  <a:gd name="T31" fmla="*/ 32 h 144"/>
                  <a:gd name="T32" fmla="*/ 96 w 104"/>
                  <a:gd name="T33" fmla="*/ 80 h 144"/>
                  <a:gd name="T34" fmla="*/ 104 w 104"/>
                  <a:gd name="T35" fmla="*/ 96 h 144"/>
                  <a:gd name="T36" fmla="*/ 88 w 104"/>
                  <a:gd name="T37" fmla="*/ 112 h 144"/>
                  <a:gd name="T38" fmla="*/ 88 w 104"/>
                  <a:gd name="T39" fmla="*/ 104 h 144"/>
                  <a:gd name="T40" fmla="*/ 88 w 104"/>
                  <a:gd name="T41" fmla="*/ 120 h 144"/>
                  <a:gd name="T42" fmla="*/ 72 w 104"/>
                  <a:gd name="T43" fmla="*/ 144 h 144"/>
                  <a:gd name="T44" fmla="*/ 56 w 104"/>
                  <a:gd name="T45" fmla="*/ 12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" h="144">
                    <a:moveTo>
                      <a:pt x="56" y="128"/>
                    </a:moveTo>
                    <a:lnTo>
                      <a:pt x="48" y="112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64"/>
                    </a:lnTo>
                    <a:lnTo>
                      <a:pt x="16" y="4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56" y="16"/>
                    </a:lnTo>
                    <a:lnTo>
                      <a:pt x="72" y="16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96" y="32"/>
                    </a:lnTo>
                    <a:lnTo>
                      <a:pt x="96" y="80"/>
                    </a:lnTo>
                    <a:lnTo>
                      <a:pt x="104" y="96"/>
                    </a:lnTo>
                    <a:lnTo>
                      <a:pt x="88" y="112"/>
                    </a:lnTo>
                    <a:lnTo>
                      <a:pt x="88" y="104"/>
                    </a:lnTo>
                    <a:lnTo>
                      <a:pt x="88" y="120"/>
                    </a:lnTo>
                    <a:lnTo>
                      <a:pt x="72" y="144"/>
                    </a:lnTo>
                    <a:lnTo>
                      <a:pt x="56" y="1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59" name="Freeform 73">
                <a:extLst>
                  <a:ext uri="{FF2B5EF4-FFF2-40B4-BE49-F238E27FC236}">
                    <a16:creationId xmlns:a16="http://schemas.microsoft.com/office/drawing/2014/main" id="{97D3ACD4-3FCF-4A7C-B07B-FA3EDEA5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803" y="3321507"/>
                <a:ext cx="199905" cy="242339"/>
              </a:xfrm>
              <a:custGeom>
                <a:avLst/>
                <a:gdLst>
                  <a:gd name="T0" fmla="*/ 8 w 144"/>
                  <a:gd name="T1" fmla="*/ 0 h 160"/>
                  <a:gd name="T2" fmla="*/ 16 w 144"/>
                  <a:gd name="T3" fmla="*/ 8 h 160"/>
                  <a:gd name="T4" fmla="*/ 16 w 144"/>
                  <a:gd name="T5" fmla="*/ 16 h 160"/>
                  <a:gd name="T6" fmla="*/ 16 w 144"/>
                  <a:gd name="T7" fmla="*/ 32 h 160"/>
                  <a:gd name="T8" fmla="*/ 0 w 144"/>
                  <a:gd name="T9" fmla="*/ 48 h 160"/>
                  <a:gd name="T10" fmla="*/ 0 w 144"/>
                  <a:gd name="T11" fmla="*/ 80 h 160"/>
                  <a:gd name="T12" fmla="*/ 16 w 144"/>
                  <a:gd name="T13" fmla="*/ 104 h 160"/>
                  <a:gd name="T14" fmla="*/ 16 w 144"/>
                  <a:gd name="T15" fmla="*/ 112 h 160"/>
                  <a:gd name="T16" fmla="*/ 24 w 144"/>
                  <a:gd name="T17" fmla="*/ 112 h 160"/>
                  <a:gd name="T18" fmla="*/ 48 w 144"/>
                  <a:gd name="T19" fmla="*/ 128 h 160"/>
                  <a:gd name="T20" fmla="*/ 56 w 144"/>
                  <a:gd name="T21" fmla="*/ 128 h 160"/>
                  <a:gd name="T22" fmla="*/ 64 w 144"/>
                  <a:gd name="T23" fmla="*/ 136 h 160"/>
                  <a:gd name="T24" fmla="*/ 72 w 144"/>
                  <a:gd name="T25" fmla="*/ 160 h 160"/>
                  <a:gd name="T26" fmla="*/ 88 w 144"/>
                  <a:gd name="T27" fmla="*/ 160 h 160"/>
                  <a:gd name="T28" fmla="*/ 128 w 144"/>
                  <a:gd name="T29" fmla="*/ 152 h 160"/>
                  <a:gd name="T30" fmla="*/ 144 w 144"/>
                  <a:gd name="T31" fmla="*/ 144 h 160"/>
                  <a:gd name="T32" fmla="*/ 136 w 144"/>
                  <a:gd name="T33" fmla="*/ 136 h 160"/>
                  <a:gd name="T34" fmla="*/ 128 w 144"/>
                  <a:gd name="T35" fmla="*/ 120 h 160"/>
                  <a:gd name="T36" fmla="*/ 136 w 144"/>
                  <a:gd name="T37" fmla="*/ 88 h 160"/>
                  <a:gd name="T38" fmla="*/ 120 w 144"/>
                  <a:gd name="T39" fmla="*/ 72 h 160"/>
                  <a:gd name="T40" fmla="*/ 128 w 144"/>
                  <a:gd name="T41" fmla="*/ 56 h 160"/>
                  <a:gd name="T42" fmla="*/ 112 w 144"/>
                  <a:gd name="T43" fmla="*/ 40 h 160"/>
                  <a:gd name="T44" fmla="*/ 104 w 144"/>
                  <a:gd name="T45" fmla="*/ 24 h 160"/>
                  <a:gd name="T46" fmla="*/ 64 w 144"/>
                  <a:gd name="T47" fmla="*/ 0 h 160"/>
                  <a:gd name="T48" fmla="*/ 56 w 144"/>
                  <a:gd name="T49" fmla="*/ 0 h 160"/>
                  <a:gd name="T50" fmla="*/ 32 w 144"/>
                  <a:gd name="T51" fmla="*/ 0 h 160"/>
                  <a:gd name="T52" fmla="*/ 8 w 144"/>
                  <a:gd name="T5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160">
                    <a:moveTo>
                      <a:pt x="8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0" y="80"/>
                    </a:lnTo>
                    <a:lnTo>
                      <a:pt x="16" y="104"/>
                    </a:lnTo>
                    <a:lnTo>
                      <a:pt x="16" y="112"/>
                    </a:lnTo>
                    <a:lnTo>
                      <a:pt x="24" y="112"/>
                    </a:lnTo>
                    <a:lnTo>
                      <a:pt x="48" y="128"/>
                    </a:lnTo>
                    <a:lnTo>
                      <a:pt x="56" y="128"/>
                    </a:lnTo>
                    <a:lnTo>
                      <a:pt x="64" y="136"/>
                    </a:lnTo>
                    <a:lnTo>
                      <a:pt x="72" y="160"/>
                    </a:lnTo>
                    <a:lnTo>
                      <a:pt x="88" y="160"/>
                    </a:lnTo>
                    <a:lnTo>
                      <a:pt x="128" y="152"/>
                    </a:lnTo>
                    <a:lnTo>
                      <a:pt x="144" y="144"/>
                    </a:lnTo>
                    <a:lnTo>
                      <a:pt x="136" y="136"/>
                    </a:lnTo>
                    <a:lnTo>
                      <a:pt x="128" y="120"/>
                    </a:lnTo>
                    <a:lnTo>
                      <a:pt x="136" y="88"/>
                    </a:lnTo>
                    <a:lnTo>
                      <a:pt x="120" y="72"/>
                    </a:lnTo>
                    <a:lnTo>
                      <a:pt x="128" y="56"/>
                    </a:lnTo>
                    <a:lnTo>
                      <a:pt x="112" y="40"/>
                    </a:lnTo>
                    <a:lnTo>
                      <a:pt x="104" y="24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3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0" name="Freeform 74">
                <a:extLst>
                  <a:ext uri="{FF2B5EF4-FFF2-40B4-BE49-F238E27FC236}">
                    <a16:creationId xmlns:a16="http://schemas.microsoft.com/office/drawing/2014/main" id="{ABEA4D3C-2992-4BCB-B4BB-DD02DC6C2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4080" y="3479959"/>
                <a:ext cx="221769" cy="229024"/>
              </a:xfrm>
              <a:custGeom>
                <a:avLst/>
                <a:gdLst>
                  <a:gd name="T0" fmla="*/ 96 w 160"/>
                  <a:gd name="T1" fmla="*/ 120 h 152"/>
                  <a:gd name="T2" fmla="*/ 88 w 160"/>
                  <a:gd name="T3" fmla="*/ 128 h 152"/>
                  <a:gd name="T4" fmla="*/ 64 w 160"/>
                  <a:gd name="T5" fmla="*/ 152 h 152"/>
                  <a:gd name="T6" fmla="*/ 40 w 160"/>
                  <a:gd name="T7" fmla="*/ 152 h 152"/>
                  <a:gd name="T8" fmla="*/ 24 w 160"/>
                  <a:gd name="T9" fmla="*/ 144 h 152"/>
                  <a:gd name="T10" fmla="*/ 16 w 160"/>
                  <a:gd name="T11" fmla="*/ 144 h 152"/>
                  <a:gd name="T12" fmla="*/ 0 w 160"/>
                  <a:gd name="T13" fmla="*/ 128 h 152"/>
                  <a:gd name="T14" fmla="*/ 0 w 160"/>
                  <a:gd name="T15" fmla="*/ 80 h 152"/>
                  <a:gd name="T16" fmla="*/ 32 w 160"/>
                  <a:gd name="T17" fmla="*/ 72 h 152"/>
                  <a:gd name="T18" fmla="*/ 24 w 160"/>
                  <a:gd name="T19" fmla="*/ 72 h 152"/>
                  <a:gd name="T20" fmla="*/ 32 w 160"/>
                  <a:gd name="T21" fmla="*/ 40 h 152"/>
                  <a:gd name="T22" fmla="*/ 56 w 160"/>
                  <a:gd name="T23" fmla="*/ 56 h 152"/>
                  <a:gd name="T24" fmla="*/ 64 w 160"/>
                  <a:gd name="T25" fmla="*/ 56 h 152"/>
                  <a:gd name="T26" fmla="*/ 88 w 160"/>
                  <a:gd name="T27" fmla="*/ 72 h 152"/>
                  <a:gd name="T28" fmla="*/ 104 w 160"/>
                  <a:gd name="T29" fmla="*/ 80 h 152"/>
                  <a:gd name="T30" fmla="*/ 104 w 160"/>
                  <a:gd name="T31" fmla="*/ 64 h 152"/>
                  <a:gd name="T32" fmla="*/ 96 w 160"/>
                  <a:gd name="T33" fmla="*/ 64 h 152"/>
                  <a:gd name="T34" fmla="*/ 88 w 160"/>
                  <a:gd name="T35" fmla="*/ 56 h 152"/>
                  <a:gd name="T36" fmla="*/ 96 w 160"/>
                  <a:gd name="T37" fmla="*/ 16 h 152"/>
                  <a:gd name="T38" fmla="*/ 96 w 160"/>
                  <a:gd name="T39" fmla="*/ 8 h 152"/>
                  <a:gd name="T40" fmla="*/ 112 w 160"/>
                  <a:gd name="T41" fmla="*/ 0 h 152"/>
                  <a:gd name="T42" fmla="*/ 120 w 160"/>
                  <a:gd name="T43" fmla="*/ 0 h 152"/>
                  <a:gd name="T44" fmla="*/ 120 w 160"/>
                  <a:gd name="T45" fmla="*/ 8 h 152"/>
                  <a:gd name="T46" fmla="*/ 128 w 160"/>
                  <a:gd name="T47" fmla="*/ 8 h 152"/>
                  <a:gd name="T48" fmla="*/ 152 w 160"/>
                  <a:gd name="T49" fmla="*/ 24 h 152"/>
                  <a:gd name="T50" fmla="*/ 160 w 160"/>
                  <a:gd name="T51" fmla="*/ 40 h 152"/>
                  <a:gd name="T52" fmla="*/ 152 w 160"/>
                  <a:gd name="T53" fmla="*/ 56 h 152"/>
                  <a:gd name="T54" fmla="*/ 152 w 160"/>
                  <a:gd name="T55" fmla="*/ 64 h 152"/>
                  <a:gd name="T56" fmla="*/ 144 w 160"/>
                  <a:gd name="T57" fmla="*/ 88 h 152"/>
                  <a:gd name="T58" fmla="*/ 152 w 160"/>
                  <a:gd name="T59" fmla="*/ 88 h 152"/>
                  <a:gd name="T60" fmla="*/ 112 w 160"/>
                  <a:gd name="T61" fmla="*/ 104 h 152"/>
                  <a:gd name="T62" fmla="*/ 112 w 160"/>
                  <a:gd name="T63" fmla="*/ 112 h 152"/>
                  <a:gd name="T64" fmla="*/ 96 w 160"/>
                  <a:gd name="T65" fmla="*/ 12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52">
                    <a:moveTo>
                      <a:pt x="96" y="120"/>
                    </a:moveTo>
                    <a:lnTo>
                      <a:pt x="88" y="128"/>
                    </a:lnTo>
                    <a:lnTo>
                      <a:pt x="64" y="152"/>
                    </a:lnTo>
                    <a:lnTo>
                      <a:pt x="40" y="152"/>
                    </a:lnTo>
                    <a:lnTo>
                      <a:pt x="24" y="144"/>
                    </a:lnTo>
                    <a:lnTo>
                      <a:pt x="16" y="144"/>
                    </a:lnTo>
                    <a:lnTo>
                      <a:pt x="0" y="128"/>
                    </a:lnTo>
                    <a:lnTo>
                      <a:pt x="0" y="80"/>
                    </a:lnTo>
                    <a:lnTo>
                      <a:pt x="32" y="72"/>
                    </a:lnTo>
                    <a:lnTo>
                      <a:pt x="24" y="72"/>
                    </a:lnTo>
                    <a:lnTo>
                      <a:pt x="32" y="40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88" y="72"/>
                    </a:lnTo>
                    <a:lnTo>
                      <a:pt x="104" y="80"/>
                    </a:lnTo>
                    <a:lnTo>
                      <a:pt x="104" y="64"/>
                    </a:lnTo>
                    <a:lnTo>
                      <a:pt x="96" y="64"/>
                    </a:lnTo>
                    <a:lnTo>
                      <a:pt x="88" y="56"/>
                    </a:lnTo>
                    <a:lnTo>
                      <a:pt x="96" y="16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52" y="24"/>
                    </a:lnTo>
                    <a:lnTo>
                      <a:pt x="160" y="40"/>
                    </a:lnTo>
                    <a:lnTo>
                      <a:pt x="152" y="56"/>
                    </a:lnTo>
                    <a:lnTo>
                      <a:pt x="152" y="64"/>
                    </a:lnTo>
                    <a:lnTo>
                      <a:pt x="144" y="88"/>
                    </a:lnTo>
                    <a:lnTo>
                      <a:pt x="152" y="88"/>
                    </a:lnTo>
                    <a:lnTo>
                      <a:pt x="112" y="104"/>
                    </a:lnTo>
                    <a:lnTo>
                      <a:pt x="112" y="112"/>
                    </a:lnTo>
                    <a:lnTo>
                      <a:pt x="96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1" name="Freeform 75">
                <a:extLst>
                  <a:ext uri="{FF2B5EF4-FFF2-40B4-BE49-F238E27FC236}">
                    <a16:creationId xmlns:a16="http://schemas.microsoft.com/office/drawing/2014/main" id="{B111228B-F2FD-4F65-83B4-B01CCBE0C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256" y="3539878"/>
                <a:ext cx="188451" cy="363508"/>
              </a:xfrm>
              <a:custGeom>
                <a:avLst/>
                <a:gdLst>
                  <a:gd name="T0" fmla="*/ 16 w 136"/>
                  <a:gd name="T1" fmla="*/ 240 h 240"/>
                  <a:gd name="T2" fmla="*/ 24 w 136"/>
                  <a:gd name="T3" fmla="*/ 240 h 240"/>
                  <a:gd name="T4" fmla="*/ 24 w 136"/>
                  <a:gd name="T5" fmla="*/ 232 h 240"/>
                  <a:gd name="T6" fmla="*/ 24 w 136"/>
                  <a:gd name="T7" fmla="*/ 224 h 240"/>
                  <a:gd name="T8" fmla="*/ 56 w 136"/>
                  <a:gd name="T9" fmla="*/ 208 h 240"/>
                  <a:gd name="T10" fmla="*/ 64 w 136"/>
                  <a:gd name="T11" fmla="*/ 176 h 240"/>
                  <a:gd name="T12" fmla="*/ 56 w 136"/>
                  <a:gd name="T13" fmla="*/ 152 h 240"/>
                  <a:gd name="T14" fmla="*/ 56 w 136"/>
                  <a:gd name="T15" fmla="*/ 144 h 240"/>
                  <a:gd name="T16" fmla="*/ 88 w 136"/>
                  <a:gd name="T17" fmla="*/ 104 h 240"/>
                  <a:gd name="T18" fmla="*/ 112 w 136"/>
                  <a:gd name="T19" fmla="*/ 96 h 240"/>
                  <a:gd name="T20" fmla="*/ 136 w 136"/>
                  <a:gd name="T21" fmla="*/ 72 h 240"/>
                  <a:gd name="T22" fmla="*/ 136 w 136"/>
                  <a:gd name="T23" fmla="*/ 0 h 240"/>
                  <a:gd name="T24" fmla="*/ 120 w 136"/>
                  <a:gd name="T25" fmla="*/ 8 h 240"/>
                  <a:gd name="T26" fmla="*/ 80 w 136"/>
                  <a:gd name="T27" fmla="*/ 16 h 240"/>
                  <a:gd name="T28" fmla="*/ 64 w 136"/>
                  <a:gd name="T29" fmla="*/ 16 h 240"/>
                  <a:gd name="T30" fmla="*/ 56 w 136"/>
                  <a:gd name="T31" fmla="*/ 24 h 240"/>
                  <a:gd name="T32" fmla="*/ 56 w 136"/>
                  <a:gd name="T33" fmla="*/ 40 h 240"/>
                  <a:gd name="T34" fmla="*/ 72 w 136"/>
                  <a:gd name="T35" fmla="*/ 64 h 240"/>
                  <a:gd name="T36" fmla="*/ 72 w 136"/>
                  <a:gd name="T37" fmla="*/ 80 h 240"/>
                  <a:gd name="T38" fmla="*/ 64 w 136"/>
                  <a:gd name="T39" fmla="*/ 96 h 240"/>
                  <a:gd name="T40" fmla="*/ 48 w 136"/>
                  <a:gd name="T41" fmla="*/ 80 h 240"/>
                  <a:gd name="T42" fmla="*/ 56 w 136"/>
                  <a:gd name="T43" fmla="*/ 56 h 240"/>
                  <a:gd name="T44" fmla="*/ 40 w 136"/>
                  <a:gd name="T45" fmla="*/ 56 h 240"/>
                  <a:gd name="T46" fmla="*/ 40 w 136"/>
                  <a:gd name="T47" fmla="*/ 48 h 240"/>
                  <a:gd name="T48" fmla="*/ 0 w 136"/>
                  <a:gd name="T49" fmla="*/ 64 h 240"/>
                  <a:gd name="T50" fmla="*/ 0 w 136"/>
                  <a:gd name="T51" fmla="*/ 72 h 240"/>
                  <a:gd name="T52" fmla="*/ 0 w 136"/>
                  <a:gd name="T53" fmla="*/ 80 h 240"/>
                  <a:gd name="T54" fmla="*/ 8 w 136"/>
                  <a:gd name="T55" fmla="*/ 80 h 240"/>
                  <a:gd name="T56" fmla="*/ 32 w 136"/>
                  <a:gd name="T57" fmla="*/ 88 h 240"/>
                  <a:gd name="T58" fmla="*/ 32 w 136"/>
                  <a:gd name="T59" fmla="*/ 104 h 240"/>
                  <a:gd name="T60" fmla="*/ 32 w 136"/>
                  <a:gd name="T61" fmla="*/ 144 h 240"/>
                  <a:gd name="T62" fmla="*/ 8 w 136"/>
                  <a:gd name="T63" fmla="*/ 184 h 240"/>
                  <a:gd name="T64" fmla="*/ 16 w 136"/>
                  <a:gd name="T65" fmla="*/ 232 h 240"/>
                  <a:gd name="T66" fmla="*/ 16 w 136"/>
                  <a:gd name="T6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6" h="240">
                    <a:moveTo>
                      <a:pt x="16" y="240"/>
                    </a:moveTo>
                    <a:lnTo>
                      <a:pt x="24" y="240"/>
                    </a:lnTo>
                    <a:lnTo>
                      <a:pt x="24" y="232"/>
                    </a:lnTo>
                    <a:lnTo>
                      <a:pt x="24" y="224"/>
                    </a:lnTo>
                    <a:lnTo>
                      <a:pt x="56" y="208"/>
                    </a:lnTo>
                    <a:lnTo>
                      <a:pt x="64" y="176"/>
                    </a:lnTo>
                    <a:lnTo>
                      <a:pt x="56" y="152"/>
                    </a:lnTo>
                    <a:lnTo>
                      <a:pt x="56" y="144"/>
                    </a:lnTo>
                    <a:lnTo>
                      <a:pt x="88" y="104"/>
                    </a:lnTo>
                    <a:lnTo>
                      <a:pt x="112" y="96"/>
                    </a:lnTo>
                    <a:lnTo>
                      <a:pt x="136" y="72"/>
                    </a:lnTo>
                    <a:lnTo>
                      <a:pt x="136" y="0"/>
                    </a:lnTo>
                    <a:lnTo>
                      <a:pt x="120" y="8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72" y="64"/>
                    </a:lnTo>
                    <a:lnTo>
                      <a:pt x="72" y="80"/>
                    </a:lnTo>
                    <a:lnTo>
                      <a:pt x="64" y="96"/>
                    </a:lnTo>
                    <a:lnTo>
                      <a:pt x="48" y="80"/>
                    </a:lnTo>
                    <a:lnTo>
                      <a:pt x="56" y="56"/>
                    </a:lnTo>
                    <a:lnTo>
                      <a:pt x="40" y="56"/>
                    </a:lnTo>
                    <a:lnTo>
                      <a:pt x="40" y="4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32" y="88"/>
                    </a:lnTo>
                    <a:lnTo>
                      <a:pt x="32" y="104"/>
                    </a:lnTo>
                    <a:lnTo>
                      <a:pt x="32" y="144"/>
                    </a:lnTo>
                    <a:lnTo>
                      <a:pt x="8" y="184"/>
                    </a:lnTo>
                    <a:lnTo>
                      <a:pt x="16" y="232"/>
                    </a:lnTo>
                    <a:lnTo>
                      <a:pt x="16" y="2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2" name="Freeform 76">
                <a:extLst>
                  <a:ext uri="{FF2B5EF4-FFF2-40B4-BE49-F238E27FC236}">
                    <a16:creationId xmlns:a16="http://schemas.microsoft.com/office/drawing/2014/main" id="{8C5B4E93-B874-4385-8704-060354FAA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985" y="3515911"/>
                <a:ext cx="55182" cy="169105"/>
              </a:xfrm>
              <a:custGeom>
                <a:avLst/>
                <a:gdLst>
                  <a:gd name="T0" fmla="*/ 8 w 40"/>
                  <a:gd name="T1" fmla="*/ 0 h 112"/>
                  <a:gd name="T2" fmla="*/ 16 w 40"/>
                  <a:gd name="T3" fmla="*/ 16 h 112"/>
                  <a:gd name="T4" fmla="*/ 8 w 40"/>
                  <a:gd name="T5" fmla="*/ 32 h 112"/>
                  <a:gd name="T6" fmla="*/ 8 w 40"/>
                  <a:gd name="T7" fmla="*/ 40 h 112"/>
                  <a:gd name="T8" fmla="*/ 0 w 40"/>
                  <a:gd name="T9" fmla="*/ 64 h 112"/>
                  <a:gd name="T10" fmla="*/ 8 w 40"/>
                  <a:gd name="T11" fmla="*/ 64 h 112"/>
                  <a:gd name="T12" fmla="*/ 8 w 40"/>
                  <a:gd name="T13" fmla="*/ 72 h 112"/>
                  <a:gd name="T14" fmla="*/ 24 w 40"/>
                  <a:gd name="T15" fmla="*/ 72 h 112"/>
                  <a:gd name="T16" fmla="*/ 16 w 40"/>
                  <a:gd name="T17" fmla="*/ 96 h 112"/>
                  <a:gd name="T18" fmla="*/ 32 w 40"/>
                  <a:gd name="T19" fmla="*/ 112 h 112"/>
                  <a:gd name="T20" fmla="*/ 40 w 40"/>
                  <a:gd name="T21" fmla="*/ 96 h 112"/>
                  <a:gd name="T22" fmla="*/ 40 w 40"/>
                  <a:gd name="T23" fmla="*/ 80 h 112"/>
                  <a:gd name="T24" fmla="*/ 24 w 40"/>
                  <a:gd name="T25" fmla="*/ 56 h 112"/>
                  <a:gd name="T26" fmla="*/ 24 w 40"/>
                  <a:gd name="T27" fmla="*/ 40 h 112"/>
                  <a:gd name="T28" fmla="*/ 32 w 40"/>
                  <a:gd name="T29" fmla="*/ 32 h 112"/>
                  <a:gd name="T30" fmla="*/ 24 w 40"/>
                  <a:gd name="T31" fmla="*/ 8 h 112"/>
                  <a:gd name="T32" fmla="*/ 16 w 40"/>
                  <a:gd name="T33" fmla="*/ 0 h 112"/>
                  <a:gd name="T34" fmla="*/ 8 w 40"/>
                  <a:gd name="T3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12">
                    <a:moveTo>
                      <a:pt x="8" y="0"/>
                    </a:moveTo>
                    <a:lnTo>
                      <a:pt x="16" y="1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8" y="72"/>
                    </a:lnTo>
                    <a:lnTo>
                      <a:pt x="24" y="72"/>
                    </a:lnTo>
                    <a:lnTo>
                      <a:pt x="16" y="96"/>
                    </a:lnTo>
                    <a:lnTo>
                      <a:pt x="32" y="112"/>
                    </a:lnTo>
                    <a:lnTo>
                      <a:pt x="40" y="96"/>
                    </a:lnTo>
                    <a:lnTo>
                      <a:pt x="40" y="80"/>
                    </a:lnTo>
                    <a:lnTo>
                      <a:pt x="24" y="56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3" name="Freeform 77">
                <a:extLst>
                  <a:ext uri="{FF2B5EF4-FFF2-40B4-BE49-F238E27FC236}">
                    <a16:creationId xmlns:a16="http://schemas.microsoft.com/office/drawing/2014/main" id="{900EAB3D-F93C-4342-8878-A80351C86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304" y="3649064"/>
                <a:ext cx="143681" cy="169105"/>
              </a:xfrm>
              <a:custGeom>
                <a:avLst/>
                <a:gdLst>
                  <a:gd name="T0" fmla="*/ 56 w 104"/>
                  <a:gd name="T1" fmla="*/ 104 h 112"/>
                  <a:gd name="T2" fmla="*/ 40 w 104"/>
                  <a:gd name="T3" fmla="*/ 96 h 112"/>
                  <a:gd name="T4" fmla="*/ 32 w 104"/>
                  <a:gd name="T5" fmla="*/ 80 h 112"/>
                  <a:gd name="T6" fmla="*/ 16 w 104"/>
                  <a:gd name="T7" fmla="*/ 64 h 112"/>
                  <a:gd name="T8" fmla="*/ 0 w 104"/>
                  <a:gd name="T9" fmla="*/ 40 h 112"/>
                  <a:gd name="T10" fmla="*/ 24 w 104"/>
                  <a:gd name="T11" fmla="*/ 40 h 112"/>
                  <a:gd name="T12" fmla="*/ 48 w 104"/>
                  <a:gd name="T13" fmla="*/ 16 h 112"/>
                  <a:gd name="T14" fmla="*/ 56 w 104"/>
                  <a:gd name="T15" fmla="*/ 8 h 112"/>
                  <a:gd name="T16" fmla="*/ 72 w 104"/>
                  <a:gd name="T17" fmla="*/ 0 h 112"/>
                  <a:gd name="T18" fmla="*/ 72 w 104"/>
                  <a:gd name="T19" fmla="*/ 8 h 112"/>
                  <a:gd name="T20" fmla="*/ 80 w 104"/>
                  <a:gd name="T21" fmla="*/ 8 h 112"/>
                  <a:gd name="T22" fmla="*/ 104 w 104"/>
                  <a:gd name="T23" fmla="*/ 16 h 112"/>
                  <a:gd name="T24" fmla="*/ 104 w 104"/>
                  <a:gd name="T25" fmla="*/ 32 h 112"/>
                  <a:gd name="T26" fmla="*/ 104 w 104"/>
                  <a:gd name="T27" fmla="*/ 72 h 112"/>
                  <a:gd name="T28" fmla="*/ 80 w 104"/>
                  <a:gd name="T29" fmla="*/ 112 h 112"/>
                  <a:gd name="T30" fmla="*/ 72 w 104"/>
                  <a:gd name="T31" fmla="*/ 104 h 112"/>
                  <a:gd name="T32" fmla="*/ 56 w 104"/>
                  <a:gd name="T33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12">
                    <a:moveTo>
                      <a:pt x="56" y="104"/>
                    </a:moveTo>
                    <a:lnTo>
                      <a:pt x="40" y="96"/>
                    </a:lnTo>
                    <a:lnTo>
                      <a:pt x="32" y="80"/>
                    </a:lnTo>
                    <a:lnTo>
                      <a:pt x="16" y="64"/>
                    </a:lnTo>
                    <a:lnTo>
                      <a:pt x="0" y="40"/>
                    </a:lnTo>
                    <a:lnTo>
                      <a:pt x="24" y="40"/>
                    </a:lnTo>
                    <a:lnTo>
                      <a:pt x="48" y="16"/>
                    </a:lnTo>
                    <a:lnTo>
                      <a:pt x="56" y="8"/>
                    </a:lnTo>
                    <a:lnTo>
                      <a:pt x="72" y="0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104" y="16"/>
                    </a:lnTo>
                    <a:lnTo>
                      <a:pt x="104" y="32"/>
                    </a:lnTo>
                    <a:lnTo>
                      <a:pt x="104" y="72"/>
                    </a:lnTo>
                    <a:lnTo>
                      <a:pt x="80" y="112"/>
                    </a:lnTo>
                    <a:lnTo>
                      <a:pt x="72" y="104"/>
                    </a:lnTo>
                    <a:lnTo>
                      <a:pt x="56" y="10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4" name="Freeform 78">
                <a:extLst>
                  <a:ext uri="{FF2B5EF4-FFF2-40B4-BE49-F238E27FC236}">
                    <a16:creationId xmlns:a16="http://schemas.microsoft.com/office/drawing/2014/main" id="{F95EBFA9-5D67-45BD-949C-B2D77402E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129" y="3806184"/>
                <a:ext cx="288403" cy="290274"/>
              </a:xfrm>
              <a:custGeom>
                <a:avLst/>
                <a:gdLst>
                  <a:gd name="T0" fmla="*/ 168 w 208"/>
                  <a:gd name="T1" fmla="*/ 0 h 192"/>
                  <a:gd name="T2" fmla="*/ 184 w 208"/>
                  <a:gd name="T3" fmla="*/ 0 h 192"/>
                  <a:gd name="T4" fmla="*/ 192 w 208"/>
                  <a:gd name="T5" fmla="*/ 8 h 192"/>
                  <a:gd name="T6" fmla="*/ 200 w 208"/>
                  <a:gd name="T7" fmla="*/ 56 h 192"/>
                  <a:gd name="T8" fmla="*/ 192 w 208"/>
                  <a:gd name="T9" fmla="*/ 56 h 192"/>
                  <a:gd name="T10" fmla="*/ 184 w 208"/>
                  <a:gd name="T11" fmla="*/ 72 h 192"/>
                  <a:gd name="T12" fmla="*/ 192 w 208"/>
                  <a:gd name="T13" fmla="*/ 72 h 192"/>
                  <a:gd name="T14" fmla="*/ 200 w 208"/>
                  <a:gd name="T15" fmla="*/ 64 h 192"/>
                  <a:gd name="T16" fmla="*/ 208 w 208"/>
                  <a:gd name="T17" fmla="*/ 64 h 192"/>
                  <a:gd name="T18" fmla="*/ 208 w 208"/>
                  <a:gd name="T19" fmla="*/ 72 h 192"/>
                  <a:gd name="T20" fmla="*/ 200 w 208"/>
                  <a:gd name="T21" fmla="*/ 96 h 192"/>
                  <a:gd name="T22" fmla="*/ 192 w 208"/>
                  <a:gd name="T23" fmla="*/ 104 h 192"/>
                  <a:gd name="T24" fmla="*/ 176 w 208"/>
                  <a:gd name="T25" fmla="*/ 128 h 192"/>
                  <a:gd name="T26" fmla="*/ 152 w 208"/>
                  <a:gd name="T27" fmla="*/ 160 h 192"/>
                  <a:gd name="T28" fmla="*/ 128 w 208"/>
                  <a:gd name="T29" fmla="*/ 176 h 192"/>
                  <a:gd name="T30" fmla="*/ 104 w 208"/>
                  <a:gd name="T31" fmla="*/ 184 h 192"/>
                  <a:gd name="T32" fmla="*/ 72 w 208"/>
                  <a:gd name="T33" fmla="*/ 176 h 192"/>
                  <a:gd name="T34" fmla="*/ 40 w 208"/>
                  <a:gd name="T35" fmla="*/ 192 h 192"/>
                  <a:gd name="T36" fmla="*/ 32 w 208"/>
                  <a:gd name="T37" fmla="*/ 192 h 192"/>
                  <a:gd name="T38" fmla="*/ 24 w 208"/>
                  <a:gd name="T39" fmla="*/ 176 h 192"/>
                  <a:gd name="T40" fmla="*/ 24 w 208"/>
                  <a:gd name="T41" fmla="*/ 184 h 192"/>
                  <a:gd name="T42" fmla="*/ 16 w 208"/>
                  <a:gd name="T43" fmla="*/ 160 h 192"/>
                  <a:gd name="T44" fmla="*/ 24 w 208"/>
                  <a:gd name="T45" fmla="*/ 160 h 192"/>
                  <a:gd name="T46" fmla="*/ 16 w 208"/>
                  <a:gd name="T47" fmla="*/ 144 h 192"/>
                  <a:gd name="T48" fmla="*/ 0 w 208"/>
                  <a:gd name="T49" fmla="*/ 104 h 192"/>
                  <a:gd name="T50" fmla="*/ 0 w 208"/>
                  <a:gd name="T51" fmla="*/ 96 h 192"/>
                  <a:gd name="T52" fmla="*/ 0 w 208"/>
                  <a:gd name="T53" fmla="*/ 88 h 192"/>
                  <a:gd name="T54" fmla="*/ 8 w 208"/>
                  <a:gd name="T55" fmla="*/ 96 h 192"/>
                  <a:gd name="T56" fmla="*/ 16 w 208"/>
                  <a:gd name="T57" fmla="*/ 104 h 192"/>
                  <a:gd name="T58" fmla="*/ 32 w 208"/>
                  <a:gd name="T59" fmla="*/ 104 h 192"/>
                  <a:gd name="T60" fmla="*/ 40 w 208"/>
                  <a:gd name="T61" fmla="*/ 96 h 192"/>
                  <a:gd name="T62" fmla="*/ 40 w 208"/>
                  <a:gd name="T63" fmla="*/ 40 h 192"/>
                  <a:gd name="T64" fmla="*/ 56 w 208"/>
                  <a:gd name="T65" fmla="*/ 48 h 192"/>
                  <a:gd name="T66" fmla="*/ 48 w 208"/>
                  <a:gd name="T67" fmla="*/ 64 h 192"/>
                  <a:gd name="T68" fmla="*/ 56 w 208"/>
                  <a:gd name="T69" fmla="*/ 72 h 192"/>
                  <a:gd name="T70" fmla="*/ 72 w 208"/>
                  <a:gd name="T71" fmla="*/ 64 h 192"/>
                  <a:gd name="T72" fmla="*/ 88 w 208"/>
                  <a:gd name="T73" fmla="*/ 48 h 192"/>
                  <a:gd name="T74" fmla="*/ 104 w 208"/>
                  <a:gd name="T75" fmla="*/ 48 h 192"/>
                  <a:gd name="T76" fmla="*/ 112 w 208"/>
                  <a:gd name="T77" fmla="*/ 48 h 192"/>
                  <a:gd name="T78" fmla="*/ 144 w 208"/>
                  <a:gd name="T79" fmla="*/ 16 h 192"/>
                  <a:gd name="T80" fmla="*/ 168 w 208"/>
                  <a:gd name="T8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8" h="192">
                    <a:moveTo>
                      <a:pt x="168" y="0"/>
                    </a:moveTo>
                    <a:lnTo>
                      <a:pt x="184" y="0"/>
                    </a:lnTo>
                    <a:lnTo>
                      <a:pt x="192" y="8"/>
                    </a:lnTo>
                    <a:lnTo>
                      <a:pt x="200" y="56"/>
                    </a:lnTo>
                    <a:lnTo>
                      <a:pt x="192" y="56"/>
                    </a:lnTo>
                    <a:lnTo>
                      <a:pt x="184" y="72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64"/>
                    </a:lnTo>
                    <a:lnTo>
                      <a:pt x="208" y="72"/>
                    </a:lnTo>
                    <a:lnTo>
                      <a:pt x="200" y="96"/>
                    </a:lnTo>
                    <a:lnTo>
                      <a:pt x="192" y="104"/>
                    </a:lnTo>
                    <a:lnTo>
                      <a:pt x="176" y="128"/>
                    </a:lnTo>
                    <a:lnTo>
                      <a:pt x="152" y="160"/>
                    </a:lnTo>
                    <a:lnTo>
                      <a:pt x="128" y="176"/>
                    </a:lnTo>
                    <a:lnTo>
                      <a:pt x="104" y="184"/>
                    </a:lnTo>
                    <a:lnTo>
                      <a:pt x="72" y="176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24" y="176"/>
                    </a:lnTo>
                    <a:lnTo>
                      <a:pt x="24" y="184"/>
                    </a:lnTo>
                    <a:lnTo>
                      <a:pt x="16" y="160"/>
                    </a:lnTo>
                    <a:lnTo>
                      <a:pt x="24" y="160"/>
                    </a:lnTo>
                    <a:lnTo>
                      <a:pt x="16" y="14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16" y="104"/>
                    </a:lnTo>
                    <a:lnTo>
                      <a:pt x="32" y="104"/>
                    </a:lnTo>
                    <a:lnTo>
                      <a:pt x="40" y="96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72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44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5" name="Freeform 79">
                <a:extLst>
                  <a:ext uri="{FF2B5EF4-FFF2-40B4-BE49-F238E27FC236}">
                    <a16:creationId xmlns:a16="http://schemas.microsoft.com/office/drawing/2014/main" id="{1853FBFF-9437-42C1-B423-BA63849D2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629" y="3685015"/>
                <a:ext cx="244675" cy="278291"/>
              </a:xfrm>
              <a:custGeom>
                <a:avLst/>
                <a:gdLst>
                  <a:gd name="T0" fmla="*/ 104 w 176"/>
                  <a:gd name="T1" fmla="*/ 120 h 184"/>
                  <a:gd name="T2" fmla="*/ 104 w 176"/>
                  <a:gd name="T3" fmla="*/ 80 h 184"/>
                  <a:gd name="T4" fmla="*/ 120 w 176"/>
                  <a:gd name="T5" fmla="*/ 72 h 184"/>
                  <a:gd name="T6" fmla="*/ 120 w 176"/>
                  <a:gd name="T7" fmla="*/ 24 h 184"/>
                  <a:gd name="T8" fmla="*/ 152 w 176"/>
                  <a:gd name="T9" fmla="*/ 16 h 184"/>
                  <a:gd name="T10" fmla="*/ 152 w 176"/>
                  <a:gd name="T11" fmla="*/ 24 h 184"/>
                  <a:gd name="T12" fmla="*/ 160 w 176"/>
                  <a:gd name="T13" fmla="*/ 16 h 184"/>
                  <a:gd name="T14" fmla="*/ 176 w 176"/>
                  <a:gd name="T15" fmla="*/ 16 h 184"/>
                  <a:gd name="T16" fmla="*/ 160 w 176"/>
                  <a:gd name="T17" fmla="*/ 8 h 184"/>
                  <a:gd name="T18" fmla="*/ 152 w 176"/>
                  <a:gd name="T19" fmla="*/ 8 h 184"/>
                  <a:gd name="T20" fmla="*/ 128 w 176"/>
                  <a:gd name="T21" fmla="*/ 16 h 184"/>
                  <a:gd name="T22" fmla="*/ 96 w 176"/>
                  <a:gd name="T23" fmla="*/ 16 h 184"/>
                  <a:gd name="T24" fmla="*/ 88 w 176"/>
                  <a:gd name="T25" fmla="*/ 8 h 184"/>
                  <a:gd name="T26" fmla="*/ 32 w 176"/>
                  <a:gd name="T27" fmla="*/ 8 h 184"/>
                  <a:gd name="T28" fmla="*/ 24 w 176"/>
                  <a:gd name="T29" fmla="*/ 0 h 184"/>
                  <a:gd name="T30" fmla="*/ 0 w 176"/>
                  <a:gd name="T31" fmla="*/ 8 h 184"/>
                  <a:gd name="T32" fmla="*/ 0 w 176"/>
                  <a:gd name="T33" fmla="*/ 16 h 184"/>
                  <a:gd name="T34" fmla="*/ 40 w 176"/>
                  <a:gd name="T35" fmla="*/ 80 h 184"/>
                  <a:gd name="T36" fmla="*/ 40 w 176"/>
                  <a:gd name="T37" fmla="*/ 104 h 184"/>
                  <a:gd name="T38" fmla="*/ 48 w 176"/>
                  <a:gd name="T39" fmla="*/ 160 h 184"/>
                  <a:gd name="T40" fmla="*/ 64 w 176"/>
                  <a:gd name="T41" fmla="*/ 176 h 184"/>
                  <a:gd name="T42" fmla="*/ 64 w 176"/>
                  <a:gd name="T43" fmla="*/ 168 h 184"/>
                  <a:gd name="T44" fmla="*/ 72 w 176"/>
                  <a:gd name="T45" fmla="*/ 176 h 184"/>
                  <a:gd name="T46" fmla="*/ 80 w 176"/>
                  <a:gd name="T47" fmla="*/ 184 h 184"/>
                  <a:gd name="T48" fmla="*/ 96 w 176"/>
                  <a:gd name="T49" fmla="*/ 184 h 184"/>
                  <a:gd name="T50" fmla="*/ 104 w 176"/>
                  <a:gd name="T51" fmla="*/ 176 h 184"/>
                  <a:gd name="T52" fmla="*/ 104 w 176"/>
                  <a:gd name="T53" fmla="*/ 1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184">
                    <a:moveTo>
                      <a:pt x="104" y="120"/>
                    </a:moveTo>
                    <a:lnTo>
                      <a:pt x="104" y="80"/>
                    </a:lnTo>
                    <a:lnTo>
                      <a:pt x="120" y="72"/>
                    </a:lnTo>
                    <a:lnTo>
                      <a:pt x="120" y="24"/>
                    </a:lnTo>
                    <a:lnTo>
                      <a:pt x="152" y="16"/>
                    </a:lnTo>
                    <a:lnTo>
                      <a:pt x="152" y="24"/>
                    </a:lnTo>
                    <a:lnTo>
                      <a:pt x="160" y="16"/>
                    </a:lnTo>
                    <a:lnTo>
                      <a:pt x="176" y="16"/>
                    </a:lnTo>
                    <a:lnTo>
                      <a:pt x="160" y="8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96" y="16"/>
                    </a:lnTo>
                    <a:lnTo>
                      <a:pt x="88" y="8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40" y="80"/>
                    </a:lnTo>
                    <a:lnTo>
                      <a:pt x="40" y="104"/>
                    </a:lnTo>
                    <a:lnTo>
                      <a:pt x="48" y="160"/>
                    </a:lnTo>
                    <a:lnTo>
                      <a:pt x="64" y="176"/>
                    </a:lnTo>
                    <a:lnTo>
                      <a:pt x="64" y="168"/>
                    </a:lnTo>
                    <a:lnTo>
                      <a:pt x="72" y="176"/>
                    </a:lnTo>
                    <a:lnTo>
                      <a:pt x="80" y="184"/>
                    </a:lnTo>
                    <a:lnTo>
                      <a:pt x="96" y="184"/>
                    </a:lnTo>
                    <a:lnTo>
                      <a:pt x="104" y="176"/>
                    </a:lnTo>
                    <a:lnTo>
                      <a:pt x="104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6" name="Freeform 80">
                <a:extLst>
                  <a:ext uri="{FF2B5EF4-FFF2-40B4-BE49-F238E27FC236}">
                    <a16:creationId xmlns:a16="http://schemas.microsoft.com/office/drawing/2014/main" id="{F88AB7A1-82A6-4A21-A0E1-82F299070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629" y="3430693"/>
                <a:ext cx="233222" cy="278291"/>
              </a:xfrm>
              <a:custGeom>
                <a:avLst/>
                <a:gdLst>
                  <a:gd name="T0" fmla="*/ 24 w 168"/>
                  <a:gd name="T1" fmla="*/ 0 h 184"/>
                  <a:gd name="T2" fmla="*/ 56 w 168"/>
                  <a:gd name="T3" fmla="*/ 0 h 184"/>
                  <a:gd name="T4" fmla="*/ 64 w 168"/>
                  <a:gd name="T5" fmla="*/ 0 h 184"/>
                  <a:gd name="T6" fmla="*/ 72 w 168"/>
                  <a:gd name="T7" fmla="*/ 24 h 184"/>
                  <a:gd name="T8" fmla="*/ 80 w 168"/>
                  <a:gd name="T9" fmla="*/ 32 h 184"/>
                  <a:gd name="T10" fmla="*/ 104 w 168"/>
                  <a:gd name="T11" fmla="*/ 32 h 184"/>
                  <a:gd name="T12" fmla="*/ 104 w 168"/>
                  <a:gd name="T13" fmla="*/ 16 h 184"/>
                  <a:gd name="T14" fmla="*/ 120 w 168"/>
                  <a:gd name="T15" fmla="*/ 16 h 184"/>
                  <a:gd name="T16" fmla="*/ 136 w 168"/>
                  <a:gd name="T17" fmla="*/ 24 h 184"/>
                  <a:gd name="T18" fmla="*/ 136 w 168"/>
                  <a:gd name="T19" fmla="*/ 56 h 184"/>
                  <a:gd name="T20" fmla="*/ 144 w 168"/>
                  <a:gd name="T21" fmla="*/ 72 h 184"/>
                  <a:gd name="T22" fmla="*/ 136 w 168"/>
                  <a:gd name="T23" fmla="*/ 80 h 184"/>
                  <a:gd name="T24" fmla="*/ 168 w 168"/>
                  <a:gd name="T25" fmla="*/ 72 h 184"/>
                  <a:gd name="T26" fmla="*/ 160 w 168"/>
                  <a:gd name="T27" fmla="*/ 104 h 184"/>
                  <a:gd name="T28" fmla="*/ 168 w 168"/>
                  <a:gd name="T29" fmla="*/ 104 h 184"/>
                  <a:gd name="T30" fmla="*/ 136 w 168"/>
                  <a:gd name="T31" fmla="*/ 112 h 184"/>
                  <a:gd name="T32" fmla="*/ 136 w 168"/>
                  <a:gd name="T33" fmla="*/ 160 h 184"/>
                  <a:gd name="T34" fmla="*/ 152 w 168"/>
                  <a:gd name="T35" fmla="*/ 176 h 184"/>
                  <a:gd name="T36" fmla="*/ 128 w 168"/>
                  <a:gd name="T37" fmla="*/ 184 h 184"/>
                  <a:gd name="T38" fmla="*/ 96 w 168"/>
                  <a:gd name="T39" fmla="*/ 184 h 184"/>
                  <a:gd name="T40" fmla="*/ 88 w 168"/>
                  <a:gd name="T41" fmla="*/ 176 h 184"/>
                  <a:gd name="T42" fmla="*/ 32 w 168"/>
                  <a:gd name="T43" fmla="*/ 176 h 184"/>
                  <a:gd name="T44" fmla="*/ 24 w 168"/>
                  <a:gd name="T45" fmla="*/ 168 h 184"/>
                  <a:gd name="T46" fmla="*/ 0 w 168"/>
                  <a:gd name="T47" fmla="*/ 176 h 184"/>
                  <a:gd name="T48" fmla="*/ 0 w 168"/>
                  <a:gd name="T49" fmla="*/ 152 h 184"/>
                  <a:gd name="T50" fmla="*/ 16 w 168"/>
                  <a:gd name="T51" fmla="*/ 112 h 184"/>
                  <a:gd name="T52" fmla="*/ 24 w 168"/>
                  <a:gd name="T53" fmla="*/ 96 h 184"/>
                  <a:gd name="T54" fmla="*/ 32 w 168"/>
                  <a:gd name="T55" fmla="*/ 80 h 184"/>
                  <a:gd name="T56" fmla="*/ 16 w 168"/>
                  <a:gd name="T57" fmla="*/ 48 h 184"/>
                  <a:gd name="T58" fmla="*/ 24 w 168"/>
                  <a:gd name="T59" fmla="*/ 40 h 184"/>
                  <a:gd name="T60" fmla="*/ 8 w 168"/>
                  <a:gd name="T61" fmla="*/ 8 h 184"/>
                  <a:gd name="T62" fmla="*/ 24 w 168"/>
                  <a:gd name="T6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8" h="184">
                    <a:moveTo>
                      <a:pt x="24" y="0"/>
                    </a:moveTo>
                    <a:lnTo>
                      <a:pt x="56" y="0"/>
                    </a:lnTo>
                    <a:lnTo>
                      <a:pt x="64" y="0"/>
                    </a:lnTo>
                    <a:lnTo>
                      <a:pt x="72" y="24"/>
                    </a:lnTo>
                    <a:lnTo>
                      <a:pt x="80" y="32"/>
                    </a:lnTo>
                    <a:lnTo>
                      <a:pt x="104" y="32"/>
                    </a:lnTo>
                    <a:lnTo>
                      <a:pt x="104" y="16"/>
                    </a:lnTo>
                    <a:lnTo>
                      <a:pt x="120" y="16"/>
                    </a:lnTo>
                    <a:lnTo>
                      <a:pt x="136" y="24"/>
                    </a:lnTo>
                    <a:lnTo>
                      <a:pt x="136" y="56"/>
                    </a:lnTo>
                    <a:lnTo>
                      <a:pt x="144" y="72"/>
                    </a:lnTo>
                    <a:lnTo>
                      <a:pt x="136" y="80"/>
                    </a:lnTo>
                    <a:lnTo>
                      <a:pt x="168" y="72"/>
                    </a:lnTo>
                    <a:lnTo>
                      <a:pt x="160" y="104"/>
                    </a:lnTo>
                    <a:lnTo>
                      <a:pt x="168" y="104"/>
                    </a:lnTo>
                    <a:lnTo>
                      <a:pt x="136" y="112"/>
                    </a:lnTo>
                    <a:lnTo>
                      <a:pt x="136" y="160"/>
                    </a:lnTo>
                    <a:lnTo>
                      <a:pt x="152" y="176"/>
                    </a:lnTo>
                    <a:lnTo>
                      <a:pt x="128" y="184"/>
                    </a:lnTo>
                    <a:lnTo>
                      <a:pt x="96" y="184"/>
                    </a:lnTo>
                    <a:lnTo>
                      <a:pt x="88" y="176"/>
                    </a:lnTo>
                    <a:lnTo>
                      <a:pt x="32" y="176"/>
                    </a:lnTo>
                    <a:lnTo>
                      <a:pt x="24" y="168"/>
                    </a:lnTo>
                    <a:lnTo>
                      <a:pt x="0" y="176"/>
                    </a:lnTo>
                    <a:lnTo>
                      <a:pt x="0" y="152"/>
                    </a:lnTo>
                    <a:lnTo>
                      <a:pt x="16" y="112"/>
                    </a:lnTo>
                    <a:lnTo>
                      <a:pt x="24" y="96"/>
                    </a:lnTo>
                    <a:lnTo>
                      <a:pt x="32" y="80"/>
                    </a:lnTo>
                    <a:lnTo>
                      <a:pt x="16" y="48"/>
                    </a:lnTo>
                    <a:lnTo>
                      <a:pt x="24" y="40"/>
                    </a:lnTo>
                    <a:lnTo>
                      <a:pt x="8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7" name="Freeform 81">
                <a:extLst>
                  <a:ext uri="{FF2B5EF4-FFF2-40B4-BE49-F238E27FC236}">
                    <a16:creationId xmlns:a16="http://schemas.microsoft.com/office/drawing/2014/main" id="{C51AD0DB-48BB-4EB8-9AC3-1B8A034DD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082" y="3394741"/>
                <a:ext cx="11454" cy="35952"/>
              </a:xfrm>
              <a:custGeom>
                <a:avLst/>
                <a:gdLst>
                  <a:gd name="T0" fmla="*/ 8 w 8"/>
                  <a:gd name="T1" fmla="*/ 8 h 24"/>
                  <a:gd name="T2" fmla="*/ 0 w 8"/>
                  <a:gd name="T3" fmla="*/ 8 h 24"/>
                  <a:gd name="T4" fmla="*/ 0 w 8"/>
                  <a:gd name="T5" fmla="*/ 24 h 24"/>
                  <a:gd name="T6" fmla="*/ 0 w 8"/>
                  <a:gd name="T7" fmla="*/ 16 h 24"/>
                  <a:gd name="T8" fmla="*/ 0 w 8"/>
                  <a:gd name="T9" fmla="*/ 8 h 24"/>
                  <a:gd name="T10" fmla="*/ 8 w 8"/>
                  <a:gd name="T11" fmla="*/ 0 h 24"/>
                  <a:gd name="T12" fmla="*/ 8 w 8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8" y="8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8" name="Freeform 82">
                <a:extLst>
                  <a:ext uri="{FF2B5EF4-FFF2-40B4-BE49-F238E27FC236}">
                    <a16:creationId xmlns:a16="http://schemas.microsoft.com/office/drawing/2014/main" id="{0630AADC-CF53-44A2-9DF3-CA0BE49CE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447" y="2995282"/>
                <a:ext cx="133270" cy="266306"/>
              </a:xfrm>
              <a:custGeom>
                <a:avLst/>
                <a:gdLst>
                  <a:gd name="T0" fmla="*/ 72 w 96"/>
                  <a:gd name="T1" fmla="*/ 0 h 176"/>
                  <a:gd name="T2" fmla="*/ 72 w 96"/>
                  <a:gd name="T3" fmla="*/ 8 h 176"/>
                  <a:gd name="T4" fmla="*/ 72 w 96"/>
                  <a:gd name="T5" fmla="*/ 24 h 176"/>
                  <a:gd name="T6" fmla="*/ 64 w 96"/>
                  <a:gd name="T7" fmla="*/ 32 h 176"/>
                  <a:gd name="T8" fmla="*/ 56 w 96"/>
                  <a:gd name="T9" fmla="*/ 64 h 176"/>
                  <a:gd name="T10" fmla="*/ 48 w 96"/>
                  <a:gd name="T11" fmla="*/ 72 h 176"/>
                  <a:gd name="T12" fmla="*/ 40 w 96"/>
                  <a:gd name="T13" fmla="*/ 96 h 176"/>
                  <a:gd name="T14" fmla="*/ 32 w 96"/>
                  <a:gd name="T15" fmla="*/ 104 h 176"/>
                  <a:gd name="T16" fmla="*/ 24 w 96"/>
                  <a:gd name="T17" fmla="*/ 96 h 176"/>
                  <a:gd name="T18" fmla="*/ 16 w 96"/>
                  <a:gd name="T19" fmla="*/ 96 h 176"/>
                  <a:gd name="T20" fmla="*/ 0 w 96"/>
                  <a:gd name="T21" fmla="*/ 128 h 176"/>
                  <a:gd name="T22" fmla="*/ 0 w 96"/>
                  <a:gd name="T23" fmla="*/ 136 h 176"/>
                  <a:gd name="T24" fmla="*/ 8 w 96"/>
                  <a:gd name="T25" fmla="*/ 136 h 176"/>
                  <a:gd name="T26" fmla="*/ 16 w 96"/>
                  <a:gd name="T27" fmla="*/ 152 h 176"/>
                  <a:gd name="T28" fmla="*/ 16 w 96"/>
                  <a:gd name="T29" fmla="*/ 168 h 176"/>
                  <a:gd name="T30" fmla="*/ 32 w 96"/>
                  <a:gd name="T31" fmla="*/ 168 h 176"/>
                  <a:gd name="T32" fmla="*/ 64 w 96"/>
                  <a:gd name="T33" fmla="*/ 168 h 176"/>
                  <a:gd name="T34" fmla="*/ 96 w 96"/>
                  <a:gd name="T35" fmla="*/ 176 h 176"/>
                  <a:gd name="T36" fmla="*/ 96 w 96"/>
                  <a:gd name="T37" fmla="*/ 152 h 176"/>
                  <a:gd name="T38" fmla="*/ 80 w 96"/>
                  <a:gd name="T39" fmla="*/ 128 h 176"/>
                  <a:gd name="T40" fmla="*/ 80 w 96"/>
                  <a:gd name="T41" fmla="*/ 112 h 176"/>
                  <a:gd name="T42" fmla="*/ 88 w 96"/>
                  <a:gd name="T43" fmla="*/ 88 h 176"/>
                  <a:gd name="T44" fmla="*/ 80 w 96"/>
                  <a:gd name="T45" fmla="*/ 64 h 176"/>
                  <a:gd name="T46" fmla="*/ 72 w 96"/>
                  <a:gd name="T47" fmla="*/ 56 h 176"/>
                  <a:gd name="T48" fmla="*/ 72 w 96"/>
                  <a:gd name="T49" fmla="*/ 48 h 176"/>
                  <a:gd name="T50" fmla="*/ 88 w 96"/>
                  <a:gd name="T51" fmla="*/ 48 h 176"/>
                  <a:gd name="T52" fmla="*/ 80 w 96"/>
                  <a:gd name="T53" fmla="*/ 32 h 176"/>
                  <a:gd name="T54" fmla="*/ 80 w 96"/>
                  <a:gd name="T55" fmla="*/ 8 h 176"/>
                  <a:gd name="T56" fmla="*/ 72 w 96"/>
                  <a:gd name="T5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176">
                    <a:moveTo>
                      <a:pt x="72" y="0"/>
                    </a:moveTo>
                    <a:lnTo>
                      <a:pt x="72" y="8"/>
                    </a:lnTo>
                    <a:lnTo>
                      <a:pt x="72" y="24"/>
                    </a:lnTo>
                    <a:lnTo>
                      <a:pt x="64" y="32"/>
                    </a:lnTo>
                    <a:lnTo>
                      <a:pt x="56" y="64"/>
                    </a:lnTo>
                    <a:lnTo>
                      <a:pt x="48" y="72"/>
                    </a:lnTo>
                    <a:lnTo>
                      <a:pt x="40" y="96"/>
                    </a:lnTo>
                    <a:lnTo>
                      <a:pt x="32" y="104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8" y="136"/>
                    </a:lnTo>
                    <a:lnTo>
                      <a:pt x="16" y="152"/>
                    </a:lnTo>
                    <a:lnTo>
                      <a:pt x="16" y="168"/>
                    </a:lnTo>
                    <a:lnTo>
                      <a:pt x="32" y="168"/>
                    </a:lnTo>
                    <a:lnTo>
                      <a:pt x="64" y="168"/>
                    </a:lnTo>
                    <a:lnTo>
                      <a:pt x="96" y="176"/>
                    </a:lnTo>
                    <a:lnTo>
                      <a:pt x="96" y="152"/>
                    </a:lnTo>
                    <a:lnTo>
                      <a:pt x="80" y="128"/>
                    </a:lnTo>
                    <a:lnTo>
                      <a:pt x="80" y="112"/>
                    </a:lnTo>
                    <a:lnTo>
                      <a:pt x="88" y="88"/>
                    </a:lnTo>
                    <a:lnTo>
                      <a:pt x="80" y="64"/>
                    </a:lnTo>
                    <a:lnTo>
                      <a:pt x="72" y="56"/>
                    </a:lnTo>
                    <a:lnTo>
                      <a:pt x="72" y="48"/>
                    </a:lnTo>
                    <a:lnTo>
                      <a:pt x="88" y="48"/>
                    </a:lnTo>
                    <a:lnTo>
                      <a:pt x="80" y="32"/>
                    </a:lnTo>
                    <a:lnTo>
                      <a:pt x="80" y="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69" name="Freeform 83">
                <a:extLst>
                  <a:ext uri="{FF2B5EF4-FFF2-40B4-BE49-F238E27FC236}">
                    <a16:creationId xmlns:a16="http://schemas.microsoft.com/office/drawing/2014/main" id="{3D053F38-E59F-4802-8308-BE94EBE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218" y="3212321"/>
                <a:ext cx="143681" cy="194404"/>
              </a:xfrm>
              <a:custGeom>
                <a:avLst/>
                <a:gdLst>
                  <a:gd name="T0" fmla="*/ 24 w 104"/>
                  <a:gd name="T1" fmla="*/ 120 h 128"/>
                  <a:gd name="T2" fmla="*/ 24 w 104"/>
                  <a:gd name="T3" fmla="*/ 128 h 128"/>
                  <a:gd name="T4" fmla="*/ 32 w 104"/>
                  <a:gd name="T5" fmla="*/ 128 h 128"/>
                  <a:gd name="T6" fmla="*/ 40 w 104"/>
                  <a:gd name="T7" fmla="*/ 120 h 128"/>
                  <a:gd name="T8" fmla="*/ 48 w 104"/>
                  <a:gd name="T9" fmla="*/ 128 h 128"/>
                  <a:gd name="T10" fmla="*/ 64 w 104"/>
                  <a:gd name="T11" fmla="*/ 112 h 128"/>
                  <a:gd name="T12" fmla="*/ 72 w 104"/>
                  <a:gd name="T13" fmla="*/ 88 h 128"/>
                  <a:gd name="T14" fmla="*/ 88 w 104"/>
                  <a:gd name="T15" fmla="*/ 64 h 128"/>
                  <a:gd name="T16" fmla="*/ 96 w 104"/>
                  <a:gd name="T17" fmla="*/ 24 h 128"/>
                  <a:gd name="T18" fmla="*/ 104 w 104"/>
                  <a:gd name="T19" fmla="*/ 0 h 128"/>
                  <a:gd name="T20" fmla="*/ 88 w 104"/>
                  <a:gd name="T21" fmla="*/ 0 h 128"/>
                  <a:gd name="T22" fmla="*/ 80 w 104"/>
                  <a:gd name="T23" fmla="*/ 0 h 128"/>
                  <a:gd name="T24" fmla="*/ 72 w 104"/>
                  <a:gd name="T25" fmla="*/ 0 h 128"/>
                  <a:gd name="T26" fmla="*/ 64 w 104"/>
                  <a:gd name="T27" fmla="*/ 8 h 128"/>
                  <a:gd name="T28" fmla="*/ 64 w 104"/>
                  <a:gd name="T29" fmla="*/ 32 h 128"/>
                  <a:gd name="T30" fmla="*/ 32 w 104"/>
                  <a:gd name="T31" fmla="*/ 24 h 128"/>
                  <a:gd name="T32" fmla="*/ 40 w 104"/>
                  <a:gd name="T33" fmla="*/ 24 h 128"/>
                  <a:gd name="T34" fmla="*/ 40 w 104"/>
                  <a:gd name="T35" fmla="*/ 32 h 128"/>
                  <a:gd name="T36" fmla="*/ 40 w 104"/>
                  <a:gd name="T37" fmla="*/ 40 h 128"/>
                  <a:gd name="T38" fmla="*/ 40 w 104"/>
                  <a:gd name="T39" fmla="*/ 48 h 128"/>
                  <a:gd name="T40" fmla="*/ 40 w 104"/>
                  <a:gd name="T41" fmla="*/ 72 h 128"/>
                  <a:gd name="T42" fmla="*/ 40 w 104"/>
                  <a:gd name="T43" fmla="*/ 88 h 128"/>
                  <a:gd name="T44" fmla="*/ 24 w 104"/>
                  <a:gd name="T45" fmla="*/ 80 h 128"/>
                  <a:gd name="T46" fmla="*/ 8 w 104"/>
                  <a:gd name="T47" fmla="*/ 96 h 128"/>
                  <a:gd name="T48" fmla="*/ 8 w 104"/>
                  <a:gd name="T49" fmla="*/ 104 h 128"/>
                  <a:gd name="T50" fmla="*/ 0 w 104"/>
                  <a:gd name="T51" fmla="*/ 120 h 128"/>
                  <a:gd name="T52" fmla="*/ 16 w 104"/>
                  <a:gd name="T53" fmla="*/ 128 h 128"/>
                  <a:gd name="T54" fmla="*/ 24 w 104"/>
                  <a:gd name="T5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4" h="128">
                    <a:moveTo>
                      <a:pt x="24" y="120"/>
                    </a:moveTo>
                    <a:lnTo>
                      <a:pt x="24" y="128"/>
                    </a:lnTo>
                    <a:lnTo>
                      <a:pt x="32" y="128"/>
                    </a:lnTo>
                    <a:lnTo>
                      <a:pt x="40" y="120"/>
                    </a:lnTo>
                    <a:lnTo>
                      <a:pt x="48" y="128"/>
                    </a:lnTo>
                    <a:lnTo>
                      <a:pt x="64" y="112"/>
                    </a:lnTo>
                    <a:lnTo>
                      <a:pt x="72" y="88"/>
                    </a:lnTo>
                    <a:lnTo>
                      <a:pt x="88" y="64"/>
                    </a:lnTo>
                    <a:lnTo>
                      <a:pt x="96" y="24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4" y="8"/>
                    </a:lnTo>
                    <a:lnTo>
                      <a:pt x="64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0" y="40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40" y="88"/>
                    </a:lnTo>
                    <a:lnTo>
                      <a:pt x="24" y="80"/>
                    </a:lnTo>
                    <a:lnTo>
                      <a:pt x="8" y="96"/>
                    </a:lnTo>
                    <a:lnTo>
                      <a:pt x="8" y="104"/>
                    </a:lnTo>
                    <a:lnTo>
                      <a:pt x="0" y="120"/>
                    </a:lnTo>
                    <a:lnTo>
                      <a:pt x="16" y="128"/>
                    </a:lnTo>
                    <a:lnTo>
                      <a:pt x="24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0" name="Freeform 84">
                <a:extLst>
                  <a:ext uri="{FF2B5EF4-FFF2-40B4-BE49-F238E27FC236}">
                    <a16:creationId xmlns:a16="http://schemas.microsoft.com/office/drawing/2014/main" id="{58A5D3A3-D25D-49F9-AEA0-CCDD1B20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447" y="3249604"/>
                <a:ext cx="99952" cy="145137"/>
              </a:xfrm>
              <a:custGeom>
                <a:avLst/>
                <a:gdLst>
                  <a:gd name="T0" fmla="*/ 72 w 72"/>
                  <a:gd name="T1" fmla="*/ 0 h 96"/>
                  <a:gd name="T2" fmla="*/ 72 w 72"/>
                  <a:gd name="T3" fmla="*/ 8 h 96"/>
                  <a:gd name="T4" fmla="*/ 72 w 72"/>
                  <a:gd name="T5" fmla="*/ 16 h 96"/>
                  <a:gd name="T6" fmla="*/ 72 w 72"/>
                  <a:gd name="T7" fmla="*/ 24 h 96"/>
                  <a:gd name="T8" fmla="*/ 72 w 72"/>
                  <a:gd name="T9" fmla="*/ 48 h 96"/>
                  <a:gd name="T10" fmla="*/ 72 w 72"/>
                  <a:gd name="T11" fmla="*/ 64 h 96"/>
                  <a:gd name="T12" fmla="*/ 56 w 72"/>
                  <a:gd name="T13" fmla="*/ 56 h 96"/>
                  <a:gd name="T14" fmla="*/ 40 w 72"/>
                  <a:gd name="T15" fmla="*/ 72 h 96"/>
                  <a:gd name="T16" fmla="*/ 40 w 72"/>
                  <a:gd name="T17" fmla="*/ 80 h 96"/>
                  <a:gd name="T18" fmla="*/ 32 w 72"/>
                  <a:gd name="T19" fmla="*/ 96 h 96"/>
                  <a:gd name="T20" fmla="*/ 16 w 72"/>
                  <a:gd name="T21" fmla="*/ 72 h 96"/>
                  <a:gd name="T22" fmla="*/ 0 w 72"/>
                  <a:gd name="T23" fmla="*/ 40 h 96"/>
                  <a:gd name="T24" fmla="*/ 8 w 72"/>
                  <a:gd name="T25" fmla="*/ 40 h 96"/>
                  <a:gd name="T26" fmla="*/ 8 w 72"/>
                  <a:gd name="T27" fmla="*/ 32 h 96"/>
                  <a:gd name="T28" fmla="*/ 16 w 72"/>
                  <a:gd name="T29" fmla="*/ 16 h 96"/>
                  <a:gd name="T30" fmla="*/ 32 w 72"/>
                  <a:gd name="T31" fmla="*/ 16 h 96"/>
                  <a:gd name="T32" fmla="*/ 32 w 72"/>
                  <a:gd name="T33" fmla="*/ 0 h 96"/>
                  <a:gd name="T34" fmla="*/ 64 w 72"/>
                  <a:gd name="T35" fmla="*/ 0 h 96"/>
                  <a:gd name="T36" fmla="*/ 72 w 72"/>
                  <a:gd name="T3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96">
                    <a:moveTo>
                      <a:pt x="72" y="0"/>
                    </a:moveTo>
                    <a:lnTo>
                      <a:pt x="72" y="8"/>
                    </a:lnTo>
                    <a:lnTo>
                      <a:pt x="72" y="16"/>
                    </a:lnTo>
                    <a:lnTo>
                      <a:pt x="72" y="24"/>
                    </a:lnTo>
                    <a:lnTo>
                      <a:pt x="72" y="48"/>
                    </a:lnTo>
                    <a:lnTo>
                      <a:pt x="72" y="64"/>
                    </a:lnTo>
                    <a:lnTo>
                      <a:pt x="56" y="56"/>
                    </a:lnTo>
                    <a:lnTo>
                      <a:pt x="40" y="72"/>
                    </a:lnTo>
                    <a:lnTo>
                      <a:pt x="40" y="80"/>
                    </a:lnTo>
                    <a:lnTo>
                      <a:pt x="32" y="96"/>
                    </a:lnTo>
                    <a:lnTo>
                      <a:pt x="16" y="72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64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1" name="Freeform 85">
                <a:extLst>
                  <a:ext uri="{FF2B5EF4-FFF2-40B4-BE49-F238E27FC236}">
                    <a16:creationId xmlns:a16="http://schemas.microsoft.com/office/drawing/2014/main" id="{4D29969C-4259-4226-A963-79A926DD1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1901" y="3249604"/>
                <a:ext cx="33317" cy="23967"/>
              </a:xfrm>
              <a:custGeom>
                <a:avLst/>
                <a:gdLst>
                  <a:gd name="T0" fmla="*/ 24 w 24"/>
                  <a:gd name="T1" fmla="*/ 16 h 16"/>
                  <a:gd name="T2" fmla="*/ 24 w 24"/>
                  <a:gd name="T3" fmla="*/ 0 h 16"/>
                  <a:gd name="T4" fmla="*/ 8 w 24"/>
                  <a:gd name="T5" fmla="*/ 0 h 16"/>
                  <a:gd name="T6" fmla="*/ 0 w 24"/>
                  <a:gd name="T7" fmla="*/ 16 h 16"/>
                  <a:gd name="T8" fmla="*/ 24 w 2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24" y="16"/>
                    </a:moveTo>
                    <a:lnTo>
                      <a:pt x="24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2" name="Freeform 86">
                <a:extLst>
                  <a:ext uri="{FF2B5EF4-FFF2-40B4-BE49-F238E27FC236}">
                    <a16:creationId xmlns:a16="http://schemas.microsoft.com/office/drawing/2014/main" id="{2C1ABC6F-0197-432A-A81B-132297F6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678" y="3043217"/>
                <a:ext cx="88500" cy="145137"/>
              </a:xfrm>
              <a:custGeom>
                <a:avLst/>
                <a:gdLst>
                  <a:gd name="T0" fmla="*/ 56 w 64"/>
                  <a:gd name="T1" fmla="*/ 64 h 96"/>
                  <a:gd name="T2" fmla="*/ 48 w 64"/>
                  <a:gd name="T3" fmla="*/ 32 h 96"/>
                  <a:gd name="T4" fmla="*/ 40 w 64"/>
                  <a:gd name="T5" fmla="*/ 0 h 96"/>
                  <a:gd name="T6" fmla="*/ 8 w 64"/>
                  <a:gd name="T7" fmla="*/ 0 h 96"/>
                  <a:gd name="T8" fmla="*/ 8 w 64"/>
                  <a:gd name="T9" fmla="*/ 24 h 96"/>
                  <a:gd name="T10" fmla="*/ 16 w 64"/>
                  <a:gd name="T11" fmla="*/ 40 h 96"/>
                  <a:gd name="T12" fmla="*/ 0 w 64"/>
                  <a:gd name="T13" fmla="*/ 64 h 96"/>
                  <a:gd name="T14" fmla="*/ 8 w 64"/>
                  <a:gd name="T15" fmla="*/ 88 h 96"/>
                  <a:gd name="T16" fmla="*/ 0 w 64"/>
                  <a:gd name="T17" fmla="*/ 88 h 96"/>
                  <a:gd name="T18" fmla="*/ 16 w 64"/>
                  <a:gd name="T19" fmla="*/ 96 h 96"/>
                  <a:gd name="T20" fmla="*/ 48 w 64"/>
                  <a:gd name="T21" fmla="*/ 80 h 96"/>
                  <a:gd name="T22" fmla="*/ 56 w 64"/>
                  <a:gd name="T23" fmla="*/ 80 h 96"/>
                  <a:gd name="T24" fmla="*/ 64 w 64"/>
                  <a:gd name="T25" fmla="*/ 72 h 96"/>
                  <a:gd name="T26" fmla="*/ 56 w 64"/>
                  <a:gd name="T27" fmla="*/ 6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96">
                    <a:moveTo>
                      <a:pt x="56" y="64"/>
                    </a:moveTo>
                    <a:lnTo>
                      <a:pt x="48" y="32"/>
                    </a:lnTo>
                    <a:lnTo>
                      <a:pt x="4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16" y="40"/>
                    </a:lnTo>
                    <a:lnTo>
                      <a:pt x="0" y="64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16" y="96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64" y="72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3" name="Freeform 87">
                <a:extLst>
                  <a:ext uri="{FF2B5EF4-FFF2-40B4-BE49-F238E27FC236}">
                    <a16:creationId xmlns:a16="http://schemas.microsoft.com/office/drawing/2014/main" id="{C31C2BC6-40E1-42D9-9759-7DE591F72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860" y="3043217"/>
                <a:ext cx="44770" cy="109185"/>
              </a:xfrm>
              <a:custGeom>
                <a:avLst/>
                <a:gdLst>
                  <a:gd name="T0" fmla="*/ 16 w 32"/>
                  <a:gd name="T1" fmla="*/ 64 h 72"/>
                  <a:gd name="T2" fmla="*/ 8 w 32"/>
                  <a:gd name="T3" fmla="*/ 32 h 72"/>
                  <a:gd name="T4" fmla="*/ 0 w 32"/>
                  <a:gd name="T5" fmla="*/ 0 h 72"/>
                  <a:gd name="T6" fmla="*/ 16 w 32"/>
                  <a:gd name="T7" fmla="*/ 0 h 72"/>
                  <a:gd name="T8" fmla="*/ 16 w 32"/>
                  <a:gd name="T9" fmla="*/ 8 h 72"/>
                  <a:gd name="T10" fmla="*/ 24 w 32"/>
                  <a:gd name="T11" fmla="*/ 16 h 72"/>
                  <a:gd name="T12" fmla="*/ 24 w 32"/>
                  <a:gd name="T13" fmla="*/ 40 h 72"/>
                  <a:gd name="T14" fmla="*/ 32 w 32"/>
                  <a:gd name="T15" fmla="*/ 72 h 72"/>
                  <a:gd name="T16" fmla="*/ 24 w 32"/>
                  <a:gd name="T17" fmla="*/ 72 h 72"/>
                  <a:gd name="T18" fmla="*/ 16 w 32"/>
                  <a:gd name="T19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72">
                    <a:moveTo>
                      <a:pt x="16" y="64"/>
                    </a:moveTo>
                    <a:lnTo>
                      <a:pt x="8" y="3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24" y="40"/>
                    </a:lnTo>
                    <a:lnTo>
                      <a:pt x="32" y="72"/>
                    </a:lnTo>
                    <a:lnTo>
                      <a:pt x="24" y="72"/>
                    </a:lnTo>
                    <a:lnTo>
                      <a:pt x="16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4" name="Freeform 88">
                <a:extLst>
                  <a:ext uri="{FF2B5EF4-FFF2-40B4-BE49-F238E27FC236}">
                    <a16:creationId xmlns:a16="http://schemas.microsoft.com/office/drawing/2014/main" id="{C6A6582F-EAAB-4540-97F7-76168257E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042" y="2983298"/>
                <a:ext cx="211357" cy="217039"/>
              </a:xfrm>
              <a:custGeom>
                <a:avLst/>
                <a:gdLst>
                  <a:gd name="T0" fmla="*/ 152 w 152"/>
                  <a:gd name="T1" fmla="*/ 8 h 144"/>
                  <a:gd name="T2" fmla="*/ 144 w 152"/>
                  <a:gd name="T3" fmla="*/ 0 h 144"/>
                  <a:gd name="T4" fmla="*/ 136 w 152"/>
                  <a:gd name="T5" fmla="*/ 0 h 144"/>
                  <a:gd name="T6" fmla="*/ 128 w 152"/>
                  <a:gd name="T7" fmla="*/ 8 h 144"/>
                  <a:gd name="T8" fmla="*/ 104 w 152"/>
                  <a:gd name="T9" fmla="*/ 8 h 144"/>
                  <a:gd name="T10" fmla="*/ 88 w 152"/>
                  <a:gd name="T11" fmla="*/ 16 h 144"/>
                  <a:gd name="T12" fmla="*/ 72 w 152"/>
                  <a:gd name="T13" fmla="*/ 8 h 144"/>
                  <a:gd name="T14" fmla="*/ 56 w 152"/>
                  <a:gd name="T15" fmla="*/ 8 h 144"/>
                  <a:gd name="T16" fmla="*/ 40 w 152"/>
                  <a:gd name="T17" fmla="*/ 0 h 144"/>
                  <a:gd name="T18" fmla="*/ 24 w 152"/>
                  <a:gd name="T19" fmla="*/ 0 h 144"/>
                  <a:gd name="T20" fmla="*/ 16 w 152"/>
                  <a:gd name="T21" fmla="*/ 16 h 144"/>
                  <a:gd name="T22" fmla="*/ 16 w 152"/>
                  <a:gd name="T23" fmla="*/ 32 h 144"/>
                  <a:gd name="T24" fmla="*/ 16 w 152"/>
                  <a:gd name="T25" fmla="*/ 48 h 144"/>
                  <a:gd name="T26" fmla="*/ 0 w 152"/>
                  <a:gd name="T27" fmla="*/ 80 h 144"/>
                  <a:gd name="T28" fmla="*/ 0 w 152"/>
                  <a:gd name="T29" fmla="*/ 112 h 144"/>
                  <a:gd name="T30" fmla="*/ 16 w 152"/>
                  <a:gd name="T31" fmla="*/ 112 h 144"/>
                  <a:gd name="T32" fmla="*/ 32 w 152"/>
                  <a:gd name="T33" fmla="*/ 120 h 144"/>
                  <a:gd name="T34" fmla="*/ 40 w 152"/>
                  <a:gd name="T35" fmla="*/ 136 h 144"/>
                  <a:gd name="T36" fmla="*/ 40 w 152"/>
                  <a:gd name="T37" fmla="*/ 144 h 144"/>
                  <a:gd name="T38" fmla="*/ 80 w 152"/>
                  <a:gd name="T39" fmla="*/ 136 h 144"/>
                  <a:gd name="T40" fmla="*/ 96 w 152"/>
                  <a:gd name="T41" fmla="*/ 104 h 144"/>
                  <a:gd name="T42" fmla="*/ 104 w 152"/>
                  <a:gd name="T43" fmla="*/ 104 h 144"/>
                  <a:gd name="T44" fmla="*/ 112 w 152"/>
                  <a:gd name="T45" fmla="*/ 112 h 144"/>
                  <a:gd name="T46" fmla="*/ 120 w 152"/>
                  <a:gd name="T47" fmla="*/ 104 h 144"/>
                  <a:gd name="T48" fmla="*/ 128 w 152"/>
                  <a:gd name="T49" fmla="*/ 80 h 144"/>
                  <a:gd name="T50" fmla="*/ 136 w 152"/>
                  <a:gd name="T51" fmla="*/ 72 h 144"/>
                  <a:gd name="T52" fmla="*/ 144 w 152"/>
                  <a:gd name="T53" fmla="*/ 40 h 144"/>
                  <a:gd name="T54" fmla="*/ 152 w 152"/>
                  <a:gd name="T55" fmla="*/ 32 h 144"/>
                  <a:gd name="T56" fmla="*/ 152 w 152"/>
                  <a:gd name="T57" fmla="*/ 16 h 144"/>
                  <a:gd name="T58" fmla="*/ 152 w 152"/>
                  <a:gd name="T5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44">
                    <a:moveTo>
                      <a:pt x="152" y="8"/>
                    </a:moveTo>
                    <a:lnTo>
                      <a:pt x="144" y="0"/>
                    </a:lnTo>
                    <a:lnTo>
                      <a:pt x="136" y="0"/>
                    </a:lnTo>
                    <a:lnTo>
                      <a:pt x="128" y="8"/>
                    </a:lnTo>
                    <a:lnTo>
                      <a:pt x="104" y="8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16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16" y="112"/>
                    </a:lnTo>
                    <a:lnTo>
                      <a:pt x="32" y="120"/>
                    </a:lnTo>
                    <a:lnTo>
                      <a:pt x="40" y="136"/>
                    </a:lnTo>
                    <a:lnTo>
                      <a:pt x="40" y="144"/>
                    </a:lnTo>
                    <a:lnTo>
                      <a:pt x="80" y="136"/>
                    </a:lnTo>
                    <a:lnTo>
                      <a:pt x="96" y="104"/>
                    </a:lnTo>
                    <a:lnTo>
                      <a:pt x="104" y="104"/>
                    </a:lnTo>
                    <a:lnTo>
                      <a:pt x="112" y="112"/>
                    </a:lnTo>
                    <a:lnTo>
                      <a:pt x="120" y="104"/>
                    </a:lnTo>
                    <a:lnTo>
                      <a:pt x="128" y="80"/>
                    </a:lnTo>
                    <a:lnTo>
                      <a:pt x="136" y="72"/>
                    </a:lnTo>
                    <a:lnTo>
                      <a:pt x="144" y="40"/>
                    </a:lnTo>
                    <a:lnTo>
                      <a:pt x="152" y="32"/>
                    </a:lnTo>
                    <a:lnTo>
                      <a:pt x="152" y="16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5" name="Freeform 89">
                <a:extLst>
                  <a:ext uri="{FF2B5EF4-FFF2-40B4-BE49-F238E27FC236}">
                    <a16:creationId xmlns:a16="http://schemas.microsoft.com/office/drawing/2014/main" id="{C9CAC1D5-A110-4ABF-9240-9E0A3CBF2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725" y="3007265"/>
                <a:ext cx="56223" cy="145137"/>
              </a:xfrm>
              <a:custGeom>
                <a:avLst/>
                <a:gdLst>
                  <a:gd name="T0" fmla="*/ 8 w 40"/>
                  <a:gd name="T1" fmla="*/ 64 h 96"/>
                  <a:gd name="T2" fmla="*/ 8 w 40"/>
                  <a:gd name="T3" fmla="*/ 40 h 96"/>
                  <a:gd name="T4" fmla="*/ 0 w 40"/>
                  <a:gd name="T5" fmla="*/ 32 h 96"/>
                  <a:gd name="T6" fmla="*/ 0 w 40"/>
                  <a:gd name="T7" fmla="*/ 24 h 96"/>
                  <a:gd name="T8" fmla="*/ 8 w 40"/>
                  <a:gd name="T9" fmla="*/ 16 h 96"/>
                  <a:gd name="T10" fmla="*/ 16 w 40"/>
                  <a:gd name="T11" fmla="*/ 16 h 96"/>
                  <a:gd name="T12" fmla="*/ 24 w 40"/>
                  <a:gd name="T13" fmla="*/ 8 h 96"/>
                  <a:gd name="T14" fmla="*/ 32 w 40"/>
                  <a:gd name="T15" fmla="*/ 0 h 96"/>
                  <a:gd name="T16" fmla="*/ 40 w 40"/>
                  <a:gd name="T17" fmla="*/ 16 h 96"/>
                  <a:gd name="T18" fmla="*/ 40 w 40"/>
                  <a:gd name="T19" fmla="*/ 32 h 96"/>
                  <a:gd name="T20" fmla="*/ 24 w 40"/>
                  <a:gd name="T21" fmla="*/ 64 h 96"/>
                  <a:gd name="T22" fmla="*/ 24 w 40"/>
                  <a:gd name="T23" fmla="*/ 96 h 96"/>
                  <a:gd name="T24" fmla="*/ 16 w 40"/>
                  <a:gd name="T25" fmla="*/ 96 h 96"/>
                  <a:gd name="T26" fmla="*/ 8 w 40"/>
                  <a:gd name="T27" fmla="*/ 6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96">
                    <a:moveTo>
                      <a:pt x="8" y="64"/>
                    </a:moveTo>
                    <a:lnTo>
                      <a:pt x="8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40" y="32"/>
                    </a:lnTo>
                    <a:lnTo>
                      <a:pt x="24" y="64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8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6" name="Freeform 90">
                <a:extLst>
                  <a:ext uri="{FF2B5EF4-FFF2-40B4-BE49-F238E27FC236}">
                    <a16:creationId xmlns:a16="http://schemas.microsoft.com/office/drawing/2014/main" id="{41E06E9D-EB3C-4C43-BF81-EAF12368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727" y="3055201"/>
                <a:ext cx="121816" cy="145137"/>
              </a:xfrm>
              <a:custGeom>
                <a:avLst/>
                <a:gdLst>
                  <a:gd name="T0" fmla="*/ 80 w 88"/>
                  <a:gd name="T1" fmla="*/ 80 h 96"/>
                  <a:gd name="T2" fmla="*/ 72 w 88"/>
                  <a:gd name="T3" fmla="*/ 56 h 96"/>
                  <a:gd name="T4" fmla="*/ 88 w 88"/>
                  <a:gd name="T5" fmla="*/ 32 h 96"/>
                  <a:gd name="T6" fmla="*/ 80 w 88"/>
                  <a:gd name="T7" fmla="*/ 16 h 96"/>
                  <a:gd name="T8" fmla="*/ 72 w 88"/>
                  <a:gd name="T9" fmla="*/ 8 h 96"/>
                  <a:gd name="T10" fmla="*/ 56 w 88"/>
                  <a:gd name="T11" fmla="*/ 8 h 96"/>
                  <a:gd name="T12" fmla="*/ 48 w 88"/>
                  <a:gd name="T13" fmla="*/ 0 h 96"/>
                  <a:gd name="T14" fmla="*/ 40 w 88"/>
                  <a:gd name="T15" fmla="*/ 0 h 96"/>
                  <a:gd name="T16" fmla="*/ 32 w 88"/>
                  <a:gd name="T17" fmla="*/ 0 h 96"/>
                  <a:gd name="T18" fmla="*/ 24 w 88"/>
                  <a:gd name="T19" fmla="*/ 0 h 96"/>
                  <a:gd name="T20" fmla="*/ 16 w 88"/>
                  <a:gd name="T21" fmla="*/ 0 h 96"/>
                  <a:gd name="T22" fmla="*/ 8 w 88"/>
                  <a:gd name="T23" fmla="*/ 0 h 96"/>
                  <a:gd name="T24" fmla="*/ 8 w 88"/>
                  <a:gd name="T25" fmla="*/ 16 h 96"/>
                  <a:gd name="T26" fmla="*/ 16 w 88"/>
                  <a:gd name="T27" fmla="*/ 32 h 96"/>
                  <a:gd name="T28" fmla="*/ 8 w 88"/>
                  <a:gd name="T29" fmla="*/ 32 h 96"/>
                  <a:gd name="T30" fmla="*/ 8 w 88"/>
                  <a:gd name="T31" fmla="*/ 40 h 96"/>
                  <a:gd name="T32" fmla="*/ 0 w 88"/>
                  <a:gd name="T33" fmla="*/ 48 h 96"/>
                  <a:gd name="T34" fmla="*/ 8 w 88"/>
                  <a:gd name="T35" fmla="*/ 64 h 96"/>
                  <a:gd name="T36" fmla="*/ 16 w 88"/>
                  <a:gd name="T37" fmla="*/ 72 h 96"/>
                  <a:gd name="T38" fmla="*/ 16 w 88"/>
                  <a:gd name="T39" fmla="*/ 96 h 96"/>
                  <a:gd name="T40" fmla="*/ 40 w 88"/>
                  <a:gd name="T41" fmla="*/ 80 h 96"/>
                  <a:gd name="T42" fmla="*/ 56 w 88"/>
                  <a:gd name="T43" fmla="*/ 80 h 96"/>
                  <a:gd name="T44" fmla="*/ 72 w 88"/>
                  <a:gd name="T45" fmla="*/ 80 h 96"/>
                  <a:gd name="T46" fmla="*/ 80 w 88"/>
                  <a:gd name="T47" fmla="*/ 8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" h="96">
                    <a:moveTo>
                      <a:pt x="80" y="80"/>
                    </a:moveTo>
                    <a:lnTo>
                      <a:pt x="72" y="56"/>
                    </a:lnTo>
                    <a:lnTo>
                      <a:pt x="88" y="32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16" y="96"/>
                    </a:lnTo>
                    <a:lnTo>
                      <a:pt x="40" y="80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80" y="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7" name="Freeform 91">
                <a:extLst>
                  <a:ext uri="{FF2B5EF4-FFF2-40B4-BE49-F238E27FC236}">
                    <a16:creationId xmlns:a16="http://schemas.microsoft.com/office/drawing/2014/main" id="{4D333CD4-52E9-48E3-8B86-B97249414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545" y="3104468"/>
                <a:ext cx="77046" cy="95870"/>
              </a:xfrm>
              <a:custGeom>
                <a:avLst/>
                <a:gdLst>
                  <a:gd name="T0" fmla="*/ 40 w 56"/>
                  <a:gd name="T1" fmla="*/ 16 h 64"/>
                  <a:gd name="T2" fmla="*/ 48 w 56"/>
                  <a:gd name="T3" fmla="*/ 32 h 64"/>
                  <a:gd name="T4" fmla="*/ 56 w 56"/>
                  <a:gd name="T5" fmla="*/ 40 h 64"/>
                  <a:gd name="T6" fmla="*/ 56 w 56"/>
                  <a:gd name="T7" fmla="*/ 64 h 64"/>
                  <a:gd name="T8" fmla="*/ 48 w 56"/>
                  <a:gd name="T9" fmla="*/ 56 h 64"/>
                  <a:gd name="T10" fmla="*/ 0 w 56"/>
                  <a:gd name="T11" fmla="*/ 24 h 64"/>
                  <a:gd name="T12" fmla="*/ 16 w 56"/>
                  <a:gd name="T13" fmla="*/ 0 h 64"/>
                  <a:gd name="T14" fmla="*/ 24 w 56"/>
                  <a:gd name="T15" fmla="*/ 0 h 64"/>
                  <a:gd name="T16" fmla="*/ 32 w 56"/>
                  <a:gd name="T17" fmla="*/ 16 h 64"/>
                  <a:gd name="T18" fmla="*/ 40 w 56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4">
                    <a:moveTo>
                      <a:pt x="40" y="16"/>
                    </a:moveTo>
                    <a:lnTo>
                      <a:pt x="48" y="32"/>
                    </a:lnTo>
                    <a:lnTo>
                      <a:pt x="56" y="40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0" y="2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16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8" name="Freeform 92">
                <a:extLst>
                  <a:ext uri="{FF2B5EF4-FFF2-40B4-BE49-F238E27FC236}">
                    <a16:creationId xmlns:a16="http://schemas.microsoft.com/office/drawing/2014/main" id="{9C5D972E-892C-47C8-A765-F4C515B0F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592" y="2910063"/>
                <a:ext cx="110364" cy="97202"/>
              </a:xfrm>
              <a:custGeom>
                <a:avLst/>
                <a:gdLst>
                  <a:gd name="T0" fmla="*/ 72 w 80"/>
                  <a:gd name="T1" fmla="*/ 32 h 64"/>
                  <a:gd name="T2" fmla="*/ 80 w 80"/>
                  <a:gd name="T3" fmla="*/ 64 h 64"/>
                  <a:gd name="T4" fmla="*/ 48 w 80"/>
                  <a:gd name="T5" fmla="*/ 64 h 64"/>
                  <a:gd name="T6" fmla="*/ 8 w 80"/>
                  <a:gd name="T7" fmla="*/ 64 h 64"/>
                  <a:gd name="T8" fmla="*/ 8 w 80"/>
                  <a:gd name="T9" fmla="*/ 56 h 64"/>
                  <a:gd name="T10" fmla="*/ 24 w 80"/>
                  <a:gd name="T11" fmla="*/ 48 h 64"/>
                  <a:gd name="T12" fmla="*/ 40 w 80"/>
                  <a:gd name="T13" fmla="*/ 56 h 64"/>
                  <a:gd name="T14" fmla="*/ 48 w 80"/>
                  <a:gd name="T15" fmla="*/ 48 h 64"/>
                  <a:gd name="T16" fmla="*/ 24 w 80"/>
                  <a:gd name="T17" fmla="*/ 40 h 64"/>
                  <a:gd name="T18" fmla="*/ 8 w 80"/>
                  <a:gd name="T19" fmla="*/ 48 h 64"/>
                  <a:gd name="T20" fmla="*/ 8 w 80"/>
                  <a:gd name="T21" fmla="*/ 40 h 64"/>
                  <a:gd name="T22" fmla="*/ 0 w 80"/>
                  <a:gd name="T23" fmla="*/ 32 h 64"/>
                  <a:gd name="T24" fmla="*/ 16 w 80"/>
                  <a:gd name="T25" fmla="*/ 16 h 64"/>
                  <a:gd name="T26" fmla="*/ 24 w 80"/>
                  <a:gd name="T27" fmla="*/ 8 h 64"/>
                  <a:gd name="T28" fmla="*/ 40 w 80"/>
                  <a:gd name="T29" fmla="*/ 0 h 64"/>
                  <a:gd name="T30" fmla="*/ 56 w 80"/>
                  <a:gd name="T31" fmla="*/ 16 h 64"/>
                  <a:gd name="T32" fmla="*/ 72 w 80"/>
                  <a:gd name="T3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64">
                    <a:moveTo>
                      <a:pt x="72" y="32"/>
                    </a:moveTo>
                    <a:lnTo>
                      <a:pt x="80" y="64"/>
                    </a:lnTo>
                    <a:lnTo>
                      <a:pt x="48" y="64"/>
                    </a:lnTo>
                    <a:lnTo>
                      <a:pt x="8" y="64"/>
                    </a:lnTo>
                    <a:lnTo>
                      <a:pt x="8" y="56"/>
                    </a:lnTo>
                    <a:lnTo>
                      <a:pt x="24" y="48"/>
                    </a:lnTo>
                    <a:lnTo>
                      <a:pt x="40" y="56"/>
                    </a:lnTo>
                    <a:lnTo>
                      <a:pt x="48" y="48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0" y="32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56" y="16"/>
                    </a:lnTo>
                    <a:lnTo>
                      <a:pt x="72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79" name="Freeform 93">
                <a:extLst>
                  <a:ext uri="{FF2B5EF4-FFF2-40B4-BE49-F238E27FC236}">
                    <a16:creationId xmlns:a16="http://schemas.microsoft.com/office/drawing/2014/main" id="{7433F1AF-644F-40DE-A8C1-C8471C8C7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004" y="2667725"/>
                <a:ext cx="222810" cy="290274"/>
              </a:xfrm>
              <a:custGeom>
                <a:avLst/>
                <a:gdLst>
                  <a:gd name="T0" fmla="*/ 64 w 160"/>
                  <a:gd name="T1" fmla="*/ 192 h 192"/>
                  <a:gd name="T2" fmla="*/ 48 w 160"/>
                  <a:gd name="T3" fmla="*/ 176 h 192"/>
                  <a:gd name="T4" fmla="*/ 32 w 160"/>
                  <a:gd name="T5" fmla="*/ 160 h 192"/>
                  <a:gd name="T6" fmla="*/ 16 w 160"/>
                  <a:gd name="T7" fmla="*/ 168 h 192"/>
                  <a:gd name="T8" fmla="*/ 8 w 160"/>
                  <a:gd name="T9" fmla="*/ 176 h 192"/>
                  <a:gd name="T10" fmla="*/ 8 w 160"/>
                  <a:gd name="T11" fmla="*/ 144 h 192"/>
                  <a:gd name="T12" fmla="*/ 8 w 160"/>
                  <a:gd name="T13" fmla="*/ 120 h 192"/>
                  <a:gd name="T14" fmla="*/ 8 w 160"/>
                  <a:gd name="T15" fmla="*/ 104 h 192"/>
                  <a:gd name="T16" fmla="*/ 0 w 160"/>
                  <a:gd name="T17" fmla="*/ 96 h 192"/>
                  <a:gd name="T18" fmla="*/ 8 w 160"/>
                  <a:gd name="T19" fmla="*/ 88 h 192"/>
                  <a:gd name="T20" fmla="*/ 56 w 160"/>
                  <a:gd name="T21" fmla="*/ 88 h 192"/>
                  <a:gd name="T22" fmla="*/ 56 w 160"/>
                  <a:gd name="T23" fmla="*/ 64 h 192"/>
                  <a:gd name="T24" fmla="*/ 72 w 160"/>
                  <a:gd name="T25" fmla="*/ 56 h 192"/>
                  <a:gd name="T26" fmla="*/ 72 w 160"/>
                  <a:gd name="T27" fmla="*/ 16 h 192"/>
                  <a:gd name="T28" fmla="*/ 112 w 160"/>
                  <a:gd name="T29" fmla="*/ 16 h 192"/>
                  <a:gd name="T30" fmla="*/ 112 w 160"/>
                  <a:gd name="T31" fmla="*/ 0 h 192"/>
                  <a:gd name="T32" fmla="*/ 160 w 160"/>
                  <a:gd name="T33" fmla="*/ 32 h 192"/>
                  <a:gd name="T34" fmla="*/ 136 w 160"/>
                  <a:gd name="T35" fmla="*/ 32 h 192"/>
                  <a:gd name="T36" fmla="*/ 152 w 160"/>
                  <a:gd name="T37" fmla="*/ 176 h 192"/>
                  <a:gd name="T38" fmla="*/ 88 w 160"/>
                  <a:gd name="T39" fmla="*/ 176 h 192"/>
                  <a:gd name="T40" fmla="*/ 80 w 160"/>
                  <a:gd name="T41" fmla="*/ 184 h 192"/>
                  <a:gd name="T42" fmla="*/ 72 w 160"/>
                  <a:gd name="T43" fmla="*/ 176 h 192"/>
                  <a:gd name="T44" fmla="*/ 64 w 160"/>
                  <a:gd name="T4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0" h="192">
                    <a:moveTo>
                      <a:pt x="64" y="192"/>
                    </a:moveTo>
                    <a:lnTo>
                      <a:pt x="48" y="176"/>
                    </a:lnTo>
                    <a:lnTo>
                      <a:pt x="32" y="160"/>
                    </a:lnTo>
                    <a:lnTo>
                      <a:pt x="16" y="168"/>
                    </a:lnTo>
                    <a:lnTo>
                      <a:pt x="8" y="176"/>
                    </a:lnTo>
                    <a:lnTo>
                      <a:pt x="8" y="144"/>
                    </a:lnTo>
                    <a:lnTo>
                      <a:pt x="8" y="120"/>
                    </a:lnTo>
                    <a:lnTo>
                      <a:pt x="8" y="104"/>
                    </a:lnTo>
                    <a:lnTo>
                      <a:pt x="0" y="96"/>
                    </a:lnTo>
                    <a:lnTo>
                      <a:pt x="8" y="88"/>
                    </a:lnTo>
                    <a:lnTo>
                      <a:pt x="56" y="88"/>
                    </a:lnTo>
                    <a:lnTo>
                      <a:pt x="56" y="64"/>
                    </a:lnTo>
                    <a:lnTo>
                      <a:pt x="72" y="56"/>
                    </a:lnTo>
                    <a:lnTo>
                      <a:pt x="72" y="16"/>
                    </a:lnTo>
                    <a:lnTo>
                      <a:pt x="112" y="16"/>
                    </a:lnTo>
                    <a:lnTo>
                      <a:pt x="112" y="0"/>
                    </a:lnTo>
                    <a:lnTo>
                      <a:pt x="160" y="32"/>
                    </a:lnTo>
                    <a:lnTo>
                      <a:pt x="136" y="32"/>
                    </a:lnTo>
                    <a:lnTo>
                      <a:pt x="152" y="176"/>
                    </a:lnTo>
                    <a:lnTo>
                      <a:pt x="88" y="176"/>
                    </a:lnTo>
                    <a:lnTo>
                      <a:pt x="80" y="184"/>
                    </a:lnTo>
                    <a:lnTo>
                      <a:pt x="72" y="176"/>
                    </a:lnTo>
                    <a:lnTo>
                      <a:pt x="64" y="1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0" name="Freeform 94">
                <a:extLst>
                  <a:ext uri="{FF2B5EF4-FFF2-40B4-BE49-F238E27FC236}">
                    <a16:creationId xmlns:a16="http://schemas.microsoft.com/office/drawing/2014/main" id="{D88CF821-6825-426E-8578-653092CC1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004" y="2655740"/>
                <a:ext cx="156175" cy="157122"/>
              </a:xfrm>
              <a:custGeom>
                <a:avLst/>
                <a:gdLst>
                  <a:gd name="T0" fmla="*/ 112 w 112"/>
                  <a:gd name="T1" fmla="*/ 0 h 104"/>
                  <a:gd name="T2" fmla="*/ 112 w 112"/>
                  <a:gd name="T3" fmla="*/ 8 h 104"/>
                  <a:gd name="T4" fmla="*/ 112 w 112"/>
                  <a:gd name="T5" fmla="*/ 24 h 104"/>
                  <a:gd name="T6" fmla="*/ 72 w 112"/>
                  <a:gd name="T7" fmla="*/ 24 h 104"/>
                  <a:gd name="T8" fmla="*/ 72 w 112"/>
                  <a:gd name="T9" fmla="*/ 64 h 104"/>
                  <a:gd name="T10" fmla="*/ 56 w 112"/>
                  <a:gd name="T11" fmla="*/ 72 h 104"/>
                  <a:gd name="T12" fmla="*/ 56 w 112"/>
                  <a:gd name="T13" fmla="*/ 96 h 104"/>
                  <a:gd name="T14" fmla="*/ 8 w 112"/>
                  <a:gd name="T15" fmla="*/ 96 h 104"/>
                  <a:gd name="T16" fmla="*/ 0 w 112"/>
                  <a:gd name="T17" fmla="*/ 104 h 104"/>
                  <a:gd name="T18" fmla="*/ 0 w 112"/>
                  <a:gd name="T19" fmla="*/ 88 h 104"/>
                  <a:gd name="T20" fmla="*/ 32 w 112"/>
                  <a:gd name="T21" fmla="*/ 48 h 104"/>
                  <a:gd name="T22" fmla="*/ 40 w 112"/>
                  <a:gd name="T23" fmla="*/ 24 h 104"/>
                  <a:gd name="T24" fmla="*/ 48 w 112"/>
                  <a:gd name="T25" fmla="*/ 16 h 104"/>
                  <a:gd name="T26" fmla="*/ 56 w 112"/>
                  <a:gd name="T27" fmla="*/ 0 h 104"/>
                  <a:gd name="T28" fmla="*/ 112 w 112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104">
                    <a:moveTo>
                      <a:pt x="112" y="0"/>
                    </a:moveTo>
                    <a:lnTo>
                      <a:pt x="112" y="8"/>
                    </a:lnTo>
                    <a:lnTo>
                      <a:pt x="112" y="24"/>
                    </a:lnTo>
                    <a:lnTo>
                      <a:pt x="72" y="24"/>
                    </a:lnTo>
                    <a:lnTo>
                      <a:pt x="72" y="64"/>
                    </a:lnTo>
                    <a:lnTo>
                      <a:pt x="56" y="72"/>
                    </a:lnTo>
                    <a:lnTo>
                      <a:pt x="56" y="96"/>
                    </a:lnTo>
                    <a:lnTo>
                      <a:pt x="8" y="96"/>
                    </a:lnTo>
                    <a:lnTo>
                      <a:pt x="0" y="104"/>
                    </a:lnTo>
                    <a:lnTo>
                      <a:pt x="0" y="88"/>
                    </a:lnTo>
                    <a:lnTo>
                      <a:pt x="32" y="48"/>
                    </a:lnTo>
                    <a:lnTo>
                      <a:pt x="40" y="24"/>
                    </a:lnTo>
                    <a:lnTo>
                      <a:pt x="48" y="16"/>
                    </a:lnTo>
                    <a:lnTo>
                      <a:pt x="5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1" name="Freeform 95">
                <a:extLst>
                  <a:ext uri="{FF2B5EF4-FFF2-40B4-BE49-F238E27FC236}">
                    <a16:creationId xmlns:a16="http://schemas.microsoft.com/office/drawing/2014/main" id="{AC97109F-363F-49DE-8A11-C8D0BBD3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583" y="2437369"/>
                <a:ext cx="66635" cy="158452"/>
              </a:xfrm>
              <a:custGeom>
                <a:avLst/>
                <a:gdLst>
                  <a:gd name="T0" fmla="*/ 48 w 48"/>
                  <a:gd name="T1" fmla="*/ 64 h 104"/>
                  <a:gd name="T2" fmla="*/ 48 w 48"/>
                  <a:gd name="T3" fmla="*/ 80 h 104"/>
                  <a:gd name="T4" fmla="*/ 32 w 48"/>
                  <a:gd name="T5" fmla="*/ 88 h 104"/>
                  <a:gd name="T6" fmla="*/ 32 w 48"/>
                  <a:gd name="T7" fmla="*/ 104 h 104"/>
                  <a:gd name="T8" fmla="*/ 24 w 48"/>
                  <a:gd name="T9" fmla="*/ 104 h 104"/>
                  <a:gd name="T10" fmla="*/ 24 w 48"/>
                  <a:gd name="T11" fmla="*/ 80 h 104"/>
                  <a:gd name="T12" fmla="*/ 8 w 48"/>
                  <a:gd name="T13" fmla="*/ 72 h 104"/>
                  <a:gd name="T14" fmla="*/ 0 w 48"/>
                  <a:gd name="T15" fmla="*/ 56 h 104"/>
                  <a:gd name="T16" fmla="*/ 16 w 48"/>
                  <a:gd name="T17" fmla="*/ 40 h 104"/>
                  <a:gd name="T18" fmla="*/ 16 w 48"/>
                  <a:gd name="T19" fmla="*/ 16 h 104"/>
                  <a:gd name="T20" fmla="*/ 16 w 48"/>
                  <a:gd name="T21" fmla="*/ 8 h 104"/>
                  <a:gd name="T22" fmla="*/ 32 w 48"/>
                  <a:gd name="T23" fmla="*/ 0 h 104"/>
                  <a:gd name="T24" fmla="*/ 32 w 48"/>
                  <a:gd name="T25" fmla="*/ 8 h 104"/>
                  <a:gd name="T26" fmla="*/ 40 w 48"/>
                  <a:gd name="T27" fmla="*/ 8 h 104"/>
                  <a:gd name="T28" fmla="*/ 48 w 48"/>
                  <a:gd name="T29" fmla="*/ 8 h 104"/>
                  <a:gd name="T30" fmla="*/ 40 w 48"/>
                  <a:gd name="T31" fmla="*/ 16 h 104"/>
                  <a:gd name="T32" fmla="*/ 48 w 48"/>
                  <a:gd name="T33" fmla="*/ 32 h 104"/>
                  <a:gd name="T34" fmla="*/ 32 w 48"/>
                  <a:gd name="T35" fmla="*/ 48 h 104"/>
                  <a:gd name="T36" fmla="*/ 32 w 48"/>
                  <a:gd name="T37" fmla="*/ 56 h 104"/>
                  <a:gd name="T38" fmla="*/ 48 w 48"/>
                  <a:gd name="T39" fmla="*/ 56 h 104"/>
                  <a:gd name="T40" fmla="*/ 48 w 48"/>
                  <a:gd name="T41" fmla="*/ 6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04">
                    <a:moveTo>
                      <a:pt x="48" y="64"/>
                    </a:moveTo>
                    <a:lnTo>
                      <a:pt x="48" y="80"/>
                    </a:lnTo>
                    <a:lnTo>
                      <a:pt x="32" y="88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24" y="80"/>
                    </a:lnTo>
                    <a:lnTo>
                      <a:pt x="8" y="72"/>
                    </a:lnTo>
                    <a:lnTo>
                      <a:pt x="0" y="56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48" y="56"/>
                    </a:lnTo>
                    <a:lnTo>
                      <a:pt x="48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2" name="Freeform 96">
                <a:extLst>
                  <a:ext uri="{FF2B5EF4-FFF2-40B4-BE49-F238E27FC236}">
                    <a16:creationId xmlns:a16="http://schemas.microsoft.com/office/drawing/2014/main" id="{695121FB-1F7E-4D94-B1A8-60332C656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591" y="2292233"/>
                <a:ext cx="211357" cy="182419"/>
              </a:xfrm>
              <a:custGeom>
                <a:avLst/>
                <a:gdLst>
                  <a:gd name="T0" fmla="*/ 112 w 152"/>
                  <a:gd name="T1" fmla="*/ 16 h 120"/>
                  <a:gd name="T2" fmla="*/ 152 w 152"/>
                  <a:gd name="T3" fmla="*/ 16 h 120"/>
                  <a:gd name="T4" fmla="*/ 152 w 152"/>
                  <a:gd name="T5" fmla="*/ 32 h 120"/>
                  <a:gd name="T6" fmla="*/ 128 w 152"/>
                  <a:gd name="T7" fmla="*/ 40 h 120"/>
                  <a:gd name="T8" fmla="*/ 104 w 152"/>
                  <a:gd name="T9" fmla="*/ 64 h 120"/>
                  <a:gd name="T10" fmla="*/ 112 w 152"/>
                  <a:gd name="T11" fmla="*/ 80 h 120"/>
                  <a:gd name="T12" fmla="*/ 80 w 152"/>
                  <a:gd name="T13" fmla="*/ 104 h 120"/>
                  <a:gd name="T14" fmla="*/ 56 w 152"/>
                  <a:gd name="T15" fmla="*/ 104 h 120"/>
                  <a:gd name="T16" fmla="*/ 40 w 152"/>
                  <a:gd name="T17" fmla="*/ 120 h 120"/>
                  <a:gd name="T18" fmla="*/ 24 w 152"/>
                  <a:gd name="T19" fmla="*/ 96 h 120"/>
                  <a:gd name="T20" fmla="*/ 24 w 152"/>
                  <a:gd name="T21" fmla="*/ 80 h 120"/>
                  <a:gd name="T22" fmla="*/ 24 w 152"/>
                  <a:gd name="T23" fmla="*/ 64 h 120"/>
                  <a:gd name="T24" fmla="*/ 32 w 152"/>
                  <a:gd name="T25" fmla="*/ 56 h 120"/>
                  <a:gd name="T26" fmla="*/ 32 w 152"/>
                  <a:gd name="T27" fmla="*/ 48 h 120"/>
                  <a:gd name="T28" fmla="*/ 40 w 152"/>
                  <a:gd name="T29" fmla="*/ 32 h 120"/>
                  <a:gd name="T30" fmla="*/ 32 w 152"/>
                  <a:gd name="T31" fmla="*/ 32 h 120"/>
                  <a:gd name="T32" fmla="*/ 8 w 152"/>
                  <a:gd name="T33" fmla="*/ 32 h 120"/>
                  <a:gd name="T34" fmla="*/ 0 w 152"/>
                  <a:gd name="T35" fmla="*/ 16 h 120"/>
                  <a:gd name="T36" fmla="*/ 8 w 152"/>
                  <a:gd name="T37" fmla="*/ 8 h 120"/>
                  <a:gd name="T38" fmla="*/ 16 w 152"/>
                  <a:gd name="T39" fmla="*/ 0 h 120"/>
                  <a:gd name="T40" fmla="*/ 64 w 152"/>
                  <a:gd name="T41" fmla="*/ 8 h 120"/>
                  <a:gd name="T42" fmla="*/ 88 w 152"/>
                  <a:gd name="T43" fmla="*/ 8 h 120"/>
                  <a:gd name="T44" fmla="*/ 96 w 152"/>
                  <a:gd name="T45" fmla="*/ 8 h 120"/>
                  <a:gd name="T46" fmla="*/ 112 w 152"/>
                  <a:gd name="T47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2" h="120">
                    <a:moveTo>
                      <a:pt x="112" y="16"/>
                    </a:moveTo>
                    <a:lnTo>
                      <a:pt x="152" y="16"/>
                    </a:lnTo>
                    <a:lnTo>
                      <a:pt x="152" y="32"/>
                    </a:lnTo>
                    <a:lnTo>
                      <a:pt x="128" y="40"/>
                    </a:lnTo>
                    <a:lnTo>
                      <a:pt x="104" y="64"/>
                    </a:lnTo>
                    <a:lnTo>
                      <a:pt x="112" y="80"/>
                    </a:lnTo>
                    <a:lnTo>
                      <a:pt x="80" y="104"/>
                    </a:lnTo>
                    <a:lnTo>
                      <a:pt x="56" y="104"/>
                    </a:lnTo>
                    <a:lnTo>
                      <a:pt x="40" y="120"/>
                    </a:lnTo>
                    <a:lnTo>
                      <a:pt x="24" y="96"/>
                    </a:lnTo>
                    <a:lnTo>
                      <a:pt x="24" y="80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32" y="48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96" y="8"/>
                    </a:lnTo>
                    <a:lnTo>
                      <a:pt x="11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3" name="Freeform 97">
                <a:extLst>
                  <a:ext uri="{FF2B5EF4-FFF2-40B4-BE49-F238E27FC236}">
                    <a16:creationId xmlns:a16="http://schemas.microsoft.com/office/drawing/2014/main" id="{65CB9B43-8280-4D5B-8393-56E6A445C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180" y="2341499"/>
                <a:ext cx="66635" cy="107855"/>
              </a:xfrm>
              <a:custGeom>
                <a:avLst/>
                <a:gdLst>
                  <a:gd name="T0" fmla="*/ 32 w 48"/>
                  <a:gd name="T1" fmla="*/ 48 h 72"/>
                  <a:gd name="T2" fmla="*/ 32 w 48"/>
                  <a:gd name="T3" fmla="*/ 32 h 72"/>
                  <a:gd name="T4" fmla="*/ 40 w 48"/>
                  <a:gd name="T5" fmla="*/ 24 h 72"/>
                  <a:gd name="T6" fmla="*/ 40 w 48"/>
                  <a:gd name="T7" fmla="*/ 16 h 72"/>
                  <a:gd name="T8" fmla="*/ 48 w 48"/>
                  <a:gd name="T9" fmla="*/ 0 h 72"/>
                  <a:gd name="T10" fmla="*/ 40 w 48"/>
                  <a:gd name="T11" fmla="*/ 0 h 72"/>
                  <a:gd name="T12" fmla="*/ 16 w 48"/>
                  <a:gd name="T13" fmla="*/ 0 h 72"/>
                  <a:gd name="T14" fmla="*/ 16 w 48"/>
                  <a:gd name="T15" fmla="*/ 8 h 72"/>
                  <a:gd name="T16" fmla="*/ 0 w 48"/>
                  <a:gd name="T17" fmla="*/ 40 h 72"/>
                  <a:gd name="T18" fmla="*/ 8 w 48"/>
                  <a:gd name="T19" fmla="*/ 48 h 72"/>
                  <a:gd name="T20" fmla="*/ 8 w 48"/>
                  <a:gd name="T21" fmla="*/ 72 h 72"/>
                  <a:gd name="T22" fmla="*/ 32 w 48"/>
                  <a:gd name="T23" fmla="*/ 64 h 72"/>
                  <a:gd name="T24" fmla="*/ 32 w 48"/>
                  <a:gd name="T25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32" y="48"/>
                    </a:moveTo>
                    <a:lnTo>
                      <a:pt x="32" y="32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32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4" name="Freeform 98">
                <a:extLst>
                  <a:ext uri="{FF2B5EF4-FFF2-40B4-BE49-F238E27FC236}">
                    <a16:creationId xmlns:a16="http://schemas.microsoft.com/office/drawing/2014/main" id="{1D71F0F9-DCDA-4149-A69E-D1AA0DEB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132" y="2123128"/>
                <a:ext cx="198863" cy="193072"/>
              </a:xfrm>
              <a:custGeom>
                <a:avLst/>
                <a:gdLst>
                  <a:gd name="T0" fmla="*/ 144 w 144"/>
                  <a:gd name="T1" fmla="*/ 56 h 128"/>
                  <a:gd name="T2" fmla="*/ 144 w 144"/>
                  <a:gd name="T3" fmla="*/ 40 h 128"/>
                  <a:gd name="T4" fmla="*/ 128 w 144"/>
                  <a:gd name="T5" fmla="*/ 24 h 128"/>
                  <a:gd name="T6" fmla="*/ 120 w 144"/>
                  <a:gd name="T7" fmla="*/ 24 h 128"/>
                  <a:gd name="T8" fmla="*/ 112 w 144"/>
                  <a:gd name="T9" fmla="*/ 24 h 128"/>
                  <a:gd name="T10" fmla="*/ 112 w 144"/>
                  <a:gd name="T11" fmla="*/ 16 h 128"/>
                  <a:gd name="T12" fmla="*/ 104 w 144"/>
                  <a:gd name="T13" fmla="*/ 24 h 128"/>
                  <a:gd name="T14" fmla="*/ 88 w 144"/>
                  <a:gd name="T15" fmla="*/ 8 h 128"/>
                  <a:gd name="T16" fmla="*/ 88 w 144"/>
                  <a:gd name="T17" fmla="*/ 0 h 128"/>
                  <a:gd name="T18" fmla="*/ 80 w 144"/>
                  <a:gd name="T19" fmla="*/ 8 h 128"/>
                  <a:gd name="T20" fmla="*/ 72 w 144"/>
                  <a:gd name="T21" fmla="*/ 16 h 128"/>
                  <a:gd name="T22" fmla="*/ 56 w 144"/>
                  <a:gd name="T23" fmla="*/ 24 h 128"/>
                  <a:gd name="T24" fmla="*/ 56 w 144"/>
                  <a:gd name="T25" fmla="*/ 32 h 128"/>
                  <a:gd name="T26" fmla="*/ 40 w 144"/>
                  <a:gd name="T27" fmla="*/ 32 h 128"/>
                  <a:gd name="T28" fmla="*/ 40 w 144"/>
                  <a:gd name="T29" fmla="*/ 24 h 128"/>
                  <a:gd name="T30" fmla="*/ 32 w 144"/>
                  <a:gd name="T31" fmla="*/ 24 h 128"/>
                  <a:gd name="T32" fmla="*/ 40 w 144"/>
                  <a:gd name="T33" fmla="*/ 40 h 128"/>
                  <a:gd name="T34" fmla="*/ 24 w 144"/>
                  <a:gd name="T35" fmla="*/ 40 h 128"/>
                  <a:gd name="T36" fmla="*/ 16 w 144"/>
                  <a:gd name="T37" fmla="*/ 40 h 128"/>
                  <a:gd name="T38" fmla="*/ 0 w 144"/>
                  <a:gd name="T39" fmla="*/ 40 h 128"/>
                  <a:gd name="T40" fmla="*/ 0 w 144"/>
                  <a:gd name="T41" fmla="*/ 48 h 128"/>
                  <a:gd name="T42" fmla="*/ 24 w 144"/>
                  <a:gd name="T43" fmla="*/ 56 h 128"/>
                  <a:gd name="T44" fmla="*/ 40 w 144"/>
                  <a:gd name="T45" fmla="*/ 72 h 128"/>
                  <a:gd name="T46" fmla="*/ 40 w 144"/>
                  <a:gd name="T47" fmla="*/ 80 h 128"/>
                  <a:gd name="T48" fmla="*/ 32 w 144"/>
                  <a:gd name="T49" fmla="*/ 112 h 128"/>
                  <a:gd name="T50" fmla="*/ 32 w 144"/>
                  <a:gd name="T51" fmla="*/ 120 h 128"/>
                  <a:gd name="T52" fmla="*/ 48 w 144"/>
                  <a:gd name="T53" fmla="*/ 128 h 128"/>
                  <a:gd name="T54" fmla="*/ 88 w 144"/>
                  <a:gd name="T55" fmla="*/ 128 h 128"/>
                  <a:gd name="T56" fmla="*/ 96 w 144"/>
                  <a:gd name="T57" fmla="*/ 120 h 128"/>
                  <a:gd name="T58" fmla="*/ 128 w 144"/>
                  <a:gd name="T59" fmla="*/ 120 h 128"/>
                  <a:gd name="T60" fmla="*/ 144 w 144"/>
                  <a:gd name="T61" fmla="*/ 112 h 128"/>
                  <a:gd name="T62" fmla="*/ 128 w 144"/>
                  <a:gd name="T63" fmla="*/ 96 h 128"/>
                  <a:gd name="T64" fmla="*/ 136 w 144"/>
                  <a:gd name="T65" fmla="*/ 80 h 128"/>
                  <a:gd name="T66" fmla="*/ 128 w 144"/>
                  <a:gd name="T67" fmla="*/ 72 h 128"/>
                  <a:gd name="T68" fmla="*/ 128 w 144"/>
                  <a:gd name="T69" fmla="*/ 80 h 128"/>
                  <a:gd name="T70" fmla="*/ 120 w 144"/>
                  <a:gd name="T71" fmla="*/ 72 h 128"/>
                  <a:gd name="T72" fmla="*/ 136 w 144"/>
                  <a:gd name="T73" fmla="*/ 56 h 128"/>
                  <a:gd name="T74" fmla="*/ 144 w 144"/>
                  <a:gd name="T75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28">
                    <a:moveTo>
                      <a:pt x="144" y="56"/>
                    </a:moveTo>
                    <a:lnTo>
                      <a:pt x="144" y="40"/>
                    </a:lnTo>
                    <a:lnTo>
                      <a:pt x="128" y="24"/>
                    </a:lnTo>
                    <a:lnTo>
                      <a:pt x="120" y="24"/>
                    </a:lnTo>
                    <a:lnTo>
                      <a:pt x="112" y="24"/>
                    </a:lnTo>
                    <a:lnTo>
                      <a:pt x="112" y="16"/>
                    </a:lnTo>
                    <a:lnTo>
                      <a:pt x="104" y="24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56" y="32"/>
                    </a:lnTo>
                    <a:lnTo>
                      <a:pt x="40" y="32"/>
                    </a:lnTo>
                    <a:lnTo>
                      <a:pt x="40" y="24"/>
                    </a:lnTo>
                    <a:lnTo>
                      <a:pt x="32" y="24"/>
                    </a:lnTo>
                    <a:lnTo>
                      <a:pt x="40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4" y="56"/>
                    </a:lnTo>
                    <a:lnTo>
                      <a:pt x="40" y="72"/>
                    </a:lnTo>
                    <a:lnTo>
                      <a:pt x="40" y="80"/>
                    </a:lnTo>
                    <a:lnTo>
                      <a:pt x="32" y="112"/>
                    </a:lnTo>
                    <a:lnTo>
                      <a:pt x="32" y="120"/>
                    </a:lnTo>
                    <a:lnTo>
                      <a:pt x="48" y="128"/>
                    </a:lnTo>
                    <a:lnTo>
                      <a:pt x="88" y="128"/>
                    </a:lnTo>
                    <a:lnTo>
                      <a:pt x="96" y="120"/>
                    </a:lnTo>
                    <a:lnTo>
                      <a:pt x="128" y="120"/>
                    </a:lnTo>
                    <a:lnTo>
                      <a:pt x="144" y="112"/>
                    </a:lnTo>
                    <a:lnTo>
                      <a:pt x="128" y="96"/>
                    </a:lnTo>
                    <a:lnTo>
                      <a:pt x="136" y="80"/>
                    </a:lnTo>
                    <a:lnTo>
                      <a:pt x="128" y="72"/>
                    </a:lnTo>
                    <a:lnTo>
                      <a:pt x="128" y="80"/>
                    </a:lnTo>
                    <a:lnTo>
                      <a:pt x="120" y="72"/>
                    </a:lnTo>
                    <a:lnTo>
                      <a:pt x="136" y="56"/>
                    </a:lnTo>
                    <a:lnTo>
                      <a:pt x="144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5" name="Freeform 100">
                <a:extLst>
                  <a:ext uri="{FF2B5EF4-FFF2-40B4-BE49-F238E27FC236}">
                    <a16:creationId xmlns:a16="http://schemas.microsoft.com/office/drawing/2014/main" id="{41A59E74-CE6A-44CE-A2A7-9F995473B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669" y="2280249"/>
                <a:ext cx="110364" cy="73234"/>
              </a:xfrm>
              <a:custGeom>
                <a:avLst/>
                <a:gdLst>
                  <a:gd name="T0" fmla="*/ 56 w 80"/>
                  <a:gd name="T1" fmla="*/ 0 h 48"/>
                  <a:gd name="T2" fmla="*/ 40 w 80"/>
                  <a:gd name="T3" fmla="*/ 8 h 48"/>
                  <a:gd name="T4" fmla="*/ 16 w 80"/>
                  <a:gd name="T5" fmla="*/ 8 h 48"/>
                  <a:gd name="T6" fmla="*/ 8 w 80"/>
                  <a:gd name="T7" fmla="*/ 0 h 48"/>
                  <a:gd name="T8" fmla="*/ 0 w 80"/>
                  <a:gd name="T9" fmla="*/ 8 h 48"/>
                  <a:gd name="T10" fmla="*/ 0 w 80"/>
                  <a:gd name="T11" fmla="*/ 24 h 48"/>
                  <a:gd name="T12" fmla="*/ 0 w 80"/>
                  <a:gd name="T13" fmla="*/ 32 h 48"/>
                  <a:gd name="T14" fmla="*/ 8 w 80"/>
                  <a:gd name="T15" fmla="*/ 48 h 48"/>
                  <a:gd name="T16" fmla="*/ 24 w 80"/>
                  <a:gd name="T17" fmla="*/ 40 h 48"/>
                  <a:gd name="T18" fmla="*/ 40 w 80"/>
                  <a:gd name="T19" fmla="*/ 48 h 48"/>
                  <a:gd name="T20" fmla="*/ 48 w 80"/>
                  <a:gd name="T21" fmla="*/ 40 h 48"/>
                  <a:gd name="T22" fmla="*/ 72 w 80"/>
                  <a:gd name="T23" fmla="*/ 40 h 48"/>
                  <a:gd name="T24" fmla="*/ 64 w 80"/>
                  <a:gd name="T25" fmla="*/ 24 h 48"/>
                  <a:gd name="T26" fmla="*/ 72 w 80"/>
                  <a:gd name="T27" fmla="*/ 16 h 48"/>
                  <a:gd name="T28" fmla="*/ 80 w 80"/>
                  <a:gd name="T29" fmla="*/ 8 h 48"/>
                  <a:gd name="T30" fmla="*/ 56 w 8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48">
                    <a:moveTo>
                      <a:pt x="56" y="0"/>
                    </a:moveTo>
                    <a:lnTo>
                      <a:pt x="40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24" y="40"/>
                    </a:lnTo>
                    <a:lnTo>
                      <a:pt x="40" y="48"/>
                    </a:lnTo>
                    <a:lnTo>
                      <a:pt x="48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6" name="Freeform 101">
                <a:extLst>
                  <a:ext uri="{FF2B5EF4-FFF2-40B4-BE49-F238E27FC236}">
                    <a16:creationId xmlns:a16="http://schemas.microsoft.com/office/drawing/2014/main" id="{6044BA53-A4D3-4119-A21F-AA438605B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352" y="2341499"/>
                <a:ext cx="99952" cy="95870"/>
              </a:xfrm>
              <a:custGeom>
                <a:avLst/>
                <a:gdLst>
                  <a:gd name="T0" fmla="*/ 72 w 72"/>
                  <a:gd name="T1" fmla="*/ 0 h 64"/>
                  <a:gd name="T2" fmla="*/ 64 w 72"/>
                  <a:gd name="T3" fmla="*/ 8 h 64"/>
                  <a:gd name="T4" fmla="*/ 48 w 72"/>
                  <a:gd name="T5" fmla="*/ 0 h 64"/>
                  <a:gd name="T6" fmla="*/ 32 w 72"/>
                  <a:gd name="T7" fmla="*/ 8 h 64"/>
                  <a:gd name="T8" fmla="*/ 8 w 72"/>
                  <a:gd name="T9" fmla="*/ 16 h 64"/>
                  <a:gd name="T10" fmla="*/ 0 w 72"/>
                  <a:gd name="T11" fmla="*/ 32 h 64"/>
                  <a:gd name="T12" fmla="*/ 16 w 72"/>
                  <a:gd name="T13" fmla="*/ 48 h 64"/>
                  <a:gd name="T14" fmla="*/ 32 w 72"/>
                  <a:gd name="T15" fmla="*/ 48 h 64"/>
                  <a:gd name="T16" fmla="*/ 48 w 72"/>
                  <a:gd name="T17" fmla="*/ 64 h 64"/>
                  <a:gd name="T18" fmla="*/ 48 w 72"/>
                  <a:gd name="T19" fmla="*/ 56 h 64"/>
                  <a:gd name="T20" fmla="*/ 56 w 72"/>
                  <a:gd name="T21" fmla="*/ 56 h 64"/>
                  <a:gd name="T22" fmla="*/ 40 w 72"/>
                  <a:gd name="T23" fmla="*/ 40 h 64"/>
                  <a:gd name="T24" fmla="*/ 32 w 72"/>
                  <a:gd name="T25" fmla="*/ 24 h 64"/>
                  <a:gd name="T26" fmla="*/ 32 w 72"/>
                  <a:gd name="T27" fmla="*/ 16 h 64"/>
                  <a:gd name="T28" fmla="*/ 40 w 72"/>
                  <a:gd name="T29" fmla="*/ 24 h 64"/>
                  <a:gd name="T30" fmla="*/ 40 w 72"/>
                  <a:gd name="T31" fmla="*/ 16 h 64"/>
                  <a:gd name="T32" fmla="*/ 48 w 72"/>
                  <a:gd name="T33" fmla="*/ 8 h 64"/>
                  <a:gd name="T34" fmla="*/ 64 w 72"/>
                  <a:gd name="T35" fmla="*/ 16 h 64"/>
                  <a:gd name="T36" fmla="*/ 72 w 72"/>
                  <a:gd name="T37" fmla="*/ 16 h 64"/>
                  <a:gd name="T38" fmla="*/ 72 w 72"/>
                  <a:gd name="T3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4">
                    <a:moveTo>
                      <a:pt x="72" y="0"/>
                    </a:moveTo>
                    <a:lnTo>
                      <a:pt x="64" y="8"/>
                    </a:lnTo>
                    <a:lnTo>
                      <a:pt x="48" y="0"/>
                    </a:lnTo>
                    <a:lnTo>
                      <a:pt x="32" y="8"/>
                    </a:lnTo>
                    <a:lnTo>
                      <a:pt x="8" y="16"/>
                    </a:lnTo>
                    <a:lnTo>
                      <a:pt x="0" y="32"/>
                    </a:lnTo>
                    <a:lnTo>
                      <a:pt x="16" y="48"/>
                    </a:lnTo>
                    <a:lnTo>
                      <a:pt x="32" y="48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40" y="40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8" y="8"/>
                    </a:lnTo>
                    <a:lnTo>
                      <a:pt x="64" y="16"/>
                    </a:lnTo>
                    <a:lnTo>
                      <a:pt x="72" y="1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7" name="Freeform 102">
                <a:extLst>
                  <a:ext uri="{FF2B5EF4-FFF2-40B4-BE49-F238E27FC236}">
                    <a16:creationId xmlns:a16="http://schemas.microsoft.com/office/drawing/2014/main" id="{2C1EF70B-F393-4C76-8F41-7B7C48445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947" y="2220330"/>
                <a:ext cx="44770" cy="35952"/>
              </a:xfrm>
              <a:custGeom>
                <a:avLst/>
                <a:gdLst>
                  <a:gd name="T0" fmla="*/ 0 w 32"/>
                  <a:gd name="T1" fmla="*/ 24 h 24"/>
                  <a:gd name="T2" fmla="*/ 0 w 32"/>
                  <a:gd name="T3" fmla="*/ 16 h 24"/>
                  <a:gd name="T4" fmla="*/ 0 w 32"/>
                  <a:gd name="T5" fmla="*/ 8 h 24"/>
                  <a:gd name="T6" fmla="*/ 24 w 32"/>
                  <a:gd name="T7" fmla="*/ 0 h 24"/>
                  <a:gd name="T8" fmla="*/ 32 w 32"/>
                  <a:gd name="T9" fmla="*/ 8 h 24"/>
                  <a:gd name="T10" fmla="*/ 16 w 32"/>
                  <a:gd name="T11" fmla="*/ 16 h 24"/>
                  <a:gd name="T12" fmla="*/ 16 w 32"/>
                  <a:gd name="T13" fmla="*/ 24 h 24"/>
                  <a:gd name="T14" fmla="*/ 8 w 32"/>
                  <a:gd name="T15" fmla="*/ 16 h 24"/>
                  <a:gd name="T16" fmla="*/ 0 w 3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8" name="Freeform 103">
                <a:extLst>
                  <a:ext uri="{FF2B5EF4-FFF2-40B4-BE49-F238E27FC236}">
                    <a16:creationId xmlns:a16="http://schemas.microsoft.com/office/drawing/2014/main" id="{8EA6A989-183D-4DCC-BE5F-968FB62D6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264" y="2256282"/>
                <a:ext cx="66635" cy="59919"/>
              </a:xfrm>
              <a:custGeom>
                <a:avLst/>
                <a:gdLst>
                  <a:gd name="T0" fmla="*/ 40 w 48"/>
                  <a:gd name="T1" fmla="*/ 8 h 40"/>
                  <a:gd name="T2" fmla="*/ 40 w 48"/>
                  <a:gd name="T3" fmla="*/ 16 h 40"/>
                  <a:gd name="T4" fmla="*/ 48 w 48"/>
                  <a:gd name="T5" fmla="*/ 24 h 40"/>
                  <a:gd name="T6" fmla="*/ 40 w 48"/>
                  <a:gd name="T7" fmla="*/ 24 h 40"/>
                  <a:gd name="T8" fmla="*/ 32 w 48"/>
                  <a:gd name="T9" fmla="*/ 32 h 40"/>
                  <a:gd name="T10" fmla="*/ 32 w 48"/>
                  <a:gd name="T11" fmla="*/ 40 h 40"/>
                  <a:gd name="T12" fmla="*/ 8 w 48"/>
                  <a:gd name="T13" fmla="*/ 16 h 40"/>
                  <a:gd name="T14" fmla="*/ 0 w 48"/>
                  <a:gd name="T15" fmla="*/ 8 h 40"/>
                  <a:gd name="T16" fmla="*/ 8 w 48"/>
                  <a:gd name="T17" fmla="*/ 0 h 40"/>
                  <a:gd name="T18" fmla="*/ 32 w 48"/>
                  <a:gd name="T19" fmla="*/ 8 h 40"/>
                  <a:gd name="T20" fmla="*/ 40 w 48"/>
                  <a:gd name="T2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0">
                    <a:moveTo>
                      <a:pt x="40" y="8"/>
                    </a:moveTo>
                    <a:lnTo>
                      <a:pt x="40" y="16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2" y="8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89" name="Freeform 104">
                <a:extLst>
                  <a:ext uri="{FF2B5EF4-FFF2-40B4-BE49-F238E27FC236}">
                    <a16:creationId xmlns:a16="http://schemas.microsoft.com/office/drawing/2014/main" id="{504CE2A1-1C98-4418-AD30-BD19344D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034" y="2292233"/>
                <a:ext cx="33317" cy="49267"/>
              </a:xfrm>
              <a:custGeom>
                <a:avLst/>
                <a:gdLst>
                  <a:gd name="T0" fmla="*/ 0 w 24"/>
                  <a:gd name="T1" fmla="*/ 16 h 32"/>
                  <a:gd name="T2" fmla="*/ 16 w 24"/>
                  <a:gd name="T3" fmla="*/ 32 h 32"/>
                  <a:gd name="T4" fmla="*/ 16 w 24"/>
                  <a:gd name="T5" fmla="*/ 16 h 32"/>
                  <a:gd name="T6" fmla="*/ 24 w 24"/>
                  <a:gd name="T7" fmla="*/ 16 h 32"/>
                  <a:gd name="T8" fmla="*/ 8 w 24"/>
                  <a:gd name="T9" fmla="*/ 0 h 32"/>
                  <a:gd name="T10" fmla="*/ 0 w 24"/>
                  <a:gd name="T11" fmla="*/ 8 h 32"/>
                  <a:gd name="T12" fmla="*/ 0 w 24"/>
                  <a:gd name="T1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0" y="16"/>
                    </a:moveTo>
                    <a:lnTo>
                      <a:pt x="16" y="32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0" name="Freeform 105">
                <a:extLst>
                  <a:ext uri="{FF2B5EF4-FFF2-40B4-BE49-F238E27FC236}">
                    <a16:creationId xmlns:a16="http://schemas.microsoft.com/office/drawing/2014/main" id="{BBACC79E-57B2-498E-BEC9-D28CB18E0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034" y="2244297"/>
                <a:ext cx="77046" cy="97202"/>
              </a:xfrm>
              <a:custGeom>
                <a:avLst/>
                <a:gdLst>
                  <a:gd name="T0" fmla="*/ 24 w 56"/>
                  <a:gd name="T1" fmla="*/ 64 h 64"/>
                  <a:gd name="T2" fmla="*/ 24 w 56"/>
                  <a:gd name="T3" fmla="*/ 48 h 64"/>
                  <a:gd name="T4" fmla="*/ 16 w 56"/>
                  <a:gd name="T5" fmla="*/ 48 h 64"/>
                  <a:gd name="T6" fmla="*/ 24 w 56"/>
                  <a:gd name="T7" fmla="*/ 48 h 64"/>
                  <a:gd name="T8" fmla="*/ 8 w 56"/>
                  <a:gd name="T9" fmla="*/ 32 h 64"/>
                  <a:gd name="T10" fmla="*/ 16 w 56"/>
                  <a:gd name="T11" fmla="*/ 32 h 64"/>
                  <a:gd name="T12" fmla="*/ 8 w 56"/>
                  <a:gd name="T13" fmla="*/ 24 h 64"/>
                  <a:gd name="T14" fmla="*/ 8 w 56"/>
                  <a:gd name="T15" fmla="*/ 16 h 64"/>
                  <a:gd name="T16" fmla="*/ 8 w 56"/>
                  <a:gd name="T17" fmla="*/ 8 h 64"/>
                  <a:gd name="T18" fmla="*/ 0 w 56"/>
                  <a:gd name="T19" fmla="*/ 0 h 64"/>
                  <a:gd name="T20" fmla="*/ 16 w 56"/>
                  <a:gd name="T21" fmla="*/ 0 h 64"/>
                  <a:gd name="T22" fmla="*/ 40 w 56"/>
                  <a:gd name="T23" fmla="*/ 16 h 64"/>
                  <a:gd name="T24" fmla="*/ 48 w 56"/>
                  <a:gd name="T25" fmla="*/ 16 h 64"/>
                  <a:gd name="T26" fmla="*/ 56 w 56"/>
                  <a:gd name="T27" fmla="*/ 24 h 64"/>
                  <a:gd name="T28" fmla="*/ 48 w 56"/>
                  <a:gd name="T29" fmla="*/ 32 h 64"/>
                  <a:gd name="T30" fmla="*/ 48 w 56"/>
                  <a:gd name="T31" fmla="*/ 48 h 64"/>
                  <a:gd name="T32" fmla="*/ 48 w 56"/>
                  <a:gd name="T33" fmla="*/ 56 h 64"/>
                  <a:gd name="T34" fmla="*/ 40 w 56"/>
                  <a:gd name="T35" fmla="*/ 56 h 64"/>
                  <a:gd name="T36" fmla="*/ 24 w 56"/>
                  <a:gd name="T3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64">
                    <a:moveTo>
                      <a:pt x="24" y="64"/>
                    </a:moveTo>
                    <a:lnTo>
                      <a:pt x="24" y="48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48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1" name="Freeform 106">
                <a:extLst>
                  <a:ext uri="{FF2B5EF4-FFF2-40B4-BE49-F238E27FC236}">
                    <a16:creationId xmlns:a16="http://schemas.microsoft.com/office/drawing/2014/main" id="{A6C4D936-3FD1-435F-9C9D-3931CEE17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352" y="2328184"/>
                <a:ext cx="43729" cy="37283"/>
              </a:xfrm>
              <a:custGeom>
                <a:avLst/>
                <a:gdLst>
                  <a:gd name="T0" fmla="*/ 32 w 32"/>
                  <a:gd name="T1" fmla="*/ 16 h 24"/>
                  <a:gd name="T2" fmla="*/ 24 w 32"/>
                  <a:gd name="T3" fmla="*/ 0 h 24"/>
                  <a:gd name="T4" fmla="*/ 16 w 32"/>
                  <a:gd name="T5" fmla="*/ 0 h 24"/>
                  <a:gd name="T6" fmla="*/ 0 w 32"/>
                  <a:gd name="T7" fmla="*/ 8 h 24"/>
                  <a:gd name="T8" fmla="*/ 8 w 32"/>
                  <a:gd name="T9" fmla="*/ 24 h 24"/>
                  <a:gd name="T10" fmla="*/ 32 w 32"/>
                  <a:gd name="T1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2" name="Freeform 108">
                <a:extLst>
                  <a:ext uri="{FF2B5EF4-FFF2-40B4-BE49-F238E27FC236}">
                    <a16:creationId xmlns:a16="http://schemas.microsoft.com/office/drawing/2014/main" id="{610AEB8C-2776-491C-A561-C9792D1E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948" y="2123128"/>
                <a:ext cx="55182" cy="35952"/>
              </a:xfrm>
              <a:custGeom>
                <a:avLst/>
                <a:gdLst>
                  <a:gd name="T0" fmla="*/ 8 w 40"/>
                  <a:gd name="T1" fmla="*/ 0 h 24"/>
                  <a:gd name="T2" fmla="*/ 24 w 40"/>
                  <a:gd name="T3" fmla="*/ 0 h 24"/>
                  <a:gd name="T4" fmla="*/ 40 w 40"/>
                  <a:gd name="T5" fmla="*/ 8 h 24"/>
                  <a:gd name="T6" fmla="*/ 40 w 40"/>
                  <a:gd name="T7" fmla="*/ 16 h 24"/>
                  <a:gd name="T8" fmla="*/ 32 w 40"/>
                  <a:gd name="T9" fmla="*/ 24 h 24"/>
                  <a:gd name="T10" fmla="*/ 24 w 40"/>
                  <a:gd name="T11" fmla="*/ 24 h 24"/>
                  <a:gd name="T12" fmla="*/ 24 w 40"/>
                  <a:gd name="T13" fmla="*/ 16 h 24"/>
                  <a:gd name="T14" fmla="*/ 16 w 40"/>
                  <a:gd name="T15" fmla="*/ 24 h 24"/>
                  <a:gd name="T16" fmla="*/ 0 w 40"/>
                  <a:gd name="T17" fmla="*/ 8 h 24"/>
                  <a:gd name="T18" fmla="*/ 8 w 4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4">
                    <a:moveTo>
                      <a:pt x="8" y="0"/>
                    </a:moveTo>
                    <a:lnTo>
                      <a:pt x="24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3" name="Freeform 109">
                <a:extLst>
                  <a:ext uri="{FF2B5EF4-FFF2-40B4-BE49-F238E27FC236}">
                    <a16:creationId xmlns:a16="http://schemas.microsoft.com/office/drawing/2014/main" id="{05FCF9A3-E1B2-4701-8647-4BB2CC2D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677" y="1711685"/>
                <a:ext cx="355038" cy="266306"/>
              </a:xfrm>
              <a:custGeom>
                <a:avLst/>
                <a:gdLst>
                  <a:gd name="T0" fmla="*/ 152 w 256"/>
                  <a:gd name="T1" fmla="*/ 40 h 176"/>
                  <a:gd name="T2" fmla="*/ 128 w 256"/>
                  <a:gd name="T3" fmla="*/ 40 h 176"/>
                  <a:gd name="T4" fmla="*/ 112 w 256"/>
                  <a:gd name="T5" fmla="*/ 56 h 176"/>
                  <a:gd name="T6" fmla="*/ 88 w 256"/>
                  <a:gd name="T7" fmla="*/ 88 h 176"/>
                  <a:gd name="T8" fmla="*/ 72 w 256"/>
                  <a:gd name="T9" fmla="*/ 96 h 176"/>
                  <a:gd name="T10" fmla="*/ 80 w 256"/>
                  <a:gd name="T11" fmla="*/ 136 h 176"/>
                  <a:gd name="T12" fmla="*/ 80 w 256"/>
                  <a:gd name="T13" fmla="*/ 152 h 176"/>
                  <a:gd name="T14" fmla="*/ 64 w 256"/>
                  <a:gd name="T15" fmla="*/ 168 h 176"/>
                  <a:gd name="T16" fmla="*/ 56 w 256"/>
                  <a:gd name="T17" fmla="*/ 160 h 176"/>
                  <a:gd name="T18" fmla="*/ 8 w 256"/>
                  <a:gd name="T19" fmla="*/ 176 h 176"/>
                  <a:gd name="T20" fmla="*/ 8 w 256"/>
                  <a:gd name="T21" fmla="*/ 160 h 176"/>
                  <a:gd name="T22" fmla="*/ 8 w 256"/>
                  <a:gd name="T23" fmla="*/ 152 h 176"/>
                  <a:gd name="T24" fmla="*/ 0 w 256"/>
                  <a:gd name="T25" fmla="*/ 136 h 176"/>
                  <a:gd name="T26" fmla="*/ 24 w 256"/>
                  <a:gd name="T27" fmla="*/ 112 h 176"/>
                  <a:gd name="T28" fmla="*/ 40 w 256"/>
                  <a:gd name="T29" fmla="*/ 96 h 176"/>
                  <a:gd name="T30" fmla="*/ 72 w 256"/>
                  <a:gd name="T31" fmla="*/ 80 h 176"/>
                  <a:gd name="T32" fmla="*/ 112 w 256"/>
                  <a:gd name="T33" fmla="*/ 40 h 176"/>
                  <a:gd name="T34" fmla="*/ 104 w 256"/>
                  <a:gd name="T35" fmla="*/ 40 h 176"/>
                  <a:gd name="T36" fmla="*/ 112 w 256"/>
                  <a:gd name="T37" fmla="*/ 24 h 176"/>
                  <a:gd name="T38" fmla="*/ 120 w 256"/>
                  <a:gd name="T39" fmla="*/ 32 h 176"/>
                  <a:gd name="T40" fmla="*/ 120 w 256"/>
                  <a:gd name="T41" fmla="*/ 32 h 176"/>
                  <a:gd name="T42" fmla="*/ 136 w 256"/>
                  <a:gd name="T43" fmla="*/ 16 h 176"/>
                  <a:gd name="T44" fmla="*/ 176 w 256"/>
                  <a:gd name="T45" fmla="*/ 8 h 176"/>
                  <a:gd name="T46" fmla="*/ 200 w 256"/>
                  <a:gd name="T47" fmla="*/ 0 h 176"/>
                  <a:gd name="T48" fmla="*/ 208 w 256"/>
                  <a:gd name="T49" fmla="*/ 8 h 176"/>
                  <a:gd name="T50" fmla="*/ 224 w 256"/>
                  <a:gd name="T51" fmla="*/ 0 h 176"/>
                  <a:gd name="T52" fmla="*/ 256 w 256"/>
                  <a:gd name="T53" fmla="*/ 8 h 176"/>
                  <a:gd name="T54" fmla="*/ 256 w 256"/>
                  <a:gd name="T55" fmla="*/ 24 h 176"/>
                  <a:gd name="T56" fmla="*/ 240 w 256"/>
                  <a:gd name="T57" fmla="*/ 24 h 176"/>
                  <a:gd name="T58" fmla="*/ 208 w 256"/>
                  <a:gd name="T59" fmla="*/ 16 h 176"/>
                  <a:gd name="T60" fmla="*/ 200 w 256"/>
                  <a:gd name="T61" fmla="*/ 32 h 176"/>
                  <a:gd name="T62" fmla="*/ 160 w 256"/>
                  <a:gd name="T63" fmla="*/ 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6" h="176">
                    <a:moveTo>
                      <a:pt x="152" y="32"/>
                    </a:moveTo>
                    <a:lnTo>
                      <a:pt x="152" y="40"/>
                    </a:lnTo>
                    <a:lnTo>
                      <a:pt x="136" y="32"/>
                    </a:lnTo>
                    <a:lnTo>
                      <a:pt x="128" y="40"/>
                    </a:lnTo>
                    <a:lnTo>
                      <a:pt x="120" y="40"/>
                    </a:lnTo>
                    <a:lnTo>
                      <a:pt x="112" y="56"/>
                    </a:lnTo>
                    <a:lnTo>
                      <a:pt x="96" y="64"/>
                    </a:lnTo>
                    <a:lnTo>
                      <a:pt x="88" y="88"/>
                    </a:lnTo>
                    <a:lnTo>
                      <a:pt x="96" y="96"/>
                    </a:lnTo>
                    <a:lnTo>
                      <a:pt x="72" y="96"/>
                    </a:lnTo>
                    <a:lnTo>
                      <a:pt x="72" y="112"/>
                    </a:lnTo>
                    <a:lnTo>
                      <a:pt x="80" y="136"/>
                    </a:lnTo>
                    <a:lnTo>
                      <a:pt x="72" y="136"/>
                    </a:lnTo>
                    <a:lnTo>
                      <a:pt x="80" y="152"/>
                    </a:lnTo>
                    <a:lnTo>
                      <a:pt x="72" y="152"/>
                    </a:lnTo>
                    <a:lnTo>
                      <a:pt x="64" y="168"/>
                    </a:lnTo>
                    <a:lnTo>
                      <a:pt x="64" y="160"/>
                    </a:lnTo>
                    <a:lnTo>
                      <a:pt x="56" y="160"/>
                    </a:lnTo>
                    <a:lnTo>
                      <a:pt x="24" y="176"/>
                    </a:lnTo>
                    <a:lnTo>
                      <a:pt x="8" y="176"/>
                    </a:lnTo>
                    <a:lnTo>
                      <a:pt x="8" y="168"/>
                    </a:lnTo>
                    <a:lnTo>
                      <a:pt x="8" y="160"/>
                    </a:lnTo>
                    <a:lnTo>
                      <a:pt x="0" y="160"/>
                    </a:lnTo>
                    <a:lnTo>
                      <a:pt x="8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0" y="128"/>
                    </a:lnTo>
                    <a:lnTo>
                      <a:pt x="24" y="112"/>
                    </a:lnTo>
                    <a:lnTo>
                      <a:pt x="32" y="112"/>
                    </a:lnTo>
                    <a:lnTo>
                      <a:pt x="40" y="96"/>
                    </a:lnTo>
                    <a:lnTo>
                      <a:pt x="48" y="104"/>
                    </a:lnTo>
                    <a:lnTo>
                      <a:pt x="72" y="80"/>
                    </a:lnTo>
                    <a:lnTo>
                      <a:pt x="88" y="56"/>
                    </a:lnTo>
                    <a:lnTo>
                      <a:pt x="112" y="40"/>
                    </a:lnTo>
                    <a:lnTo>
                      <a:pt x="80" y="48"/>
                    </a:lnTo>
                    <a:lnTo>
                      <a:pt x="104" y="40"/>
                    </a:lnTo>
                    <a:lnTo>
                      <a:pt x="96" y="32"/>
                    </a:lnTo>
                    <a:lnTo>
                      <a:pt x="112" y="24"/>
                    </a:lnTo>
                    <a:lnTo>
                      <a:pt x="112" y="32"/>
                    </a:lnTo>
                    <a:lnTo>
                      <a:pt x="120" y="32"/>
                    </a:lnTo>
                    <a:lnTo>
                      <a:pt x="128" y="32"/>
                    </a:lnTo>
                    <a:lnTo>
                      <a:pt x="120" y="32"/>
                    </a:lnTo>
                    <a:lnTo>
                      <a:pt x="120" y="24"/>
                    </a:lnTo>
                    <a:lnTo>
                      <a:pt x="136" y="16"/>
                    </a:lnTo>
                    <a:lnTo>
                      <a:pt x="160" y="16"/>
                    </a:lnTo>
                    <a:lnTo>
                      <a:pt x="176" y="8"/>
                    </a:lnTo>
                    <a:lnTo>
                      <a:pt x="192" y="8"/>
                    </a:lnTo>
                    <a:lnTo>
                      <a:pt x="200" y="0"/>
                    </a:lnTo>
                    <a:lnTo>
                      <a:pt x="200" y="8"/>
                    </a:lnTo>
                    <a:lnTo>
                      <a:pt x="208" y="8"/>
                    </a:lnTo>
                    <a:lnTo>
                      <a:pt x="216" y="8"/>
                    </a:lnTo>
                    <a:lnTo>
                      <a:pt x="224" y="0"/>
                    </a:lnTo>
                    <a:lnTo>
                      <a:pt x="232" y="8"/>
                    </a:lnTo>
                    <a:lnTo>
                      <a:pt x="256" y="8"/>
                    </a:lnTo>
                    <a:lnTo>
                      <a:pt x="232" y="16"/>
                    </a:lnTo>
                    <a:lnTo>
                      <a:pt x="256" y="24"/>
                    </a:lnTo>
                    <a:lnTo>
                      <a:pt x="240" y="32"/>
                    </a:lnTo>
                    <a:lnTo>
                      <a:pt x="240" y="24"/>
                    </a:lnTo>
                    <a:lnTo>
                      <a:pt x="224" y="16"/>
                    </a:lnTo>
                    <a:lnTo>
                      <a:pt x="208" y="16"/>
                    </a:lnTo>
                    <a:lnTo>
                      <a:pt x="208" y="32"/>
                    </a:lnTo>
                    <a:lnTo>
                      <a:pt x="200" y="32"/>
                    </a:lnTo>
                    <a:lnTo>
                      <a:pt x="176" y="32"/>
                    </a:lnTo>
                    <a:lnTo>
                      <a:pt x="160" y="24"/>
                    </a:lnTo>
                    <a:lnTo>
                      <a:pt x="152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4" name="Freeform 110">
                <a:extLst>
                  <a:ext uri="{FF2B5EF4-FFF2-40B4-BE49-F238E27FC236}">
                    <a16:creationId xmlns:a16="http://schemas.microsoft.com/office/drawing/2014/main" id="{9BD7E6C1-6EB8-4F4F-9549-D945C9CB0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218" y="1759619"/>
                <a:ext cx="176999" cy="278291"/>
              </a:xfrm>
              <a:custGeom>
                <a:avLst/>
                <a:gdLst>
                  <a:gd name="T0" fmla="*/ 0 w 128"/>
                  <a:gd name="T1" fmla="*/ 136 h 184"/>
                  <a:gd name="T2" fmla="*/ 8 w 128"/>
                  <a:gd name="T3" fmla="*/ 120 h 184"/>
                  <a:gd name="T4" fmla="*/ 16 w 128"/>
                  <a:gd name="T5" fmla="*/ 120 h 184"/>
                  <a:gd name="T6" fmla="*/ 8 w 128"/>
                  <a:gd name="T7" fmla="*/ 104 h 184"/>
                  <a:gd name="T8" fmla="*/ 16 w 128"/>
                  <a:gd name="T9" fmla="*/ 104 h 184"/>
                  <a:gd name="T10" fmla="*/ 8 w 128"/>
                  <a:gd name="T11" fmla="*/ 80 h 184"/>
                  <a:gd name="T12" fmla="*/ 8 w 128"/>
                  <a:gd name="T13" fmla="*/ 64 h 184"/>
                  <a:gd name="T14" fmla="*/ 32 w 128"/>
                  <a:gd name="T15" fmla="*/ 64 h 184"/>
                  <a:gd name="T16" fmla="*/ 24 w 128"/>
                  <a:gd name="T17" fmla="*/ 56 h 184"/>
                  <a:gd name="T18" fmla="*/ 32 w 128"/>
                  <a:gd name="T19" fmla="*/ 32 h 184"/>
                  <a:gd name="T20" fmla="*/ 48 w 128"/>
                  <a:gd name="T21" fmla="*/ 24 h 184"/>
                  <a:gd name="T22" fmla="*/ 56 w 128"/>
                  <a:gd name="T23" fmla="*/ 8 h 184"/>
                  <a:gd name="T24" fmla="*/ 64 w 128"/>
                  <a:gd name="T25" fmla="*/ 8 h 184"/>
                  <a:gd name="T26" fmla="*/ 72 w 128"/>
                  <a:gd name="T27" fmla="*/ 0 h 184"/>
                  <a:gd name="T28" fmla="*/ 88 w 128"/>
                  <a:gd name="T29" fmla="*/ 8 h 184"/>
                  <a:gd name="T30" fmla="*/ 88 w 128"/>
                  <a:gd name="T31" fmla="*/ 0 h 184"/>
                  <a:gd name="T32" fmla="*/ 120 w 128"/>
                  <a:gd name="T33" fmla="*/ 8 h 184"/>
                  <a:gd name="T34" fmla="*/ 128 w 128"/>
                  <a:gd name="T35" fmla="*/ 40 h 184"/>
                  <a:gd name="T36" fmla="*/ 112 w 128"/>
                  <a:gd name="T37" fmla="*/ 40 h 184"/>
                  <a:gd name="T38" fmla="*/ 104 w 128"/>
                  <a:gd name="T39" fmla="*/ 56 h 184"/>
                  <a:gd name="T40" fmla="*/ 64 w 128"/>
                  <a:gd name="T41" fmla="*/ 88 h 184"/>
                  <a:gd name="T42" fmla="*/ 64 w 128"/>
                  <a:gd name="T43" fmla="*/ 104 h 184"/>
                  <a:gd name="T44" fmla="*/ 80 w 128"/>
                  <a:gd name="T45" fmla="*/ 120 h 184"/>
                  <a:gd name="T46" fmla="*/ 72 w 128"/>
                  <a:gd name="T47" fmla="*/ 128 h 184"/>
                  <a:gd name="T48" fmla="*/ 80 w 128"/>
                  <a:gd name="T49" fmla="*/ 128 h 184"/>
                  <a:gd name="T50" fmla="*/ 64 w 128"/>
                  <a:gd name="T51" fmla="*/ 136 h 184"/>
                  <a:gd name="T52" fmla="*/ 56 w 128"/>
                  <a:gd name="T53" fmla="*/ 168 h 184"/>
                  <a:gd name="T54" fmla="*/ 40 w 128"/>
                  <a:gd name="T55" fmla="*/ 168 h 184"/>
                  <a:gd name="T56" fmla="*/ 32 w 128"/>
                  <a:gd name="T57" fmla="*/ 184 h 184"/>
                  <a:gd name="T58" fmla="*/ 24 w 128"/>
                  <a:gd name="T59" fmla="*/ 184 h 184"/>
                  <a:gd name="T60" fmla="*/ 16 w 128"/>
                  <a:gd name="T61" fmla="*/ 168 h 184"/>
                  <a:gd name="T62" fmla="*/ 0 w 128"/>
                  <a:gd name="T63" fmla="*/ 128 h 184"/>
                  <a:gd name="T64" fmla="*/ 0 w 128"/>
                  <a:gd name="T65" fmla="*/ 13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84">
                    <a:moveTo>
                      <a:pt x="0" y="136"/>
                    </a:moveTo>
                    <a:lnTo>
                      <a:pt x="8" y="120"/>
                    </a:lnTo>
                    <a:lnTo>
                      <a:pt x="16" y="120"/>
                    </a:lnTo>
                    <a:lnTo>
                      <a:pt x="8" y="104"/>
                    </a:lnTo>
                    <a:lnTo>
                      <a:pt x="16" y="104"/>
                    </a:lnTo>
                    <a:lnTo>
                      <a:pt x="8" y="80"/>
                    </a:lnTo>
                    <a:lnTo>
                      <a:pt x="8" y="64"/>
                    </a:lnTo>
                    <a:lnTo>
                      <a:pt x="32" y="64"/>
                    </a:lnTo>
                    <a:lnTo>
                      <a:pt x="24" y="56"/>
                    </a:lnTo>
                    <a:lnTo>
                      <a:pt x="32" y="32"/>
                    </a:lnTo>
                    <a:lnTo>
                      <a:pt x="48" y="24"/>
                    </a:lnTo>
                    <a:lnTo>
                      <a:pt x="56" y="8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120" y="8"/>
                    </a:lnTo>
                    <a:lnTo>
                      <a:pt x="128" y="40"/>
                    </a:lnTo>
                    <a:lnTo>
                      <a:pt x="112" y="40"/>
                    </a:lnTo>
                    <a:lnTo>
                      <a:pt x="104" y="56"/>
                    </a:lnTo>
                    <a:lnTo>
                      <a:pt x="64" y="88"/>
                    </a:lnTo>
                    <a:lnTo>
                      <a:pt x="64" y="104"/>
                    </a:lnTo>
                    <a:lnTo>
                      <a:pt x="80" y="120"/>
                    </a:lnTo>
                    <a:lnTo>
                      <a:pt x="72" y="128"/>
                    </a:lnTo>
                    <a:lnTo>
                      <a:pt x="80" y="128"/>
                    </a:lnTo>
                    <a:lnTo>
                      <a:pt x="64" y="136"/>
                    </a:lnTo>
                    <a:lnTo>
                      <a:pt x="56" y="168"/>
                    </a:lnTo>
                    <a:lnTo>
                      <a:pt x="40" y="168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16" y="168"/>
                    </a:lnTo>
                    <a:lnTo>
                      <a:pt x="0" y="12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5" name="Freeform 111">
                <a:extLst>
                  <a:ext uri="{FF2B5EF4-FFF2-40B4-BE49-F238E27FC236}">
                    <a16:creationId xmlns:a16="http://schemas.microsoft.com/office/drawing/2014/main" id="{A2FA9629-80E0-4B29-BD9F-E2E5E9F4F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034" y="1735652"/>
                <a:ext cx="166587" cy="205056"/>
              </a:xfrm>
              <a:custGeom>
                <a:avLst/>
                <a:gdLst>
                  <a:gd name="T0" fmla="*/ 88 w 120"/>
                  <a:gd name="T1" fmla="*/ 16 h 136"/>
                  <a:gd name="T2" fmla="*/ 80 w 120"/>
                  <a:gd name="T3" fmla="*/ 16 h 136"/>
                  <a:gd name="T4" fmla="*/ 80 w 120"/>
                  <a:gd name="T5" fmla="*/ 24 h 136"/>
                  <a:gd name="T6" fmla="*/ 96 w 120"/>
                  <a:gd name="T7" fmla="*/ 32 h 136"/>
                  <a:gd name="T8" fmla="*/ 96 w 120"/>
                  <a:gd name="T9" fmla="*/ 40 h 136"/>
                  <a:gd name="T10" fmla="*/ 104 w 120"/>
                  <a:gd name="T11" fmla="*/ 56 h 136"/>
                  <a:gd name="T12" fmla="*/ 104 w 120"/>
                  <a:gd name="T13" fmla="*/ 64 h 136"/>
                  <a:gd name="T14" fmla="*/ 112 w 120"/>
                  <a:gd name="T15" fmla="*/ 72 h 136"/>
                  <a:gd name="T16" fmla="*/ 112 w 120"/>
                  <a:gd name="T17" fmla="*/ 80 h 136"/>
                  <a:gd name="T18" fmla="*/ 120 w 120"/>
                  <a:gd name="T19" fmla="*/ 96 h 136"/>
                  <a:gd name="T20" fmla="*/ 88 w 120"/>
                  <a:gd name="T21" fmla="*/ 128 h 136"/>
                  <a:gd name="T22" fmla="*/ 48 w 120"/>
                  <a:gd name="T23" fmla="*/ 136 h 136"/>
                  <a:gd name="T24" fmla="*/ 24 w 120"/>
                  <a:gd name="T25" fmla="*/ 128 h 136"/>
                  <a:gd name="T26" fmla="*/ 24 w 120"/>
                  <a:gd name="T27" fmla="*/ 112 h 136"/>
                  <a:gd name="T28" fmla="*/ 16 w 120"/>
                  <a:gd name="T29" fmla="*/ 96 h 136"/>
                  <a:gd name="T30" fmla="*/ 24 w 120"/>
                  <a:gd name="T31" fmla="*/ 96 h 136"/>
                  <a:gd name="T32" fmla="*/ 56 w 120"/>
                  <a:gd name="T33" fmla="*/ 64 h 136"/>
                  <a:gd name="T34" fmla="*/ 56 w 120"/>
                  <a:gd name="T35" fmla="*/ 56 h 136"/>
                  <a:gd name="T36" fmla="*/ 48 w 120"/>
                  <a:gd name="T37" fmla="*/ 56 h 136"/>
                  <a:gd name="T38" fmla="*/ 40 w 120"/>
                  <a:gd name="T39" fmla="*/ 56 h 136"/>
                  <a:gd name="T40" fmla="*/ 32 w 120"/>
                  <a:gd name="T41" fmla="*/ 24 h 136"/>
                  <a:gd name="T42" fmla="*/ 0 w 120"/>
                  <a:gd name="T43" fmla="*/ 16 h 136"/>
                  <a:gd name="T44" fmla="*/ 8 w 120"/>
                  <a:gd name="T45" fmla="*/ 8 h 136"/>
                  <a:gd name="T46" fmla="*/ 24 w 120"/>
                  <a:gd name="T47" fmla="*/ 16 h 136"/>
                  <a:gd name="T48" fmla="*/ 48 w 120"/>
                  <a:gd name="T49" fmla="*/ 16 h 136"/>
                  <a:gd name="T50" fmla="*/ 56 w 120"/>
                  <a:gd name="T51" fmla="*/ 16 h 136"/>
                  <a:gd name="T52" fmla="*/ 56 w 120"/>
                  <a:gd name="T53" fmla="*/ 0 h 136"/>
                  <a:gd name="T54" fmla="*/ 72 w 120"/>
                  <a:gd name="T55" fmla="*/ 0 h 136"/>
                  <a:gd name="T56" fmla="*/ 88 w 120"/>
                  <a:gd name="T57" fmla="*/ 8 h 136"/>
                  <a:gd name="T58" fmla="*/ 88 w 120"/>
                  <a:gd name="T59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36">
                    <a:moveTo>
                      <a:pt x="88" y="16"/>
                    </a:moveTo>
                    <a:lnTo>
                      <a:pt x="80" y="16"/>
                    </a:lnTo>
                    <a:lnTo>
                      <a:pt x="80" y="24"/>
                    </a:lnTo>
                    <a:lnTo>
                      <a:pt x="96" y="32"/>
                    </a:lnTo>
                    <a:lnTo>
                      <a:pt x="96" y="40"/>
                    </a:lnTo>
                    <a:lnTo>
                      <a:pt x="104" y="56"/>
                    </a:lnTo>
                    <a:lnTo>
                      <a:pt x="104" y="64"/>
                    </a:lnTo>
                    <a:lnTo>
                      <a:pt x="112" y="72"/>
                    </a:lnTo>
                    <a:lnTo>
                      <a:pt x="112" y="80"/>
                    </a:lnTo>
                    <a:lnTo>
                      <a:pt x="120" y="96"/>
                    </a:lnTo>
                    <a:lnTo>
                      <a:pt x="88" y="128"/>
                    </a:lnTo>
                    <a:lnTo>
                      <a:pt x="48" y="136"/>
                    </a:lnTo>
                    <a:lnTo>
                      <a:pt x="24" y="128"/>
                    </a:lnTo>
                    <a:lnTo>
                      <a:pt x="24" y="112"/>
                    </a:lnTo>
                    <a:lnTo>
                      <a:pt x="16" y="96"/>
                    </a:lnTo>
                    <a:lnTo>
                      <a:pt x="24" y="96"/>
                    </a:lnTo>
                    <a:lnTo>
                      <a:pt x="56" y="64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2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8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6" name="Freeform 112">
                <a:extLst>
                  <a:ext uri="{FF2B5EF4-FFF2-40B4-BE49-F238E27FC236}">
                    <a16:creationId xmlns:a16="http://schemas.microsoft.com/office/drawing/2014/main" id="{4B874637-851C-4D43-A992-70BD51D25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717" y="2546555"/>
                <a:ext cx="488308" cy="411444"/>
              </a:xfrm>
              <a:custGeom>
                <a:avLst/>
                <a:gdLst>
                  <a:gd name="T0" fmla="*/ 0 w 352"/>
                  <a:gd name="T1" fmla="*/ 48 h 272"/>
                  <a:gd name="T2" fmla="*/ 8 w 352"/>
                  <a:gd name="T3" fmla="*/ 72 h 272"/>
                  <a:gd name="T4" fmla="*/ 8 w 352"/>
                  <a:gd name="T5" fmla="*/ 80 h 272"/>
                  <a:gd name="T6" fmla="*/ 32 w 352"/>
                  <a:gd name="T7" fmla="*/ 104 h 272"/>
                  <a:gd name="T8" fmla="*/ 48 w 352"/>
                  <a:gd name="T9" fmla="*/ 136 h 272"/>
                  <a:gd name="T10" fmla="*/ 56 w 352"/>
                  <a:gd name="T11" fmla="*/ 144 h 272"/>
                  <a:gd name="T12" fmla="*/ 40 w 352"/>
                  <a:gd name="T13" fmla="*/ 96 h 272"/>
                  <a:gd name="T14" fmla="*/ 24 w 352"/>
                  <a:gd name="T15" fmla="*/ 16 h 272"/>
                  <a:gd name="T16" fmla="*/ 40 w 352"/>
                  <a:gd name="T17" fmla="*/ 24 h 272"/>
                  <a:gd name="T18" fmla="*/ 56 w 352"/>
                  <a:gd name="T19" fmla="*/ 72 h 272"/>
                  <a:gd name="T20" fmla="*/ 72 w 352"/>
                  <a:gd name="T21" fmla="*/ 96 h 272"/>
                  <a:gd name="T22" fmla="*/ 80 w 352"/>
                  <a:gd name="T23" fmla="*/ 112 h 272"/>
                  <a:gd name="T24" fmla="*/ 112 w 352"/>
                  <a:gd name="T25" fmla="*/ 168 h 272"/>
                  <a:gd name="T26" fmla="*/ 104 w 352"/>
                  <a:gd name="T27" fmla="*/ 192 h 272"/>
                  <a:gd name="T28" fmla="*/ 144 w 352"/>
                  <a:gd name="T29" fmla="*/ 224 h 272"/>
                  <a:gd name="T30" fmla="*/ 192 w 352"/>
                  <a:gd name="T31" fmla="*/ 248 h 272"/>
                  <a:gd name="T32" fmla="*/ 224 w 352"/>
                  <a:gd name="T33" fmla="*/ 248 h 272"/>
                  <a:gd name="T34" fmla="*/ 264 w 352"/>
                  <a:gd name="T35" fmla="*/ 272 h 272"/>
                  <a:gd name="T36" fmla="*/ 288 w 352"/>
                  <a:gd name="T37" fmla="*/ 248 h 272"/>
                  <a:gd name="T38" fmla="*/ 288 w 352"/>
                  <a:gd name="T39" fmla="*/ 224 h 272"/>
                  <a:gd name="T40" fmla="*/ 320 w 352"/>
                  <a:gd name="T41" fmla="*/ 216 h 272"/>
                  <a:gd name="T42" fmla="*/ 328 w 352"/>
                  <a:gd name="T43" fmla="*/ 216 h 272"/>
                  <a:gd name="T44" fmla="*/ 336 w 352"/>
                  <a:gd name="T45" fmla="*/ 168 h 272"/>
                  <a:gd name="T46" fmla="*/ 296 w 352"/>
                  <a:gd name="T47" fmla="*/ 200 h 272"/>
                  <a:gd name="T48" fmla="*/ 288 w 352"/>
                  <a:gd name="T49" fmla="*/ 216 h 272"/>
                  <a:gd name="T50" fmla="*/ 272 w 352"/>
                  <a:gd name="T51" fmla="*/ 216 h 272"/>
                  <a:gd name="T52" fmla="*/ 224 w 352"/>
                  <a:gd name="T53" fmla="*/ 200 h 272"/>
                  <a:gd name="T54" fmla="*/ 216 w 352"/>
                  <a:gd name="T55" fmla="*/ 128 h 272"/>
                  <a:gd name="T56" fmla="*/ 200 w 352"/>
                  <a:gd name="T57" fmla="*/ 96 h 272"/>
                  <a:gd name="T58" fmla="*/ 168 w 352"/>
                  <a:gd name="T59" fmla="*/ 40 h 272"/>
                  <a:gd name="T60" fmla="*/ 152 w 352"/>
                  <a:gd name="T61" fmla="*/ 56 h 272"/>
                  <a:gd name="T62" fmla="*/ 144 w 352"/>
                  <a:gd name="T63" fmla="*/ 32 h 272"/>
                  <a:gd name="T64" fmla="*/ 72 w 352"/>
                  <a:gd name="T65" fmla="*/ 24 h 272"/>
                  <a:gd name="T66" fmla="*/ 0 w 352"/>
                  <a:gd name="T6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2" h="272">
                    <a:moveTo>
                      <a:pt x="0" y="0"/>
                    </a:moveTo>
                    <a:lnTo>
                      <a:pt x="0" y="48"/>
                    </a:lnTo>
                    <a:lnTo>
                      <a:pt x="16" y="64"/>
                    </a:lnTo>
                    <a:lnTo>
                      <a:pt x="8" y="72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32" y="96"/>
                    </a:lnTo>
                    <a:lnTo>
                      <a:pt x="32" y="104"/>
                    </a:lnTo>
                    <a:lnTo>
                      <a:pt x="24" y="120"/>
                    </a:lnTo>
                    <a:lnTo>
                      <a:pt x="48" y="136"/>
                    </a:lnTo>
                    <a:lnTo>
                      <a:pt x="48" y="152"/>
                    </a:lnTo>
                    <a:lnTo>
                      <a:pt x="56" y="144"/>
                    </a:lnTo>
                    <a:lnTo>
                      <a:pt x="48" y="128"/>
                    </a:lnTo>
                    <a:lnTo>
                      <a:pt x="40" y="96"/>
                    </a:lnTo>
                    <a:lnTo>
                      <a:pt x="16" y="40"/>
                    </a:lnTo>
                    <a:lnTo>
                      <a:pt x="24" y="16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8" y="56"/>
                    </a:lnTo>
                    <a:lnTo>
                      <a:pt x="56" y="72"/>
                    </a:lnTo>
                    <a:lnTo>
                      <a:pt x="56" y="80"/>
                    </a:lnTo>
                    <a:lnTo>
                      <a:pt x="72" y="96"/>
                    </a:lnTo>
                    <a:lnTo>
                      <a:pt x="64" y="104"/>
                    </a:lnTo>
                    <a:lnTo>
                      <a:pt x="80" y="112"/>
                    </a:lnTo>
                    <a:lnTo>
                      <a:pt x="104" y="152"/>
                    </a:lnTo>
                    <a:lnTo>
                      <a:pt x="112" y="168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20" y="216"/>
                    </a:lnTo>
                    <a:lnTo>
                      <a:pt x="144" y="224"/>
                    </a:lnTo>
                    <a:lnTo>
                      <a:pt x="152" y="232"/>
                    </a:lnTo>
                    <a:lnTo>
                      <a:pt x="192" y="248"/>
                    </a:lnTo>
                    <a:lnTo>
                      <a:pt x="208" y="256"/>
                    </a:lnTo>
                    <a:lnTo>
                      <a:pt x="224" y="248"/>
                    </a:lnTo>
                    <a:lnTo>
                      <a:pt x="240" y="248"/>
                    </a:lnTo>
                    <a:lnTo>
                      <a:pt x="264" y="272"/>
                    </a:lnTo>
                    <a:lnTo>
                      <a:pt x="280" y="248"/>
                    </a:lnTo>
                    <a:lnTo>
                      <a:pt x="288" y="248"/>
                    </a:lnTo>
                    <a:lnTo>
                      <a:pt x="280" y="232"/>
                    </a:lnTo>
                    <a:lnTo>
                      <a:pt x="288" y="224"/>
                    </a:lnTo>
                    <a:lnTo>
                      <a:pt x="312" y="224"/>
                    </a:lnTo>
                    <a:lnTo>
                      <a:pt x="320" y="216"/>
                    </a:lnTo>
                    <a:lnTo>
                      <a:pt x="328" y="224"/>
                    </a:lnTo>
                    <a:lnTo>
                      <a:pt x="328" y="216"/>
                    </a:lnTo>
                    <a:lnTo>
                      <a:pt x="352" y="168"/>
                    </a:lnTo>
                    <a:lnTo>
                      <a:pt x="336" y="168"/>
                    </a:lnTo>
                    <a:lnTo>
                      <a:pt x="304" y="176"/>
                    </a:lnTo>
                    <a:lnTo>
                      <a:pt x="296" y="200"/>
                    </a:lnTo>
                    <a:lnTo>
                      <a:pt x="280" y="208"/>
                    </a:lnTo>
                    <a:lnTo>
                      <a:pt x="288" y="216"/>
                    </a:lnTo>
                    <a:lnTo>
                      <a:pt x="280" y="216"/>
                    </a:lnTo>
                    <a:lnTo>
                      <a:pt x="272" y="216"/>
                    </a:lnTo>
                    <a:lnTo>
                      <a:pt x="240" y="216"/>
                    </a:lnTo>
                    <a:lnTo>
                      <a:pt x="224" y="200"/>
                    </a:lnTo>
                    <a:lnTo>
                      <a:pt x="208" y="152"/>
                    </a:lnTo>
                    <a:lnTo>
                      <a:pt x="216" y="128"/>
                    </a:lnTo>
                    <a:lnTo>
                      <a:pt x="224" y="104"/>
                    </a:lnTo>
                    <a:lnTo>
                      <a:pt x="200" y="96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60" y="56"/>
                    </a:lnTo>
                    <a:lnTo>
                      <a:pt x="152" y="56"/>
                    </a:lnTo>
                    <a:lnTo>
                      <a:pt x="144" y="40"/>
                    </a:lnTo>
                    <a:lnTo>
                      <a:pt x="144" y="32"/>
                    </a:lnTo>
                    <a:lnTo>
                      <a:pt x="136" y="16"/>
                    </a:lnTo>
                    <a:lnTo>
                      <a:pt x="72" y="2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7" name="Freeform 113">
                <a:extLst>
                  <a:ext uri="{FF2B5EF4-FFF2-40B4-BE49-F238E27FC236}">
                    <a16:creationId xmlns:a16="http://schemas.microsoft.com/office/drawing/2014/main" id="{3AB2E8FC-FF48-45D8-BF7E-4B88DA85D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209" y="2886096"/>
                <a:ext cx="77046" cy="97202"/>
              </a:xfrm>
              <a:custGeom>
                <a:avLst/>
                <a:gdLst>
                  <a:gd name="T0" fmla="*/ 32 w 56"/>
                  <a:gd name="T1" fmla="*/ 48 h 64"/>
                  <a:gd name="T2" fmla="*/ 24 w 56"/>
                  <a:gd name="T3" fmla="*/ 64 h 64"/>
                  <a:gd name="T4" fmla="*/ 0 w 56"/>
                  <a:gd name="T5" fmla="*/ 56 h 64"/>
                  <a:gd name="T6" fmla="*/ 0 w 56"/>
                  <a:gd name="T7" fmla="*/ 48 h 64"/>
                  <a:gd name="T8" fmla="*/ 16 w 56"/>
                  <a:gd name="T9" fmla="*/ 24 h 64"/>
                  <a:gd name="T10" fmla="*/ 24 w 56"/>
                  <a:gd name="T11" fmla="*/ 24 h 64"/>
                  <a:gd name="T12" fmla="*/ 16 w 56"/>
                  <a:gd name="T13" fmla="*/ 8 h 64"/>
                  <a:gd name="T14" fmla="*/ 24 w 56"/>
                  <a:gd name="T15" fmla="*/ 0 h 64"/>
                  <a:gd name="T16" fmla="*/ 48 w 56"/>
                  <a:gd name="T17" fmla="*/ 0 h 64"/>
                  <a:gd name="T18" fmla="*/ 40 w 56"/>
                  <a:gd name="T19" fmla="*/ 24 h 64"/>
                  <a:gd name="T20" fmla="*/ 48 w 56"/>
                  <a:gd name="T21" fmla="*/ 32 h 64"/>
                  <a:gd name="T22" fmla="*/ 56 w 56"/>
                  <a:gd name="T23" fmla="*/ 32 h 64"/>
                  <a:gd name="T24" fmla="*/ 32 w 56"/>
                  <a:gd name="T25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64">
                    <a:moveTo>
                      <a:pt x="32" y="48"/>
                    </a:moveTo>
                    <a:lnTo>
                      <a:pt x="24" y="64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40" y="24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32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8" name="Freeform 114">
                <a:extLst>
                  <a:ext uri="{FF2B5EF4-FFF2-40B4-BE49-F238E27FC236}">
                    <a16:creationId xmlns:a16="http://schemas.microsoft.com/office/drawing/2014/main" id="{7DB778E8-A1E9-4E50-9B2F-A6363782F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526" y="2957998"/>
                <a:ext cx="43729" cy="37283"/>
              </a:xfrm>
              <a:custGeom>
                <a:avLst/>
                <a:gdLst>
                  <a:gd name="T0" fmla="*/ 32 w 32"/>
                  <a:gd name="T1" fmla="*/ 16 h 24"/>
                  <a:gd name="T2" fmla="*/ 8 w 32"/>
                  <a:gd name="T3" fmla="*/ 0 h 24"/>
                  <a:gd name="T4" fmla="*/ 0 w 32"/>
                  <a:gd name="T5" fmla="*/ 16 h 24"/>
                  <a:gd name="T6" fmla="*/ 8 w 32"/>
                  <a:gd name="T7" fmla="*/ 16 h 24"/>
                  <a:gd name="T8" fmla="*/ 32 w 32"/>
                  <a:gd name="T9" fmla="*/ 24 h 24"/>
                  <a:gd name="T10" fmla="*/ 32 w 32"/>
                  <a:gd name="T1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32" y="2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599" name="Freeform 115">
                <a:extLst>
                  <a:ext uri="{FF2B5EF4-FFF2-40B4-BE49-F238E27FC236}">
                    <a16:creationId xmlns:a16="http://schemas.microsoft.com/office/drawing/2014/main" id="{E4543E74-23BD-461D-8C3D-47320D383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525" y="3079168"/>
                <a:ext cx="11454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0" name="Freeform 116">
                <a:extLst>
                  <a:ext uri="{FF2B5EF4-FFF2-40B4-BE49-F238E27FC236}">
                    <a16:creationId xmlns:a16="http://schemas.microsoft.com/office/drawing/2014/main" id="{419FF86E-D024-496A-9003-8DAD5E27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525" y="3079168"/>
                <a:ext cx="11454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1" name="Freeform 117">
                <a:extLst>
                  <a:ext uri="{FF2B5EF4-FFF2-40B4-BE49-F238E27FC236}">
                    <a16:creationId xmlns:a16="http://schemas.microsoft.com/office/drawing/2014/main" id="{0D2FCEC1-8088-47CA-9E2A-83EC410BF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77" y="3079168"/>
                <a:ext cx="43729" cy="49267"/>
              </a:xfrm>
              <a:custGeom>
                <a:avLst/>
                <a:gdLst>
                  <a:gd name="T0" fmla="*/ 32 w 32"/>
                  <a:gd name="T1" fmla="*/ 16 h 32"/>
                  <a:gd name="T2" fmla="*/ 16 w 32"/>
                  <a:gd name="T3" fmla="*/ 0 h 32"/>
                  <a:gd name="T4" fmla="*/ 8 w 32"/>
                  <a:gd name="T5" fmla="*/ 0 h 32"/>
                  <a:gd name="T6" fmla="*/ 0 w 32"/>
                  <a:gd name="T7" fmla="*/ 0 h 32"/>
                  <a:gd name="T8" fmla="*/ 0 w 32"/>
                  <a:gd name="T9" fmla="*/ 8 h 32"/>
                  <a:gd name="T10" fmla="*/ 16 w 32"/>
                  <a:gd name="T11" fmla="*/ 16 h 32"/>
                  <a:gd name="T12" fmla="*/ 16 w 32"/>
                  <a:gd name="T13" fmla="*/ 24 h 32"/>
                  <a:gd name="T14" fmla="*/ 24 w 32"/>
                  <a:gd name="T15" fmla="*/ 32 h 32"/>
                  <a:gd name="T16" fmla="*/ 32 w 32"/>
                  <a:gd name="T17" fmla="*/ 24 h 32"/>
                  <a:gd name="T18" fmla="*/ 32 w 32"/>
                  <a:gd name="T1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2" name="Freeform 118">
                <a:extLst>
                  <a:ext uri="{FF2B5EF4-FFF2-40B4-BE49-F238E27FC236}">
                    <a16:creationId xmlns:a16="http://schemas.microsoft.com/office/drawing/2014/main" id="{2E344D6B-E45A-471A-B39A-ACE59E55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343" y="3079168"/>
                <a:ext cx="66635" cy="49267"/>
              </a:xfrm>
              <a:custGeom>
                <a:avLst/>
                <a:gdLst>
                  <a:gd name="T0" fmla="*/ 8 w 48"/>
                  <a:gd name="T1" fmla="*/ 0 h 32"/>
                  <a:gd name="T2" fmla="*/ 16 w 48"/>
                  <a:gd name="T3" fmla="*/ 8 h 32"/>
                  <a:gd name="T4" fmla="*/ 24 w 48"/>
                  <a:gd name="T5" fmla="*/ 8 h 32"/>
                  <a:gd name="T6" fmla="*/ 40 w 48"/>
                  <a:gd name="T7" fmla="*/ 0 h 32"/>
                  <a:gd name="T8" fmla="*/ 48 w 48"/>
                  <a:gd name="T9" fmla="*/ 8 h 32"/>
                  <a:gd name="T10" fmla="*/ 32 w 48"/>
                  <a:gd name="T11" fmla="*/ 16 h 32"/>
                  <a:gd name="T12" fmla="*/ 40 w 48"/>
                  <a:gd name="T13" fmla="*/ 32 h 32"/>
                  <a:gd name="T14" fmla="*/ 32 w 48"/>
                  <a:gd name="T15" fmla="*/ 32 h 32"/>
                  <a:gd name="T16" fmla="*/ 24 w 48"/>
                  <a:gd name="T17" fmla="*/ 24 h 32"/>
                  <a:gd name="T18" fmla="*/ 0 w 48"/>
                  <a:gd name="T19" fmla="*/ 16 h 32"/>
                  <a:gd name="T20" fmla="*/ 8 w 4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0"/>
                    </a:moveTo>
                    <a:lnTo>
                      <a:pt x="16" y="8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32" y="16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3" name="Freeform 119">
                <a:extLst>
                  <a:ext uri="{FF2B5EF4-FFF2-40B4-BE49-F238E27FC236}">
                    <a16:creationId xmlns:a16="http://schemas.microsoft.com/office/drawing/2014/main" id="{8FC049D7-ED74-4D83-9DFA-D65BE10F5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573" y="3043217"/>
                <a:ext cx="55182" cy="61250"/>
              </a:xfrm>
              <a:custGeom>
                <a:avLst/>
                <a:gdLst>
                  <a:gd name="T0" fmla="*/ 40 w 40"/>
                  <a:gd name="T1" fmla="*/ 24 h 40"/>
                  <a:gd name="T2" fmla="*/ 32 w 40"/>
                  <a:gd name="T3" fmla="*/ 16 h 40"/>
                  <a:gd name="T4" fmla="*/ 24 w 40"/>
                  <a:gd name="T5" fmla="*/ 0 h 40"/>
                  <a:gd name="T6" fmla="*/ 0 w 40"/>
                  <a:gd name="T7" fmla="*/ 0 h 40"/>
                  <a:gd name="T8" fmla="*/ 0 w 40"/>
                  <a:gd name="T9" fmla="*/ 16 h 40"/>
                  <a:gd name="T10" fmla="*/ 8 w 40"/>
                  <a:gd name="T11" fmla="*/ 24 h 40"/>
                  <a:gd name="T12" fmla="*/ 8 w 40"/>
                  <a:gd name="T13" fmla="*/ 16 h 40"/>
                  <a:gd name="T14" fmla="*/ 24 w 40"/>
                  <a:gd name="T15" fmla="*/ 32 h 40"/>
                  <a:gd name="T16" fmla="*/ 24 w 40"/>
                  <a:gd name="T17" fmla="*/ 40 h 40"/>
                  <a:gd name="T18" fmla="*/ 32 w 40"/>
                  <a:gd name="T19" fmla="*/ 40 h 40"/>
                  <a:gd name="T20" fmla="*/ 40 w 40"/>
                  <a:gd name="T2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0">
                    <a:moveTo>
                      <a:pt x="40" y="24"/>
                    </a:moveTo>
                    <a:lnTo>
                      <a:pt x="32" y="1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24" y="32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4" name="Freeform 120">
                <a:extLst>
                  <a:ext uri="{FF2B5EF4-FFF2-40B4-BE49-F238E27FC236}">
                    <a16:creationId xmlns:a16="http://schemas.microsoft.com/office/drawing/2014/main" id="{58A407F9-FE06-44F1-8ED6-C75BB4257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708" y="2946015"/>
                <a:ext cx="77046" cy="97202"/>
              </a:xfrm>
              <a:custGeom>
                <a:avLst/>
                <a:gdLst>
                  <a:gd name="T0" fmla="*/ 40 w 56"/>
                  <a:gd name="T1" fmla="*/ 64 h 64"/>
                  <a:gd name="T2" fmla="*/ 56 w 56"/>
                  <a:gd name="T3" fmla="*/ 16 h 64"/>
                  <a:gd name="T4" fmla="*/ 56 w 56"/>
                  <a:gd name="T5" fmla="*/ 0 h 64"/>
                  <a:gd name="T6" fmla="*/ 32 w 56"/>
                  <a:gd name="T7" fmla="*/ 8 h 64"/>
                  <a:gd name="T8" fmla="*/ 0 w 56"/>
                  <a:gd name="T9" fmla="*/ 32 h 64"/>
                  <a:gd name="T10" fmla="*/ 0 w 56"/>
                  <a:gd name="T11" fmla="*/ 40 h 64"/>
                  <a:gd name="T12" fmla="*/ 16 w 56"/>
                  <a:gd name="T13" fmla="*/ 64 h 64"/>
                  <a:gd name="T14" fmla="*/ 40 w 56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64">
                    <a:moveTo>
                      <a:pt x="40" y="64"/>
                    </a:moveTo>
                    <a:lnTo>
                      <a:pt x="56" y="16"/>
                    </a:lnTo>
                    <a:lnTo>
                      <a:pt x="56" y="0"/>
                    </a:lnTo>
                    <a:lnTo>
                      <a:pt x="32" y="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6" y="64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5" name="Freeform 121">
                <a:extLst>
                  <a:ext uri="{FF2B5EF4-FFF2-40B4-BE49-F238E27FC236}">
                    <a16:creationId xmlns:a16="http://schemas.microsoft.com/office/drawing/2014/main" id="{9AF13BAD-6E16-4170-82A1-FCB63A7F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938" y="2934032"/>
                <a:ext cx="121816" cy="61250"/>
              </a:xfrm>
              <a:custGeom>
                <a:avLst/>
                <a:gdLst>
                  <a:gd name="T0" fmla="*/ 24 w 88"/>
                  <a:gd name="T1" fmla="*/ 0 h 40"/>
                  <a:gd name="T2" fmla="*/ 64 w 88"/>
                  <a:gd name="T3" fmla="*/ 0 h 40"/>
                  <a:gd name="T4" fmla="*/ 88 w 88"/>
                  <a:gd name="T5" fmla="*/ 8 h 40"/>
                  <a:gd name="T6" fmla="*/ 64 w 88"/>
                  <a:gd name="T7" fmla="*/ 16 h 40"/>
                  <a:gd name="T8" fmla="*/ 32 w 88"/>
                  <a:gd name="T9" fmla="*/ 40 h 40"/>
                  <a:gd name="T10" fmla="*/ 24 w 88"/>
                  <a:gd name="T11" fmla="*/ 32 h 40"/>
                  <a:gd name="T12" fmla="*/ 0 w 88"/>
                  <a:gd name="T13" fmla="*/ 16 h 40"/>
                  <a:gd name="T14" fmla="*/ 24 w 88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40">
                    <a:moveTo>
                      <a:pt x="24" y="0"/>
                    </a:moveTo>
                    <a:lnTo>
                      <a:pt x="64" y="0"/>
                    </a:lnTo>
                    <a:lnTo>
                      <a:pt x="88" y="8"/>
                    </a:lnTo>
                    <a:lnTo>
                      <a:pt x="64" y="16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0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6" name="Freeform 122">
                <a:extLst>
                  <a:ext uri="{FF2B5EF4-FFF2-40B4-BE49-F238E27FC236}">
                    <a16:creationId xmlns:a16="http://schemas.microsoft.com/office/drawing/2014/main" id="{551BC1AE-BFAC-40E2-A20B-4B06A151D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111" y="2836829"/>
                <a:ext cx="66635" cy="61250"/>
              </a:xfrm>
              <a:custGeom>
                <a:avLst/>
                <a:gdLst>
                  <a:gd name="T0" fmla="*/ 8 w 48"/>
                  <a:gd name="T1" fmla="*/ 0 h 40"/>
                  <a:gd name="T2" fmla="*/ 32 w 48"/>
                  <a:gd name="T3" fmla="*/ 8 h 40"/>
                  <a:gd name="T4" fmla="*/ 40 w 48"/>
                  <a:gd name="T5" fmla="*/ 8 h 40"/>
                  <a:gd name="T6" fmla="*/ 32 w 48"/>
                  <a:gd name="T7" fmla="*/ 16 h 40"/>
                  <a:gd name="T8" fmla="*/ 48 w 48"/>
                  <a:gd name="T9" fmla="*/ 16 h 40"/>
                  <a:gd name="T10" fmla="*/ 48 w 48"/>
                  <a:gd name="T11" fmla="*/ 24 h 40"/>
                  <a:gd name="T12" fmla="*/ 48 w 48"/>
                  <a:gd name="T13" fmla="*/ 32 h 40"/>
                  <a:gd name="T14" fmla="*/ 40 w 48"/>
                  <a:gd name="T15" fmla="*/ 24 h 40"/>
                  <a:gd name="T16" fmla="*/ 16 w 48"/>
                  <a:gd name="T17" fmla="*/ 24 h 40"/>
                  <a:gd name="T18" fmla="*/ 24 w 48"/>
                  <a:gd name="T19" fmla="*/ 24 h 40"/>
                  <a:gd name="T20" fmla="*/ 16 w 48"/>
                  <a:gd name="T21" fmla="*/ 24 h 40"/>
                  <a:gd name="T22" fmla="*/ 8 w 48"/>
                  <a:gd name="T23" fmla="*/ 40 h 40"/>
                  <a:gd name="T24" fmla="*/ 0 w 48"/>
                  <a:gd name="T25" fmla="*/ 32 h 40"/>
                  <a:gd name="T26" fmla="*/ 8 w 48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0">
                    <a:moveTo>
                      <a:pt x="8" y="0"/>
                    </a:moveTo>
                    <a:lnTo>
                      <a:pt x="32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8" y="40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7" name="Freeform 123">
                <a:extLst>
                  <a:ext uri="{FF2B5EF4-FFF2-40B4-BE49-F238E27FC236}">
                    <a16:creationId xmlns:a16="http://schemas.microsoft.com/office/drawing/2014/main" id="{F2477882-F897-42AA-A666-9796DC3AB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341" y="2836829"/>
                <a:ext cx="56223" cy="49267"/>
              </a:xfrm>
              <a:custGeom>
                <a:avLst/>
                <a:gdLst>
                  <a:gd name="T0" fmla="*/ 40 w 40"/>
                  <a:gd name="T1" fmla="*/ 0 h 32"/>
                  <a:gd name="T2" fmla="*/ 24 w 40"/>
                  <a:gd name="T3" fmla="*/ 0 h 32"/>
                  <a:gd name="T4" fmla="*/ 16 w 40"/>
                  <a:gd name="T5" fmla="*/ 8 h 32"/>
                  <a:gd name="T6" fmla="*/ 24 w 40"/>
                  <a:gd name="T7" fmla="*/ 8 h 32"/>
                  <a:gd name="T8" fmla="*/ 32 w 40"/>
                  <a:gd name="T9" fmla="*/ 24 h 32"/>
                  <a:gd name="T10" fmla="*/ 16 w 40"/>
                  <a:gd name="T11" fmla="*/ 24 h 32"/>
                  <a:gd name="T12" fmla="*/ 8 w 40"/>
                  <a:gd name="T13" fmla="*/ 24 h 32"/>
                  <a:gd name="T14" fmla="*/ 0 w 40"/>
                  <a:gd name="T15" fmla="*/ 24 h 32"/>
                  <a:gd name="T16" fmla="*/ 8 w 40"/>
                  <a:gd name="T17" fmla="*/ 32 h 32"/>
                  <a:gd name="T18" fmla="*/ 32 w 40"/>
                  <a:gd name="T19" fmla="*/ 32 h 32"/>
                  <a:gd name="T20" fmla="*/ 40 w 40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40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32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8" name="Freeform 124">
                <a:extLst>
                  <a:ext uri="{FF2B5EF4-FFF2-40B4-BE49-F238E27FC236}">
                    <a16:creationId xmlns:a16="http://schemas.microsoft.com/office/drawing/2014/main" id="{7EDAB40F-CED1-4AF6-8233-F5AD8A2CD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968" y="3988605"/>
                <a:ext cx="88500" cy="107855"/>
              </a:xfrm>
              <a:custGeom>
                <a:avLst/>
                <a:gdLst>
                  <a:gd name="T0" fmla="*/ 0 w 64"/>
                  <a:gd name="T1" fmla="*/ 56 h 72"/>
                  <a:gd name="T2" fmla="*/ 0 w 64"/>
                  <a:gd name="T3" fmla="*/ 0 h 72"/>
                  <a:gd name="T4" fmla="*/ 8 w 64"/>
                  <a:gd name="T5" fmla="*/ 0 h 72"/>
                  <a:gd name="T6" fmla="*/ 24 w 64"/>
                  <a:gd name="T7" fmla="*/ 16 h 72"/>
                  <a:gd name="T8" fmla="*/ 24 w 64"/>
                  <a:gd name="T9" fmla="*/ 8 h 72"/>
                  <a:gd name="T10" fmla="*/ 56 w 64"/>
                  <a:gd name="T11" fmla="*/ 24 h 72"/>
                  <a:gd name="T12" fmla="*/ 64 w 64"/>
                  <a:gd name="T13" fmla="*/ 40 h 72"/>
                  <a:gd name="T14" fmla="*/ 64 w 64"/>
                  <a:gd name="T15" fmla="*/ 56 h 72"/>
                  <a:gd name="T16" fmla="*/ 56 w 64"/>
                  <a:gd name="T17" fmla="*/ 64 h 72"/>
                  <a:gd name="T18" fmla="*/ 32 w 64"/>
                  <a:gd name="T19" fmla="*/ 72 h 72"/>
                  <a:gd name="T20" fmla="*/ 0 w 64"/>
                  <a:gd name="T2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72">
                    <a:moveTo>
                      <a:pt x="0" y="5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56" y="24"/>
                    </a:lnTo>
                    <a:lnTo>
                      <a:pt x="64" y="40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32" y="7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09" name="Freeform 125">
                <a:extLst>
                  <a:ext uri="{FF2B5EF4-FFF2-40B4-BE49-F238E27FC236}">
                    <a16:creationId xmlns:a16="http://schemas.microsoft.com/office/drawing/2014/main" id="{8CEE558A-8BBC-4B19-8D8F-C86D3C8A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341" y="3176370"/>
                <a:ext cx="710077" cy="896121"/>
              </a:xfrm>
              <a:custGeom>
                <a:avLst/>
                <a:gdLst>
                  <a:gd name="T0" fmla="*/ 272 w 512"/>
                  <a:gd name="T1" fmla="*/ 48 h 592"/>
                  <a:gd name="T2" fmla="*/ 232 w 512"/>
                  <a:gd name="T3" fmla="*/ 40 h 592"/>
                  <a:gd name="T4" fmla="*/ 224 w 512"/>
                  <a:gd name="T5" fmla="*/ 48 h 592"/>
                  <a:gd name="T6" fmla="*/ 192 w 512"/>
                  <a:gd name="T7" fmla="*/ 56 h 592"/>
                  <a:gd name="T8" fmla="*/ 176 w 512"/>
                  <a:gd name="T9" fmla="*/ 40 h 592"/>
                  <a:gd name="T10" fmla="*/ 176 w 512"/>
                  <a:gd name="T11" fmla="*/ 0 h 592"/>
                  <a:gd name="T12" fmla="*/ 168 w 512"/>
                  <a:gd name="T13" fmla="*/ 8 h 592"/>
                  <a:gd name="T14" fmla="*/ 112 w 512"/>
                  <a:gd name="T15" fmla="*/ 16 h 592"/>
                  <a:gd name="T16" fmla="*/ 120 w 512"/>
                  <a:gd name="T17" fmla="*/ 40 h 592"/>
                  <a:gd name="T18" fmla="*/ 104 w 512"/>
                  <a:gd name="T19" fmla="*/ 64 h 592"/>
                  <a:gd name="T20" fmla="*/ 88 w 512"/>
                  <a:gd name="T21" fmla="*/ 56 h 592"/>
                  <a:gd name="T22" fmla="*/ 48 w 512"/>
                  <a:gd name="T23" fmla="*/ 56 h 592"/>
                  <a:gd name="T24" fmla="*/ 56 w 512"/>
                  <a:gd name="T25" fmla="*/ 72 h 592"/>
                  <a:gd name="T26" fmla="*/ 48 w 512"/>
                  <a:gd name="T27" fmla="*/ 96 h 592"/>
                  <a:gd name="T28" fmla="*/ 16 w 512"/>
                  <a:gd name="T29" fmla="*/ 152 h 592"/>
                  <a:gd name="T30" fmla="*/ 0 w 512"/>
                  <a:gd name="T31" fmla="*/ 192 h 592"/>
                  <a:gd name="T32" fmla="*/ 24 w 512"/>
                  <a:gd name="T33" fmla="*/ 232 h 592"/>
                  <a:gd name="T34" fmla="*/ 40 w 512"/>
                  <a:gd name="T35" fmla="*/ 240 h 592"/>
                  <a:gd name="T36" fmla="*/ 72 w 512"/>
                  <a:gd name="T37" fmla="*/ 248 h 592"/>
                  <a:gd name="T38" fmla="*/ 112 w 512"/>
                  <a:gd name="T39" fmla="*/ 224 h 592"/>
                  <a:gd name="T40" fmla="*/ 120 w 512"/>
                  <a:gd name="T41" fmla="*/ 264 h 592"/>
                  <a:gd name="T42" fmla="*/ 184 w 512"/>
                  <a:gd name="T43" fmla="*/ 304 h 592"/>
                  <a:gd name="T44" fmla="*/ 184 w 512"/>
                  <a:gd name="T45" fmla="*/ 320 h 592"/>
                  <a:gd name="T46" fmla="*/ 208 w 512"/>
                  <a:gd name="T47" fmla="*/ 336 h 592"/>
                  <a:gd name="T48" fmla="*/ 216 w 512"/>
                  <a:gd name="T49" fmla="*/ 384 h 592"/>
                  <a:gd name="T50" fmla="*/ 248 w 512"/>
                  <a:gd name="T51" fmla="*/ 416 h 592"/>
                  <a:gd name="T52" fmla="*/ 256 w 512"/>
                  <a:gd name="T53" fmla="*/ 440 h 592"/>
                  <a:gd name="T54" fmla="*/ 272 w 512"/>
                  <a:gd name="T55" fmla="*/ 464 h 592"/>
                  <a:gd name="T56" fmla="*/ 288 w 512"/>
                  <a:gd name="T57" fmla="*/ 488 h 592"/>
                  <a:gd name="T58" fmla="*/ 248 w 512"/>
                  <a:gd name="T59" fmla="*/ 536 h 592"/>
                  <a:gd name="T60" fmla="*/ 272 w 512"/>
                  <a:gd name="T61" fmla="*/ 552 h 592"/>
                  <a:gd name="T62" fmla="*/ 304 w 512"/>
                  <a:gd name="T63" fmla="*/ 560 h 592"/>
                  <a:gd name="T64" fmla="*/ 312 w 512"/>
                  <a:gd name="T65" fmla="*/ 592 h 592"/>
                  <a:gd name="T66" fmla="*/ 336 w 512"/>
                  <a:gd name="T67" fmla="*/ 552 h 592"/>
                  <a:gd name="T68" fmla="*/ 360 w 512"/>
                  <a:gd name="T69" fmla="*/ 512 h 592"/>
                  <a:gd name="T70" fmla="*/ 376 w 512"/>
                  <a:gd name="T71" fmla="*/ 448 h 592"/>
                  <a:gd name="T72" fmla="*/ 392 w 512"/>
                  <a:gd name="T73" fmla="*/ 440 h 592"/>
                  <a:gd name="T74" fmla="*/ 400 w 512"/>
                  <a:gd name="T75" fmla="*/ 432 h 592"/>
                  <a:gd name="T76" fmla="*/ 432 w 512"/>
                  <a:gd name="T77" fmla="*/ 424 h 592"/>
                  <a:gd name="T78" fmla="*/ 448 w 512"/>
                  <a:gd name="T79" fmla="*/ 408 h 592"/>
                  <a:gd name="T80" fmla="*/ 464 w 512"/>
                  <a:gd name="T81" fmla="*/ 376 h 592"/>
                  <a:gd name="T82" fmla="*/ 464 w 512"/>
                  <a:gd name="T83" fmla="*/ 344 h 592"/>
                  <a:gd name="T84" fmla="*/ 504 w 512"/>
                  <a:gd name="T85" fmla="*/ 224 h 592"/>
                  <a:gd name="T86" fmla="*/ 512 w 512"/>
                  <a:gd name="T87" fmla="*/ 184 h 592"/>
                  <a:gd name="T88" fmla="*/ 488 w 512"/>
                  <a:gd name="T89" fmla="*/ 152 h 592"/>
                  <a:gd name="T90" fmla="*/ 424 w 512"/>
                  <a:gd name="T91" fmla="*/ 128 h 592"/>
                  <a:gd name="T92" fmla="*/ 384 w 512"/>
                  <a:gd name="T93" fmla="*/ 120 h 592"/>
                  <a:gd name="T94" fmla="*/ 384 w 512"/>
                  <a:gd name="T95" fmla="*/ 104 h 592"/>
                  <a:gd name="T96" fmla="*/ 368 w 512"/>
                  <a:gd name="T97" fmla="*/ 96 h 592"/>
                  <a:gd name="T98" fmla="*/ 336 w 512"/>
                  <a:gd name="T99" fmla="*/ 88 h 592"/>
                  <a:gd name="T100" fmla="*/ 336 w 512"/>
                  <a:gd name="T101" fmla="*/ 80 h 592"/>
                  <a:gd name="T102" fmla="*/ 304 w 512"/>
                  <a:gd name="T103" fmla="*/ 88 h 592"/>
                  <a:gd name="T104" fmla="*/ 296 w 512"/>
                  <a:gd name="T105" fmla="*/ 96 h 592"/>
                  <a:gd name="T106" fmla="*/ 312 w 512"/>
                  <a:gd name="T107" fmla="*/ 64 h 592"/>
                  <a:gd name="T108" fmla="*/ 304 w 512"/>
                  <a:gd name="T109" fmla="*/ 48 h 592"/>
                  <a:gd name="T110" fmla="*/ 288 w 512"/>
                  <a:gd name="T111" fmla="*/ 16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2" h="592">
                    <a:moveTo>
                      <a:pt x="288" y="16"/>
                    </a:moveTo>
                    <a:lnTo>
                      <a:pt x="272" y="48"/>
                    </a:lnTo>
                    <a:lnTo>
                      <a:pt x="256" y="48"/>
                    </a:lnTo>
                    <a:lnTo>
                      <a:pt x="232" y="40"/>
                    </a:lnTo>
                    <a:lnTo>
                      <a:pt x="232" y="48"/>
                    </a:lnTo>
                    <a:lnTo>
                      <a:pt x="224" y="48"/>
                    </a:lnTo>
                    <a:lnTo>
                      <a:pt x="216" y="48"/>
                    </a:lnTo>
                    <a:lnTo>
                      <a:pt x="192" y="56"/>
                    </a:lnTo>
                    <a:lnTo>
                      <a:pt x="184" y="56"/>
                    </a:lnTo>
                    <a:lnTo>
                      <a:pt x="176" y="40"/>
                    </a:lnTo>
                    <a:lnTo>
                      <a:pt x="184" y="16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8" y="8"/>
                    </a:lnTo>
                    <a:lnTo>
                      <a:pt x="136" y="24"/>
                    </a:lnTo>
                    <a:lnTo>
                      <a:pt x="112" y="16"/>
                    </a:lnTo>
                    <a:lnTo>
                      <a:pt x="120" y="24"/>
                    </a:lnTo>
                    <a:lnTo>
                      <a:pt x="120" y="40"/>
                    </a:lnTo>
                    <a:lnTo>
                      <a:pt x="128" y="48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80" y="48"/>
                    </a:lnTo>
                    <a:lnTo>
                      <a:pt x="48" y="56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40" y="72"/>
                    </a:lnTo>
                    <a:lnTo>
                      <a:pt x="48" y="96"/>
                    </a:lnTo>
                    <a:lnTo>
                      <a:pt x="48" y="144"/>
                    </a:lnTo>
                    <a:lnTo>
                      <a:pt x="16" y="152"/>
                    </a:lnTo>
                    <a:lnTo>
                      <a:pt x="8" y="168"/>
                    </a:lnTo>
                    <a:lnTo>
                      <a:pt x="0" y="192"/>
                    </a:lnTo>
                    <a:lnTo>
                      <a:pt x="8" y="216"/>
                    </a:lnTo>
                    <a:lnTo>
                      <a:pt x="24" y="232"/>
                    </a:lnTo>
                    <a:lnTo>
                      <a:pt x="40" y="224"/>
                    </a:lnTo>
                    <a:lnTo>
                      <a:pt x="40" y="240"/>
                    </a:lnTo>
                    <a:lnTo>
                      <a:pt x="56" y="240"/>
                    </a:lnTo>
                    <a:lnTo>
                      <a:pt x="72" y="248"/>
                    </a:lnTo>
                    <a:lnTo>
                      <a:pt x="88" y="224"/>
                    </a:lnTo>
                    <a:lnTo>
                      <a:pt x="112" y="224"/>
                    </a:lnTo>
                    <a:lnTo>
                      <a:pt x="112" y="248"/>
                    </a:lnTo>
                    <a:lnTo>
                      <a:pt x="120" y="264"/>
                    </a:lnTo>
                    <a:lnTo>
                      <a:pt x="176" y="288"/>
                    </a:lnTo>
                    <a:lnTo>
                      <a:pt x="184" y="304"/>
                    </a:lnTo>
                    <a:lnTo>
                      <a:pt x="184" y="312"/>
                    </a:lnTo>
                    <a:lnTo>
                      <a:pt x="184" y="320"/>
                    </a:lnTo>
                    <a:lnTo>
                      <a:pt x="208" y="328"/>
                    </a:lnTo>
                    <a:lnTo>
                      <a:pt x="208" y="336"/>
                    </a:lnTo>
                    <a:lnTo>
                      <a:pt x="224" y="352"/>
                    </a:lnTo>
                    <a:lnTo>
                      <a:pt x="216" y="384"/>
                    </a:lnTo>
                    <a:lnTo>
                      <a:pt x="224" y="408"/>
                    </a:lnTo>
                    <a:lnTo>
                      <a:pt x="248" y="416"/>
                    </a:lnTo>
                    <a:lnTo>
                      <a:pt x="256" y="416"/>
                    </a:lnTo>
                    <a:lnTo>
                      <a:pt x="256" y="440"/>
                    </a:lnTo>
                    <a:lnTo>
                      <a:pt x="272" y="440"/>
                    </a:lnTo>
                    <a:lnTo>
                      <a:pt x="272" y="464"/>
                    </a:lnTo>
                    <a:lnTo>
                      <a:pt x="280" y="464"/>
                    </a:lnTo>
                    <a:lnTo>
                      <a:pt x="288" y="488"/>
                    </a:lnTo>
                    <a:lnTo>
                      <a:pt x="280" y="496"/>
                    </a:lnTo>
                    <a:lnTo>
                      <a:pt x="248" y="536"/>
                    </a:lnTo>
                    <a:lnTo>
                      <a:pt x="256" y="536"/>
                    </a:lnTo>
                    <a:lnTo>
                      <a:pt x="272" y="552"/>
                    </a:lnTo>
                    <a:lnTo>
                      <a:pt x="272" y="544"/>
                    </a:lnTo>
                    <a:lnTo>
                      <a:pt x="304" y="560"/>
                    </a:lnTo>
                    <a:lnTo>
                      <a:pt x="312" y="576"/>
                    </a:lnTo>
                    <a:lnTo>
                      <a:pt x="312" y="592"/>
                    </a:lnTo>
                    <a:lnTo>
                      <a:pt x="320" y="568"/>
                    </a:lnTo>
                    <a:lnTo>
                      <a:pt x="336" y="552"/>
                    </a:lnTo>
                    <a:lnTo>
                      <a:pt x="344" y="528"/>
                    </a:lnTo>
                    <a:lnTo>
                      <a:pt x="360" y="512"/>
                    </a:lnTo>
                    <a:lnTo>
                      <a:pt x="352" y="472"/>
                    </a:lnTo>
                    <a:lnTo>
                      <a:pt x="376" y="448"/>
                    </a:lnTo>
                    <a:lnTo>
                      <a:pt x="384" y="440"/>
                    </a:lnTo>
                    <a:lnTo>
                      <a:pt x="392" y="440"/>
                    </a:lnTo>
                    <a:lnTo>
                      <a:pt x="392" y="432"/>
                    </a:lnTo>
                    <a:lnTo>
                      <a:pt x="400" y="432"/>
                    </a:lnTo>
                    <a:lnTo>
                      <a:pt x="400" y="424"/>
                    </a:lnTo>
                    <a:lnTo>
                      <a:pt x="432" y="424"/>
                    </a:lnTo>
                    <a:lnTo>
                      <a:pt x="432" y="416"/>
                    </a:lnTo>
                    <a:lnTo>
                      <a:pt x="448" y="408"/>
                    </a:lnTo>
                    <a:lnTo>
                      <a:pt x="448" y="400"/>
                    </a:lnTo>
                    <a:lnTo>
                      <a:pt x="464" y="376"/>
                    </a:lnTo>
                    <a:lnTo>
                      <a:pt x="464" y="352"/>
                    </a:lnTo>
                    <a:lnTo>
                      <a:pt x="464" y="344"/>
                    </a:lnTo>
                    <a:lnTo>
                      <a:pt x="464" y="280"/>
                    </a:lnTo>
                    <a:lnTo>
                      <a:pt x="504" y="224"/>
                    </a:lnTo>
                    <a:lnTo>
                      <a:pt x="512" y="200"/>
                    </a:lnTo>
                    <a:lnTo>
                      <a:pt x="512" y="184"/>
                    </a:lnTo>
                    <a:lnTo>
                      <a:pt x="504" y="160"/>
                    </a:lnTo>
                    <a:lnTo>
                      <a:pt x="488" y="152"/>
                    </a:lnTo>
                    <a:lnTo>
                      <a:pt x="448" y="120"/>
                    </a:lnTo>
                    <a:lnTo>
                      <a:pt x="424" y="128"/>
                    </a:lnTo>
                    <a:lnTo>
                      <a:pt x="400" y="112"/>
                    </a:lnTo>
                    <a:lnTo>
                      <a:pt x="384" y="120"/>
                    </a:lnTo>
                    <a:lnTo>
                      <a:pt x="384" y="112"/>
                    </a:lnTo>
                    <a:lnTo>
                      <a:pt x="384" y="104"/>
                    </a:lnTo>
                    <a:lnTo>
                      <a:pt x="376" y="104"/>
                    </a:lnTo>
                    <a:lnTo>
                      <a:pt x="368" y="96"/>
                    </a:lnTo>
                    <a:lnTo>
                      <a:pt x="344" y="88"/>
                    </a:lnTo>
                    <a:lnTo>
                      <a:pt x="336" y="88"/>
                    </a:lnTo>
                    <a:lnTo>
                      <a:pt x="328" y="104"/>
                    </a:lnTo>
                    <a:lnTo>
                      <a:pt x="336" y="80"/>
                    </a:lnTo>
                    <a:lnTo>
                      <a:pt x="328" y="80"/>
                    </a:lnTo>
                    <a:lnTo>
                      <a:pt x="304" y="88"/>
                    </a:lnTo>
                    <a:lnTo>
                      <a:pt x="304" y="104"/>
                    </a:lnTo>
                    <a:lnTo>
                      <a:pt x="296" y="96"/>
                    </a:lnTo>
                    <a:lnTo>
                      <a:pt x="296" y="80"/>
                    </a:lnTo>
                    <a:lnTo>
                      <a:pt x="312" y="64"/>
                    </a:lnTo>
                    <a:lnTo>
                      <a:pt x="312" y="56"/>
                    </a:lnTo>
                    <a:lnTo>
                      <a:pt x="304" y="48"/>
                    </a:lnTo>
                    <a:lnTo>
                      <a:pt x="296" y="24"/>
                    </a:lnTo>
                    <a:lnTo>
                      <a:pt x="28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0" name="Freeform 126">
                <a:extLst>
                  <a:ext uri="{FF2B5EF4-FFF2-40B4-BE49-F238E27FC236}">
                    <a16:creationId xmlns:a16="http://schemas.microsoft.com/office/drawing/2014/main" id="{7373DA75-0814-44B7-A94E-5D8371C18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198" y="4497250"/>
                <a:ext cx="78087" cy="59919"/>
              </a:xfrm>
              <a:custGeom>
                <a:avLst/>
                <a:gdLst>
                  <a:gd name="T0" fmla="*/ 0 w 56"/>
                  <a:gd name="T1" fmla="*/ 0 h 40"/>
                  <a:gd name="T2" fmla="*/ 16 w 56"/>
                  <a:gd name="T3" fmla="*/ 16 h 40"/>
                  <a:gd name="T4" fmla="*/ 56 w 56"/>
                  <a:gd name="T5" fmla="*/ 32 h 40"/>
                  <a:gd name="T6" fmla="*/ 32 w 56"/>
                  <a:gd name="T7" fmla="*/ 40 h 40"/>
                  <a:gd name="T8" fmla="*/ 24 w 56"/>
                  <a:gd name="T9" fmla="*/ 40 h 40"/>
                  <a:gd name="T10" fmla="*/ 0 w 56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0">
                    <a:moveTo>
                      <a:pt x="0" y="0"/>
                    </a:moveTo>
                    <a:lnTo>
                      <a:pt x="16" y="16"/>
                    </a:lnTo>
                    <a:lnTo>
                      <a:pt x="56" y="32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1" name="Freeform 127">
                <a:extLst>
                  <a:ext uri="{FF2B5EF4-FFF2-40B4-BE49-F238E27FC236}">
                    <a16:creationId xmlns:a16="http://schemas.microsoft.com/office/drawing/2014/main" id="{C40F117C-AF0C-4B12-9BF8-E39B3235F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563" y="4497250"/>
                <a:ext cx="99952" cy="59919"/>
              </a:xfrm>
              <a:custGeom>
                <a:avLst/>
                <a:gdLst>
                  <a:gd name="T0" fmla="*/ 48 w 72"/>
                  <a:gd name="T1" fmla="*/ 0 h 40"/>
                  <a:gd name="T2" fmla="*/ 32 w 72"/>
                  <a:gd name="T3" fmla="*/ 0 h 40"/>
                  <a:gd name="T4" fmla="*/ 40 w 72"/>
                  <a:gd name="T5" fmla="*/ 8 h 40"/>
                  <a:gd name="T6" fmla="*/ 48 w 72"/>
                  <a:gd name="T7" fmla="*/ 8 h 40"/>
                  <a:gd name="T8" fmla="*/ 40 w 72"/>
                  <a:gd name="T9" fmla="*/ 16 h 40"/>
                  <a:gd name="T10" fmla="*/ 40 w 72"/>
                  <a:gd name="T11" fmla="*/ 24 h 40"/>
                  <a:gd name="T12" fmla="*/ 0 w 72"/>
                  <a:gd name="T13" fmla="*/ 8 h 40"/>
                  <a:gd name="T14" fmla="*/ 0 w 72"/>
                  <a:gd name="T15" fmla="*/ 16 h 40"/>
                  <a:gd name="T16" fmla="*/ 8 w 72"/>
                  <a:gd name="T17" fmla="*/ 24 h 40"/>
                  <a:gd name="T18" fmla="*/ 16 w 72"/>
                  <a:gd name="T19" fmla="*/ 24 h 40"/>
                  <a:gd name="T20" fmla="*/ 40 w 72"/>
                  <a:gd name="T21" fmla="*/ 32 h 40"/>
                  <a:gd name="T22" fmla="*/ 56 w 72"/>
                  <a:gd name="T23" fmla="*/ 32 h 40"/>
                  <a:gd name="T24" fmla="*/ 56 w 72"/>
                  <a:gd name="T25" fmla="*/ 40 h 40"/>
                  <a:gd name="T26" fmla="*/ 72 w 72"/>
                  <a:gd name="T27" fmla="*/ 40 h 40"/>
                  <a:gd name="T28" fmla="*/ 48 w 72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40">
                    <a:moveTo>
                      <a:pt x="48" y="0"/>
                    </a:moveTo>
                    <a:lnTo>
                      <a:pt x="32" y="0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40" y="32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2" name="Freeform 128">
                <a:extLst>
                  <a:ext uri="{FF2B5EF4-FFF2-40B4-BE49-F238E27FC236}">
                    <a16:creationId xmlns:a16="http://schemas.microsoft.com/office/drawing/2014/main" id="{2031C505-0F5C-4674-A751-515760F6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660" y="3297539"/>
                <a:ext cx="243633" cy="411444"/>
              </a:xfrm>
              <a:custGeom>
                <a:avLst/>
                <a:gdLst>
                  <a:gd name="T0" fmla="*/ 8 w 176"/>
                  <a:gd name="T1" fmla="*/ 48 h 272"/>
                  <a:gd name="T2" fmla="*/ 0 w 176"/>
                  <a:gd name="T3" fmla="*/ 64 h 272"/>
                  <a:gd name="T4" fmla="*/ 8 w 176"/>
                  <a:gd name="T5" fmla="*/ 88 h 272"/>
                  <a:gd name="T6" fmla="*/ 0 w 176"/>
                  <a:gd name="T7" fmla="*/ 88 h 272"/>
                  <a:gd name="T8" fmla="*/ 16 w 176"/>
                  <a:gd name="T9" fmla="*/ 104 h 272"/>
                  <a:gd name="T10" fmla="*/ 32 w 176"/>
                  <a:gd name="T11" fmla="*/ 128 h 272"/>
                  <a:gd name="T12" fmla="*/ 80 w 176"/>
                  <a:gd name="T13" fmla="*/ 224 h 272"/>
                  <a:gd name="T14" fmla="*/ 152 w 176"/>
                  <a:gd name="T15" fmla="*/ 272 h 272"/>
                  <a:gd name="T16" fmla="*/ 168 w 176"/>
                  <a:gd name="T17" fmla="*/ 264 h 272"/>
                  <a:gd name="T18" fmla="*/ 176 w 176"/>
                  <a:gd name="T19" fmla="*/ 248 h 272"/>
                  <a:gd name="T20" fmla="*/ 168 w 176"/>
                  <a:gd name="T21" fmla="*/ 240 h 272"/>
                  <a:gd name="T22" fmla="*/ 168 w 176"/>
                  <a:gd name="T23" fmla="*/ 184 h 272"/>
                  <a:gd name="T24" fmla="*/ 160 w 176"/>
                  <a:gd name="T25" fmla="*/ 160 h 272"/>
                  <a:gd name="T26" fmla="*/ 144 w 176"/>
                  <a:gd name="T27" fmla="*/ 160 h 272"/>
                  <a:gd name="T28" fmla="*/ 144 w 176"/>
                  <a:gd name="T29" fmla="*/ 144 h 272"/>
                  <a:gd name="T30" fmla="*/ 128 w 176"/>
                  <a:gd name="T31" fmla="*/ 152 h 272"/>
                  <a:gd name="T32" fmla="*/ 112 w 176"/>
                  <a:gd name="T33" fmla="*/ 136 h 272"/>
                  <a:gd name="T34" fmla="*/ 104 w 176"/>
                  <a:gd name="T35" fmla="*/ 112 h 272"/>
                  <a:gd name="T36" fmla="*/ 112 w 176"/>
                  <a:gd name="T37" fmla="*/ 88 h 272"/>
                  <a:gd name="T38" fmla="*/ 120 w 176"/>
                  <a:gd name="T39" fmla="*/ 72 h 272"/>
                  <a:gd name="T40" fmla="*/ 152 w 176"/>
                  <a:gd name="T41" fmla="*/ 64 h 272"/>
                  <a:gd name="T42" fmla="*/ 144 w 176"/>
                  <a:gd name="T43" fmla="*/ 56 h 272"/>
                  <a:gd name="T44" fmla="*/ 144 w 176"/>
                  <a:gd name="T45" fmla="*/ 40 h 272"/>
                  <a:gd name="T46" fmla="*/ 136 w 176"/>
                  <a:gd name="T47" fmla="*/ 32 h 272"/>
                  <a:gd name="T48" fmla="*/ 104 w 176"/>
                  <a:gd name="T49" fmla="*/ 40 h 272"/>
                  <a:gd name="T50" fmla="*/ 96 w 176"/>
                  <a:gd name="T51" fmla="*/ 16 h 272"/>
                  <a:gd name="T52" fmla="*/ 80 w 176"/>
                  <a:gd name="T53" fmla="*/ 0 h 272"/>
                  <a:gd name="T54" fmla="*/ 72 w 176"/>
                  <a:gd name="T55" fmla="*/ 0 h 272"/>
                  <a:gd name="T56" fmla="*/ 80 w 176"/>
                  <a:gd name="T57" fmla="*/ 16 h 272"/>
                  <a:gd name="T58" fmla="*/ 72 w 176"/>
                  <a:gd name="T59" fmla="*/ 24 h 272"/>
                  <a:gd name="T60" fmla="*/ 64 w 176"/>
                  <a:gd name="T61" fmla="*/ 40 h 272"/>
                  <a:gd name="T62" fmla="*/ 40 w 176"/>
                  <a:gd name="T63" fmla="*/ 48 h 272"/>
                  <a:gd name="T64" fmla="*/ 24 w 176"/>
                  <a:gd name="T65" fmla="*/ 72 h 272"/>
                  <a:gd name="T66" fmla="*/ 8 w 176"/>
                  <a:gd name="T67" fmla="*/ 64 h 272"/>
                  <a:gd name="T68" fmla="*/ 8 w 176"/>
                  <a:gd name="T69" fmla="*/ 4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" h="272">
                    <a:moveTo>
                      <a:pt x="8" y="48"/>
                    </a:moveTo>
                    <a:lnTo>
                      <a:pt x="0" y="64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16" y="104"/>
                    </a:lnTo>
                    <a:lnTo>
                      <a:pt x="32" y="128"/>
                    </a:lnTo>
                    <a:lnTo>
                      <a:pt x="80" y="224"/>
                    </a:lnTo>
                    <a:lnTo>
                      <a:pt x="152" y="272"/>
                    </a:lnTo>
                    <a:lnTo>
                      <a:pt x="168" y="264"/>
                    </a:lnTo>
                    <a:lnTo>
                      <a:pt x="176" y="248"/>
                    </a:lnTo>
                    <a:lnTo>
                      <a:pt x="168" y="240"/>
                    </a:lnTo>
                    <a:lnTo>
                      <a:pt x="168" y="184"/>
                    </a:lnTo>
                    <a:lnTo>
                      <a:pt x="160" y="160"/>
                    </a:lnTo>
                    <a:lnTo>
                      <a:pt x="144" y="160"/>
                    </a:lnTo>
                    <a:lnTo>
                      <a:pt x="144" y="144"/>
                    </a:lnTo>
                    <a:lnTo>
                      <a:pt x="128" y="152"/>
                    </a:lnTo>
                    <a:lnTo>
                      <a:pt x="112" y="136"/>
                    </a:lnTo>
                    <a:lnTo>
                      <a:pt x="104" y="112"/>
                    </a:lnTo>
                    <a:lnTo>
                      <a:pt x="112" y="88"/>
                    </a:lnTo>
                    <a:lnTo>
                      <a:pt x="120" y="72"/>
                    </a:lnTo>
                    <a:lnTo>
                      <a:pt x="152" y="64"/>
                    </a:lnTo>
                    <a:lnTo>
                      <a:pt x="144" y="56"/>
                    </a:lnTo>
                    <a:lnTo>
                      <a:pt x="144" y="40"/>
                    </a:lnTo>
                    <a:lnTo>
                      <a:pt x="136" y="32"/>
                    </a:lnTo>
                    <a:lnTo>
                      <a:pt x="104" y="40"/>
                    </a:lnTo>
                    <a:lnTo>
                      <a:pt x="96" y="16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80" y="16"/>
                    </a:lnTo>
                    <a:lnTo>
                      <a:pt x="72" y="24"/>
                    </a:lnTo>
                    <a:lnTo>
                      <a:pt x="64" y="40"/>
                    </a:lnTo>
                    <a:lnTo>
                      <a:pt x="40" y="48"/>
                    </a:lnTo>
                    <a:lnTo>
                      <a:pt x="24" y="72"/>
                    </a:lnTo>
                    <a:lnTo>
                      <a:pt x="8" y="64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3" name="Freeform 129">
                <a:extLst>
                  <a:ext uri="{FF2B5EF4-FFF2-40B4-BE49-F238E27FC236}">
                    <a16:creationId xmlns:a16="http://schemas.microsoft.com/office/drawing/2014/main" id="{480D28A8-385E-416A-A1D1-D2F744CE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660" y="3261587"/>
                <a:ext cx="110364" cy="145137"/>
              </a:xfrm>
              <a:custGeom>
                <a:avLst/>
                <a:gdLst>
                  <a:gd name="T0" fmla="*/ 8 w 80"/>
                  <a:gd name="T1" fmla="*/ 72 h 96"/>
                  <a:gd name="T2" fmla="*/ 8 w 80"/>
                  <a:gd name="T3" fmla="*/ 88 h 96"/>
                  <a:gd name="T4" fmla="*/ 24 w 80"/>
                  <a:gd name="T5" fmla="*/ 96 h 96"/>
                  <a:gd name="T6" fmla="*/ 40 w 80"/>
                  <a:gd name="T7" fmla="*/ 72 h 96"/>
                  <a:gd name="T8" fmla="*/ 64 w 80"/>
                  <a:gd name="T9" fmla="*/ 64 h 96"/>
                  <a:gd name="T10" fmla="*/ 72 w 80"/>
                  <a:gd name="T11" fmla="*/ 48 h 96"/>
                  <a:gd name="T12" fmla="*/ 80 w 80"/>
                  <a:gd name="T13" fmla="*/ 40 h 96"/>
                  <a:gd name="T14" fmla="*/ 72 w 80"/>
                  <a:gd name="T15" fmla="*/ 24 h 96"/>
                  <a:gd name="T16" fmla="*/ 80 w 80"/>
                  <a:gd name="T17" fmla="*/ 24 h 96"/>
                  <a:gd name="T18" fmla="*/ 72 w 80"/>
                  <a:gd name="T19" fmla="*/ 16 h 96"/>
                  <a:gd name="T20" fmla="*/ 48 w 80"/>
                  <a:gd name="T21" fmla="*/ 24 h 96"/>
                  <a:gd name="T22" fmla="*/ 32 w 80"/>
                  <a:gd name="T23" fmla="*/ 0 h 96"/>
                  <a:gd name="T24" fmla="*/ 16 w 80"/>
                  <a:gd name="T25" fmla="*/ 16 h 96"/>
                  <a:gd name="T26" fmla="*/ 16 w 80"/>
                  <a:gd name="T27" fmla="*/ 24 h 96"/>
                  <a:gd name="T28" fmla="*/ 8 w 80"/>
                  <a:gd name="T29" fmla="*/ 24 h 96"/>
                  <a:gd name="T30" fmla="*/ 8 w 80"/>
                  <a:gd name="T31" fmla="*/ 32 h 96"/>
                  <a:gd name="T32" fmla="*/ 0 w 80"/>
                  <a:gd name="T33" fmla="*/ 40 h 96"/>
                  <a:gd name="T34" fmla="*/ 0 w 80"/>
                  <a:gd name="T35" fmla="*/ 56 h 96"/>
                  <a:gd name="T36" fmla="*/ 16 w 80"/>
                  <a:gd name="T37" fmla="*/ 72 h 96"/>
                  <a:gd name="T38" fmla="*/ 16 w 80"/>
                  <a:gd name="T39" fmla="*/ 64 h 96"/>
                  <a:gd name="T40" fmla="*/ 16 w 80"/>
                  <a:gd name="T41" fmla="*/ 72 h 96"/>
                  <a:gd name="T42" fmla="*/ 8 w 80"/>
                  <a:gd name="T43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96">
                    <a:moveTo>
                      <a:pt x="8" y="72"/>
                    </a:moveTo>
                    <a:lnTo>
                      <a:pt x="8" y="88"/>
                    </a:lnTo>
                    <a:lnTo>
                      <a:pt x="24" y="96"/>
                    </a:lnTo>
                    <a:lnTo>
                      <a:pt x="40" y="72"/>
                    </a:lnTo>
                    <a:lnTo>
                      <a:pt x="64" y="64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72" y="16"/>
                    </a:lnTo>
                    <a:lnTo>
                      <a:pt x="48" y="24"/>
                    </a:lnTo>
                    <a:lnTo>
                      <a:pt x="32" y="0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8" y="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4" name="Freeform 130">
                <a:extLst>
                  <a:ext uri="{FF2B5EF4-FFF2-40B4-BE49-F238E27FC236}">
                    <a16:creationId xmlns:a16="http://schemas.microsoft.com/office/drawing/2014/main" id="{F6497990-0755-48F2-937E-DE68C52C4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77" y="3007265"/>
                <a:ext cx="232181" cy="387475"/>
              </a:xfrm>
              <a:custGeom>
                <a:avLst/>
                <a:gdLst>
                  <a:gd name="T0" fmla="*/ 8 w 168"/>
                  <a:gd name="T1" fmla="*/ 168 h 256"/>
                  <a:gd name="T2" fmla="*/ 0 w 168"/>
                  <a:gd name="T3" fmla="*/ 168 h 256"/>
                  <a:gd name="T4" fmla="*/ 8 w 168"/>
                  <a:gd name="T5" fmla="*/ 168 h 256"/>
                  <a:gd name="T6" fmla="*/ 16 w 168"/>
                  <a:gd name="T7" fmla="*/ 152 h 256"/>
                  <a:gd name="T8" fmla="*/ 24 w 168"/>
                  <a:gd name="T9" fmla="*/ 152 h 256"/>
                  <a:gd name="T10" fmla="*/ 32 w 168"/>
                  <a:gd name="T11" fmla="*/ 136 h 256"/>
                  <a:gd name="T12" fmla="*/ 24 w 168"/>
                  <a:gd name="T13" fmla="*/ 128 h 256"/>
                  <a:gd name="T14" fmla="*/ 24 w 168"/>
                  <a:gd name="T15" fmla="*/ 88 h 256"/>
                  <a:gd name="T16" fmla="*/ 24 w 168"/>
                  <a:gd name="T17" fmla="*/ 80 h 256"/>
                  <a:gd name="T18" fmla="*/ 32 w 168"/>
                  <a:gd name="T19" fmla="*/ 72 h 256"/>
                  <a:gd name="T20" fmla="*/ 32 w 168"/>
                  <a:gd name="T21" fmla="*/ 64 h 256"/>
                  <a:gd name="T22" fmla="*/ 40 w 168"/>
                  <a:gd name="T23" fmla="*/ 72 h 256"/>
                  <a:gd name="T24" fmla="*/ 40 w 168"/>
                  <a:gd name="T25" fmla="*/ 64 h 256"/>
                  <a:gd name="T26" fmla="*/ 56 w 168"/>
                  <a:gd name="T27" fmla="*/ 48 h 256"/>
                  <a:gd name="T28" fmla="*/ 56 w 168"/>
                  <a:gd name="T29" fmla="*/ 24 h 256"/>
                  <a:gd name="T30" fmla="*/ 72 w 168"/>
                  <a:gd name="T31" fmla="*/ 24 h 256"/>
                  <a:gd name="T32" fmla="*/ 80 w 168"/>
                  <a:gd name="T33" fmla="*/ 24 h 256"/>
                  <a:gd name="T34" fmla="*/ 112 w 168"/>
                  <a:gd name="T35" fmla="*/ 0 h 256"/>
                  <a:gd name="T36" fmla="*/ 112 w 168"/>
                  <a:gd name="T37" fmla="*/ 8 h 256"/>
                  <a:gd name="T38" fmla="*/ 104 w 168"/>
                  <a:gd name="T39" fmla="*/ 16 h 256"/>
                  <a:gd name="T40" fmla="*/ 96 w 168"/>
                  <a:gd name="T41" fmla="*/ 24 h 256"/>
                  <a:gd name="T42" fmla="*/ 88 w 168"/>
                  <a:gd name="T43" fmla="*/ 48 h 256"/>
                  <a:gd name="T44" fmla="*/ 96 w 168"/>
                  <a:gd name="T45" fmla="*/ 72 h 256"/>
                  <a:gd name="T46" fmla="*/ 96 w 168"/>
                  <a:gd name="T47" fmla="*/ 80 h 256"/>
                  <a:gd name="T48" fmla="*/ 104 w 168"/>
                  <a:gd name="T49" fmla="*/ 80 h 256"/>
                  <a:gd name="T50" fmla="*/ 128 w 168"/>
                  <a:gd name="T51" fmla="*/ 88 h 256"/>
                  <a:gd name="T52" fmla="*/ 136 w 168"/>
                  <a:gd name="T53" fmla="*/ 96 h 256"/>
                  <a:gd name="T54" fmla="*/ 160 w 168"/>
                  <a:gd name="T55" fmla="*/ 96 h 256"/>
                  <a:gd name="T56" fmla="*/ 152 w 168"/>
                  <a:gd name="T57" fmla="*/ 120 h 256"/>
                  <a:gd name="T58" fmla="*/ 160 w 168"/>
                  <a:gd name="T59" fmla="*/ 144 h 256"/>
                  <a:gd name="T60" fmla="*/ 152 w 168"/>
                  <a:gd name="T61" fmla="*/ 144 h 256"/>
                  <a:gd name="T62" fmla="*/ 168 w 168"/>
                  <a:gd name="T63" fmla="*/ 168 h 256"/>
                  <a:gd name="T64" fmla="*/ 160 w 168"/>
                  <a:gd name="T65" fmla="*/ 160 h 256"/>
                  <a:gd name="T66" fmla="*/ 128 w 168"/>
                  <a:gd name="T67" fmla="*/ 168 h 256"/>
                  <a:gd name="T68" fmla="*/ 128 w 168"/>
                  <a:gd name="T69" fmla="*/ 176 h 256"/>
                  <a:gd name="T70" fmla="*/ 136 w 168"/>
                  <a:gd name="T71" fmla="*/ 184 h 256"/>
                  <a:gd name="T72" fmla="*/ 120 w 168"/>
                  <a:gd name="T73" fmla="*/ 184 h 256"/>
                  <a:gd name="T74" fmla="*/ 128 w 168"/>
                  <a:gd name="T75" fmla="*/ 208 h 256"/>
                  <a:gd name="T76" fmla="*/ 128 w 168"/>
                  <a:gd name="T77" fmla="*/ 256 h 256"/>
                  <a:gd name="T78" fmla="*/ 120 w 168"/>
                  <a:gd name="T79" fmla="*/ 248 h 256"/>
                  <a:gd name="T80" fmla="*/ 120 w 168"/>
                  <a:gd name="T81" fmla="*/ 232 h 256"/>
                  <a:gd name="T82" fmla="*/ 112 w 168"/>
                  <a:gd name="T83" fmla="*/ 224 h 256"/>
                  <a:gd name="T84" fmla="*/ 80 w 168"/>
                  <a:gd name="T85" fmla="*/ 232 h 256"/>
                  <a:gd name="T86" fmla="*/ 72 w 168"/>
                  <a:gd name="T87" fmla="*/ 208 h 256"/>
                  <a:gd name="T88" fmla="*/ 56 w 168"/>
                  <a:gd name="T89" fmla="*/ 192 h 256"/>
                  <a:gd name="T90" fmla="*/ 48 w 168"/>
                  <a:gd name="T91" fmla="*/ 184 h 256"/>
                  <a:gd name="T92" fmla="*/ 24 w 168"/>
                  <a:gd name="T93" fmla="*/ 192 h 256"/>
                  <a:gd name="T94" fmla="*/ 8 w 168"/>
                  <a:gd name="T95" fmla="*/ 16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" h="256">
                    <a:moveTo>
                      <a:pt x="8" y="168"/>
                    </a:moveTo>
                    <a:lnTo>
                      <a:pt x="0" y="168"/>
                    </a:lnTo>
                    <a:lnTo>
                      <a:pt x="8" y="168"/>
                    </a:lnTo>
                    <a:lnTo>
                      <a:pt x="16" y="152"/>
                    </a:lnTo>
                    <a:lnTo>
                      <a:pt x="24" y="152"/>
                    </a:lnTo>
                    <a:lnTo>
                      <a:pt x="32" y="136"/>
                    </a:lnTo>
                    <a:lnTo>
                      <a:pt x="24" y="128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32" y="72"/>
                    </a:lnTo>
                    <a:lnTo>
                      <a:pt x="32" y="64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56" y="48"/>
                    </a:lnTo>
                    <a:lnTo>
                      <a:pt x="56" y="24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96" y="24"/>
                    </a:lnTo>
                    <a:lnTo>
                      <a:pt x="88" y="48"/>
                    </a:lnTo>
                    <a:lnTo>
                      <a:pt x="96" y="72"/>
                    </a:lnTo>
                    <a:lnTo>
                      <a:pt x="96" y="80"/>
                    </a:lnTo>
                    <a:lnTo>
                      <a:pt x="104" y="80"/>
                    </a:lnTo>
                    <a:lnTo>
                      <a:pt x="128" y="88"/>
                    </a:lnTo>
                    <a:lnTo>
                      <a:pt x="136" y="96"/>
                    </a:lnTo>
                    <a:lnTo>
                      <a:pt x="160" y="96"/>
                    </a:lnTo>
                    <a:lnTo>
                      <a:pt x="152" y="120"/>
                    </a:lnTo>
                    <a:lnTo>
                      <a:pt x="160" y="144"/>
                    </a:lnTo>
                    <a:lnTo>
                      <a:pt x="152" y="144"/>
                    </a:lnTo>
                    <a:lnTo>
                      <a:pt x="168" y="168"/>
                    </a:lnTo>
                    <a:lnTo>
                      <a:pt x="160" y="160"/>
                    </a:lnTo>
                    <a:lnTo>
                      <a:pt x="128" y="168"/>
                    </a:lnTo>
                    <a:lnTo>
                      <a:pt x="128" y="176"/>
                    </a:lnTo>
                    <a:lnTo>
                      <a:pt x="136" y="184"/>
                    </a:lnTo>
                    <a:lnTo>
                      <a:pt x="120" y="184"/>
                    </a:lnTo>
                    <a:lnTo>
                      <a:pt x="128" y="208"/>
                    </a:lnTo>
                    <a:lnTo>
                      <a:pt x="128" y="256"/>
                    </a:lnTo>
                    <a:lnTo>
                      <a:pt x="120" y="248"/>
                    </a:lnTo>
                    <a:lnTo>
                      <a:pt x="120" y="232"/>
                    </a:lnTo>
                    <a:lnTo>
                      <a:pt x="112" y="224"/>
                    </a:lnTo>
                    <a:lnTo>
                      <a:pt x="80" y="232"/>
                    </a:lnTo>
                    <a:lnTo>
                      <a:pt x="72" y="208"/>
                    </a:lnTo>
                    <a:lnTo>
                      <a:pt x="56" y="192"/>
                    </a:lnTo>
                    <a:lnTo>
                      <a:pt x="48" y="184"/>
                    </a:lnTo>
                    <a:lnTo>
                      <a:pt x="24" y="192"/>
                    </a:lnTo>
                    <a:lnTo>
                      <a:pt x="8" y="16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5" name="Freeform 131">
                <a:extLst>
                  <a:ext uri="{FF2B5EF4-FFF2-40B4-BE49-F238E27FC236}">
                    <a16:creationId xmlns:a16="http://schemas.microsoft.com/office/drawing/2014/main" id="{E235F291-2F4C-4F54-A3EE-AE8DEE48E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795" y="3019249"/>
                <a:ext cx="243633" cy="254322"/>
              </a:xfrm>
              <a:custGeom>
                <a:avLst/>
                <a:gdLst>
                  <a:gd name="T0" fmla="*/ 176 w 176"/>
                  <a:gd name="T1" fmla="*/ 56 h 168"/>
                  <a:gd name="T2" fmla="*/ 160 w 176"/>
                  <a:gd name="T3" fmla="*/ 64 h 168"/>
                  <a:gd name="T4" fmla="*/ 160 w 176"/>
                  <a:gd name="T5" fmla="*/ 72 h 168"/>
                  <a:gd name="T6" fmla="*/ 168 w 176"/>
                  <a:gd name="T7" fmla="*/ 80 h 168"/>
                  <a:gd name="T8" fmla="*/ 160 w 176"/>
                  <a:gd name="T9" fmla="*/ 80 h 168"/>
                  <a:gd name="T10" fmla="*/ 152 w 176"/>
                  <a:gd name="T11" fmla="*/ 96 h 168"/>
                  <a:gd name="T12" fmla="*/ 160 w 176"/>
                  <a:gd name="T13" fmla="*/ 104 h 168"/>
                  <a:gd name="T14" fmla="*/ 160 w 176"/>
                  <a:gd name="T15" fmla="*/ 112 h 168"/>
                  <a:gd name="T16" fmla="*/ 128 w 176"/>
                  <a:gd name="T17" fmla="*/ 128 h 168"/>
                  <a:gd name="T18" fmla="*/ 104 w 176"/>
                  <a:gd name="T19" fmla="*/ 120 h 168"/>
                  <a:gd name="T20" fmla="*/ 112 w 176"/>
                  <a:gd name="T21" fmla="*/ 128 h 168"/>
                  <a:gd name="T22" fmla="*/ 112 w 176"/>
                  <a:gd name="T23" fmla="*/ 144 h 168"/>
                  <a:gd name="T24" fmla="*/ 120 w 176"/>
                  <a:gd name="T25" fmla="*/ 152 h 168"/>
                  <a:gd name="T26" fmla="*/ 96 w 176"/>
                  <a:gd name="T27" fmla="*/ 168 h 168"/>
                  <a:gd name="T28" fmla="*/ 80 w 176"/>
                  <a:gd name="T29" fmla="*/ 168 h 168"/>
                  <a:gd name="T30" fmla="*/ 80 w 176"/>
                  <a:gd name="T31" fmla="*/ 160 h 168"/>
                  <a:gd name="T32" fmla="*/ 64 w 176"/>
                  <a:gd name="T33" fmla="*/ 136 h 168"/>
                  <a:gd name="T34" fmla="*/ 72 w 176"/>
                  <a:gd name="T35" fmla="*/ 136 h 168"/>
                  <a:gd name="T36" fmla="*/ 64 w 176"/>
                  <a:gd name="T37" fmla="*/ 112 h 168"/>
                  <a:gd name="T38" fmla="*/ 72 w 176"/>
                  <a:gd name="T39" fmla="*/ 88 h 168"/>
                  <a:gd name="T40" fmla="*/ 48 w 176"/>
                  <a:gd name="T41" fmla="*/ 88 h 168"/>
                  <a:gd name="T42" fmla="*/ 40 w 176"/>
                  <a:gd name="T43" fmla="*/ 80 h 168"/>
                  <a:gd name="T44" fmla="*/ 16 w 176"/>
                  <a:gd name="T45" fmla="*/ 72 h 168"/>
                  <a:gd name="T46" fmla="*/ 8 w 176"/>
                  <a:gd name="T47" fmla="*/ 72 h 168"/>
                  <a:gd name="T48" fmla="*/ 8 w 176"/>
                  <a:gd name="T49" fmla="*/ 64 h 168"/>
                  <a:gd name="T50" fmla="*/ 0 w 176"/>
                  <a:gd name="T51" fmla="*/ 40 h 168"/>
                  <a:gd name="T52" fmla="*/ 8 w 176"/>
                  <a:gd name="T53" fmla="*/ 16 h 168"/>
                  <a:gd name="T54" fmla="*/ 16 w 176"/>
                  <a:gd name="T55" fmla="*/ 8 h 168"/>
                  <a:gd name="T56" fmla="*/ 24 w 176"/>
                  <a:gd name="T57" fmla="*/ 24 h 168"/>
                  <a:gd name="T58" fmla="*/ 16 w 176"/>
                  <a:gd name="T59" fmla="*/ 32 h 168"/>
                  <a:gd name="T60" fmla="*/ 16 w 176"/>
                  <a:gd name="T61" fmla="*/ 48 h 168"/>
                  <a:gd name="T62" fmla="*/ 24 w 176"/>
                  <a:gd name="T63" fmla="*/ 40 h 168"/>
                  <a:gd name="T64" fmla="*/ 24 w 176"/>
                  <a:gd name="T65" fmla="*/ 16 h 168"/>
                  <a:gd name="T66" fmla="*/ 40 w 176"/>
                  <a:gd name="T67" fmla="*/ 8 h 168"/>
                  <a:gd name="T68" fmla="*/ 40 w 176"/>
                  <a:gd name="T69" fmla="*/ 0 h 168"/>
                  <a:gd name="T70" fmla="*/ 48 w 176"/>
                  <a:gd name="T71" fmla="*/ 8 h 168"/>
                  <a:gd name="T72" fmla="*/ 64 w 176"/>
                  <a:gd name="T73" fmla="*/ 16 h 168"/>
                  <a:gd name="T74" fmla="*/ 64 w 176"/>
                  <a:gd name="T75" fmla="*/ 24 h 168"/>
                  <a:gd name="T76" fmla="*/ 88 w 176"/>
                  <a:gd name="T77" fmla="*/ 24 h 168"/>
                  <a:gd name="T78" fmla="*/ 104 w 176"/>
                  <a:gd name="T79" fmla="*/ 32 h 168"/>
                  <a:gd name="T80" fmla="*/ 120 w 176"/>
                  <a:gd name="T81" fmla="*/ 24 h 168"/>
                  <a:gd name="T82" fmla="*/ 144 w 176"/>
                  <a:gd name="T83" fmla="*/ 24 h 168"/>
                  <a:gd name="T84" fmla="*/ 136 w 176"/>
                  <a:gd name="T85" fmla="*/ 24 h 168"/>
                  <a:gd name="T86" fmla="*/ 144 w 176"/>
                  <a:gd name="T87" fmla="*/ 32 h 168"/>
                  <a:gd name="T88" fmla="*/ 160 w 176"/>
                  <a:gd name="T89" fmla="*/ 40 h 168"/>
                  <a:gd name="T90" fmla="*/ 160 w 176"/>
                  <a:gd name="T91" fmla="*/ 56 h 168"/>
                  <a:gd name="T92" fmla="*/ 168 w 176"/>
                  <a:gd name="T93" fmla="*/ 56 h 168"/>
                  <a:gd name="T94" fmla="*/ 176 w 176"/>
                  <a:gd name="T95" fmla="*/ 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" h="168">
                    <a:moveTo>
                      <a:pt x="176" y="56"/>
                    </a:moveTo>
                    <a:lnTo>
                      <a:pt x="160" y="64"/>
                    </a:lnTo>
                    <a:lnTo>
                      <a:pt x="160" y="72"/>
                    </a:lnTo>
                    <a:lnTo>
                      <a:pt x="168" y="80"/>
                    </a:lnTo>
                    <a:lnTo>
                      <a:pt x="160" y="80"/>
                    </a:lnTo>
                    <a:lnTo>
                      <a:pt x="152" y="96"/>
                    </a:lnTo>
                    <a:lnTo>
                      <a:pt x="160" y="104"/>
                    </a:lnTo>
                    <a:lnTo>
                      <a:pt x="160" y="112"/>
                    </a:lnTo>
                    <a:lnTo>
                      <a:pt x="128" y="128"/>
                    </a:lnTo>
                    <a:lnTo>
                      <a:pt x="104" y="120"/>
                    </a:lnTo>
                    <a:lnTo>
                      <a:pt x="112" y="128"/>
                    </a:lnTo>
                    <a:lnTo>
                      <a:pt x="112" y="144"/>
                    </a:lnTo>
                    <a:lnTo>
                      <a:pt x="120" y="152"/>
                    </a:lnTo>
                    <a:lnTo>
                      <a:pt x="96" y="168"/>
                    </a:lnTo>
                    <a:lnTo>
                      <a:pt x="80" y="168"/>
                    </a:lnTo>
                    <a:lnTo>
                      <a:pt x="80" y="160"/>
                    </a:lnTo>
                    <a:lnTo>
                      <a:pt x="64" y="136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0" y="80"/>
                    </a:lnTo>
                    <a:lnTo>
                      <a:pt x="16" y="72"/>
                    </a:lnTo>
                    <a:lnTo>
                      <a:pt x="8" y="72"/>
                    </a:lnTo>
                    <a:lnTo>
                      <a:pt x="8" y="64"/>
                    </a:lnTo>
                    <a:lnTo>
                      <a:pt x="0" y="40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40"/>
                    </a:lnTo>
                    <a:lnTo>
                      <a:pt x="24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64" y="16"/>
                    </a:lnTo>
                    <a:lnTo>
                      <a:pt x="64" y="24"/>
                    </a:lnTo>
                    <a:lnTo>
                      <a:pt x="88" y="24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44" y="32"/>
                    </a:lnTo>
                    <a:lnTo>
                      <a:pt x="160" y="40"/>
                    </a:lnTo>
                    <a:lnTo>
                      <a:pt x="160" y="56"/>
                    </a:lnTo>
                    <a:lnTo>
                      <a:pt x="168" y="56"/>
                    </a:lnTo>
                    <a:lnTo>
                      <a:pt x="176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6" name="Freeform 132">
                <a:extLst>
                  <a:ext uri="{FF2B5EF4-FFF2-40B4-BE49-F238E27FC236}">
                    <a16:creationId xmlns:a16="http://schemas.microsoft.com/office/drawing/2014/main" id="{6AB8A079-2AA0-4CE9-A017-232BBB35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79" y="3164387"/>
                <a:ext cx="44770" cy="85219"/>
              </a:xfrm>
              <a:custGeom>
                <a:avLst/>
                <a:gdLst>
                  <a:gd name="T0" fmla="*/ 32 w 32"/>
                  <a:gd name="T1" fmla="*/ 24 h 56"/>
                  <a:gd name="T2" fmla="*/ 16 w 32"/>
                  <a:gd name="T3" fmla="*/ 56 h 56"/>
                  <a:gd name="T4" fmla="*/ 0 w 32"/>
                  <a:gd name="T5" fmla="*/ 56 h 56"/>
                  <a:gd name="T6" fmla="*/ 0 w 32"/>
                  <a:gd name="T7" fmla="*/ 32 h 56"/>
                  <a:gd name="T8" fmla="*/ 0 w 32"/>
                  <a:gd name="T9" fmla="*/ 16 h 56"/>
                  <a:gd name="T10" fmla="*/ 0 w 32"/>
                  <a:gd name="T11" fmla="*/ 0 h 56"/>
                  <a:gd name="T12" fmla="*/ 32 w 32"/>
                  <a:gd name="T13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6">
                    <a:moveTo>
                      <a:pt x="32" y="24"/>
                    </a:moveTo>
                    <a:lnTo>
                      <a:pt x="16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7" name="Freeform 133">
                <a:extLst>
                  <a:ext uri="{FF2B5EF4-FFF2-40B4-BE49-F238E27FC236}">
                    <a16:creationId xmlns:a16="http://schemas.microsoft.com/office/drawing/2014/main" id="{A6C3F4B9-5102-45B8-8C76-3E736E75D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746" y="3164387"/>
                <a:ext cx="66635" cy="85219"/>
              </a:xfrm>
              <a:custGeom>
                <a:avLst/>
                <a:gdLst>
                  <a:gd name="T0" fmla="*/ 48 w 48"/>
                  <a:gd name="T1" fmla="*/ 0 h 56"/>
                  <a:gd name="T2" fmla="*/ 40 w 48"/>
                  <a:gd name="T3" fmla="*/ 0 h 56"/>
                  <a:gd name="T4" fmla="*/ 8 w 48"/>
                  <a:gd name="T5" fmla="*/ 0 h 56"/>
                  <a:gd name="T6" fmla="*/ 0 w 48"/>
                  <a:gd name="T7" fmla="*/ 24 h 56"/>
                  <a:gd name="T8" fmla="*/ 16 w 48"/>
                  <a:gd name="T9" fmla="*/ 56 h 56"/>
                  <a:gd name="T10" fmla="*/ 24 w 48"/>
                  <a:gd name="T11" fmla="*/ 56 h 56"/>
                  <a:gd name="T12" fmla="*/ 24 w 48"/>
                  <a:gd name="T13" fmla="*/ 48 h 56"/>
                  <a:gd name="T14" fmla="*/ 48 w 48"/>
                  <a:gd name="T15" fmla="*/ 56 h 56"/>
                  <a:gd name="T16" fmla="*/ 48 w 48"/>
                  <a:gd name="T17" fmla="*/ 32 h 56"/>
                  <a:gd name="T18" fmla="*/ 48 w 48"/>
                  <a:gd name="T19" fmla="*/ 16 h 56"/>
                  <a:gd name="T20" fmla="*/ 48 w 4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0" y="0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24" y="48"/>
                    </a:lnTo>
                    <a:lnTo>
                      <a:pt x="48" y="56"/>
                    </a:lnTo>
                    <a:lnTo>
                      <a:pt x="48" y="32"/>
                    </a:lnTo>
                    <a:lnTo>
                      <a:pt x="48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8" name="Freeform 134">
                <a:extLst>
                  <a:ext uri="{FF2B5EF4-FFF2-40B4-BE49-F238E27FC236}">
                    <a16:creationId xmlns:a16="http://schemas.microsoft.com/office/drawing/2014/main" id="{B2C842C8-B261-41DF-A99C-AD5BE804F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976" y="3697000"/>
                <a:ext cx="221769" cy="824218"/>
              </a:xfrm>
              <a:custGeom>
                <a:avLst/>
                <a:gdLst>
                  <a:gd name="T0" fmla="*/ 16 w 160"/>
                  <a:gd name="T1" fmla="*/ 0 h 544"/>
                  <a:gd name="T2" fmla="*/ 32 w 160"/>
                  <a:gd name="T3" fmla="*/ 40 h 544"/>
                  <a:gd name="T4" fmla="*/ 56 w 160"/>
                  <a:gd name="T5" fmla="*/ 80 h 544"/>
                  <a:gd name="T6" fmla="*/ 40 w 160"/>
                  <a:gd name="T7" fmla="*/ 104 h 544"/>
                  <a:gd name="T8" fmla="*/ 40 w 160"/>
                  <a:gd name="T9" fmla="*/ 160 h 544"/>
                  <a:gd name="T10" fmla="*/ 56 w 160"/>
                  <a:gd name="T11" fmla="*/ 248 h 544"/>
                  <a:gd name="T12" fmla="*/ 56 w 160"/>
                  <a:gd name="T13" fmla="*/ 280 h 544"/>
                  <a:gd name="T14" fmla="*/ 64 w 160"/>
                  <a:gd name="T15" fmla="*/ 320 h 544"/>
                  <a:gd name="T16" fmla="*/ 72 w 160"/>
                  <a:gd name="T17" fmla="*/ 368 h 544"/>
                  <a:gd name="T18" fmla="*/ 80 w 160"/>
                  <a:gd name="T19" fmla="*/ 408 h 544"/>
                  <a:gd name="T20" fmla="*/ 88 w 160"/>
                  <a:gd name="T21" fmla="*/ 408 h 544"/>
                  <a:gd name="T22" fmla="*/ 96 w 160"/>
                  <a:gd name="T23" fmla="*/ 488 h 544"/>
                  <a:gd name="T24" fmla="*/ 112 w 160"/>
                  <a:gd name="T25" fmla="*/ 496 h 544"/>
                  <a:gd name="T26" fmla="*/ 160 w 160"/>
                  <a:gd name="T27" fmla="*/ 520 h 544"/>
                  <a:gd name="T28" fmla="*/ 152 w 160"/>
                  <a:gd name="T29" fmla="*/ 528 h 544"/>
                  <a:gd name="T30" fmla="*/ 136 w 160"/>
                  <a:gd name="T31" fmla="*/ 536 h 544"/>
                  <a:gd name="T32" fmla="*/ 144 w 160"/>
                  <a:gd name="T33" fmla="*/ 528 h 544"/>
                  <a:gd name="T34" fmla="*/ 104 w 160"/>
                  <a:gd name="T35" fmla="*/ 520 h 544"/>
                  <a:gd name="T36" fmla="*/ 96 w 160"/>
                  <a:gd name="T37" fmla="*/ 520 h 544"/>
                  <a:gd name="T38" fmla="*/ 104 w 160"/>
                  <a:gd name="T39" fmla="*/ 512 h 544"/>
                  <a:gd name="T40" fmla="*/ 96 w 160"/>
                  <a:gd name="T41" fmla="*/ 512 h 544"/>
                  <a:gd name="T42" fmla="*/ 88 w 160"/>
                  <a:gd name="T43" fmla="*/ 496 h 544"/>
                  <a:gd name="T44" fmla="*/ 80 w 160"/>
                  <a:gd name="T45" fmla="*/ 496 h 544"/>
                  <a:gd name="T46" fmla="*/ 72 w 160"/>
                  <a:gd name="T47" fmla="*/ 488 h 544"/>
                  <a:gd name="T48" fmla="*/ 64 w 160"/>
                  <a:gd name="T49" fmla="*/ 456 h 544"/>
                  <a:gd name="T50" fmla="*/ 72 w 160"/>
                  <a:gd name="T51" fmla="*/ 440 h 544"/>
                  <a:gd name="T52" fmla="*/ 48 w 160"/>
                  <a:gd name="T53" fmla="*/ 440 h 544"/>
                  <a:gd name="T54" fmla="*/ 56 w 160"/>
                  <a:gd name="T55" fmla="*/ 424 h 544"/>
                  <a:gd name="T56" fmla="*/ 56 w 160"/>
                  <a:gd name="T57" fmla="*/ 400 h 544"/>
                  <a:gd name="T58" fmla="*/ 64 w 160"/>
                  <a:gd name="T59" fmla="*/ 416 h 544"/>
                  <a:gd name="T60" fmla="*/ 64 w 160"/>
                  <a:gd name="T61" fmla="*/ 400 h 544"/>
                  <a:gd name="T62" fmla="*/ 48 w 160"/>
                  <a:gd name="T63" fmla="*/ 360 h 544"/>
                  <a:gd name="T64" fmla="*/ 40 w 160"/>
                  <a:gd name="T65" fmla="*/ 352 h 544"/>
                  <a:gd name="T66" fmla="*/ 24 w 160"/>
                  <a:gd name="T67" fmla="*/ 304 h 544"/>
                  <a:gd name="T68" fmla="*/ 32 w 160"/>
                  <a:gd name="T69" fmla="*/ 296 h 544"/>
                  <a:gd name="T70" fmla="*/ 32 w 160"/>
                  <a:gd name="T71" fmla="*/ 224 h 544"/>
                  <a:gd name="T72" fmla="*/ 24 w 160"/>
                  <a:gd name="T73" fmla="*/ 192 h 544"/>
                  <a:gd name="T74" fmla="*/ 24 w 160"/>
                  <a:gd name="T75" fmla="*/ 136 h 544"/>
                  <a:gd name="T76" fmla="*/ 16 w 160"/>
                  <a:gd name="T77" fmla="*/ 6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544">
                    <a:moveTo>
                      <a:pt x="0" y="8"/>
                    </a:moveTo>
                    <a:lnTo>
                      <a:pt x="16" y="0"/>
                    </a:lnTo>
                    <a:lnTo>
                      <a:pt x="32" y="24"/>
                    </a:lnTo>
                    <a:lnTo>
                      <a:pt x="32" y="40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56" y="96"/>
                    </a:lnTo>
                    <a:lnTo>
                      <a:pt x="40" y="104"/>
                    </a:lnTo>
                    <a:lnTo>
                      <a:pt x="48" y="136"/>
                    </a:lnTo>
                    <a:lnTo>
                      <a:pt x="40" y="160"/>
                    </a:lnTo>
                    <a:lnTo>
                      <a:pt x="40" y="208"/>
                    </a:lnTo>
                    <a:lnTo>
                      <a:pt x="56" y="248"/>
                    </a:lnTo>
                    <a:lnTo>
                      <a:pt x="48" y="272"/>
                    </a:lnTo>
                    <a:lnTo>
                      <a:pt x="56" y="280"/>
                    </a:lnTo>
                    <a:lnTo>
                      <a:pt x="48" y="296"/>
                    </a:lnTo>
                    <a:lnTo>
                      <a:pt x="64" y="320"/>
                    </a:lnTo>
                    <a:lnTo>
                      <a:pt x="64" y="360"/>
                    </a:lnTo>
                    <a:lnTo>
                      <a:pt x="72" y="368"/>
                    </a:lnTo>
                    <a:lnTo>
                      <a:pt x="72" y="384"/>
                    </a:lnTo>
                    <a:lnTo>
                      <a:pt x="80" y="408"/>
                    </a:lnTo>
                    <a:lnTo>
                      <a:pt x="88" y="416"/>
                    </a:lnTo>
                    <a:lnTo>
                      <a:pt x="88" y="408"/>
                    </a:lnTo>
                    <a:lnTo>
                      <a:pt x="96" y="440"/>
                    </a:lnTo>
                    <a:lnTo>
                      <a:pt x="96" y="488"/>
                    </a:lnTo>
                    <a:lnTo>
                      <a:pt x="104" y="496"/>
                    </a:lnTo>
                    <a:lnTo>
                      <a:pt x="112" y="496"/>
                    </a:lnTo>
                    <a:lnTo>
                      <a:pt x="128" y="520"/>
                    </a:lnTo>
                    <a:lnTo>
                      <a:pt x="160" y="520"/>
                    </a:lnTo>
                    <a:lnTo>
                      <a:pt x="160" y="528"/>
                    </a:lnTo>
                    <a:lnTo>
                      <a:pt x="152" y="528"/>
                    </a:lnTo>
                    <a:lnTo>
                      <a:pt x="152" y="544"/>
                    </a:lnTo>
                    <a:lnTo>
                      <a:pt x="136" y="536"/>
                    </a:lnTo>
                    <a:lnTo>
                      <a:pt x="144" y="536"/>
                    </a:lnTo>
                    <a:lnTo>
                      <a:pt x="144" y="528"/>
                    </a:lnTo>
                    <a:lnTo>
                      <a:pt x="136" y="536"/>
                    </a:lnTo>
                    <a:lnTo>
                      <a:pt x="104" y="520"/>
                    </a:lnTo>
                    <a:lnTo>
                      <a:pt x="104" y="528"/>
                    </a:lnTo>
                    <a:lnTo>
                      <a:pt x="96" y="520"/>
                    </a:lnTo>
                    <a:lnTo>
                      <a:pt x="96" y="512"/>
                    </a:lnTo>
                    <a:lnTo>
                      <a:pt x="104" y="512"/>
                    </a:lnTo>
                    <a:lnTo>
                      <a:pt x="96" y="504"/>
                    </a:lnTo>
                    <a:lnTo>
                      <a:pt x="96" y="512"/>
                    </a:lnTo>
                    <a:lnTo>
                      <a:pt x="88" y="512"/>
                    </a:lnTo>
                    <a:lnTo>
                      <a:pt x="88" y="496"/>
                    </a:lnTo>
                    <a:lnTo>
                      <a:pt x="88" y="488"/>
                    </a:lnTo>
                    <a:lnTo>
                      <a:pt x="80" y="496"/>
                    </a:lnTo>
                    <a:lnTo>
                      <a:pt x="80" y="488"/>
                    </a:lnTo>
                    <a:lnTo>
                      <a:pt x="72" y="488"/>
                    </a:lnTo>
                    <a:lnTo>
                      <a:pt x="64" y="464"/>
                    </a:lnTo>
                    <a:lnTo>
                      <a:pt x="64" y="456"/>
                    </a:lnTo>
                    <a:lnTo>
                      <a:pt x="72" y="464"/>
                    </a:lnTo>
                    <a:lnTo>
                      <a:pt x="72" y="440"/>
                    </a:lnTo>
                    <a:lnTo>
                      <a:pt x="56" y="440"/>
                    </a:lnTo>
                    <a:lnTo>
                      <a:pt x="48" y="440"/>
                    </a:lnTo>
                    <a:lnTo>
                      <a:pt x="56" y="432"/>
                    </a:lnTo>
                    <a:lnTo>
                      <a:pt x="56" y="42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64" y="400"/>
                    </a:lnTo>
                    <a:lnTo>
                      <a:pt x="64" y="416"/>
                    </a:lnTo>
                    <a:lnTo>
                      <a:pt x="64" y="424"/>
                    </a:lnTo>
                    <a:lnTo>
                      <a:pt x="64" y="400"/>
                    </a:lnTo>
                    <a:lnTo>
                      <a:pt x="56" y="368"/>
                    </a:lnTo>
                    <a:lnTo>
                      <a:pt x="48" y="360"/>
                    </a:lnTo>
                    <a:lnTo>
                      <a:pt x="48" y="368"/>
                    </a:lnTo>
                    <a:lnTo>
                      <a:pt x="40" y="352"/>
                    </a:lnTo>
                    <a:lnTo>
                      <a:pt x="40" y="336"/>
                    </a:lnTo>
                    <a:lnTo>
                      <a:pt x="24" y="304"/>
                    </a:lnTo>
                    <a:lnTo>
                      <a:pt x="24" y="296"/>
                    </a:lnTo>
                    <a:lnTo>
                      <a:pt x="32" y="296"/>
                    </a:lnTo>
                    <a:lnTo>
                      <a:pt x="32" y="248"/>
                    </a:lnTo>
                    <a:lnTo>
                      <a:pt x="32" y="224"/>
                    </a:lnTo>
                    <a:lnTo>
                      <a:pt x="16" y="200"/>
                    </a:lnTo>
                    <a:lnTo>
                      <a:pt x="24" y="192"/>
                    </a:lnTo>
                    <a:lnTo>
                      <a:pt x="16" y="176"/>
                    </a:lnTo>
                    <a:lnTo>
                      <a:pt x="24" y="136"/>
                    </a:lnTo>
                    <a:lnTo>
                      <a:pt x="16" y="80"/>
                    </a:lnTo>
                    <a:lnTo>
                      <a:pt x="16" y="6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19" name="Freeform 135">
                <a:extLst>
                  <a:ext uri="{FF2B5EF4-FFF2-40B4-BE49-F238E27FC236}">
                    <a16:creationId xmlns:a16="http://schemas.microsoft.com/office/drawing/2014/main" id="{D27B2B6F-9958-4876-A4C2-610E55121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312" y="2208346"/>
                <a:ext cx="2082" cy="11983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0" name="Freeform 136">
                <a:extLst>
                  <a:ext uri="{FF2B5EF4-FFF2-40B4-BE49-F238E27FC236}">
                    <a16:creationId xmlns:a16="http://schemas.microsoft.com/office/drawing/2014/main" id="{806019F4-6E0A-473A-863D-0D2FFB72E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312" y="2208346"/>
                <a:ext cx="2082" cy="11983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1" name="Freeform 137">
                <a:extLst>
                  <a:ext uri="{FF2B5EF4-FFF2-40B4-BE49-F238E27FC236}">
                    <a16:creationId xmlns:a16="http://schemas.microsoft.com/office/drawing/2014/main" id="{49180DDA-13E8-4E17-B1AF-9FEC46239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429" y="3515912"/>
                <a:ext cx="233222" cy="302258"/>
              </a:xfrm>
              <a:custGeom>
                <a:avLst/>
                <a:gdLst>
                  <a:gd name="T0" fmla="*/ 0 w 168"/>
                  <a:gd name="T1" fmla="*/ 16 h 200"/>
                  <a:gd name="T2" fmla="*/ 16 w 168"/>
                  <a:gd name="T3" fmla="*/ 24 h 200"/>
                  <a:gd name="T4" fmla="*/ 32 w 168"/>
                  <a:gd name="T5" fmla="*/ 0 h 200"/>
                  <a:gd name="T6" fmla="*/ 56 w 168"/>
                  <a:gd name="T7" fmla="*/ 0 h 200"/>
                  <a:gd name="T8" fmla="*/ 56 w 168"/>
                  <a:gd name="T9" fmla="*/ 24 h 200"/>
                  <a:gd name="T10" fmla="*/ 64 w 168"/>
                  <a:gd name="T11" fmla="*/ 40 h 200"/>
                  <a:gd name="T12" fmla="*/ 120 w 168"/>
                  <a:gd name="T13" fmla="*/ 64 h 200"/>
                  <a:gd name="T14" fmla="*/ 128 w 168"/>
                  <a:gd name="T15" fmla="*/ 80 h 200"/>
                  <a:gd name="T16" fmla="*/ 128 w 168"/>
                  <a:gd name="T17" fmla="*/ 88 h 200"/>
                  <a:gd name="T18" fmla="*/ 128 w 168"/>
                  <a:gd name="T19" fmla="*/ 96 h 200"/>
                  <a:gd name="T20" fmla="*/ 152 w 168"/>
                  <a:gd name="T21" fmla="*/ 104 h 200"/>
                  <a:gd name="T22" fmla="*/ 152 w 168"/>
                  <a:gd name="T23" fmla="*/ 112 h 200"/>
                  <a:gd name="T24" fmla="*/ 168 w 168"/>
                  <a:gd name="T25" fmla="*/ 128 h 200"/>
                  <a:gd name="T26" fmla="*/ 160 w 168"/>
                  <a:gd name="T27" fmla="*/ 160 h 200"/>
                  <a:gd name="T28" fmla="*/ 152 w 168"/>
                  <a:gd name="T29" fmla="*/ 144 h 200"/>
                  <a:gd name="T30" fmla="*/ 112 w 168"/>
                  <a:gd name="T31" fmla="*/ 152 h 200"/>
                  <a:gd name="T32" fmla="*/ 104 w 168"/>
                  <a:gd name="T33" fmla="*/ 192 h 200"/>
                  <a:gd name="T34" fmla="*/ 88 w 168"/>
                  <a:gd name="T35" fmla="*/ 192 h 200"/>
                  <a:gd name="T36" fmla="*/ 64 w 168"/>
                  <a:gd name="T37" fmla="*/ 184 h 200"/>
                  <a:gd name="T38" fmla="*/ 48 w 168"/>
                  <a:gd name="T39" fmla="*/ 200 h 200"/>
                  <a:gd name="T40" fmla="*/ 40 w 168"/>
                  <a:gd name="T41" fmla="*/ 200 h 200"/>
                  <a:gd name="T42" fmla="*/ 24 w 168"/>
                  <a:gd name="T43" fmla="*/ 160 h 200"/>
                  <a:gd name="T44" fmla="*/ 24 w 168"/>
                  <a:gd name="T45" fmla="*/ 144 h 200"/>
                  <a:gd name="T46" fmla="*/ 8 w 168"/>
                  <a:gd name="T47" fmla="*/ 120 h 200"/>
                  <a:gd name="T48" fmla="*/ 16 w 168"/>
                  <a:gd name="T49" fmla="*/ 104 h 200"/>
                  <a:gd name="T50" fmla="*/ 8 w 168"/>
                  <a:gd name="T51" fmla="*/ 96 h 200"/>
                  <a:gd name="T52" fmla="*/ 8 w 168"/>
                  <a:gd name="T53" fmla="*/ 40 h 200"/>
                  <a:gd name="T54" fmla="*/ 0 w 168"/>
                  <a:gd name="T55" fmla="*/ 1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" h="200">
                    <a:moveTo>
                      <a:pt x="0" y="16"/>
                    </a:moveTo>
                    <a:lnTo>
                      <a:pt x="16" y="24"/>
                    </a:lnTo>
                    <a:lnTo>
                      <a:pt x="32" y="0"/>
                    </a:lnTo>
                    <a:lnTo>
                      <a:pt x="56" y="0"/>
                    </a:lnTo>
                    <a:lnTo>
                      <a:pt x="56" y="24"/>
                    </a:lnTo>
                    <a:lnTo>
                      <a:pt x="64" y="40"/>
                    </a:lnTo>
                    <a:lnTo>
                      <a:pt x="120" y="64"/>
                    </a:lnTo>
                    <a:lnTo>
                      <a:pt x="128" y="80"/>
                    </a:lnTo>
                    <a:lnTo>
                      <a:pt x="128" y="88"/>
                    </a:lnTo>
                    <a:lnTo>
                      <a:pt x="128" y="96"/>
                    </a:lnTo>
                    <a:lnTo>
                      <a:pt x="152" y="104"/>
                    </a:lnTo>
                    <a:lnTo>
                      <a:pt x="152" y="112"/>
                    </a:lnTo>
                    <a:lnTo>
                      <a:pt x="168" y="128"/>
                    </a:lnTo>
                    <a:lnTo>
                      <a:pt x="160" y="160"/>
                    </a:lnTo>
                    <a:lnTo>
                      <a:pt x="152" y="144"/>
                    </a:lnTo>
                    <a:lnTo>
                      <a:pt x="112" y="152"/>
                    </a:lnTo>
                    <a:lnTo>
                      <a:pt x="104" y="192"/>
                    </a:lnTo>
                    <a:lnTo>
                      <a:pt x="88" y="192"/>
                    </a:lnTo>
                    <a:lnTo>
                      <a:pt x="64" y="184"/>
                    </a:lnTo>
                    <a:lnTo>
                      <a:pt x="48" y="200"/>
                    </a:lnTo>
                    <a:lnTo>
                      <a:pt x="40" y="200"/>
                    </a:lnTo>
                    <a:lnTo>
                      <a:pt x="24" y="160"/>
                    </a:lnTo>
                    <a:lnTo>
                      <a:pt x="24" y="144"/>
                    </a:lnTo>
                    <a:lnTo>
                      <a:pt x="8" y="120"/>
                    </a:lnTo>
                    <a:lnTo>
                      <a:pt x="16" y="104"/>
                    </a:lnTo>
                    <a:lnTo>
                      <a:pt x="8" y="96"/>
                    </a:lnTo>
                    <a:lnTo>
                      <a:pt x="8" y="4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2" name="Freeform 138">
                <a:extLst>
                  <a:ext uri="{FF2B5EF4-FFF2-40B4-BE49-F238E27FC236}">
                    <a16:creationId xmlns:a16="http://schemas.microsoft.com/office/drawing/2014/main" id="{EF8491A0-C953-4182-A9F0-A708404CD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111" y="3734282"/>
                <a:ext cx="156175" cy="193072"/>
              </a:xfrm>
              <a:custGeom>
                <a:avLst/>
                <a:gdLst>
                  <a:gd name="T0" fmla="*/ 112 w 112"/>
                  <a:gd name="T1" fmla="*/ 96 h 128"/>
                  <a:gd name="T2" fmla="*/ 112 w 112"/>
                  <a:gd name="T3" fmla="*/ 72 h 128"/>
                  <a:gd name="T4" fmla="*/ 96 w 112"/>
                  <a:gd name="T5" fmla="*/ 72 h 128"/>
                  <a:gd name="T6" fmla="*/ 96 w 112"/>
                  <a:gd name="T7" fmla="*/ 48 h 128"/>
                  <a:gd name="T8" fmla="*/ 88 w 112"/>
                  <a:gd name="T9" fmla="*/ 48 h 128"/>
                  <a:gd name="T10" fmla="*/ 64 w 112"/>
                  <a:gd name="T11" fmla="*/ 40 h 128"/>
                  <a:gd name="T12" fmla="*/ 56 w 112"/>
                  <a:gd name="T13" fmla="*/ 16 h 128"/>
                  <a:gd name="T14" fmla="*/ 48 w 112"/>
                  <a:gd name="T15" fmla="*/ 0 h 128"/>
                  <a:gd name="T16" fmla="*/ 8 w 112"/>
                  <a:gd name="T17" fmla="*/ 8 h 128"/>
                  <a:gd name="T18" fmla="*/ 0 w 112"/>
                  <a:gd name="T19" fmla="*/ 48 h 128"/>
                  <a:gd name="T20" fmla="*/ 32 w 112"/>
                  <a:gd name="T21" fmla="*/ 72 h 128"/>
                  <a:gd name="T22" fmla="*/ 48 w 112"/>
                  <a:gd name="T23" fmla="*/ 80 h 128"/>
                  <a:gd name="T24" fmla="*/ 72 w 112"/>
                  <a:gd name="T25" fmla="*/ 88 h 128"/>
                  <a:gd name="T26" fmla="*/ 72 w 112"/>
                  <a:gd name="T27" fmla="*/ 104 h 128"/>
                  <a:gd name="T28" fmla="*/ 64 w 112"/>
                  <a:gd name="T29" fmla="*/ 120 h 128"/>
                  <a:gd name="T30" fmla="*/ 96 w 112"/>
                  <a:gd name="T31" fmla="*/ 128 h 128"/>
                  <a:gd name="T32" fmla="*/ 104 w 112"/>
                  <a:gd name="T33" fmla="*/ 128 h 128"/>
                  <a:gd name="T34" fmla="*/ 112 w 112"/>
                  <a:gd name="T35" fmla="*/ 112 h 128"/>
                  <a:gd name="T36" fmla="*/ 112 w 112"/>
                  <a:gd name="T37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28">
                    <a:moveTo>
                      <a:pt x="112" y="96"/>
                    </a:moveTo>
                    <a:lnTo>
                      <a:pt x="112" y="72"/>
                    </a:lnTo>
                    <a:lnTo>
                      <a:pt x="96" y="72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64" y="40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8" y="8"/>
                    </a:lnTo>
                    <a:lnTo>
                      <a:pt x="0" y="48"/>
                    </a:lnTo>
                    <a:lnTo>
                      <a:pt x="32" y="72"/>
                    </a:lnTo>
                    <a:lnTo>
                      <a:pt x="48" y="80"/>
                    </a:lnTo>
                    <a:lnTo>
                      <a:pt x="72" y="88"/>
                    </a:lnTo>
                    <a:lnTo>
                      <a:pt x="72" y="104"/>
                    </a:lnTo>
                    <a:lnTo>
                      <a:pt x="64" y="120"/>
                    </a:lnTo>
                    <a:lnTo>
                      <a:pt x="96" y="128"/>
                    </a:lnTo>
                    <a:lnTo>
                      <a:pt x="104" y="128"/>
                    </a:lnTo>
                    <a:lnTo>
                      <a:pt x="112" y="112"/>
                    </a:lnTo>
                    <a:lnTo>
                      <a:pt x="112" y="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3" name="Freeform 139">
                <a:extLst>
                  <a:ext uri="{FF2B5EF4-FFF2-40B4-BE49-F238E27FC236}">
                    <a16:creationId xmlns:a16="http://schemas.microsoft.com/office/drawing/2014/main" id="{A32410F7-07CD-42A5-BE72-1E77815E8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157" y="3794201"/>
                <a:ext cx="277992" cy="689734"/>
              </a:xfrm>
              <a:custGeom>
                <a:avLst/>
                <a:gdLst>
                  <a:gd name="T0" fmla="*/ 160 w 200"/>
                  <a:gd name="T1" fmla="*/ 184 h 456"/>
                  <a:gd name="T2" fmla="*/ 184 w 200"/>
                  <a:gd name="T3" fmla="*/ 208 h 456"/>
                  <a:gd name="T4" fmla="*/ 192 w 200"/>
                  <a:gd name="T5" fmla="*/ 224 h 456"/>
                  <a:gd name="T6" fmla="*/ 184 w 200"/>
                  <a:gd name="T7" fmla="*/ 248 h 456"/>
                  <a:gd name="T8" fmla="*/ 136 w 200"/>
                  <a:gd name="T9" fmla="*/ 264 h 456"/>
                  <a:gd name="T10" fmla="*/ 136 w 200"/>
                  <a:gd name="T11" fmla="*/ 272 h 456"/>
                  <a:gd name="T12" fmla="*/ 120 w 200"/>
                  <a:gd name="T13" fmla="*/ 296 h 456"/>
                  <a:gd name="T14" fmla="*/ 112 w 200"/>
                  <a:gd name="T15" fmla="*/ 304 h 456"/>
                  <a:gd name="T16" fmla="*/ 128 w 200"/>
                  <a:gd name="T17" fmla="*/ 304 h 456"/>
                  <a:gd name="T18" fmla="*/ 136 w 200"/>
                  <a:gd name="T19" fmla="*/ 320 h 456"/>
                  <a:gd name="T20" fmla="*/ 120 w 200"/>
                  <a:gd name="T21" fmla="*/ 312 h 456"/>
                  <a:gd name="T22" fmla="*/ 128 w 200"/>
                  <a:gd name="T23" fmla="*/ 320 h 456"/>
                  <a:gd name="T24" fmla="*/ 120 w 200"/>
                  <a:gd name="T25" fmla="*/ 344 h 456"/>
                  <a:gd name="T26" fmla="*/ 104 w 200"/>
                  <a:gd name="T27" fmla="*/ 352 h 456"/>
                  <a:gd name="T28" fmla="*/ 104 w 200"/>
                  <a:gd name="T29" fmla="*/ 376 h 456"/>
                  <a:gd name="T30" fmla="*/ 128 w 200"/>
                  <a:gd name="T31" fmla="*/ 384 h 456"/>
                  <a:gd name="T32" fmla="*/ 120 w 200"/>
                  <a:gd name="T33" fmla="*/ 408 h 456"/>
                  <a:gd name="T34" fmla="*/ 112 w 200"/>
                  <a:gd name="T35" fmla="*/ 432 h 456"/>
                  <a:gd name="T36" fmla="*/ 136 w 200"/>
                  <a:gd name="T37" fmla="*/ 456 h 456"/>
                  <a:gd name="T38" fmla="*/ 88 w 200"/>
                  <a:gd name="T39" fmla="*/ 456 h 456"/>
                  <a:gd name="T40" fmla="*/ 64 w 200"/>
                  <a:gd name="T41" fmla="*/ 432 h 456"/>
                  <a:gd name="T42" fmla="*/ 56 w 200"/>
                  <a:gd name="T43" fmla="*/ 376 h 456"/>
                  <a:gd name="T44" fmla="*/ 48 w 200"/>
                  <a:gd name="T45" fmla="*/ 352 h 456"/>
                  <a:gd name="T46" fmla="*/ 32 w 200"/>
                  <a:gd name="T47" fmla="*/ 320 h 456"/>
                  <a:gd name="T48" fmla="*/ 24 w 200"/>
                  <a:gd name="T49" fmla="*/ 296 h 456"/>
                  <a:gd name="T50" fmla="*/ 8 w 200"/>
                  <a:gd name="T51" fmla="*/ 232 h 456"/>
                  <a:gd name="T52" fmla="*/ 8 w 200"/>
                  <a:gd name="T53" fmla="*/ 208 h 456"/>
                  <a:gd name="T54" fmla="*/ 0 w 200"/>
                  <a:gd name="T55" fmla="*/ 144 h 456"/>
                  <a:gd name="T56" fmla="*/ 8 w 200"/>
                  <a:gd name="T57" fmla="*/ 72 h 456"/>
                  <a:gd name="T58" fmla="*/ 16 w 200"/>
                  <a:gd name="T59" fmla="*/ 32 h 456"/>
                  <a:gd name="T60" fmla="*/ 32 w 200"/>
                  <a:gd name="T61" fmla="*/ 0 h 456"/>
                  <a:gd name="T62" fmla="*/ 72 w 200"/>
                  <a:gd name="T63" fmla="*/ 8 h 456"/>
                  <a:gd name="T64" fmla="*/ 120 w 200"/>
                  <a:gd name="T65" fmla="*/ 40 h 456"/>
                  <a:gd name="T66" fmla="*/ 144 w 200"/>
                  <a:gd name="T67" fmla="*/ 64 h 456"/>
                  <a:gd name="T68" fmla="*/ 168 w 200"/>
                  <a:gd name="T69" fmla="*/ 88 h 456"/>
                  <a:gd name="T70" fmla="*/ 184 w 200"/>
                  <a:gd name="T71" fmla="*/ 72 h 456"/>
                  <a:gd name="T72" fmla="*/ 192 w 200"/>
                  <a:gd name="T73" fmla="*/ 56 h 456"/>
                  <a:gd name="T74" fmla="*/ 192 w 200"/>
                  <a:gd name="T75" fmla="*/ 8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0" h="456">
                    <a:moveTo>
                      <a:pt x="160" y="128"/>
                    </a:moveTo>
                    <a:lnTo>
                      <a:pt x="160" y="184"/>
                    </a:lnTo>
                    <a:lnTo>
                      <a:pt x="160" y="192"/>
                    </a:lnTo>
                    <a:lnTo>
                      <a:pt x="184" y="208"/>
                    </a:lnTo>
                    <a:lnTo>
                      <a:pt x="176" y="216"/>
                    </a:lnTo>
                    <a:lnTo>
                      <a:pt x="192" y="224"/>
                    </a:lnTo>
                    <a:lnTo>
                      <a:pt x="192" y="232"/>
                    </a:lnTo>
                    <a:lnTo>
                      <a:pt x="184" y="248"/>
                    </a:lnTo>
                    <a:lnTo>
                      <a:pt x="152" y="256"/>
                    </a:lnTo>
                    <a:lnTo>
                      <a:pt x="136" y="264"/>
                    </a:lnTo>
                    <a:lnTo>
                      <a:pt x="128" y="256"/>
                    </a:lnTo>
                    <a:lnTo>
                      <a:pt x="136" y="272"/>
                    </a:lnTo>
                    <a:lnTo>
                      <a:pt x="136" y="288"/>
                    </a:lnTo>
                    <a:lnTo>
                      <a:pt x="120" y="296"/>
                    </a:lnTo>
                    <a:lnTo>
                      <a:pt x="104" y="288"/>
                    </a:lnTo>
                    <a:lnTo>
                      <a:pt x="112" y="304"/>
                    </a:lnTo>
                    <a:lnTo>
                      <a:pt x="120" y="312"/>
                    </a:lnTo>
                    <a:lnTo>
                      <a:pt x="128" y="304"/>
                    </a:lnTo>
                    <a:lnTo>
                      <a:pt x="136" y="312"/>
                    </a:lnTo>
                    <a:lnTo>
                      <a:pt x="136" y="320"/>
                    </a:lnTo>
                    <a:lnTo>
                      <a:pt x="128" y="320"/>
                    </a:lnTo>
                    <a:lnTo>
                      <a:pt x="120" y="312"/>
                    </a:lnTo>
                    <a:lnTo>
                      <a:pt x="120" y="320"/>
                    </a:lnTo>
                    <a:lnTo>
                      <a:pt x="128" y="320"/>
                    </a:lnTo>
                    <a:lnTo>
                      <a:pt x="120" y="328"/>
                    </a:lnTo>
                    <a:lnTo>
                      <a:pt x="120" y="344"/>
                    </a:lnTo>
                    <a:lnTo>
                      <a:pt x="120" y="352"/>
                    </a:lnTo>
                    <a:lnTo>
                      <a:pt x="104" y="352"/>
                    </a:lnTo>
                    <a:lnTo>
                      <a:pt x="104" y="368"/>
                    </a:lnTo>
                    <a:lnTo>
                      <a:pt x="104" y="376"/>
                    </a:lnTo>
                    <a:lnTo>
                      <a:pt x="120" y="384"/>
                    </a:lnTo>
                    <a:lnTo>
                      <a:pt x="128" y="384"/>
                    </a:lnTo>
                    <a:lnTo>
                      <a:pt x="136" y="392"/>
                    </a:lnTo>
                    <a:lnTo>
                      <a:pt x="120" y="408"/>
                    </a:lnTo>
                    <a:lnTo>
                      <a:pt x="120" y="424"/>
                    </a:lnTo>
                    <a:lnTo>
                      <a:pt x="112" y="432"/>
                    </a:lnTo>
                    <a:lnTo>
                      <a:pt x="112" y="440"/>
                    </a:lnTo>
                    <a:lnTo>
                      <a:pt x="136" y="456"/>
                    </a:lnTo>
                    <a:lnTo>
                      <a:pt x="120" y="456"/>
                    </a:lnTo>
                    <a:lnTo>
                      <a:pt x="88" y="456"/>
                    </a:lnTo>
                    <a:lnTo>
                      <a:pt x="72" y="432"/>
                    </a:lnTo>
                    <a:lnTo>
                      <a:pt x="64" y="432"/>
                    </a:lnTo>
                    <a:lnTo>
                      <a:pt x="56" y="424"/>
                    </a:lnTo>
                    <a:lnTo>
                      <a:pt x="56" y="376"/>
                    </a:lnTo>
                    <a:lnTo>
                      <a:pt x="48" y="344"/>
                    </a:lnTo>
                    <a:lnTo>
                      <a:pt x="48" y="352"/>
                    </a:lnTo>
                    <a:lnTo>
                      <a:pt x="40" y="344"/>
                    </a:lnTo>
                    <a:lnTo>
                      <a:pt x="32" y="320"/>
                    </a:lnTo>
                    <a:lnTo>
                      <a:pt x="32" y="304"/>
                    </a:lnTo>
                    <a:lnTo>
                      <a:pt x="24" y="296"/>
                    </a:lnTo>
                    <a:lnTo>
                      <a:pt x="24" y="256"/>
                    </a:lnTo>
                    <a:lnTo>
                      <a:pt x="8" y="232"/>
                    </a:lnTo>
                    <a:lnTo>
                      <a:pt x="16" y="216"/>
                    </a:lnTo>
                    <a:lnTo>
                      <a:pt x="8" y="208"/>
                    </a:lnTo>
                    <a:lnTo>
                      <a:pt x="16" y="184"/>
                    </a:lnTo>
                    <a:lnTo>
                      <a:pt x="0" y="144"/>
                    </a:lnTo>
                    <a:lnTo>
                      <a:pt x="0" y="96"/>
                    </a:lnTo>
                    <a:lnTo>
                      <a:pt x="8" y="72"/>
                    </a:lnTo>
                    <a:lnTo>
                      <a:pt x="0" y="40"/>
                    </a:lnTo>
                    <a:lnTo>
                      <a:pt x="16" y="32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56" y="8"/>
                    </a:lnTo>
                    <a:lnTo>
                      <a:pt x="72" y="8"/>
                    </a:lnTo>
                    <a:lnTo>
                      <a:pt x="104" y="32"/>
                    </a:lnTo>
                    <a:lnTo>
                      <a:pt x="120" y="40"/>
                    </a:lnTo>
                    <a:lnTo>
                      <a:pt x="144" y="48"/>
                    </a:lnTo>
                    <a:lnTo>
                      <a:pt x="144" y="64"/>
                    </a:lnTo>
                    <a:lnTo>
                      <a:pt x="136" y="80"/>
                    </a:lnTo>
                    <a:lnTo>
                      <a:pt x="168" y="88"/>
                    </a:lnTo>
                    <a:lnTo>
                      <a:pt x="176" y="88"/>
                    </a:lnTo>
                    <a:lnTo>
                      <a:pt x="184" y="72"/>
                    </a:lnTo>
                    <a:lnTo>
                      <a:pt x="184" y="56"/>
                    </a:lnTo>
                    <a:lnTo>
                      <a:pt x="192" y="56"/>
                    </a:lnTo>
                    <a:lnTo>
                      <a:pt x="200" y="80"/>
                    </a:lnTo>
                    <a:lnTo>
                      <a:pt x="192" y="88"/>
                    </a:lnTo>
                    <a:lnTo>
                      <a:pt x="160" y="1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4" name="Freeform 140">
                <a:extLst>
                  <a:ext uri="{FF2B5EF4-FFF2-40B4-BE49-F238E27FC236}">
                    <a16:creationId xmlns:a16="http://schemas.microsoft.com/office/drawing/2014/main" id="{308F75E6-1773-4726-A581-42A7E19AD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111" y="3104468"/>
                <a:ext cx="89541" cy="157122"/>
              </a:xfrm>
              <a:custGeom>
                <a:avLst/>
                <a:gdLst>
                  <a:gd name="T0" fmla="*/ 24 w 64"/>
                  <a:gd name="T1" fmla="*/ 0 h 104"/>
                  <a:gd name="T2" fmla="*/ 8 w 64"/>
                  <a:gd name="T3" fmla="*/ 8 h 104"/>
                  <a:gd name="T4" fmla="*/ 8 w 64"/>
                  <a:gd name="T5" fmla="*/ 16 h 104"/>
                  <a:gd name="T6" fmla="*/ 16 w 64"/>
                  <a:gd name="T7" fmla="*/ 24 h 104"/>
                  <a:gd name="T8" fmla="*/ 8 w 64"/>
                  <a:gd name="T9" fmla="*/ 24 h 104"/>
                  <a:gd name="T10" fmla="*/ 0 w 64"/>
                  <a:gd name="T11" fmla="*/ 40 h 104"/>
                  <a:gd name="T12" fmla="*/ 8 w 64"/>
                  <a:gd name="T13" fmla="*/ 48 h 104"/>
                  <a:gd name="T14" fmla="*/ 16 w 64"/>
                  <a:gd name="T15" fmla="*/ 48 h 104"/>
                  <a:gd name="T16" fmla="*/ 24 w 64"/>
                  <a:gd name="T17" fmla="*/ 64 h 104"/>
                  <a:gd name="T18" fmla="*/ 16 w 64"/>
                  <a:gd name="T19" fmla="*/ 88 h 104"/>
                  <a:gd name="T20" fmla="*/ 24 w 64"/>
                  <a:gd name="T21" fmla="*/ 104 h 104"/>
                  <a:gd name="T22" fmla="*/ 32 w 64"/>
                  <a:gd name="T23" fmla="*/ 104 h 104"/>
                  <a:gd name="T24" fmla="*/ 56 w 64"/>
                  <a:gd name="T25" fmla="*/ 96 h 104"/>
                  <a:gd name="T26" fmla="*/ 64 w 64"/>
                  <a:gd name="T27" fmla="*/ 96 h 104"/>
                  <a:gd name="T28" fmla="*/ 48 w 64"/>
                  <a:gd name="T29" fmla="*/ 64 h 104"/>
                  <a:gd name="T30" fmla="*/ 56 w 64"/>
                  <a:gd name="T31" fmla="*/ 40 h 104"/>
                  <a:gd name="T32" fmla="*/ 40 w 64"/>
                  <a:gd name="T33" fmla="*/ 24 h 104"/>
                  <a:gd name="T34" fmla="*/ 40 w 64"/>
                  <a:gd name="T35" fmla="*/ 8 h 104"/>
                  <a:gd name="T36" fmla="*/ 24 w 64"/>
                  <a:gd name="T3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4">
                    <a:moveTo>
                      <a:pt x="24" y="0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16" y="88"/>
                    </a:lnTo>
                    <a:lnTo>
                      <a:pt x="24" y="104"/>
                    </a:lnTo>
                    <a:lnTo>
                      <a:pt x="32" y="104"/>
                    </a:lnTo>
                    <a:lnTo>
                      <a:pt x="56" y="96"/>
                    </a:lnTo>
                    <a:lnTo>
                      <a:pt x="64" y="96"/>
                    </a:lnTo>
                    <a:lnTo>
                      <a:pt x="48" y="64"/>
                    </a:lnTo>
                    <a:lnTo>
                      <a:pt x="56" y="40"/>
                    </a:lnTo>
                    <a:lnTo>
                      <a:pt x="40" y="24"/>
                    </a:lnTo>
                    <a:lnTo>
                      <a:pt x="4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5" name="Freeform 141">
                <a:extLst>
                  <a:ext uri="{FF2B5EF4-FFF2-40B4-BE49-F238E27FC236}">
                    <a16:creationId xmlns:a16="http://schemas.microsoft.com/office/drawing/2014/main" id="{DD36A744-CFFD-4493-BA70-BCC05DE66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361" y="2037910"/>
                <a:ext cx="33317" cy="23967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8 h 16"/>
                  <a:gd name="T4" fmla="*/ 8 w 24"/>
                  <a:gd name="T5" fmla="*/ 16 h 16"/>
                  <a:gd name="T6" fmla="*/ 24 w 24"/>
                  <a:gd name="T7" fmla="*/ 16 h 16"/>
                  <a:gd name="T8" fmla="*/ 24 w 24"/>
                  <a:gd name="T9" fmla="*/ 0 h 16"/>
                  <a:gd name="T10" fmla="*/ 8 w 2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6" name="Freeform 142">
                <a:extLst>
                  <a:ext uri="{FF2B5EF4-FFF2-40B4-BE49-F238E27FC236}">
                    <a16:creationId xmlns:a16="http://schemas.microsoft.com/office/drawing/2014/main" id="{A106B860-ECB0-4E81-B870-F31846840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447" y="1989974"/>
                <a:ext cx="44770" cy="59919"/>
              </a:xfrm>
              <a:custGeom>
                <a:avLst/>
                <a:gdLst>
                  <a:gd name="T0" fmla="*/ 8 w 32"/>
                  <a:gd name="T1" fmla="*/ 40 h 40"/>
                  <a:gd name="T2" fmla="*/ 16 w 32"/>
                  <a:gd name="T3" fmla="*/ 40 h 40"/>
                  <a:gd name="T4" fmla="*/ 24 w 32"/>
                  <a:gd name="T5" fmla="*/ 24 h 40"/>
                  <a:gd name="T6" fmla="*/ 32 w 32"/>
                  <a:gd name="T7" fmla="*/ 16 h 40"/>
                  <a:gd name="T8" fmla="*/ 24 w 32"/>
                  <a:gd name="T9" fmla="*/ 16 h 40"/>
                  <a:gd name="T10" fmla="*/ 24 w 32"/>
                  <a:gd name="T11" fmla="*/ 0 h 40"/>
                  <a:gd name="T12" fmla="*/ 8 w 32"/>
                  <a:gd name="T13" fmla="*/ 8 h 40"/>
                  <a:gd name="T14" fmla="*/ 0 w 32"/>
                  <a:gd name="T15" fmla="*/ 16 h 40"/>
                  <a:gd name="T16" fmla="*/ 0 w 32"/>
                  <a:gd name="T17" fmla="*/ 24 h 40"/>
                  <a:gd name="T18" fmla="*/ 8 w 32"/>
                  <a:gd name="T19" fmla="*/ 32 h 40"/>
                  <a:gd name="T20" fmla="*/ 8 w 32"/>
                  <a:gd name="T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40">
                    <a:moveTo>
                      <a:pt x="8" y="40"/>
                    </a:moveTo>
                    <a:lnTo>
                      <a:pt x="16" y="40"/>
                    </a:lnTo>
                    <a:lnTo>
                      <a:pt x="24" y="24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7" name="Freeform 143">
                <a:extLst>
                  <a:ext uri="{FF2B5EF4-FFF2-40B4-BE49-F238E27FC236}">
                    <a16:creationId xmlns:a16="http://schemas.microsoft.com/office/drawing/2014/main" id="{F312E603-7CE9-485D-B6E4-5CD8603DC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677" y="2147096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8" name="Freeform 144">
                <a:extLst>
                  <a:ext uri="{FF2B5EF4-FFF2-40B4-BE49-F238E27FC236}">
                    <a16:creationId xmlns:a16="http://schemas.microsoft.com/office/drawing/2014/main" id="{79D10B37-F81B-4E0D-9AFE-30A838E3A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677" y="2147096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8 w 8"/>
                  <a:gd name="T5" fmla="*/ 8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29" name="Freeform 145">
                <a:extLst>
                  <a:ext uri="{FF2B5EF4-FFF2-40B4-BE49-F238E27FC236}">
                    <a16:creationId xmlns:a16="http://schemas.microsoft.com/office/drawing/2014/main" id="{B35B4743-FC31-43BD-8635-9918D77B3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312" y="2171063"/>
                <a:ext cx="121816" cy="61250"/>
              </a:xfrm>
              <a:custGeom>
                <a:avLst/>
                <a:gdLst>
                  <a:gd name="T0" fmla="*/ 0 w 88"/>
                  <a:gd name="T1" fmla="*/ 24 h 40"/>
                  <a:gd name="T2" fmla="*/ 0 w 88"/>
                  <a:gd name="T3" fmla="*/ 32 h 40"/>
                  <a:gd name="T4" fmla="*/ 8 w 88"/>
                  <a:gd name="T5" fmla="*/ 32 h 40"/>
                  <a:gd name="T6" fmla="*/ 24 w 88"/>
                  <a:gd name="T7" fmla="*/ 32 h 40"/>
                  <a:gd name="T8" fmla="*/ 32 w 88"/>
                  <a:gd name="T9" fmla="*/ 32 h 40"/>
                  <a:gd name="T10" fmla="*/ 48 w 88"/>
                  <a:gd name="T11" fmla="*/ 40 h 40"/>
                  <a:gd name="T12" fmla="*/ 72 w 88"/>
                  <a:gd name="T13" fmla="*/ 32 h 40"/>
                  <a:gd name="T14" fmla="*/ 88 w 88"/>
                  <a:gd name="T15" fmla="*/ 16 h 40"/>
                  <a:gd name="T16" fmla="*/ 80 w 88"/>
                  <a:gd name="T17" fmla="*/ 8 h 40"/>
                  <a:gd name="T18" fmla="*/ 64 w 88"/>
                  <a:gd name="T19" fmla="*/ 0 h 40"/>
                  <a:gd name="T20" fmla="*/ 56 w 88"/>
                  <a:gd name="T21" fmla="*/ 8 h 40"/>
                  <a:gd name="T22" fmla="*/ 48 w 88"/>
                  <a:gd name="T23" fmla="*/ 8 h 40"/>
                  <a:gd name="T24" fmla="*/ 32 w 88"/>
                  <a:gd name="T25" fmla="*/ 16 h 40"/>
                  <a:gd name="T26" fmla="*/ 40 w 88"/>
                  <a:gd name="T27" fmla="*/ 24 h 40"/>
                  <a:gd name="T28" fmla="*/ 0 w 88"/>
                  <a:gd name="T2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40">
                    <a:moveTo>
                      <a:pt x="0" y="24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8" y="40"/>
                    </a:lnTo>
                    <a:lnTo>
                      <a:pt x="72" y="32"/>
                    </a:lnTo>
                    <a:lnTo>
                      <a:pt x="88" y="16"/>
                    </a:lnTo>
                    <a:lnTo>
                      <a:pt x="80" y="8"/>
                    </a:lnTo>
                    <a:lnTo>
                      <a:pt x="64" y="0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0" name="Freeform 146">
                <a:extLst>
                  <a:ext uri="{FF2B5EF4-FFF2-40B4-BE49-F238E27FC236}">
                    <a16:creationId xmlns:a16="http://schemas.microsoft.com/office/drawing/2014/main" id="{289F544A-7BA9-4E2B-B833-588B1C271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677" y="2208346"/>
                <a:ext cx="78087" cy="35952"/>
              </a:xfrm>
              <a:custGeom>
                <a:avLst/>
                <a:gdLst>
                  <a:gd name="T0" fmla="*/ 16 w 56"/>
                  <a:gd name="T1" fmla="*/ 24 h 24"/>
                  <a:gd name="T2" fmla="*/ 8 w 56"/>
                  <a:gd name="T3" fmla="*/ 16 h 24"/>
                  <a:gd name="T4" fmla="*/ 8 w 56"/>
                  <a:gd name="T5" fmla="*/ 24 h 24"/>
                  <a:gd name="T6" fmla="*/ 0 w 56"/>
                  <a:gd name="T7" fmla="*/ 16 h 24"/>
                  <a:gd name="T8" fmla="*/ 16 w 56"/>
                  <a:gd name="T9" fmla="*/ 0 h 24"/>
                  <a:gd name="T10" fmla="*/ 24 w 56"/>
                  <a:gd name="T11" fmla="*/ 0 h 24"/>
                  <a:gd name="T12" fmla="*/ 48 w 56"/>
                  <a:gd name="T13" fmla="*/ 0 h 24"/>
                  <a:gd name="T14" fmla="*/ 48 w 56"/>
                  <a:gd name="T15" fmla="*/ 8 h 24"/>
                  <a:gd name="T16" fmla="*/ 56 w 56"/>
                  <a:gd name="T17" fmla="*/ 8 h 24"/>
                  <a:gd name="T18" fmla="*/ 48 w 56"/>
                  <a:gd name="T19" fmla="*/ 16 h 24"/>
                  <a:gd name="T20" fmla="*/ 40 w 56"/>
                  <a:gd name="T21" fmla="*/ 16 h 24"/>
                  <a:gd name="T22" fmla="*/ 40 w 56"/>
                  <a:gd name="T23" fmla="*/ 24 h 24"/>
                  <a:gd name="T24" fmla="*/ 32 w 56"/>
                  <a:gd name="T25" fmla="*/ 16 h 24"/>
                  <a:gd name="T26" fmla="*/ 16 w 56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24">
                    <a:moveTo>
                      <a:pt x="16" y="24"/>
                    </a:moveTo>
                    <a:lnTo>
                      <a:pt x="8" y="16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48" y="16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32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1" name="Freeform 147">
                <a:extLst>
                  <a:ext uri="{FF2B5EF4-FFF2-40B4-BE49-F238E27FC236}">
                    <a16:creationId xmlns:a16="http://schemas.microsoft.com/office/drawing/2014/main" id="{3CB8C577-2676-459A-A7F1-8C7C87B47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898" y="2316199"/>
                <a:ext cx="21864" cy="73234"/>
              </a:xfrm>
              <a:custGeom>
                <a:avLst/>
                <a:gdLst>
                  <a:gd name="T0" fmla="*/ 8 w 16"/>
                  <a:gd name="T1" fmla="*/ 16 h 48"/>
                  <a:gd name="T2" fmla="*/ 16 w 16"/>
                  <a:gd name="T3" fmla="*/ 32 h 48"/>
                  <a:gd name="T4" fmla="*/ 8 w 16"/>
                  <a:gd name="T5" fmla="*/ 48 h 48"/>
                  <a:gd name="T6" fmla="*/ 0 w 16"/>
                  <a:gd name="T7" fmla="*/ 40 h 48"/>
                  <a:gd name="T8" fmla="*/ 0 w 16"/>
                  <a:gd name="T9" fmla="*/ 16 h 48"/>
                  <a:gd name="T10" fmla="*/ 0 w 16"/>
                  <a:gd name="T11" fmla="*/ 0 h 48"/>
                  <a:gd name="T12" fmla="*/ 8 w 16"/>
                  <a:gd name="T13" fmla="*/ 0 h 48"/>
                  <a:gd name="T14" fmla="*/ 8 w 16"/>
                  <a:gd name="T15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8">
                    <a:moveTo>
                      <a:pt x="8" y="16"/>
                    </a:moveTo>
                    <a:lnTo>
                      <a:pt x="16" y="32"/>
                    </a:lnTo>
                    <a:lnTo>
                      <a:pt x="8" y="48"/>
                    </a:lnTo>
                    <a:lnTo>
                      <a:pt x="0" y="40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2" name="Freeform 148">
                <a:extLst>
                  <a:ext uri="{FF2B5EF4-FFF2-40B4-BE49-F238E27FC236}">
                    <a16:creationId xmlns:a16="http://schemas.microsoft.com/office/drawing/2014/main" id="{70BCE53E-4377-464A-989A-D1CD1331C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7207" y="2607806"/>
                <a:ext cx="33317" cy="35952"/>
              </a:xfrm>
              <a:custGeom>
                <a:avLst/>
                <a:gdLst>
                  <a:gd name="T0" fmla="*/ 0 w 24"/>
                  <a:gd name="T1" fmla="*/ 16 h 24"/>
                  <a:gd name="T2" fmla="*/ 8 w 24"/>
                  <a:gd name="T3" fmla="*/ 0 h 24"/>
                  <a:gd name="T4" fmla="*/ 24 w 24"/>
                  <a:gd name="T5" fmla="*/ 0 h 24"/>
                  <a:gd name="T6" fmla="*/ 24 w 24"/>
                  <a:gd name="T7" fmla="*/ 8 h 24"/>
                  <a:gd name="T8" fmla="*/ 16 w 24"/>
                  <a:gd name="T9" fmla="*/ 8 h 24"/>
                  <a:gd name="T10" fmla="*/ 24 w 24"/>
                  <a:gd name="T11" fmla="*/ 24 h 24"/>
                  <a:gd name="T12" fmla="*/ 0 w 24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8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3" name="Freeform 149">
                <a:extLst>
                  <a:ext uri="{FF2B5EF4-FFF2-40B4-BE49-F238E27FC236}">
                    <a16:creationId xmlns:a16="http://schemas.microsoft.com/office/drawing/2014/main" id="{09962519-954B-41E2-95C9-AE59AB5FA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890" y="2619790"/>
                <a:ext cx="33317" cy="11983"/>
              </a:xfrm>
              <a:custGeom>
                <a:avLst/>
                <a:gdLst>
                  <a:gd name="T0" fmla="*/ 0 w 24"/>
                  <a:gd name="T1" fmla="*/ 8 h 8"/>
                  <a:gd name="T2" fmla="*/ 8 w 24"/>
                  <a:gd name="T3" fmla="*/ 0 h 8"/>
                  <a:gd name="T4" fmla="*/ 24 w 24"/>
                  <a:gd name="T5" fmla="*/ 8 h 8"/>
                  <a:gd name="T6" fmla="*/ 8 w 24"/>
                  <a:gd name="T7" fmla="*/ 8 h 8"/>
                  <a:gd name="T8" fmla="*/ 0 w 2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8" y="0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4" name="Freeform 150">
                <a:extLst>
                  <a:ext uri="{FF2B5EF4-FFF2-40B4-BE49-F238E27FC236}">
                    <a16:creationId xmlns:a16="http://schemas.microsoft.com/office/drawing/2014/main" id="{E2447AC4-9DFA-46BD-87D7-8BF73B8C0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091" y="2474652"/>
                <a:ext cx="210316" cy="181088"/>
              </a:xfrm>
              <a:custGeom>
                <a:avLst/>
                <a:gdLst>
                  <a:gd name="T0" fmla="*/ 152 w 152"/>
                  <a:gd name="T1" fmla="*/ 16 h 120"/>
                  <a:gd name="T2" fmla="*/ 152 w 152"/>
                  <a:gd name="T3" fmla="*/ 56 h 120"/>
                  <a:gd name="T4" fmla="*/ 120 w 152"/>
                  <a:gd name="T5" fmla="*/ 64 h 120"/>
                  <a:gd name="T6" fmla="*/ 120 w 152"/>
                  <a:gd name="T7" fmla="*/ 72 h 120"/>
                  <a:gd name="T8" fmla="*/ 104 w 152"/>
                  <a:gd name="T9" fmla="*/ 88 h 120"/>
                  <a:gd name="T10" fmla="*/ 64 w 152"/>
                  <a:gd name="T11" fmla="*/ 96 h 120"/>
                  <a:gd name="T12" fmla="*/ 56 w 152"/>
                  <a:gd name="T13" fmla="*/ 104 h 120"/>
                  <a:gd name="T14" fmla="*/ 56 w 152"/>
                  <a:gd name="T15" fmla="*/ 120 h 120"/>
                  <a:gd name="T16" fmla="*/ 0 w 152"/>
                  <a:gd name="T17" fmla="*/ 120 h 120"/>
                  <a:gd name="T18" fmla="*/ 24 w 152"/>
                  <a:gd name="T19" fmla="*/ 112 h 120"/>
                  <a:gd name="T20" fmla="*/ 40 w 152"/>
                  <a:gd name="T21" fmla="*/ 96 h 120"/>
                  <a:gd name="T22" fmla="*/ 48 w 152"/>
                  <a:gd name="T23" fmla="*/ 80 h 120"/>
                  <a:gd name="T24" fmla="*/ 48 w 152"/>
                  <a:gd name="T25" fmla="*/ 64 h 120"/>
                  <a:gd name="T26" fmla="*/ 56 w 152"/>
                  <a:gd name="T27" fmla="*/ 48 h 120"/>
                  <a:gd name="T28" fmla="*/ 64 w 152"/>
                  <a:gd name="T29" fmla="*/ 40 h 120"/>
                  <a:gd name="T30" fmla="*/ 88 w 152"/>
                  <a:gd name="T31" fmla="*/ 24 h 120"/>
                  <a:gd name="T32" fmla="*/ 96 w 152"/>
                  <a:gd name="T33" fmla="*/ 0 h 120"/>
                  <a:gd name="T34" fmla="*/ 104 w 152"/>
                  <a:gd name="T35" fmla="*/ 0 h 120"/>
                  <a:gd name="T36" fmla="*/ 112 w 152"/>
                  <a:gd name="T37" fmla="*/ 8 h 120"/>
                  <a:gd name="T38" fmla="*/ 136 w 152"/>
                  <a:gd name="T39" fmla="*/ 8 h 120"/>
                  <a:gd name="T40" fmla="*/ 144 w 152"/>
                  <a:gd name="T41" fmla="*/ 8 h 120"/>
                  <a:gd name="T42" fmla="*/ 152 w 152"/>
                  <a:gd name="T43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20">
                    <a:moveTo>
                      <a:pt x="152" y="16"/>
                    </a:moveTo>
                    <a:lnTo>
                      <a:pt x="152" y="56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04" y="88"/>
                    </a:lnTo>
                    <a:lnTo>
                      <a:pt x="64" y="96"/>
                    </a:lnTo>
                    <a:lnTo>
                      <a:pt x="56" y="104"/>
                    </a:lnTo>
                    <a:lnTo>
                      <a:pt x="56" y="120"/>
                    </a:lnTo>
                    <a:lnTo>
                      <a:pt x="0" y="120"/>
                    </a:lnTo>
                    <a:lnTo>
                      <a:pt x="24" y="112"/>
                    </a:lnTo>
                    <a:lnTo>
                      <a:pt x="40" y="96"/>
                    </a:lnTo>
                    <a:lnTo>
                      <a:pt x="48" y="80"/>
                    </a:lnTo>
                    <a:lnTo>
                      <a:pt x="48" y="64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24"/>
                    </a:lnTo>
                    <a:lnTo>
                      <a:pt x="96" y="0"/>
                    </a:lnTo>
                    <a:lnTo>
                      <a:pt x="104" y="0"/>
                    </a:lnTo>
                    <a:lnTo>
                      <a:pt x="112" y="8"/>
                    </a:lnTo>
                    <a:lnTo>
                      <a:pt x="136" y="8"/>
                    </a:lnTo>
                    <a:lnTo>
                      <a:pt x="144" y="8"/>
                    </a:lnTo>
                    <a:lnTo>
                      <a:pt x="15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5" name="Freeform 151">
                <a:extLst>
                  <a:ext uri="{FF2B5EF4-FFF2-40B4-BE49-F238E27FC236}">
                    <a16:creationId xmlns:a16="http://schemas.microsoft.com/office/drawing/2014/main" id="{20CBDD09-6626-4D0A-877A-DC8693EE9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0572" y="3007265"/>
                <a:ext cx="33317" cy="35952"/>
              </a:xfrm>
              <a:custGeom>
                <a:avLst/>
                <a:gdLst>
                  <a:gd name="T0" fmla="*/ 16 w 24"/>
                  <a:gd name="T1" fmla="*/ 16 h 24"/>
                  <a:gd name="T2" fmla="*/ 24 w 24"/>
                  <a:gd name="T3" fmla="*/ 8 h 24"/>
                  <a:gd name="T4" fmla="*/ 16 w 24"/>
                  <a:gd name="T5" fmla="*/ 0 h 24"/>
                  <a:gd name="T6" fmla="*/ 8 w 24"/>
                  <a:gd name="T7" fmla="*/ 8 h 24"/>
                  <a:gd name="T8" fmla="*/ 0 w 24"/>
                  <a:gd name="T9" fmla="*/ 24 h 24"/>
                  <a:gd name="T10" fmla="*/ 16 w 24"/>
                  <a:gd name="T11" fmla="*/ 24 h 24"/>
                  <a:gd name="T12" fmla="*/ 16 w 24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6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6" name="Freeform 152">
                <a:extLst>
                  <a:ext uri="{FF2B5EF4-FFF2-40B4-BE49-F238E27FC236}">
                    <a16:creationId xmlns:a16="http://schemas.microsoft.com/office/drawing/2014/main" id="{C9893A78-7074-4012-9181-29E52CA1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120" y="3019249"/>
                <a:ext cx="188451" cy="314242"/>
              </a:xfrm>
              <a:custGeom>
                <a:avLst/>
                <a:gdLst>
                  <a:gd name="T0" fmla="*/ 8 w 136"/>
                  <a:gd name="T1" fmla="*/ 120 h 208"/>
                  <a:gd name="T2" fmla="*/ 0 w 136"/>
                  <a:gd name="T3" fmla="*/ 144 h 208"/>
                  <a:gd name="T4" fmla="*/ 0 w 136"/>
                  <a:gd name="T5" fmla="*/ 192 h 208"/>
                  <a:gd name="T6" fmla="*/ 8 w 136"/>
                  <a:gd name="T7" fmla="*/ 208 h 208"/>
                  <a:gd name="T8" fmla="*/ 32 w 136"/>
                  <a:gd name="T9" fmla="*/ 176 h 208"/>
                  <a:gd name="T10" fmla="*/ 72 w 136"/>
                  <a:gd name="T11" fmla="*/ 144 h 208"/>
                  <a:gd name="T12" fmla="*/ 88 w 136"/>
                  <a:gd name="T13" fmla="*/ 120 h 208"/>
                  <a:gd name="T14" fmla="*/ 104 w 136"/>
                  <a:gd name="T15" fmla="*/ 96 h 208"/>
                  <a:gd name="T16" fmla="*/ 128 w 136"/>
                  <a:gd name="T17" fmla="*/ 24 h 208"/>
                  <a:gd name="T18" fmla="*/ 136 w 136"/>
                  <a:gd name="T19" fmla="*/ 8 h 208"/>
                  <a:gd name="T20" fmla="*/ 128 w 136"/>
                  <a:gd name="T21" fmla="*/ 0 h 208"/>
                  <a:gd name="T22" fmla="*/ 120 w 136"/>
                  <a:gd name="T23" fmla="*/ 8 h 208"/>
                  <a:gd name="T24" fmla="*/ 104 w 136"/>
                  <a:gd name="T25" fmla="*/ 16 h 208"/>
                  <a:gd name="T26" fmla="*/ 80 w 136"/>
                  <a:gd name="T27" fmla="*/ 16 h 208"/>
                  <a:gd name="T28" fmla="*/ 48 w 136"/>
                  <a:gd name="T29" fmla="*/ 24 h 208"/>
                  <a:gd name="T30" fmla="*/ 40 w 136"/>
                  <a:gd name="T31" fmla="*/ 24 h 208"/>
                  <a:gd name="T32" fmla="*/ 24 w 136"/>
                  <a:gd name="T33" fmla="*/ 8 h 208"/>
                  <a:gd name="T34" fmla="*/ 24 w 136"/>
                  <a:gd name="T35" fmla="*/ 16 h 208"/>
                  <a:gd name="T36" fmla="*/ 24 w 136"/>
                  <a:gd name="T37" fmla="*/ 24 h 208"/>
                  <a:gd name="T38" fmla="*/ 40 w 136"/>
                  <a:gd name="T39" fmla="*/ 48 h 208"/>
                  <a:gd name="T40" fmla="*/ 80 w 136"/>
                  <a:gd name="T41" fmla="*/ 64 h 208"/>
                  <a:gd name="T42" fmla="*/ 88 w 136"/>
                  <a:gd name="T43" fmla="*/ 64 h 208"/>
                  <a:gd name="T44" fmla="*/ 56 w 136"/>
                  <a:gd name="T45" fmla="*/ 104 h 208"/>
                  <a:gd name="T46" fmla="*/ 32 w 136"/>
                  <a:gd name="T47" fmla="*/ 112 h 208"/>
                  <a:gd name="T48" fmla="*/ 8 w 136"/>
                  <a:gd name="T4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208">
                    <a:moveTo>
                      <a:pt x="8" y="120"/>
                    </a:moveTo>
                    <a:lnTo>
                      <a:pt x="0" y="144"/>
                    </a:lnTo>
                    <a:lnTo>
                      <a:pt x="0" y="192"/>
                    </a:lnTo>
                    <a:lnTo>
                      <a:pt x="8" y="208"/>
                    </a:lnTo>
                    <a:lnTo>
                      <a:pt x="32" y="176"/>
                    </a:lnTo>
                    <a:lnTo>
                      <a:pt x="72" y="144"/>
                    </a:lnTo>
                    <a:lnTo>
                      <a:pt x="88" y="120"/>
                    </a:lnTo>
                    <a:lnTo>
                      <a:pt x="104" y="96"/>
                    </a:lnTo>
                    <a:lnTo>
                      <a:pt x="128" y="24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20" y="8"/>
                    </a:lnTo>
                    <a:lnTo>
                      <a:pt x="104" y="16"/>
                    </a:lnTo>
                    <a:lnTo>
                      <a:pt x="80" y="16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48"/>
                    </a:lnTo>
                    <a:lnTo>
                      <a:pt x="80" y="64"/>
                    </a:lnTo>
                    <a:lnTo>
                      <a:pt x="88" y="64"/>
                    </a:lnTo>
                    <a:lnTo>
                      <a:pt x="56" y="104"/>
                    </a:lnTo>
                    <a:lnTo>
                      <a:pt x="32" y="112"/>
                    </a:lnTo>
                    <a:lnTo>
                      <a:pt x="8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7" name="Freeform 153">
                <a:extLst>
                  <a:ext uri="{FF2B5EF4-FFF2-40B4-BE49-F238E27FC236}">
                    <a16:creationId xmlns:a16="http://schemas.microsoft.com/office/drawing/2014/main" id="{3DE1BCFC-C47C-423F-8FE3-5652F597E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004" y="2971314"/>
                <a:ext cx="56223" cy="23967"/>
              </a:xfrm>
              <a:custGeom>
                <a:avLst/>
                <a:gdLst>
                  <a:gd name="T0" fmla="*/ 0 w 40"/>
                  <a:gd name="T1" fmla="*/ 16 h 16"/>
                  <a:gd name="T2" fmla="*/ 16 w 40"/>
                  <a:gd name="T3" fmla="*/ 8 h 16"/>
                  <a:gd name="T4" fmla="*/ 32 w 40"/>
                  <a:gd name="T5" fmla="*/ 16 h 16"/>
                  <a:gd name="T6" fmla="*/ 40 w 40"/>
                  <a:gd name="T7" fmla="*/ 8 h 16"/>
                  <a:gd name="T8" fmla="*/ 16 w 40"/>
                  <a:gd name="T9" fmla="*/ 0 h 16"/>
                  <a:gd name="T10" fmla="*/ 0 w 40"/>
                  <a:gd name="T11" fmla="*/ 8 h 16"/>
                  <a:gd name="T12" fmla="*/ 0 w 4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6">
                    <a:moveTo>
                      <a:pt x="0" y="16"/>
                    </a:moveTo>
                    <a:lnTo>
                      <a:pt x="16" y="8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8" name="Freeform 154">
                <a:extLst>
                  <a:ext uri="{FF2B5EF4-FFF2-40B4-BE49-F238E27FC236}">
                    <a16:creationId xmlns:a16="http://schemas.microsoft.com/office/drawing/2014/main" id="{B51C59B4-F7DB-4D3F-BACB-53EC4E10F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004" y="3007265"/>
                <a:ext cx="56223" cy="35952"/>
              </a:xfrm>
              <a:custGeom>
                <a:avLst/>
                <a:gdLst>
                  <a:gd name="T0" fmla="*/ 40 w 40"/>
                  <a:gd name="T1" fmla="*/ 0 h 24"/>
                  <a:gd name="T2" fmla="*/ 40 w 40"/>
                  <a:gd name="T3" fmla="*/ 16 h 24"/>
                  <a:gd name="T4" fmla="*/ 24 w 40"/>
                  <a:gd name="T5" fmla="*/ 16 h 24"/>
                  <a:gd name="T6" fmla="*/ 24 w 40"/>
                  <a:gd name="T7" fmla="*/ 24 h 24"/>
                  <a:gd name="T8" fmla="*/ 16 w 40"/>
                  <a:gd name="T9" fmla="*/ 24 h 24"/>
                  <a:gd name="T10" fmla="*/ 16 w 40"/>
                  <a:gd name="T11" fmla="*/ 8 h 24"/>
                  <a:gd name="T12" fmla="*/ 8 w 40"/>
                  <a:gd name="T13" fmla="*/ 8 h 24"/>
                  <a:gd name="T14" fmla="*/ 0 w 40"/>
                  <a:gd name="T15" fmla="*/ 0 h 24"/>
                  <a:gd name="T16" fmla="*/ 40 w 40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lnTo>
                      <a:pt x="40" y="16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39" name="Freeform 155">
                <a:extLst>
                  <a:ext uri="{FF2B5EF4-FFF2-40B4-BE49-F238E27FC236}">
                    <a16:creationId xmlns:a16="http://schemas.microsoft.com/office/drawing/2014/main" id="{85655278-795D-4214-A5BC-91651A00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227" y="3067184"/>
                <a:ext cx="55182" cy="73234"/>
              </a:xfrm>
              <a:custGeom>
                <a:avLst/>
                <a:gdLst>
                  <a:gd name="T0" fmla="*/ 0 w 40"/>
                  <a:gd name="T1" fmla="*/ 8 h 48"/>
                  <a:gd name="T2" fmla="*/ 8 w 40"/>
                  <a:gd name="T3" fmla="*/ 32 h 48"/>
                  <a:gd name="T4" fmla="*/ 24 w 40"/>
                  <a:gd name="T5" fmla="*/ 48 h 48"/>
                  <a:gd name="T6" fmla="*/ 40 w 40"/>
                  <a:gd name="T7" fmla="*/ 24 h 48"/>
                  <a:gd name="T8" fmla="*/ 40 w 40"/>
                  <a:gd name="T9" fmla="*/ 16 h 48"/>
                  <a:gd name="T10" fmla="*/ 32 w 40"/>
                  <a:gd name="T11" fmla="*/ 0 h 48"/>
                  <a:gd name="T12" fmla="*/ 16 w 40"/>
                  <a:gd name="T13" fmla="*/ 0 h 48"/>
                  <a:gd name="T14" fmla="*/ 0 w 40"/>
                  <a:gd name="T1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8">
                    <a:moveTo>
                      <a:pt x="0" y="8"/>
                    </a:moveTo>
                    <a:lnTo>
                      <a:pt x="8" y="32"/>
                    </a:lnTo>
                    <a:lnTo>
                      <a:pt x="24" y="48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0" name="Freeform 156">
                <a:extLst>
                  <a:ext uri="{FF2B5EF4-FFF2-40B4-BE49-F238E27FC236}">
                    <a16:creationId xmlns:a16="http://schemas.microsoft.com/office/drawing/2014/main" id="{76C9FAE9-5DF4-488A-AA15-8046C4713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350" y="3345475"/>
                <a:ext cx="33317" cy="49267"/>
              </a:xfrm>
              <a:custGeom>
                <a:avLst/>
                <a:gdLst>
                  <a:gd name="T0" fmla="*/ 0 w 24"/>
                  <a:gd name="T1" fmla="*/ 8 h 32"/>
                  <a:gd name="T2" fmla="*/ 24 w 24"/>
                  <a:gd name="T3" fmla="*/ 0 h 32"/>
                  <a:gd name="T4" fmla="*/ 24 w 24"/>
                  <a:gd name="T5" fmla="*/ 16 h 32"/>
                  <a:gd name="T6" fmla="*/ 8 w 24"/>
                  <a:gd name="T7" fmla="*/ 32 h 32"/>
                  <a:gd name="T8" fmla="*/ 8 w 24"/>
                  <a:gd name="T9" fmla="*/ 16 h 32"/>
                  <a:gd name="T10" fmla="*/ 0 w 24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2">
                    <a:moveTo>
                      <a:pt x="0" y="8"/>
                    </a:moveTo>
                    <a:lnTo>
                      <a:pt x="24" y="0"/>
                    </a:lnTo>
                    <a:lnTo>
                      <a:pt x="24" y="16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1" name="Freeform 157">
                <a:extLst>
                  <a:ext uri="{FF2B5EF4-FFF2-40B4-BE49-F238E27FC236}">
                    <a16:creationId xmlns:a16="http://schemas.microsoft.com/office/drawing/2014/main" id="{86C23C84-8779-446C-A2A6-BAD29A9FF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350" y="3321507"/>
                <a:ext cx="33317" cy="37283"/>
              </a:xfrm>
              <a:custGeom>
                <a:avLst/>
                <a:gdLst>
                  <a:gd name="T0" fmla="*/ 24 w 24"/>
                  <a:gd name="T1" fmla="*/ 16 h 24"/>
                  <a:gd name="T2" fmla="*/ 0 w 24"/>
                  <a:gd name="T3" fmla="*/ 24 h 24"/>
                  <a:gd name="T4" fmla="*/ 0 w 24"/>
                  <a:gd name="T5" fmla="*/ 16 h 24"/>
                  <a:gd name="T6" fmla="*/ 8 w 24"/>
                  <a:gd name="T7" fmla="*/ 0 h 24"/>
                  <a:gd name="T8" fmla="*/ 16 w 24"/>
                  <a:gd name="T9" fmla="*/ 0 h 24"/>
                  <a:gd name="T10" fmla="*/ 24 w 24"/>
                  <a:gd name="T11" fmla="*/ 8 h 24"/>
                  <a:gd name="T12" fmla="*/ 24 w 24"/>
                  <a:gd name="T1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24" y="16"/>
                    </a:moveTo>
                    <a:lnTo>
                      <a:pt x="0" y="24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2" name="Freeform 158">
                <a:extLst>
                  <a:ext uri="{FF2B5EF4-FFF2-40B4-BE49-F238E27FC236}">
                    <a16:creationId xmlns:a16="http://schemas.microsoft.com/office/drawing/2014/main" id="{F7D85740-43B6-4E5A-A4B3-8F5DF9DE8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256" y="3891403"/>
                <a:ext cx="21864" cy="23967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0 h 16"/>
                  <a:gd name="T4" fmla="*/ 8 w 16"/>
                  <a:gd name="T5" fmla="*/ 0 h 16"/>
                  <a:gd name="T6" fmla="*/ 0 w 16"/>
                  <a:gd name="T7" fmla="*/ 16 h 16"/>
                  <a:gd name="T8" fmla="*/ 8 w 16"/>
                  <a:gd name="T9" fmla="*/ 16 h 16"/>
                  <a:gd name="T10" fmla="*/ 16 w 16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3" name="Freeform 159">
                <a:extLst>
                  <a:ext uri="{FF2B5EF4-FFF2-40B4-BE49-F238E27FC236}">
                    <a16:creationId xmlns:a16="http://schemas.microsoft.com/office/drawing/2014/main" id="{B7265739-3C09-43AC-A513-281AF226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352" y="3708983"/>
                <a:ext cx="176999" cy="206388"/>
              </a:xfrm>
              <a:custGeom>
                <a:avLst/>
                <a:gdLst>
                  <a:gd name="T0" fmla="*/ 72 w 128"/>
                  <a:gd name="T1" fmla="*/ 0 h 136"/>
                  <a:gd name="T2" fmla="*/ 88 w 128"/>
                  <a:gd name="T3" fmla="*/ 24 h 136"/>
                  <a:gd name="T4" fmla="*/ 104 w 128"/>
                  <a:gd name="T5" fmla="*/ 40 h 136"/>
                  <a:gd name="T6" fmla="*/ 112 w 128"/>
                  <a:gd name="T7" fmla="*/ 56 h 136"/>
                  <a:gd name="T8" fmla="*/ 128 w 128"/>
                  <a:gd name="T9" fmla="*/ 64 h 136"/>
                  <a:gd name="T10" fmla="*/ 104 w 128"/>
                  <a:gd name="T11" fmla="*/ 80 h 136"/>
                  <a:gd name="T12" fmla="*/ 72 w 128"/>
                  <a:gd name="T13" fmla="*/ 112 h 136"/>
                  <a:gd name="T14" fmla="*/ 64 w 128"/>
                  <a:gd name="T15" fmla="*/ 112 h 136"/>
                  <a:gd name="T16" fmla="*/ 48 w 128"/>
                  <a:gd name="T17" fmla="*/ 112 h 136"/>
                  <a:gd name="T18" fmla="*/ 32 w 128"/>
                  <a:gd name="T19" fmla="*/ 128 h 136"/>
                  <a:gd name="T20" fmla="*/ 16 w 128"/>
                  <a:gd name="T21" fmla="*/ 136 h 136"/>
                  <a:gd name="T22" fmla="*/ 8 w 128"/>
                  <a:gd name="T23" fmla="*/ 128 h 136"/>
                  <a:gd name="T24" fmla="*/ 16 w 128"/>
                  <a:gd name="T25" fmla="*/ 112 h 136"/>
                  <a:gd name="T26" fmla="*/ 0 w 128"/>
                  <a:gd name="T27" fmla="*/ 104 h 136"/>
                  <a:gd name="T28" fmla="*/ 0 w 128"/>
                  <a:gd name="T29" fmla="*/ 64 h 136"/>
                  <a:gd name="T30" fmla="*/ 16 w 128"/>
                  <a:gd name="T31" fmla="*/ 56 h 136"/>
                  <a:gd name="T32" fmla="*/ 16 w 128"/>
                  <a:gd name="T33" fmla="*/ 8 h 136"/>
                  <a:gd name="T34" fmla="*/ 48 w 128"/>
                  <a:gd name="T35" fmla="*/ 0 h 136"/>
                  <a:gd name="T36" fmla="*/ 48 w 128"/>
                  <a:gd name="T37" fmla="*/ 8 h 136"/>
                  <a:gd name="T38" fmla="*/ 56 w 128"/>
                  <a:gd name="T39" fmla="*/ 0 h 136"/>
                  <a:gd name="T40" fmla="*/ 72 w 128"/>
                  <a:gd name="T4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136">
                    <a:moveTo>
                      <a:pt x="72" y="0"/>
                    </a:moveTo>
                    <a:lnTo>
                      <a:pt x="88" y="24"/>
                    </a:lnTo>
                    <a:lnTo>
                      <a:pt x="104" y="40"/>
                    </a:lnTo>
                    <a:lnTo>
                      <a:pt x="112" y="56"/>
                    </a:lnTo>
                    <a:lnTo>
                      <a:pt x="128" y="64"/>
                    </a:lnTo>
                    <a:lnTo>
                      <a:pt x="104" y="80"/>
                    </a:lnTo>
                    <a:lnTo>
                      <a:pt x="72" y="112"/>
                    </a:lnTo>
                    <a:lnTo>
                      <a:pt x="64" y="112"/>
                    </a:lnTo>
                    <a:lnTo>
                      <a:pt x="48" y="112"/>
                    </a:lnTo>
                    <a:lnTo>
                      <a:pt x="32" y="128"/>
                    </a:lnTo>
                    <a:lnTo>
                      <a:pt x="16" y="136"/>
                    </a:lnTo>
                    <a:lnTo>
                      <a:pt x="8" y="128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0" y="64"/>
                    </a:lnTo>
                    <a:lnTo>
                      <a:pt x="16" y="56"/>
                    </a:lnTo>
                    <a:lnTo>
                      <a:pt x="16" y="8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5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4" name="Freeform 160">
                <a:extLst>
                  <a:ext uri="{FF2B5EF4-FFF2-40B4-BE49-F238E27FC236}">
                    <a16:creationId xmlns:a16="http://schemas.microsoft.com/office/drawing/2014/main" id="{CD4A2C0D-68DF-4F5F-99B3-AE0A5C0D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157" y="4254911"/>
                <a:ext cx="22905" cy="35952"/>
              </a:xfrm>
              <a:custGeom>
                <a:avLst/>
                <a:gdLst>
                  <a:gd name="T0" fmla="*/ 0 w 16"/>
                  <a:gd name="T1" fmla="*/ 0 h 24"/>
                  <a:gd name="T2" fmla="*/ 8 w 16"/>
                  <a:gd name="T3" fmla="*/ 24 h 24"/>
                  <a:gd name="T4" fmla="*/ 16 w 16"/>
                  <a:gd name="T5" fmla="*/ 24 h 24"/>
                  <a:gd name="T6" fmla="*/ 16 w 16"/>
                  <a:gd name="T7" fmla="*/ 8 h 24"/>
                  <a:gd name="T8" fmla="*/ 0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0"/>
                    </a:moveTo>
                    <a:lnTo>
                      <a:pt x="8" y="24"/>
                    </a:lnTo>
                    <a:lnTo>
                      <a:pt x="16" y="24"/>
                    </a:lnTo>
                    <a:lnTo>
                      <a:pt x="1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5" name="Freeform 161">
                <a:extLst>
                  <a:ext uri="{FF2B5EF4-FFF2-40B4-BE49-F238E27FC236}">
                    <a16:creationId xmlns:a16="http://schemas.microsoft.com/office/drawing/2014/main" id="{90CE9F61-7EB3-4021-B7B9-9AD9850CA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014" y="4471951"/>
                <a:ext cx="44770" cy="11983"/>
              </a:xfrm>
              <a:custGeom>
                <a:avLst/>
                <a:gdLst>
                  <a:gd name="T0" fmla="*/ 0 w 32"/>
                  <a:gd name="T1" fmla="*/ 0 h 8"/>
                  <a:gd name="T2" fmla="*/ 16 w 32"/>
                  <a:gd name="T3" fmla="*/ 8 h 8"/>
                  <a:gd name="T4" fmla="*/ 32 w 32"/>
                  <a:gd name="T5" fmla="*/ 0 h 8"/>
                  <a:gd name="T6" fmla="*/ 24 w 32"/>
                  <a:gd name="T7" fmla="*/ 0 h 8"/>
                  <a:gd name="T8" fmla="*/ 8 w 32"/>
                  <a:gd name="T9" fmla="*/ 0 h 8"/>
                  <a:gd name="T10" fmla="*/ 0 w 32"/>
                  <a:gd name="T11" fmla="*/ 0 h 8"/>
                  <a:gd name="T12" fmla="*/ 8 w 32"/>
                  <a:gd name="T13" fmla="*/ 0 h 8"/>
                  <a:gd name="T14" fmla="*/ 8 w 32"/>
                  <a:gd name="T15" fmla="*/ 8 h 8"/>
                  <a:gd name="T16" fmla="*/ 0 w 3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lnTo>
                      <a:pt x="16" y="8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6" name="Freeform 162">
                <a:extLst>
                  <a:ext uri="{FF2B5EF4-FFF2-40B4-BE49-F238E27FC236}">
                    <a16:creationId xmlns:a16="http://schemas.microsoft.com/office/drawing/2014/main" id="{A9A46A07-744D-49BC-BC83-019376D6C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111" y="3043217"/>
                <a:ext cx="11454" cy="23967"/>
              </a:xfrm>
              <a:custGeom>
                <a:avLst/>
                <a:gdLst>
                  <a:gd name="T0" fmla="*/ 0 w 8"/>
                  <a:gd name="T1" fmla="*/ 16 h 16"/>
                  <a:gd name="T2" fmla="*/ 8 w 8"/>
                  <a:gd name="T3" fmla="*/ 16 h 16"/>
                  <a:gd name="T4" fmla="*/ 8 w 8"/>
                  <a:gd name="T5" fmla="*/ 0 h 16"/>
                  <a:gd name="T6" fmla="*/ 0 w 8"/>
                  <a:gd name="T7" fmla="*/ 8 h 16"/>
                  <a:gd name="T8" fmla="*/ 0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8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7" name="Freeform 163">
                <a:extLst>
                  <a:ext uri="{FF2B5EF4-FFF2-40B4-BE49-F238E27FC236}">
                    <a16:creationId xmlns:a16="http://schemas.microsoft.com/office/drawing/2014/main" id="{D7E60602-16E4-455A-9550-D63A87DA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706" y="2874112"/>
                <a:ext cx="33317" cy="11983"/>
              </a:xfrm>
              <a:custGeom>
                <a:avLst/>
                <a:gdLst>
                  <a:gd name="T0" fmla="*/ 0 w 24"/>
                  <a:gd name="T1" fmla="*/ 0 h 8"/>
                  <a:gd name="T2" fmla="*/ 8 w 24"/>
                  <a:gd name="T3" fmla="*/ 8 h 8"/>
                  <a:gd name="T4" fmla="*/ 24 w 24"/>
                  <a:gd name="T5" fmla="*/ 8 h 8"/>
                  <a:gd name="T6" fmla="*/ 24 w 24"/>
                  <a:gd name="T7" fmla="*/ 0 h 8"/>
                  <a:gd name="T8" fmla="*/ 8 w 24"/>
                  <a:gd name="T9" fmla="*/ 0 h 8"/>
                  <a:gd name="T10" fmla="*/ 0 w 2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0" y="0"/>
                    </a:moveTo>
                    <a:lnTo>
                      <a:pt x="8" y="8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8" name="Freeform 164">
                <a:extLst>
                  <a:ext uri="{FF2B5EF4-FFF2-40B4-BE49-F238E27FC236}">
                    <a16:creationId xmlns:a16="http://schemas.microsoft.com/office/drawing/2014/main" id="{DB87CCD4-0ED0-4CE2-B756-5D7B0B44B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660" y="2788893"/>
                <a:ext cx="10411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49" name="Freeform 165">
                <a:extLst>
                  <a:ext uri="{FF2B5EF4-FFF2-40B4-BE49-F238E27FC236}">
                    <a16:creationId xmlns:a16="http://schemas.microsoft.com/office/drawing/2014/main" id="{BC459B20-EE75-4027-A501-DFA4AD6B9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343" y="2764927"/>
                <a:ext cx="188451" cy="71903"/>
              </a:xfrm>
              <a:custGeom>
                <a:avLst/>
                <a:gdLst>
                  <a:gd name="T0" fmla="*/ 0 w 136"/>
                  <a:gd name="T1" fmla="*/ 24 h 48"/>
                  <a:gd name="T2" fmla="*/ 8 w 136"/>
                  <a:gd name="T3" fmla="*/ 24 h 48"/>
                  <a:gd name="T4" fmla="*/ 32 w 136"/>
                  <a:gd name="T5" fmla="*/ 8 h 48"/>
                  <a:gd name="T6" fmla="*/ 48 w 136"/>
                  <a:gd name="T7" fmla="*/ 8 h 48"/>
                  <a:gd name="T8" fmla="*/ 40 w 136"/>
                  <a:gd name="T9" fmla="*/ 16 h 48"/>
                  <a:gd name="T10" fmla="*/ 80 w 136"/>
                  <a:gd name="T11" fmla="*/ 24 h 48"/>
                  <a:gd name="T12" fmla="*/ 88 w 136"/>
                  <a:gd name="T13" fmla="*/ 40 h 48"/>
                  <a:gd name="T14" fmla="*/ 96 w 136"/>
                  <a:gd name="T15" fmla="*/ 40 h 48"/>
                  <a:gd name="T16" fmla="*/ 88 w 136"/>
                  <a:gd name="T17" fmla="*/ 48 h 48"/>
                  <a:gd name="T18" fmla="*/ 136 w 136"/>
                  <a:gd name="T19" fmla="*/ 48 h 48"/>
                  <a:gd name="T20" fmla="*/ 128 w 136"/>
                  <a:gd name="T21" fmla="*/ 40 h 48"/>
                  <a:gd name="T22" fmla="*/ 120 w 136"/>
                  <a:gd name="T23" fmla="*/ 40 h 48"/>
                  <a:gd name="T24" fmla="*/ 120 w 136"/>
                  <a:gd name="T25" fmla="*/ 32 h 48"/>
                  <a:gd name="T26" fmla="*/ 104 w 136"/>
                  <a:gd name="T27" fmla="*/ 32 h 48"/>
                  <a:gd name="T28" fmla="*/ 88 w 136"/>
                  <a:gd name="T29" fmla="*/ 16 h 48"/>
                  <a:gd name="T30" fmla="*/ 48 w 136"/>
                  <a:gd name="T31" fmla="*/ 0 h 48"/>
                  <a:gd name="T32" fmla="*/ 16 w 136"/>
                  <a:gd name="T33" fmla="*/ 8 h 48"/>
                  <a:gd name="T34" fmla="*/ 0 w 136"/>
                  <a:gd name="T3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48">
                    <a:moveTo>
                      <a:pt x="0" y="24"/>
                    </a:moveTo>
                    <a:lnTo>
                      <a:pt x="8" y="24"/>
                    </a:lnTo>
                    <a:lnTo>
                      <a:pt x="32" y="8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80" y="24"/>
                    </a:lnTo>
                    <a:lnTo>
                      <a:pt x="88" y="40"/>
                    </a:lnTo>
                    <a:lnTo>
                      <a:pt x="96" y="40"/>
                    </a:lnTo>
                    <a:lnTo>
                      <a:pt x="88" y="48"/>
                    </a:lnTo>
                    <a:lnTo>
                      <a:pt x="136" y="48"/>
                    </a:lnTo>
                    <a:lnTo>
                      <a:pt x="128" y="40"/>
                    </a:lnTo>
                    <a:lnTo>
                      <a:pt x="120" y="40"/>
                    </a:lnTo>
                    <a:lnTo>
                      <a:pt x="120" y="32"/>
                    </a:lnTo>
                    <a:lnTo>
                      <a:pt x="104" y="32"/>
                    </a:lnTo>
                    <a:lnTo>
                      <a:pt x="88" y="16"/>
                    </a:lnTo>
                    <a:lnTo>
                      <a:pt x="48" y="0"/>
                    </a:lnTo>
                    <a:lnTo>
                      <a:pt x="16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0" name="Freeform 166">
                <a:extLst>
                  <a:ext uri="{FF2B5EF4-FFF2-40B4-BE49-F238E27FC236}">
                    <a16:creationId xmlns:a16="http://schemas.microsoft.com/office/drawing/2014/main" id="{77B0C1A4-5522-4ED7-B803-62BDA0ED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611" y="2874112"/>
                <a:ext cx="33317" cy="11983"/>
              </a:xfrm>
              <a:custGeom>
                <a:avLst/>
                <a:gdLst>
                  <a:gd name="T0" fmla="*/ 0 w 24"/>
                  <a:gd name="T1" fmla="*/ 8 h 8"/>
                  <a:gd name="T2" fmla="*/ 16 w 24"/>
                  <a:gd name="T3" fmla="*/ 8 h 8"/>
                  <a:gd name="T4" fmla="*/ 24 w 24"/>
                  <a:gd name="T5" fmla="*/ 0 h 8"/>
                  <a:gd name="T6" fmla="*/ 16 w 24"/>
                  <a:gd name="T7" fmla="*/ 0 h 8"/>
                  <a:gd name="T8" fmla="*/ 0 w 24"/>
                  <a:gd name="T9" fmla="*/ 0 h 8"/>
                  <a:gd name="T10" fmla="*/ 0 w 2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16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1" name="Line 167">
                <a:extLst>
                  <a:ext uri="{FF2B5EF4-FFF2-40B4-BE49-F238E27FC236}">
                    <a16:creationId xmlns:a16="http://schemas.microsoft.com/office/drawing/2014/main" id="{1B3F1EB0-3C4D-45BB-BB8D-F326145F3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9882" y="3019249"/>
                <a:ext cx="1041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2" name="Line 168">
                <a:extLst>
                  <a:ext uri="{FF2B5EF4-FFF2-40B4-BE49-F238E27FC236}">
                    <a16:creationId xmlns:a16="http://schemas.microsoft.com/office/drawing/2014/main" id="{38D9D7EE-90A0-4AE4-9929-E2F7A446E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3563" y="2934032"/>
                <a:ext cx="1041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3" name="Line 169">
                <a:extLst>
                  <a:ext uri="{FF2B5EF4-FFF2-40B4-BE49-F238E27FC236}">
                    <a16:creationId xmlns:a16="http://schemas.microsoft.com/office/drawing/2014/main" id="{70DC67D6-692C-480B-98D4-17F507452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3563" y="2971314"/>
                <a:ext cx="11454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4" name="Freeform 170">
                <a:extLst>
                  <a:ext uri="{FF2B5EF4-FFF2-40B4-BE49-F238E27FC236}">
                    <a16:creationId xmlns:a16="http://schemas.microsoft.com/office/drawing/2014/main" id="{14AA1C55-1DB6-422E-A0A1-ACBD4FDB4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160" y="2716991"/>
                <a:ext cx="11454" cy="35952"/>
              </a:xfrm>
              <a:custGeom>
                <a:avLst/>
                <a:gdLst>
                  <a:gd name="T0" fmla="*/ 8 w 8"/>
                  <a:gd name="T1" fmla="*/ 0 h 24"/>
                  <a:gd name="T2" fmla="*/ 0 w 8"/>
                  <a:gd name="T3" fmla="*/ 8 h 24"/>
                  <a:gd name="T4" fmla="*/ 8 w 8"/>
                  <a:gd name="T5" fmla="*/ 24 h 24"/>
                  <a:gd name="T6" fmla="*/ 8 w 8"/>
                  <a:gd name="T7" fmla="*/ 8 h 24"/>
                  <a:gd name="T8" fmla="*/ 8 w 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8" y="0"/>
                    </a:moveTo>
                    <a:lnTo>
                      <a:pt x="0" y="8"/>
                    </a:lnTo>
                    <a:lnTo>
                      <a:pt x="8" y="24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5" name="Freeform 171">
                <a:extLst>
                  <a:ext uri="{FF2B5EF4-FFF2-40B4-BE49-F238E27FC236}">
                    <a16:creationId xmlns:a16="http://schemas.microsoft.com/office/drawing/2014/main" id="{2CC49796-AD7C-41B9-9385-345B39B5F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247" y="2800879"/>
                <a:ext cx="10411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6" name="Line 172">
                <a:extLst>
                  <a:ext uri="{FF2B5EF4-FFF2-40B4-BE49-F238E27FC236}">
                    <a16:creationId xmlns:a16="http://schemas.microsoft.com/office/drawing/2014/main" id="{4B6386B4-FCA2-4C8E-A6B3-4C33BF5A9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160" y="2691693"/>
                <a:ext cx="2186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7" name="Freeform 173">
                <a:extLst>
                  <a:ext uri="{FF2B5EF4-FFF2-40B4-BE49-F238E27FC236}">
                    <a16:creationId xmlns:a16="http://schemas.microsoft.com/office/drawing/2014/main" id="{D9684CE9-913F-471E-86A3-178622BDE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024" y="2691693"/>
                <a:ext cx="11454" cy="25299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8 h 16"/>
                  <a:gd name="T4" fmla="*/ 8 w 8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8" y="8"/>
                    </a:lnTo>
                    <a:lnTo>
                      <a:pt x="8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8" name="Freeform 174">
                <a:extLst>
                  <a:ext uri="{FF2B5EF4-FFF2-40B4-BE49-F238E27FC236}">
                    <a16:creationId xmlns:a16="http://schemas.microsoft.com/office/drawing/2014/main" id="{1A71F005-01FF-4E49-8620-8C36050E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477" y="2728976"/>
                <a:ext cx="11454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8 w 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59" name="Line 175">
                <a:extLst>
                  <a:ext uri="{FF2B5EF4-FFF2-40B4-BE49-F238E27FC236}">
                    <a16:creationId xmlns:a16="http://schemas.microsoft.com/office/drawing/2014/main" id="{D207F1B4-3188-452A-B2A3-E4290EE3F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0341" y="2740959"/>
                <a:ext cx="2082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0" name="Freeform 176">
                <a:extLst>
                  <a:ext uri="{FF2B5EF4-FFF2-40B4-BE49-F238E27FC236}">
                    <a16:creationId xmlns:a16="http://schemas.microsoft.com/office/drawing/2014/main" id="{A5962FC5-8D46-4E72-A2EC-7E097AF60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341" y="2764927"/>
                <a:ext cx="22905" cy="23967"/>
              </a:xfrm>
              <a:custGeom>
                <a:avLst/>
                <a:gdLst>
                  <a:gd name="T0" fmla="*/ 0 w 16"/>
                  <a:gd name="T1" fmla="*/ 0 h 16"/>
                  <a:gd name="T2" fmla="*/ 8 w 16"/>
                  <a:gd name="T3" fmla="*/ 16 h 16"/>
                  <a:gd name="T4" fmla="*/ 16 w 1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8" y="16"/>
                    </a:lnTo>
                    <a:lnTo>
                      <a:pt x="16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1" name="Line 177">
                <a:extLst>
                  <a:ext uri="{FF2B5EF4-FFF2-40B4-BE49-F238E27FC236}">
                    <a16:creationId xmlns:a16="http://schemas.microsoft.com/office/drawing/2014/main" id="{A3960F87-EA52-42F0-9C05-760F704E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1795" y="2788893"/>
                <a:ext cx="1145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2" name="Line 178">
                <a:extLst>
                  <a:ext uri="{FF2B5EF4-FFF2-40B4-BE49-F238E27FC236}">
                    <a16:creationId xmlns:a16="http://schemas.microsoft.com/office/drawing/2014/main" id="{10F44C20-9B5A-43E0-A502-E258F8599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3659" y="2788893"/>
                <a:ext cx="1145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3" name="Freeform 179">
                <a:extLst>
                  <a:ext uri="{FF2B5EF4-FFF2-40B4-BE49-F238E27FC236}">
                    <a16:creationId xmlns:a16="http://schemas.microsoft.com/office/drawing/2014/main" id="{9FB6C2E6-880A-4974-89D7-A93C021D4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111" y="2800879"/>
                <a:ext cx="21864" cy="11983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0 h 8"/>
                  <a:gd name="T4" fmla="*/ 16 w 1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0"/>
                    </a:lnTo>
                    <a:lnTo>
                      <a:pt x="16" y="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4" name="Line 180">
                <a:extLst>
                  <a:ext uri="{FF2B5EF4-FFF2-40B4-BE49-F238E27FC236}">
                    <a16:creationId xmlns:a16="http://schemas.microsoft.com/office/drawing/2014/main" id="{48B3135C-CB67-4186-BB68-C7448195C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9977" y="2740959"/>
                <a:ext cx="10411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5" name="Freeform 192">
                <a:extLst>
                  <a:ext uri="{FF2B5EF4-FFF2-40B4-BE49-F238E27FC236}">
                    <a16:creationId xmlns:a16="http://schemas.microsoft.com/office/drawing/2014/main" id="{E3F88C88-0787-4BA3-AE9C-B50B4A9BD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227" y="2061877"/>
                <a:ext cx="33317" cy="25299"/>
              </a:xfrm>
              <a:custGeom>
                <a:avLst/>
                <a:gdLst>
                  <a:gd name="T0" fmla="*/ 0 w 24"/>
                  <a:gd name="T1" fmla="*/ 16 h 16"/>
                  <a:gd name="T2" fmla="*/ 24 w 24"/>
                  <a:gd name="T3" fmla="*/ 0 h 16"/>
                  <a:gd name="T4" fmla="*/ 16 w 24"/>
                  <a:gd name="T5" fmla="*/ 0 h 16"/>
                  <a:gd name="T6" fmla="*/ 0 w 2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6">
                    <a:moveTo>
                      <a:pt x="0" y="16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6" name="Freeform 193">
                <a:extLst>
                  <a:ext uri="{FF2B5EF4-FFF2-40B4-BE49-F238E27FC236}">
                    <a16:creationId xmlns:a16="http://schemas.microsoft.com/office/drawing/2014/main" id="{67FB0DCB-59CC-4CB8-9C56-9183E83F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4216" y="1856821"/>
                <a:ext cx="55182" cy="11983"/>
              </a:xfrm>
              <a:custGeom>
                <a:avLst/>
                <a:gdLst>
                  <a:gd name="T0" fmla="*/ 0 w 40"/>
                  <a:gd name="T1" fmla="*/ 0 h 8"/>
                  <a:gd name="T2" fmla="*/ 8 w 40"/>
                  <a:gd name="T3" fmla="*/ 8 h 8"/>
                  <a:gd name="T4" fmla="*/ 32 w 40"/>
                  <a:gd name="T5" fmla="*/ 8 h 8"/>
                  <a:gd name="T6" fmla="*/ 40 w 40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8">
                    <a:moveTo>
                      <a:pt x="0" y="0"/>
                    </a:moveTo>
                    <a:lnTo>
                      <a:pt x="8" y="8"/>
                    </a:lnTo>
                    <a:lnTo>
                      <a:pt x="32" y="8"/>
                    </a:lnTo>
                    <a:lnTo>
                      <a:pt x="40" y="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7" name="Line 194">
                <a:extLst>
                  <a:ext uri="{FF2B5EF4-FFF2-40B4-BE49-F238E27FC236}">
                    <a16:creationId xmlns:a16="http://schemas.microsoft.com/office/drawing/2014/main" id="{0C820D50-60C4-4547-AFB2-276EC90A6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4910" y="2087177"/>
                <a:ext cx="33317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8" name="Line 195">
                <a:extLst>
                  <a:ext uri="{FF2B5EF4-FFF2-40B4-BE49-F238E27FC236}">
                    <a16:creationId xmlns:a16="http://schemas.microsoft.com/office/drawing/2014/main" id="{5B4ED49F-1CBD-471D-BDDC-BE11CD233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4216" y="1868805"/>
                <a:ext cx="43729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69" name="Freeform 196">
                <a:extLst>
                  <a:ext uri="{FF2B5EF4-FFF2-40B4-BE49-F238E27FC236}">
                    <a16:creationId xmlns:a16="http://schemas.microsoft.com/office/drawing/2014/main" id="{7B0827D8-8165-4239-9619-DA35E10E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815" y="1928724"/>
                <a:ext cx="33317" cy="11983"/>
              </a:xfrm>
              <a:custGeom>
                <a:avLst/>
                <a:gdLst>
                  <a:gd name="T0" fmla="*/ 0 w 24"/>
                  <a:gd name="T1" fmla="*/ 0 h 8"/>
                  <a:gd name="T2" fmla="*/ 8 w 24"/>
                  <a:gd name="T3" fmla="*/ 8 h 8"/>
                  <a:gd name="T4" fmla="*/ 24 w 24"/>
                  <a:gd name="T5" fmla="*/ 0 h 8"/>
                  <a:gd name="T6" fmla="*/ 0 w 2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0"/>
                    </a:moveTo>
                    <a:lnTo>
                      <a:pt x="8" y="8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0" name="Freeform 197">
                <a:extLst>
                  <a:ext uri="{FF2B5EF4-FFF2-40B4-BE49-F238E27FC236}">
                    <a16:creationId xmlns:a16="http://schemas.microsoft.com/office/drawing/2014/main" id="{AE7EE0A2-5290-47D1-A9E4-A1EC70AC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631" y="1966008"/>
                <a:ext cx="55182" cy="35952"/>
              </a:xfrm>
              <a:custGeom>
                <a:avLst/>
                <a:gdLst>
                  <a:gd name="T0" fmla="*/ 0 w 40"/>
                  <a:gd name="T1" fmla="*/ 24 h 24"/>
                  <a:gd name="T2" fmla="*/ 32 w 40"/>
                  <a:gd name="T3" fmla="*/ 16 h 24"/>
                  <a:gd name="T4" fmla="*/ 32 w 40"/>
                  <a:gd name="T5" fmla="*/ 8 h 24"/>
                  <a:gd name="T6" fmla="*/ 40 w 40"/>
                  <a:gd name="T7" fmla="*/ 8 h 24"/>
                  <a:gd name="T8" fmla="*/ 40 w 40"/>
                  <a:gd name="T9" fmla="*/ 0 h 24"/>
                  <a:gd name="T10" fmla="*/ 0 w 40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4">
                    <a:moveTo>
                      <a:pt x="0" y="24"/>
                    </a:moveTo>
                    <a:lnTo>
                      <a:pt x="32" y="16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1" name="Freeform 198">
                <a:extLst>
                  <a:ext uri="{FF2B5EF4-FFF2-40B4-BE49-F238E27FC236}">
                    <a16:creationId xmlns:a16="http://schemas.microsoft.com/office/drawing/2014/main" id="{871C6CB1-5984-43C0-A3F9-D4087A14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717" y="2061877"/>
                <a:ext cx="33317" cy="49267"/>
              </a:xfrm>
              <a:custGeom>
                <a:avLst/>
                <a:gdLst>
                  <a:gd name="T0" fmla="*/ 8 w 24"/>
                  <a:gd name="T1" fmla="*/ 0 h 32"/>
                  <a:gd name="T2" fmla="*/ 0 w 24"/>
                  <a:gd name="T3" fmla="*/ 8 h 32"/>
                  <a:gd name="T4" fmla="*/ 0 w 24"/>
                  <a:gd name="T5" fmla="*/ 24 h 32"/>
                  <a:gd name="T6" fmla="*/ 8 w 24"/>
                  <a:gd name="T7" fmla="*/ 32 h 32"/>
                  <a:gd name="T8" fmla="*/ 8 w 24"/>
                  <a:gd name="T9" fmla="*/ 24 h 32"/>
                  <a:gd name="T10" fmla="*/ 24 w 24"/>
                  <a:gd name="T11" fmla="*/ 0 h 32"/>
                  <a:gd name="T12" fmla="*/ 8 w 2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8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2" name="Freeform 199">
                <a:extLst>
                  <a:ext uri="{FF2B5EF4-FFF2-40B4-BE49-F238E27FC236}">
                    <a16:creationId xmlns:a16="http://schemas.microsoft.com/office/drawing/2014/main" id="{D1E9A448-15CF-4905-909D-3E10AC881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034" y="2135113"/>
                <a:ext cx="44770" cy="59919"/>
              </a:xfrm>
              <a:custGeom>
                <a:avLst/>
                <a:gdLst>
                  <a:gd name="T0" fmla="*/ 0 w 32"/>
                  <a:gd name="T1" fmla="*/ 0 h 40"/>
                  <a:gd name="T2" fmla="*/ 0 w 32"/>
                  <a:gd name="T3" fmla="*/ 8 h 40"/>
                  <a:gd name="T4" fmla="*/ 8 w 32"/>
                  <a:gd name="T5" fmla="*/ 16 h 40"/>
                  <a:gd name="T6" fmla="*/ 8 w 32"/>
                  <a:gd name="T7" fmla="*/ 24 h 40"/>
                  <a:gd name="T8" fmla="*/ 16 w 32"/>
                  <a:gd name="T9" fmla="*/ 24 h 40"/>
                  <a:gd name="T10" fmla="*/ 16 w 32"/>
                  <a:gd name="T11" fmla="*/ 32 h 40"/>
                  <a:gd name="T12" fmla="*/ 24 w 32"/>
                  <a:gd name="T13" fmla="*/ 40 h 40"/>
                  <a:gd name="T14" fmla="*/ 32 w 32"/>
                  <a:gd name="T15" fmla="*/ 32 h 40"/>
                  <a:gd name="T16" fmla="*/ 24 w 32"/>
                  <a:gd name="T17" fmla="*/ 8 h 40"/>
                  <a:gd name="T18" fmla="*/ 0 w 32"/>
                  <a:gd name="T1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3" name="Freeform 200">
                <a:extLst>
                  <a:ext uri="{FF2B5EF4-FFF2-40B4-BE49-F238E27FC236}">
                    <a16:creationId xmlns:a16="http://schemas.microsoft.com/office/drawing/2014/main" id="{4F29A939-1676-4824-B0FA-3CDFD57E1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738" y="1505297"/>
                <a:ext cx="743394" cy="435411"/>
              </a:xfrm>
              <a:custGeom>
                <a:avLst/>
                <a:gdLst>
                  <a:gd name="T0" fmla="*/ 16 w 536"/>
                  <a:gd name="T1" fmla="*/ 56 h 288"/>
                  <a:gd name="T2" fmla="*/ 32 w 536"/>
                  <a:gd name="T3" fmla="*/ 64 h 288"/>
                  <a:gd name="T4" fmla="*/ 16 w 536"/>
                  <a:gd name="T5" fmla="*/ 72 h 288"/>
                  <a:gd name="T6" fmla="*/ 16 w 536"/>
                  <a:gd name="T7" fmla="*/ 80 h 288"/>
                  <a:gd name="T8" fmla="*/ 104 w 536"/>
                  <a:gd name="T9" fmla="*/ 80 h 288"/>
                  <a:gd name="T10" fmla="*/ 104 w 536"/>
                  <a:gd name="T11" fmla="*/ 96 h 288"/>
                  <a:gd name="T12" fmla="*/ 104 w 536"/>
                  <a:gd name="T13" fmla="*/ 112 h 288"/>
                  <a:gd name="T14" fmla="*/ 96 w 536"/>
                  <a:gd name="T15" fmla="*/ 128 h 288"/>
                  <a:gd name="T16" fmla="*/ 104 w 536"/>
                  <a:gd name="T17" fmla="*/ 136 h 288"/>
                  <a:gd name="T18" fmla="*/ 112 w 536"/>
                  <a:gd name="T19" fmla="*/ 136 h 288"/>
                  <a:gd name="T20" fmla="*/ 96 w 536"/>
                  <a:gd name="T21" fmla="*/ 144 h 288"/>
                  <a:gd name="T22" fmla="*/ 96 w 536"/>
                  <a:gd name="T23" fmla="*/ 160 h 288"/>
                  <a:gd name="T24" fmla="*/ 120 w 536"/>
                  <a:gd name="T25" fmla="*/ 160 h 288"/>
                  <a:gd name="T26" fmla="*/ 96 w 536"/>
                  <a:gd name="T27" fmla="*/ 168 h 288"/>
                  <a:gd name="T28" fmla="*/ 72 w 536"/>
                  <a:gd name="T29" fmla="*/ 208 h 288"/>
                  <a:gd name="T30" fmla="*/ 72 w 536"/>
                  <a:gd name="T31" fmla="*/ 224 h 288"/>
                  <a:gd name="T32" fmla="*/ 80 w 536"/>
                  <a:gd name="T33" fmla="*/ 240 h 288"/>
                  <a:gd name="T34" fmla="*/ 96 w 536"/>
                  <a:gd name="T35" fmla="*/ 272 h 288"/>
                  <a:gd name="T36" fmla="*/ 128 w 536"/>
                  <a:gd name="T37" fmla="*/ 288 h 288"/>
                  <a:gd name="T38" fmla="*/ 160 w 536"/>
                  <a:gd name="T39" fmla="*/ 256 h 288"/>
                  <a:gd name="T40" fmla="*/ 184 w 536"/>
                  <a:gd name="T41" fmla="*/ 240 h 288"/>
                  <a:gd name="T42" fmla="*/ 192 w 536"/>
                  <a:gd name="T43" fmla="*/ 216 h 288"/>
                  <a:gd name="T44" fmla="*/ 208 w 536"/>
                  <a:gd name="T45" fmla="*/ 208 h 288"/>
                  <a:gd name="T46" fmla="*/ 296 w 536"/>
                  <a:gd name="T47" fmla="*/ 176 h 288"/>
                  <a:gd name="T48" fmla="*/ 392 w 536"/>
                  <a:gd name="T49" fmla="*/ 152 h 288"/>
                  <a:gd name="T50" fmla="*/ 376 w 536"/>
                  <a:gd name="T51" fmla="*/ 144 h 288"/>
                  <a:gd name="T52" fmla="*/ 376 w 536"/>
                  <a:gd name="T53" fmla="*/ 144 h 288"/>
                  <a:gd name="T54" fmla="*/ 384 w 536"/>
                  <a:gd name="T55" fmla="*/ 136 h 288"/>
                  <a:gd name="T56" fmla="*/ 408 w 536"/>
                  <a:gd name="T57" fmla="*/ 144 h 288"/>
                  <a:gd name="T58" fmla="*/ 384 w 536"/>
                  <a:gd name="T59" fmla="*/ 120 h 288"/>
                  <a:gd name="T60" fmla="*/ 416 w 536"/>
                  <a:gd name="T61" fmla="*/ 120 h 288"/>
                  <a:gd name="T62" fmla="*/ 432 w 536"/>
                  <a:gd name="T63" fmla="*/ 112 h 288"/>
                  <a:gd name="T64" fmla="*/ 424 w 536"/>
                  <a:gd name="T65" fmla="*/ 104 h 288"/>
                  <a:gd name="T66" fmla="*/ 448 w 536"/>
                  <a:gd name="T67" fmla="*/ 96 h 288"/>
                  <a:gd name="T68" fmla="*/ 448 w 536"/>
                  <a:gd name="T69" fmla="*/ 80 h 288"/>
                  <a:gd name="T70" fmla="*/ 432 w 536"/>
                  <a:gd name="T71" fmla="*/ 72 h 288"/>
                  <a:gd name="T72" fmla="*/ 464 w 536"/>
                  <a:gd name="T73" fmla="*/ 64 h 288"/>
                  <a:gd name="T74" fmla="*/ 464 w 536"/>
                  <a:gd name="T75" fmla="*/ 56 h 288"/>
                  <a:gd name="T76" fmla="*/ 496 w 536"/>
                  <a:gd name="T77" fmla="*/ 32 h 288"/>
                  <a:gd name="T78" fmla="*/ 496 w 536"/>
                  <a:gd name="T79" fmla="*/ 16 h 288"/>
                  <a:gd name="T80" fmla="*/ 456 w 536"/>
                  <a:gd name="T81" fmla="*/ 16 h 288"/>
                  <a:gd name="T82" fmla="*/ 472 w 536"/>
                  <a:gd name="T83" fmla="*/ 8 h 288"/>
                  <a:gd name="T84" fmla="*/ 288 w 536"/>
                  <a:gd name="T85" fmla="*/ 8 h 288"/>
                  <a:gd name="T86" fmla="*/ 192 w 536"/>
                  <a:gd name="T87" fmla="*/ 16 h 288"/>
                  <a:gd name="T88" fmla="*/ 136 w 536"/>
                  <a:gd name="T89" fmla="*/ 24 h 288"/>
                  <a:gd name="T90" fmla="*/ 112 w 536"/>
                  <a:gd name="T91" fmla="*/ 24 h 288"/>
                  <a:gd name="T92" fmla="*/ 88 w 536"/>
                  <a:gd name="T93" fmla="*/ 32 h 288"/>
                  <a:gd name="T94" fmla="*/ 72 w 536"/>
                  <a:gd name="T95" fmla="*/ 48 h 288"/>
                  <a:gd name="T96" fmla="*/ 0 w 536"/>
                  <a:gd name="T97" fmla="*/ 5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6" h="288">
                    <a:moveTo>
                      <a:pt x="0" y="56"/>
                    </a:moveTo>
                    <a:lnTo>
                      <a:pt x="16" y="56"/>
                    </a:lnTo>
                    <a:lnTo>
                      <a:pt x="16" y="64"/>
                    </a:lnTo>
                    <a:lnTo>
                      <a:pt x="32" y="64"/>
                    </a:lnTo>
                    <a:lnTo>
                      <a:pt x="0" y="72"/>
                    </a:lnTo>
                    <a:lnTo>
                      <a:pt x="16" y="72"/>
                    </a:lnTo>
                    <a:lnTo>
                      <a:pt x="8" y="72"/>
                    </a:lnTo>
                    <a:lnTo>
                      <a:pt x="16" y="80"/>
                    </a:lnTo>
                    <a:lnTo>
                      <a:pt x="72" y="80"/>
                    </a:lnTo>
                    <a:lnTo>
                      <a:pt x="104" y="80"/>
                    </a:lnTo>
                    <a:lnTo>
                      <a:pt x="96" y="88"/>
                    </a:lnTo>
                    <a:lnTo>
                      <a:pt x="104" y="96"/>
                    </a:lnTo>
                    <a:lnTo>
                      <a:pt x="104" y="104"/>
                    </a:lnTo>
                    <a:lnTo>
                      <a:pt x="104" y="112"/>
                    </a:lnTo>
                    <a:lnTo>
                      <a:pt x="96" y="120"/>
                    </a:lnTo>
                    <a:lnTo>
                      <a:pt x="96" y="128"/>
                    </a:lnTo>
                    <a:lnTo>
                      <a:pt x="88" y="128"/>
                    </a:lnTo>
                    <a:lnTo>
                      <a:pt x="104" y="136"/>
                    </a:lnTo>
                    <a:lnTo>
                      <a:pt x="112" y="128"/>
                    </a:lnTo>
                    <a:lnTo>
                      <a:pt x="112" y="136"/>
                    </a:lnTo>
                    <a:lnTo>
                      <a:pt x="128" y="144"/>
                    </a:lnTo>
                    <a:lnTo>
                      <a:pt x="96" y="144"/>
                    </a:lnTo>
                    <a:lnTo>
                      <a:pt x="80" y="160"/>
                    </a:lnTo>
                    <a:lnTo>
                      <a:pt x="96" y="160"/>
                    </a:lnTo>
                    <a:lnTo>
                      <a:pt x="120" y="152"/>
                    </a:lnTo>
                    <a:lnTo>
                      <a:pt x="120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88" y="176"/>
                    </a:lnTo>
                    <a:lnTo>
                      <a:pt x="72" y="208"/>
                    </a:lnTo>
                    <a:lnTo>
                      <a:pt x="80" y="208"/>
                    </a:lnTo>
                    <a:lnTo>
                      <a:pt x="72" y="224"/>
                    </a:lnTo>
                    <a:lnTo>
                      <a:pt x="80" y="232"/>
                    </a:lnTo>
                    <a:lnTo>
                      <a:pt x="80" y="240"/>
                    </a:lnTo>
                    <a:lnTo>
                      <a:pt x="88" y="264"/>
                    </a:lnTo>
                    <a:lnTo>
                      <a:pt x="96" y="272"/>
                    </a:lnTo>
                    <a:lnTo>
                      <a:pt x="112" y="280"/>
                    </a:lnTo>
                    <a:lnTo>
                      <a:pt x="128" y="288"/>
                    </a:lnTo>
                    <a:lnTo>
                      <a:pt x="136" y="288"/>
                    </a:lnTo>
                    <a:lnTo>
                      <a:pt x="160" y="256"/>
                    </a:lnTo>
                    <a:lnTo>
                      <a:pt x="160" y="248"/>
                    </a:lnTo>
                    <a:lnTo>
                      <a:pt x="184" y="240"/>
                    </a:lnTo>
                    <a:lnTo>
                      <a:pt x="192" y="224"/>
                    </a:lnTo>
                    <a:lnTo>
                      <a:pt x="192" y="216"/>
                    </a:lnTo>
                    <a:lnTo>
                      <a:pt x="200" y="216"/>
                    </a:lnTo>
                    <a:lnTo>
                      <a:pt x="208" y="208"/>
                    </a:lnTo>
                    <a:lnTo>
                      <a:pt x="248" y="208"/>
                    </a:lnTo>
                    <a:lnTo>
                      <a:pt x="296" y="176"/>
                    </a:lnTo>
                    <a:lnTo>
                      <a:pt x="352" y="168"/>
                    </a:lnTo>
                    <a:lnTo>
                      <a:pt x="392" y="152"/>
                    </a:lnTo>
                    <a:lnTo>
                      <a:pt x="400" y="152"/>
                    </a:lnTo>
                    <a:lnTo>
                      <a:pt x="376" y="144"/>
                    </a:lnTo>
                    <a:lnTo>
                      <a:pt x="360" y="152"/>
                    </a:lnTo>
                    <a:lnTo>
                      <a:pt x="376" y="144"/>
                    </a:lnTo>
                    <a:lnTo>
                      <a:pt x="376" y="136"/>
                    </a:lnTo>
                    <a:lnTo>
                      <a:pt x="384" y="136"/>
                    </a:lnTo>
                    <a:lnTo>
                      <a:pt x="384" y="144"/>
                    </a:lnTo>
                    <a:lnTo>
                      <a:pt x="408" y="144"/>
                    </a:lnTo>
                    <a:lnTo>
                      <a:pt x="408" y="136"/>
                    </a:lnTo>
                    <a:lnTo>
                      <a:pt x="384" y="120"/>
                    </a:lnTo>
                    <a:lnTo>
                      <a:pt x="408" y="128"/>
                    </a:lnTo>
                    <a:lnTo>
                      <a:pt x="416" y="120"/>
                    </a:lnTo>
                    <a:lnTo>
                      <a:pt x="408" y="112"/>
                    </a:lnTo>
                    <a:lnTo>
                      <a:pt x="432" y="112"/>
                    </a:lnTo>
                    <a:lnTo>
                      <a:pt x="432" y="104"/>
                    </a:lnTo>
                    <a:lnTo>
                      <a:pt x="424" y="104"/>
                    </a:lnTo>
                    <a:lnTo>
                      <a:pt x="440" y="104"/>
                    </a:lnTo>
                    <a:lnTo>
                      <a:pt x="448" y="96"/>
                    </a:lnTo>
                    <a:lnTo>
                      <a:pt x="440" y="96"/>
                    </a:lnTo>
                    <a:lnTo>
                      <a:pt x="448" y="80"/>
                    </a:lnTo>
                    <a:lnTo>
                      <a:pt x="432" y="80"/>
                    </a:lnTo>
                    <a:lnTo>
                      <a:pt x="432" y="72"/>
                    </a:lnTo>
                    <a:lnTo>
                      <a:pt x="464" y="72"/>
                    </a:lnTo>
                    <a:lnTo>
                      <a:pt x="464" y="64"/>
                    </a:lnTo>
                    <a:lnTo>
                      <a:pt x="456" y="56"/>
                    </a:lnTo>
                    <a:lnTo>
                      <a:pt x="464" y="56"/>
                    </a:lnTo>
                    <a:lnTo>
                      <a:pt x="464" y="48"/>
                    </a:lnTo>
                    <a:lnTo>
                      <a:pt x="496" y="32"/>
                    </a:lnTo>
                    <a:lnTo>
                      <a:pt x="536" y="24"/>
                    </a:lnTo>
                    <a:lnTo>
                      <a:pt x="496" y="16"/>
                    </a:lnTo>
                    <a:lnTo>
                      <a:pt x="424" y="24"/>
                    </a:lnTo>
                    <a:lnTo>
                      <a:pt x="456" y="16"/>
                    </a:lnTo>
                    <a:lnTo>
                      <a:pt x="424" y="16"/>
                    </a:lnTo>
                    <a:lnTo>
                      <a:pt x="472" y="8"/>
                    </a:lnTo>
                    <a:lnTo>
                      <a:pt x="416" y="0"/>
                    </a:lnTo>
                    <a:lnTo>
                      <a:pt x="288" y="8"/>
                    </a:lnTo>
                    <a:lnTo>
                      <a:pt x="216" y="16"/>
                    </a:lnTo>
                    <a:lnTo>
                      <a:pt x="192" y="16"/>
                    </a:lnTo>
                    <a:lnTo>
                      <a:pt x="128" y="16"/>
                    </a:lnTo>
                    <a:lnTo>
                      <a:pt x="136" y="24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64" y="32"/>
                    </a:lnTo>
                    <a:lnTo>
                      <a:pt x="88" y="32"/>
                    </a:lnTo>
                    <a:lnTo>
                      <a:pt x="88" y="40"/>
                    </a:lnTo>
                    <a:lnTo>
                      <a:pt x="72" y="48"/>
                    </a:lnTo>
                    <a:lnTo>
                      <a:pt x="8" y="4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4" name="Freeform 201">
                <a:extLst>
                  <a:ext uri="{FF2B5EF4-FFF2-40B4-BE49-F238E27FC236}">
                    <a16:creationId xmlns:a16="http://schemas.microsoft.com/office/drawing/2014/main" id="{E37C82B3-87EC-4200-B094-2957052F8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5456" y="1807555"/>
                <a:ext cx="155135" cy="61250"/>
              </a:xfrm>
              <a:custGeom>
                <a:avLst/>
                <a:gdLst>
                  <a:gd name="T0" fmla="*/ 0 w 112"/>
                  <a:gd name="T1" fmla="*/ 8 h 40"/>
                  <a:gd name="T2" fmla="*/ 24 w 112"/>
                  <a:gd name="T3" fmla="*/ 16 h 40"/>
                  <a:gd name="T4" fmla="*/ 0 w 112"/>
                  <a:gd name="T5" fmla="*/ 24 h 40"/>
                  <a:gd name="T6" fmla="*/ 16 w 112"/>
                  <a:gd name="T7" fmla="*/ 24 h 40"/>
                  <a:gd name="T8" fmla="*/ 24 w 112"/>
                  <a:gd name="T9" fmla="*/ 24 h 40"/>
                  <a:gd name="T10" fmla="*/ 8 w 112"/>
                  <a:gd name="T11" fmla="*/ 32 h 40"/>
                  <a:gd name="T12" fmla="*/ 48 w 112"/>
                  <a:gd name="T13" fmla="*/ 40 h 40"/>
                  <a:gd name="T14" fmla="*/ 96 w 112"/>
                  <a:gd name="T15" fmla="*/ 24 h 40"/>
                  <a:gd name="T16" fmla="*/ 104 w 112"/>
                  <a:gd name="T17" fmla="*/ 16 h 40"/>
                  <a:gd name="T18" fmla="*/ 112 w 112"/>
                  <a:gd name="T19" fmla="*/ 8 h 40"/>
                  <a:gd name="T20" fmla="*/ 104 w 112"/>
                  <a:gd name="T21" fmla="*/ 8 h 40"/>
                  <a:gd name="T22" fmla="*/ 104 w 112"/>
                  <a:gd name="T23" fmla="*/ 0 h 40"/>
                  <a:gd name="T24" fmla="*/ 88 w 112"/>
                  <a:gd name="T25" fmla="*/ 0 h 40"/>
                  <a:gd name="T26" fmla="*/ 72 w 112"/>
                  <a:gd name="T27" fmla="*/ 8 h 40"/>
                  <a:gd name="T28" fmla="*/ 48 w 112"/>
                  <a:gd name="T29" fmla="*/ 8 h 40"/>
                  <a:gd name="T30" fmla="*/ 48 w 112"/>
                  <a:gd name="T31" fmla="*/ 0 h 40"/>
                  <a:gd name="T32" fmla="*/ 40 w 112"/>
                  <a:gd name="T33" fmla="*/ 8 h 40"/>
                  <a:gd name="T34" fmla="*/ 32 w 112"/>
                  <a:gd name="T35" fmla="*/ 16 h 40"/>
                  <a:gd name="T36" fmla="*/ 32 w 112"/>
                  <a:gd name="T37" fmla="*/ 8 h 40"/>
                  <a:gd name="T38" fmla="*/ 16 w 112"/>
                  <a:gd name="T39" fmla="*/ 0 h 40"/>
                  <a:gd name="T40" fmla="*/ 0 w 112"/>
                  <a:gd name="T4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40">
                    <a:moveTo>
                      <a:pt x="0" y="8"/>
                    </a:moveTo>
                    <a:lnTo>
                      <a:pt x="24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8" y="32"/>
                    </a:lnTo>
                    <a:lnTo>
                      <a:pt x="48" y="40"/>
                    </a:lnTo>
                    <a:lnTo>
                      <a:pt x="96" y="24"/>
                    </a:lnTo>
                    <a:lnTo>
                      <a:pt x="104" y="16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72" y="8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5" name="Line 202">
                <a:extLst>
                  <a:ext uri="{FF2B5EF4-FFF2-40B4-BE49-F238E27FC236}">
                    <a16:creationId xmlns:a16="http://schemas.microsoft.com/office/drawing/2014/main" id="{3B37199D-D6F5-441B-80BD-1A39239FA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48678" y="1723668"/>
                <a:ext cx="1145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6" name="Line 203">
                <a:extLst>
                  <a:ext uri="{FF2B5EF4-FFF2-40B4-BE49-F238E27FC236}">
                    <a16:creationId xmlns:a16="http://schemas.microsoft.com/office/drawing/2014/main" id="{29835614-8D6B-4CFB-BFF5-84F06BFC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7273" y="1650433"/>
                <a:ext cx="11454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7" name="Freeform 204">
                <a:extLst>
                  <a:ext uri="{FF2B5EF4-FFF2-40B4-BE49-F238E27FC236}">
                    <a16:creationId xmlns:a16="http://schemas.microsoft.com/office/drawing/2014/main" id="{623E949C-FA56-456C-9013-69511FDC5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36" y="3575830"/>
                <a:ext cx="133270" cy="303589"/>
              </a:xfrm>
              <a:custGeom>
                <a:avLst/>
                <a:gdLst>
                  <a:gd name="T0" fmla="*/ 0 w 96"/>
                  <a:gd name="T1" fmla="*/ 144 h 200"/>
                  <a:gd name="T2" fmla="*/ 0 w 96"/>
                  <a:gd name="T3" fmla="*/ 184 h 200"/>
                  <a:gd name="T4" fmla="*/ 8 w 96"/>
                  <a:gd name="T5" fmla="*/ 200 h 200"/>
                  <a:gd name="T6" fmla="*/ 16 w 96"/>
                  <a:gd name="T7" fmla="*/ 200 h 200"/>
                  <a:gd name="T8" fmla="*/ 40 w 96"/>
                  <a:gd name="T9" fmla="*/ 192 h 200"/>
                  <a:gd name="T10" fmla="*/ 48 w 96"/>
                  <a:gd name="T11" fmla="*/ 192 h 200"/>
                  <a:gd name="T12" fmla="*/ 80 w 96"/>
                  <a:gd name="T13" fmla="*/ 96 h 200"/>
                  <a:gd name="T14" fmla="*/ 88 w 96"/>
                  <a:gd name="T15" fmla="*/ 48 h 200"/>
                  <a:gd name="T16" fmla="*/ 88 w 96"/>
                  <a:gd name="T17" fmla="*/ 56 h 200"/>
                  <a:gd name="T18" fmla="*/ 96 w 96"/>
                  <a:gd name="T19" fmla="*/ 48 h 200"/>
                  <a:gd name="T20" fmla="*/ 88 w 96"/>
                  <a:gd name="T21" fmla="*/ 8 h 200"/>
                  <a:gd name="T22" fmla="*/ 80 w 96"/>
                  <a:gd name="T23" fmla="*/ 0 h 200"/>
                  <a:gd name="T24" fmla="*/ 72 w 96"/>
                  <a:gd name="T25" fmla="*/ 16 h 200"/>
                  <a:gd name="T26" fmla="*/ 64 w 96"/>
                  <a:gd name="T27" fmla="*/ 24 h 200"/>
                  <a:gd name="T28" fmla="*/ 64 w 96"/>
                  <a:gd name="T29" fmla="*/ 40 h 200"/>
                  <a:gd name="T30" fmla="*/ 16 w 96"/>
                  <a:gd name="T31" fmla="*/ 56 h 200"/>
                  <a:gd name="T32" fmla="*/ 8 w 96"/>
                  <a:gd name="T33" fmla="*/ 80 h 200"/>
                  <a:gd name="T34" fmla="*/ 16 w 96"/>
                  <a:gd name="T35" fmla="*/ 120 h 200"/>
                  <a:gd name="T36" fmla="*/ 0 w 96"/>
                  <a:gd name="T37" fmla="*/ 14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200">
                    <a:moveTo>
                      <a:pt x="0" y="144"/>
                    </a:moveTo>
                    <a:lnTo>
                      <a:pt x="0" y="184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40" y="192"/>
                    </a:lnTo>
                    <a:lnTo>
                      <a:pt x="48" y="192"/>
                    </a:lnTo>
                    <a:lnTo>
                      <a:pt x="80" y="96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96" y="48"/>
                    </a:lnTo>
                    <a:lnTo>
                      <a:pt x="88" y="8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64" y="24"/>
                    </a:lnTo>
                    <a:lnTo>
                      <a:pt x="64" y="40"/>
                    </a:lnTo>
                    <a:lnTo>
                      <a:pt x="16" y="56"/>
                    </a:lnTo>
                    <a:lnTo>
                      <a:pt x="8" y="80"/>
                    </a:lnTo>
                    <a:lnTo>
                      <a:pt x="16" y="12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8" name="Freeform 205">
                <a:extLst>
                  <a:ext uri="{FF2B5EF4-FFF2-40B4-BE49-F238E27FC236}">
                    <a16:creationId xmlns:a16="http://schemas.microsoft.com/office/drawing/2014/main" id="{ED30E811-D009-493E-B656-E6D9DBF6A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887" y="3007265"/>
                <a:ext cx="22905" cy="11983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0 h 8"/>
                  <a:gd name="T6" fmla="*/ 8 w 16"/>
                  <a:gd name="T7" fmla="*/ 0 h 8"/>
                  <a:gd name="T8" fmla="*/ 0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79" name="Line 206">
                <a:extLst>
                  <a:ext uri="{FF2B5EF4-FFF2-40B4-BE49-F238E27FC236}">
                    <a16:creationId xmlns:a16="http://schemas.microsoft.com/office/drawing/2014/main" id="{7500C0D7-7849-41A1-BF4D-280D681A4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3870" y="3007265"/>
                <a:ext cx="1041" cy="2396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0" name="Line 207">
                <a:extLst>
                  <a:ext uri="{FF2B5EF4-FFF2-40B4-BE49-F238E27FC236}">
                    <a16:creationId xmlns:a16="http://schemas.microsoft.com/office/drawing/2014/main" id="{E13FB511-2617-43F6-812F-3FEC3673B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0506" y="3249604"/>
                <a:ext cx="10411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1" name="Freeform 208">
                <a:extLst>
                  <a:ext uri="{FF2B5EF4-FFF2-40B4-BE49-F238E27FC236}">
                    <a16:creationId xmlns:a16="http://schemas.microsoft.com/office/drawing/2014/main" id="{2CF21D00-4E25-47FE-8478-CA37A964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2371" y="3261587"/>
                <a:ext cx="11454" cy="23967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6 h 16"/>
                  <a:gd name="T4" fmla="*/ 8 w 8"/>
                  <a:gd name="T5" fmla="*/ 8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2" name="Freeform 209">
                <a:extLst>
                  <a:ext uri="{FF2B5EF4-FFF2-40B4-BE49-F238E27FC236}">
                    <a16:creationId xmlns:a16="http://schemas.microsoft.com/office/drawing/2014/main" id="{34C00DB6-F4D3-4D65-8266-490832A4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687" y="3321507"/>
                <a:ext cx="10411" cy="1198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 h 8"/>
                  <a:gd name="T4" fmla="*/ 8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3" name="Freeform 210">
                <a:extLst>
                  <a:ext uri="{FF2B5EF4-FFF2-40B4-BE49-F238E27FC236}">
                    <a16:creationId xmlns:a16="http://schemas.microsoft.com/office/drawing/2014/main" id="{EF8E32E4-A10B-4F23-94A1-E2ED41D20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9197" y="3067184"/>
                <a:ext cx="44770" cy="85219"/>
              </a:xfrm>
              <a:custGeom>
                <a:avLst/>
                <a:gdLst>
                  <a:gd name="T0" fmla="*/ 0 w 32"/>
                  <a:gd name="T1" fmla="*/ 32 h 56"/>
                  <a:gd name="T2" fmla="*/ 8 w 32"/>
                  <a:gd name="T3" fmla="*/ 56 h 56"/>
                  <a:gd name="T4" fmla="*/ 24 w 32"/>
                  <a:gd name="T5" fmla="*/ 56 h 56"/>
                  <a:gd name="T6" fmla="*/ 32 w 32"/>
                  <a:gd name="T7" fmla="*/ 56 h 56"/>
                  <a:gd name="T8" fmla="*/ 32 w 32"/>
                  <a:gd name="T9" fmla="*/ 32 h 56"/>
                  <a:gd name="T10" fmla="*/ 16 w 32"/>
                  <a:gd name="T11" fmla="*/ 8 h 56"/>
                  <a:gd name="T12" fmla="*/ 8 w 32"/>
                  <a:gd name="T13" fmla="*/ 0 h 56"/>
                  <a:gd name="T14" fmla="*/ 8 w 32"/>
                  <a:gd name="T15" fmla="*/ 8 h 56"/>
                  <a:gd name="T16" fmla="*/ 0 w 32"/>
                  <a:gd name="T1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6">
                    <a:moveTo>
                      <a:pt x="0" y="32"/>
                    </a:moveTo>
                    <a:lnTo>
                      <a:pt x="8" y="56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32" y="32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4" name="Freeform 211">
                <a:extLst>
                  <a:ext uri="{FF2B5EF4-FFF2-40B4-BE49-F238E27FC236}">
                    <a16:creationId xmlns:a16="http://schemas.microsoft.com/office/drawing/2014/main" id="{703B1D18-0CF9-4DA8-9329-7AF8AEE3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9273" y="2716991"/>
                <a:ext cx="21864" cy="71903"/>
              </a:xfrm>
              <a:custGeom>
                <a:avLst/>
                <a:gdLst>
                  <a:gd name="T0" fmla="*/ 0 w 16"/>
                  <a:gd name="T1" fmla="*/ 24 h 48"/>
                  <a:gd name="T2" fmla="*/ 8 w 16"/>
                  <a:gd name="T3" fmla="*/ 40 h 48"/>
                  <a:gd name="T4" fmla="*/ 16 w 16"/>
                  <a:gd name="T5" fmla="*/ 48 h 48"/>
                  <a:gd name="T6" fmla="*/ 16 w 16"/>
                  <a:gd name="T7" fmla="*/ 0 h 48"/>
                  <a:gd name="T8" fmla="*/ 8 w 16"/>
                  <a:gd name="T9" fmla="*/ 8 h 48"/>
                  <a:gd name="T10" fmla="*/ 0 w 16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8">
                    <a:moveTo>
                      <a:pt x="0" y="24"/>
                    </a:moveTo>
                    <a:lnTo>
                      <a:pt x="8" y="40"/>
                    </a:lnTo>
                    <a:lnTo>
                      <a:pt x="16" y="4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5" name="Freeform 212">
                <a:extLst>
                  <a:ext uri="{FF2B5EF4-FFF2-40B4-BE49-F238E27FC236}">
                    <a16:creationId xmlns:a16="http://schemas.microsoft.com/office/drawing/2014/main" id="{7692707B-9F34-4C00-AA33-7DADCED2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0679" y="2522588"/>
                <a:ext cx="43729" cy="59919"/>
              </a:xfrm>
              <a:custGeom>
                <a:avLst/>
                <a:gdLst>
                  <a:gd name="T0" fmla="*/ 0 w 32"/>
                  <a:gd name="T1" fmla="*/ 8 h 40"/>
                  <a:gd name="T2" fmla="*/ 8 w 32"/>
                  <a:gd name="T3" fmla="*/ 16 h 40"/>
                  <a:gd name="T4" fmla="*/ 8 w 32"/>
                  <a:gd name="T5" fmla="*/ 8 h 40"/>
                  <a:gd name="T6" fmla="*/ 16 w 32"/>
                  <a:gd name="T7" fmla="*/ 16 h 40"/>
                  <a:gd name="T8" fmla="*/ 16 w 32"/>
                  <a:gd name="T9" fmla="*/ 40 h 40"/>
                  <a:gd name="T10" fmla="*/ 24 w 32"/>
                  <a:gd name="T11" fmla="*/ 40 h 40"/>
                  <a:gd name="T12" fmla="*/ 32 w 32"/>
                  <a:gd name="T13" fmla="*/ 32 h 40"/>
                  <a:gd name="T14" fmla="*/ 32 w 32"/>
                  <a:gd name="T15" fmla="*/ 16 h 40"/>
                  <a:gd name="T16" fmla="*/ 24 w 32"/>
                  <a:gd name="T17" fmla="*/ 0 h 40"/>
                  <a:gd name="T18" fmla="*/ 8 w 32"/>
                  <a:gd name="T19" fmla="*/ 0 h 40"/>
                  <a:gd name="T20" fmla="*/ 0 w 32"/>
                  <a:gd name="T2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40">
                    <a:moveTo>
                      <a:pt x="0" y="8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16" y="16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32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6" name="Freeform 213">
                <a:extLst>
                  <a:ext uri="{FF2B5EF4-FFF2-40B4-BE49-F238E27FC236}">
                    <a16:creationId xmlns:a16="http://schemas.microsoft.com/office/drawing/2014/main" id="{125F0591-A06C-4331-AF74-32DF9B9FA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4407" y="2510604"/>
                <a:ext cx="44770" cy="35952"/>
              </a:xfrm>
              <a:custGeom>
                <a:avLst/>
                <a:gdLst>
                  <a:gd name="T0" fmla="*/ 0 w 32"/>
                  <a:gd name="T1" fmla="*/ 16 h 24"/>
                  <a:gd name="T2" fmla="*/ 16 w 32"/>
                  <a:gd name="T3" fmla="*/ 24 h 24"/>
                  <a:gd name="T4" fmla="*/ 16 w 32"/>
                  <a:gd name="T5" fmla="*/ 16 h 24"/>
                  <a:gd name="T6" fmla="*/ 16 w 32"/>
                  <a:gd name="T7" fmla="*/ 8 h 24"/>
                  <a:gd name="T8" fmla="*/ 24 w 32"/>
                  <a:gd name="T9" fmla="*/ 16 h 24"/>
                  <a:gd name="T10" fmla="*/ 32 w 32"/>
                  <a:gd name="T11" fmla="*/ 8 h 24"/>
                  <a:gd name="T12" fmla="*/ 24 w 32"/>
                  <a:gd name="T13" fmla="*/ 0 h 24"/>
                  <a:gd name="T14" fmla="*/ 16 w 32"/>
                  <a:gd name="T15" fmla="*/ 0 h 24"/>
                  <a:gd name="T16" fmla="*/ 16 w 32"/>
                  <a:gd name="T17" fmla="*/ 8 h 24"/>
                  <a:gd name="T18" fmla="*/ 8 w 32"/>
                  <a:gd name="T19" fmla="*/ 0 h 24"/>
                  <a:gd name="T20" fmla="*/ 0 w 32"/>
                  <a:gd name="T2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4">
                    <a:moveTo>
                      <a:pt x="0" y="16"/>
                    </a:move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7" name="Line 214">
                <a:extLst>
                  <a:ext uri="{FF2B5EF4-FFF2-40B4-BE49-F238E27FC236}">
                    <a16:creationId xmlns:a16="http://schemas.microsoft.com/office/drawing/2014/main" id="{E76849AE-C968-4E7B-834F-5DC59FE40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1089" y="2691693"/>
                <a:ext cx="1145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8" name="Line 215">
                <a:extLst>
                  <a:ext uri="{FF2B5EF4-FFF2-40B4-BE49-F238E27FC236}">
                    <a16:creationId xmlns:a16="http://schemas.microsoft.com/office/drawing/2014/main" id="{25446EDA-81E4-4E16-89C9-2F2CBCDB3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33997" y="2655740"/>
                <a:ext cx="1041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89" name="Line 216">
                <a:extLst>
                  <a:ext uri="{FF2B5EF4-FFF2-40B4-BE49-F238E27FC236}">
                    <a16:creationId xmlns:a16="http://schemas.microsoft.com/office/drawing/2014/main" id="{1328B0E5-6B1D-4042-B442-4871FFA82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6224" y="2292233"/>
                <a:ext cx="2082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0" name="Freeform 217">
                <a:extLst>
                  <a:ext uri="{FF2B5EF4-FFF2-40B4-BE49-F238E27FC236}">
                    <a16:creationId xmlns:a16="http://schemas.microsoft.com/office/drawing/2014/main" id="{180D6C60-46DB-456D-AFDB-16A8BC979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677" y="2256282"/>
                <a:ext cx="21864" cy="23967"/>
              </a:xfrm>
              <a:custGeom>
                <a:avLst/>
                <a:gdLst>
                  <a:gd name="T0" fmla="*/ 0 w 16"/>
                  <a:gd name="T1" fmla="*/ 16 h 16"/>
                  <a:gd name="T2" fmla="*/ 16 w 16"/>
                  <a:gd name="T3" fmla="*/ 0 h 16"/>
                  <a:gd name="T4" fmla="*/ 8 w 16"/>
                  <a:gd name="T5" fmla="*/ 0 h 16"/>
                  <a:gd name="T6" fmla="*/ 0 w 16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1" name="Line 218">
                <a:extLst>
                  <a:ext uri="{FF2B5EF4-FFF2-40B4-BE49-F238E27FC236}">
                    <a16:creationId xmlns:a16="http://schemas.microsoft.com/office/drawing/2014/main" id="{FC57E9CB-0C8B-4758-8F06-798FD0E32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10995" y="2244297"/>
                <a:ext cx="1041" cy="23967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2" name="Line 219">
                <a:extLst>
                  <a:ext uri="{FF2B5EF4-FFF2-40B4-BE49-F238E27FC236}">
                    <a16:creationId xmlns:a16="http://schemas.microsoft.com/office/drawing/2014/main" id="{926910D3-0415-45C6-8EF1-E941F28BF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2447" y="2232313"/>
                <a:ext cx="10411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3" name="Freeform 220">
                <a:extLst>
                  <a:ext uri="{FF2B5EF4-FFF2-40B4-BE49-F238E27FC236}">
                    <a16:creationId xmlns:a16="http://schemas.microsoft.com/office/drawing/2014/main" id="{36C64313-F28B-48BF-B4EF-264331C0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2860" y="2135113"/>
                <a:ext cx="11454" cy="23967"/>
              </a:xfrm>
              <a:custGeom>
                <a:avLst/>
                <a:gdLst>
                  <a:gd name="T0" fmla="*/ 0 w 8"/>
                  <a:gd name="T1" fmla="*/ 8 h 16"/>
                  <a:gd name="T2" fmla="*/ 0 w 8"/>
                  <a:gd name="T3" fmla="*/ 16 h 16"/>
                  <a:gd name="T4" fmla="*/ 8 w 8"/>
                  <a:gd name="T5" fmla="*/ 8 h 16"/>
                  <a:gd name="T6" fmla="*/ 0 w 8"/>
                  <a:gd name="T7" fmla="*/ 0 h 16"/>
                  <a:gd name="T8" fmla="*/ 0 w 8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8"/>
                    </a:moveTo>
                    <a:lnTo>
                      <a:pt x="0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4" name="Freeform 221">
                <a:extLst>
                  <a:ext uri="{FF2B5EF4-FFF2-40B4-BE49-F238E27FC236}">
                    <a16:creationId xmlns:a16="http://schemas.microsoft.com/office/drawing/2014/main" id="{6D8E8EE7-4783-4273-B1B6-D65777275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542" y="1954024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5" name="Freeform 222">
                <a:extLst>
                  <a:ext uri="{FF2B5EF4-FFF2-40B4-BE49-F238E27FC236}">
                    <a16:creationId xmlns:a16="http://schemas.microsoft.com/office/drawing/2014/main" id="{B1526986-89C6-40B2-97EE-499399C0B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2496" y="1711685"/>
                <a:ext cx="43729" cy="11983"/>
              </a:xfrm>
              <a:custGeom>
                <a:avLst/>
                <a:gdLst>
                  <a:gd name="T0" fmla="*/ 8 w 32"/>
                  <a:gd name="T1" fmla="*/ 8 h 8"/>
                  <a:gd name="T2" fmla="*/ 32 w 32"/>
                  <a:gd name="T3" fmla="*/ 0 h 8"/>
                  <a:gd name="T4" fmla="*/ 0 w 3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">
                    <a:moveTo>
                      <a:pt x="8" y="8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6" name="Freeform 223">
                <a:extLst>
                  <a:ext uri="{FF2B5EF4-FFF2-40B4-BE49-F238E27FC236}">
                    <a16:creationId xmlns:a16="http://schemas.microsoft.com/office/drawing/2014/main" id="{D1710ABA-6A37-48FC-A558-9A26FB9D2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7552" y="1662419"/>
                <a:ext cx="44770" cy="11983"/>
              </a:xfrm>
              <a:custGeom>
                <a:avLst/>
                <a:gdLst>
                  <a:gd name="T0" fmla="*/ 0 w 32"/>
                  <a:gd name="T1" fmla="*/ 8 h 8"/>
                  <a:gd name="T2" fmla="*/ 32 w 32"/>
                  <a:gd name="T3" fmla="*/ 8 h 8"/>
                  <a:gd name="T4" fmla="*/ 8 w 32"/>
                  <a:gd name="T5" fmla="*/ 0 h 8"/>
                  <a:gd name="T6" fmla="*/ 0 w 32"/>
                  <a:gd name="T7" fmla="*/ 0 h 8"/>
                  <a:gd name="T8" fmla="*/ 0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32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7" name="Line 224">
                <a:extLst>
                  <a:ext uri="{FF2B5EF4-FFF2-40B4-BE49-F238E27FC236}">
                    <a16:creationId xmlns:a16="http://schemas.microsoft.com/office/drawing/2014/main" id="{561EC047-2452-42C0-9036-17FA7F28C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2496" y="1723668"/>
                <a:ext cx="1145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8" name="Line 225">
                <a:extLst>
                  <a:ext uri="{FF2B5EF4-FFF2-40B4-BE49-F238E27FC236}">
                    <a16:creationId xmlns:a16="http://schemas.microsoft.com/office/drawing/2014/main" id="{77A13F45-E9BD-4E84-B4D7-128E204C6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687" y="1674402"/>
                <a:ext cx="10411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699" name="Freeform 226">
                <a:extLst>
                  <a:ext uri="{FF2B5EF4-FFF2-40B4-BE49-F238E27FC236}">
                    <a16:creationId xmlns:a16="http://schemas.microsoft.com/office/drawing/2014/main" id="{00352595-5561-4661-ABC6-4FC27892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9417" y="1638449"/>
                <a:ext cx="66635" cy="11983"/>
              </a:xfrm>
              <a:custGeom>
                <a:avLst/>
                <a:gdLst>
                  <a:gd name="T0" fmla="*/ 0 w 48"/>
                  <a:gd name="T1" fmla="*/ 0 h 8"/>
                  <a:gd name="T2" fmla="*/ 48 w 48"/>
                  <a:gd name="T3" fmla="*/ 8 h 8"/>
                  <a:gd name="T4" fmla="*/ 48 w 48"/>
                  <a:gd name="T5" fmla="*/ 0 h 8"/>
                  <a:gd name="T6" fmla="*/ 0 w 4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8">
                    <a:moveTo>
                      <a:pt x="0" y="0"/>
                    </a:moveTo>
                    <a:lnTo>
                      <a:pt x="48" y="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0" name="Freeform 227">
                <a:extLst>
                  <a:ext uri="{FF2B5EF4-FFF2-40B4-BE49-F238E27FC236}">
                    <a16:creationId xmlns:a16="http://schemas.microsoft.com/office/drawing/2014/main" id="{3546B40B-A063-4DD3-A1C1-63B407D9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600" y="1626466"/>
                <a:ext cx="111405" cy="23967"/>
              </a:xfrm>
              <a:custGeom>
                <a:avLst/>
                <a:gdLst>
                  <a:gd name="T0" fmla="*/ 8 w 80"/>
                  <a:gd name="T1" fmla="*/ 8 h 16"/>
                  <a:gd name="T2" fmla="*/ 40 w 80"/>
                  <a:gd name="T3" fmla="*/ 16 h 16"/>
                  <a:gd name="T4" fmla="*/ 72 w 80"/>
                  <a:gd name="T5" fmla="*/ 16 h 16"/>
                  <a:gd name="T6" fmla="*/ 80 w 80"/>
                  <a:gd name="T7" fmla="*/ 8 h 16"/>
                  <a:gd name="T8" fmla="*/ 40 w 80"/>
                  <a:gd name="T9" fmla="*/ 0 h 16"/>
                  <a:gd name="T10" fmla="*/ 8 w 80"/>
                  <a:gd name="T11" fmla="*/ 0 h 16"/>
                  <a:gd name="T12" fmla="*/ 0 w 80"/>
                  <a:gd name="T13" fmla="*/ 0 h 16"/>
                  <a:gd name="T14" fmla="*/ 8 w 80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">
                    <a:moveTo>
                      <a:pt x="8" y="8"/>
                    </a:moveTo>
                    <a:lnTo>
                      <a:pt x="40" y="16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4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1" name="Freeform 228">
                <a:extLst>
                  <a:ext uri="{FF2B5EF4-FFF2-40B4-BE49-F238E27FC236}">
                    <a16:creationId xmlns:a16="http://schemas.microsoft.com/office/drawing/2014/main" id="{A0E5F51C-2610-4AA8-88D1-D685F18B0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8881" y="1565216"/>
                <a:ext cx="55182" cy="25299"/>
              </a:xfrm>
              <a:custGeom>
                <a:avLst/>
                <a:gdLst>
                  <a:gd name="T0" fmla="*/ 0 w 40"/>
                  <a:gd name="T1" fmla="*/ 16 h 16"/>
                  <a:gd name="T2" fmla="*/ 40 w 40"/>
                  <a:gd name="T3" fmla="*/ 16 h 16"/>
                  <a:gd name="T4" fmla="*/ 32 w 40"/>
                  <a:gd name="T5" fmla="*/ 8 h 16"/>
                  <a:gd name="T6" fmla="*/ 8 w 40"/>
                  <a:gd name="T7" fmla="*/ 0 h 16"/>
                  <a:gd name="T8" fmla="*/ 0 w 40"/>
                  <a:gd name="T9" fmla="*/ 0 h 16"/>
                  <a:gd name="T10" fmla="*/ 0 w 40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0" y="16"/>
                    </a:moveTo>
                    <a:lnTo>
                      <a:pt x="40" y="16"/>
                    </a:lnTo>
                    <a:lnTo>
                      <a:pt x="32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2" name="Freeform 229">
                <a:extLst>
                  <a:ext uri="{FF2B5EF4-FFF2-40B4-BE49-F238E27FC236}">
                    <a16:creationId xmlns:a16="http://schemas.microsoft.com/office/drawing/2014/main" id="{87F8B5B1-3252-4CD5-B502-26E3239E4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5611" y="1541248"/>
                <a:ext cx="121816" cy="37283"/>
              </a:xfrm>
              <a:custGeom>
                <a:avLst/>
                <a:gdLst>
                  <a:gd name="T0" fmla="*/ 0 w 88"/>
                  <a:gd name="T1" fmla="*/ 8 h 24"/>
                  <a:gd name="T2" fmla="*/ 40 w 88"/>
                  <a:gd name="T3" fmla="*/ 24 h 24"/>
                  <a:gd name="T4" fmla="*/ 88 w 88"/>
                  <a:gd name="T5" fmla="*/ 24 h 24"/>
                  <a:gd name="T6" fmla="*/ 80 w 88"/>
                  <a:gd name="T7" fmla="*/ 16 h 24"/>
                  <a:gd name="T8" fmla="*/ 24 w 88"/>
                  <a:gd name="T9" fmla="*/ 0 h 24"/>
                  <a:gd name="T10" fmla="*/ 8 w 88"/>
                  <a:gd name="T11" fmla="*/ 0 h 24"/>
                  <a:gd name="T12" fmla="*/ 8 w 88"/>
                  <a:gd name="T13" fmla="*/ 8 h 24"/>
                  <a:gd name="T14" fmla="*/ 0 w 88"/>
                  <a:gd name="T15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24">
                    <a:moveTo>
                      <a:pt x="0" y="8"/>
                    </a:moveTo>
                    <a:lnTo>
                      <a:pt x="40" y="24"/>
                    </a:lnTo>
                    <a:lnTo>
                      <a:pt x="88" y="24"/>
                    </a:lnTo>
                    <a:lnTo>
                      <a:pt x="80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3" name="Freeform 230">
                <a:extLst>
                  <a:ext uri="{FF2B5EF4-FFF2-40B4-BE49-F238E27FC236}">
                    <a16:creationId xmlns:a16="http://schemas.microsoft.com/office/drawing/2014/main" id="{01D2E0D2-8A2A-4456-92F8-437958CA9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802" y="1614482"/>
                <a:ext cx="188451" cy="109185"/>
              </a:xfrm>
              <a:custGeom>
                <a:avLst/>
                <a:gdLst>
                  <a:gd name="T0" fmla="*/ 8 w 136"/>
                  <a:gd name="T1" fmla="*/ 64 h 72"/>
                  <a:gd name="T2" fmla="*/ 32 w 136"/>
                  <a:gd name="T3" fmla="*/ 72 h 72"/>
                  <a:gd name="T4" fmla="*/ 64 w 136"/>
                  <a:gd name="T5" fmla="*/ 72 h 72"/>
                  <a:gd name="T6" fmla="*/ 48 w 136"/>
                  <a:gd name="T7" fmla="*/ 64 h 72"/>
                  <a:gd name="T8" fmla="*/ 40 w 136"/>
                  <a:gd name="T9" fmla="*/ 48 h 72"/>
                  <a:gd name="T10" fmla="*/ 72 w 136"/>
                  <a:gd name="T11" fmla="*/ 16 h 72"/>
                  <a:gd name="T12" fmla="*/ 136 w 136"/>
                  <a:gd name="T13" fmla="*/ 8 h 72"/>
                  <a:gd name="T14" fmla="*/ 128 w 136"/>
                  <a:gd name="T15" fmla="*/ 0 h 72"/>
                  <a:gd name="T16" fmla="*/ 120 w 136"/>
                  <a:gd name="T17" fmla="*/ 0 h 72"/>
                  <a:gd name="T18" fmla="*/ 104 w 136"/>
                  <a:gd name="T19" fmla="*/ 0 h 72"/>
                  <a:gd name="T20" fmla="*/ 64 w 136"/>
                  <a:gd name="T21" fmla="*/ 8 h 72"/>
                  <a:gd name="T22" fmla="*/ 24 w 136"/>
                  <a:gd name="T23" fmla="*/ 16 h 72"/>
                  <a:gd name="T24" fmla="*/ 24 w 136"/>
                  <a:gd name="T25" fmla="*/ 32 h 72"/>
                  <a:gd name="T26" fmla="*/ 16 w 136"/>
                  <a:gd name="T27" fmla="*/ 32 h 72"/>
                  <a:gd name="T28" fmla="*/ 24 w 136"/>
                  <a:gd name="T29" fmla="*/ 40 h 72"/>
                  <a:gd name="T30" fmla="*/ 8 w 136"/>
                  <a:gd name="T31" fmla="*/ 48 h 72"/>
                  <a:gd name="T32" fmla="*/ 16 w 136"/>
                  <a:gd name="T33" fmla="*/ 48 h 72"/>
                  <a:gd name="T34" fmla="*/ 0 w 136"/>
                  <a:gd name="T35" fmla="*/ 56 h 72"/>
                  <a:gd name="T36" fmla="*/ 8 w 136"/>
                  <a:gd name="T3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" h="72">
                    <a:moveTo>
                      <a:pt x="8" y="64"/>
                    </a:moveTo>
                    <a:lnTo>
                      <a:pt x="32" y="72"/>
                    </a:lnTo>
                    <a:lnTo>
                      <a:pt x="64" y="72"/>
                    </a:lnTo>
                    <a:lnTo>
                      <a:pt x="48" y="64"/>
                    </a:lnTo>
                    <a:lnTo>
                      <a:pt x="40" y="48"/>
                    </a:lnTo>
                    <a:lnTo>
                      <a:pt x="72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64" y="8"/>
                    </a:lnTo>
                    <a:lnTo>
                      <a:pt x="24" y="16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8" y="48"/>
                    </a:lnTo>
                    <a:lnTo>
                      <a:pt x="16" y="48"/>
                    </a:lnTo>
                    <a:lnTo>
                      <a:pt x="0" y="56"/>
                    </a:lnTo>
                    <a:lnTo>
                      <a:pt x="8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4" name="Freeform 231">
                <a:extLst>
                  <a:ext uri="{FF2B5EF4-FFF2-40B4-BE49-F238E27FC236}">
                    <a16:creationId xmlns:a16="http://schemas.microsoft.com/office/drawing/2014/main" id="{4B30D734-EC1F-4875-8931-F8FC09B71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3936" y="1747636"/>
                <a:ext cx="33317" cy="11983"/>
              </a:xfrm>
              <a:custGeom>
                <a:avLst/>
                <a:gdLst>
                  <a:gd name="T0" fmla="*/ 8 w 24"/>
                  <a:gd name="T1" fmla="*/ 8 h 8"/>
                  <a:gd name="T2" fmla="*/ 16 w 24"/>
                  <a:gd name="T3" fmla="*/ 8 h 8"/>
                  <a:gd name="T4" fmla="*/ 24 w 24"/>
                  <a:gd name="T5" fmla="*/ 0 h 8"/>
                  <a:gd name="T6" fmla="*/ 8 w 24"/>
                  <a:gd name="T7" fmla="*/ 0 h 8"/>
                  <a:gd name="T8" fmla="*/ 0 w 24"/>
                  <a:gd name="T9" fmla="*/ 0 h 8"/>
                  <a:gd name="T10" fmla="*/ 8 w 2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8" y="8"/>
                    </a:moveTo>
                    <a:lnTo>
                      <a:pt x="16" y="8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5" name="Freeform 232">
                <a:extLst>
                  <a:ext uri="{FF2B5EF4-FFF2-40B4-BE49-F238E27FC236}">
                    <a16:creationId xmlns:a16="http://schemas.microsoft.com/office/drawing/2014/main" id="{FA60C025-F45C-49D8-8AD0-DEABA68D3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802" y="1541248"/>
                <a:ext cx="89541" cy="11983"/>
              </a:xfrm>
              <a:custGeom>
                <a:avLst/>
                <a:gdLst>
                  <a:gd name="T0" fmla="*/ 0 w 64"/>
                  <a:gd name="T1" fmla="*/ 8 h 8"/>
                  <a:gd name="T2" fmla="*/ 40 w 64"/>
                  <a:gd name="T3" fmla="*/ 8 h 8"/>
                  <a:gd name="T4" fmla="*/ 48 w 64"/>
                  <a:gd name="T5" fmla="*/ 8 h 8"/>
                  <a:gd name="T6" fmla="*/ 40 w 64"/>
                  <a:gd name="T7" fmla="*/ 0 h 8"/>
                  <a:gd name="T8" fmla="*/ 64 w 64"/>
                  <a:gd name="T9" fmla="*/ 0 h 8"/>
                  <a:gd name="T10" fmla="*/ 56 w 64"/>
                  <a:gd name="T11" fmla="*/ 0 h 8"/>
                  <a:gd name="T12" fmla="*/ 0 w 6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">
                    <a:moveTo>
                      <a:pt x="0" y="8"/>
                    </a:moveTo>
                    <a:lnTo>
                      <a:pt x="40" y="8"/>
                    </a:lnTo>
                    <a:lnTo>
                      <a:pt x="48" y="8"/>
                    </a:lnTo>
                    <a:lnTo>
                      <a:pt x="40" y="0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6" name="Freeform 233">
                <a:extLst>
                  <a:ext uri="{FF2B5EF4-FFF2-40B4-BE49-F238E27FC236}">
                    <a16:creationId xmlns:a16="http://schemas.microsoft.com/office/drawing/2014/main" id="{6551BDEC-06E6-433E-9227-5E214BD3A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485" y="1529264"/>
                <a:ext cx="56223" cy="11983"/>
              </a:xfrm>
              <a:custGeom>
                <a:avLst/>
                <a:gdLst>
                  <a:gd name="T0" fmla="*/ 0 w 40"/>
                  <a:gd name="T1" fmla="*/ 8 h 8"/>
                  <a:gd name="T2" fmla="*/ 40 w 40"/>
                  <a:gd name="T3" fmla="*/ 8 h 8"/>
                  <a:gd name="T4" fmla="*/ 32 w 40"/>
                  <a:gd name="T5" fmla="*/ 8 h 8"/>
                  <a:gd name="T6" fmla="*/ 32 w 40"/>
                  <a:gd name="T7" fmla="*/ 0 h 8"/>
                  <a:gd name="T8" fmla="*/ 16 w 40"/>
                  <a:gd name="T9" fmla="*/ 8 h 8"/>
                  <a:gd name="T10" fmla="*/ 0 w 40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0" y="8"/>
                    </a:moveTo>
                    <a:lnTo>
                      <a:pt x="40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7" name="Freeform 234">
                <a:extLst>
                  <a:ext uri="{FF2B5EF4-FFF2-40B4-BE49-F238E27FC236}">
                    <a16:creationId xmlns:a16="http://schemas.microsoft.com/office/drawing/2014/main" id="{E19C264E-2CB6-4B07-B078-6DBEC9726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120" y="1541248"/>
                <a:ext cx="77046" cy="11983"/>
              </a:xfrm>
              <a:custGeom>
                <a:avLst/>
                <a:gdLst>
                  <a:gd name="T0" fmla="*/ 0 w 56"/>
                  <a:gd name="T1" fmla="*/ 8 h 8"/>
                  <a:gd name="T2" fmla="*/ 40 w 56"/>
                  <a:gd name="T3" fmla="*/ 8 h 8"/>
                  <a:gd name="T4" fmla="*/ 48 w 56"/>
                  <a:gd name="T5" fmla="*/ 8 h 8"/>
                  <a:gd name="T6" fmla="*/ 56 w 56"/>
                  <a:gd name="T7" fmla="*/ 8 h 8"/>
                  <a:gd name="T8" fmla="*/ 24 w 56"/>
                  <a:gd name="T9" fmla="*/ 0 h 8"/>
                  <a:gd name="T10" fmla="*/ 0 w 5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">
                    <a:moveTo>
                      <a:pt x="0" y="8"/>
                    </a:move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2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8" name="Freeform 235">
                <a:extLst>
                  <a:ext uri="{FF2B5EF4-FFF2-40B4-BE49-F238E27FC236}">
                    <a16:creationId xmlns:a16="http://schemas.microsoft.com/office/drawing/2014/main" id="{B78C8274-DA5E-438D-A3E0-D5B80844F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218" y="1553231"/>
                <a:ext cx="188451" cy="61250"/>
              </a:xfrm>
              <a:custGeom>
                <a:avLst/>
                <a:gdLst>
                  <a:gd name="T0" fmla="*/ 0 w 136"/>
                  <a:gd name="T1" fmla="*/ 8 h 40"/>
                  <a:gd name="T2" fmla="*/ 8 w 136"/>
                  <a:gd name="T3" fmla="*/ 16 h 40"/>
                  <a:gd name="T4" fmla="*/ 16 w 136"/>
                  <a:gd name="T5" fmla="*/ 24 h 40"/>
                  <a:gd name="T6" fmla="*/ 32 w 136"/>
                  <a:gd name="T7" fmla="*/ 24 h 40"/>
                  <a:gd name="T8" fmla="*/ 24 w 136"/>
                  <a:gd name="T9" fmla="*/ 24 h 40"/>
                  <a:gd name="T10" fmla="*/ 24 w 136"/>
                  <a:gd name="T11" fmla="*/ 32 h 40"/>
                  <a:gd name="T12" fmla="*/ 48 w 136"/>
                  <a:gd name="T13" fmla="*/ 40 h 40"/>
                  <a:gd name="T14" fmla="*/ 64 w 136"/>
                  <a:gd name="T15" fmla="*/ 24 h 40"/>
                  <a:gd name="T16" fmla="*/ 80 w 136"/>
                  <a:gd name="T17" fmla="*/ 16 h 40"/>
                  <a:gd name="T18" fmla="*/ 88 w 136"/>
                  <a:gd name="T19" fmla="*/ 24 h 40"/>
                  <a:gd name="T20" fmla="*/ 88 w 136"/>
                  <a:gd name="T21" fmla="*/ 32 h 40"/>
                  <a:gd name="T22" fmla="*/ 104 w 136"/>
                  <a:gd name="T23" fmla="*/ 32 h 40"/>
                  <a:gd name="T24" fmla="*/ 120 w 136"/>
                  <a:gd name="T25" fmla="*/ 32 h 40"/>
                  <a:gd name="T26" fmla="*/ 64 w 136"/>
                  <a:gd name="T27" fmla="*/ 16 h 40"/>
                  <a:gd name="T28" fmla="*/ 64 w 136"/>
                  <a:gd name="T29" fmla="*/ 8 h 40"/>
                  <a:gd name="T30" fmla="*/ 104 w 136"/>
                  <a:gd name="T31" fmla="*/ 16 h 40"/>
                  <a:gd name="T32" fmla="*/ 136 w 136"/>
                  <a:gd name="T33" fmla="*/ 8 h 40"/>
                  <a:gd name="T34" fmla="*/ 128 w 136"/>
                  <a:gd name="T35" fmla="*/ 0 h 40"/>
                  <a:gd name="T36" fmla="*/ 72 w 136"/>
                  <a:gd name="T37" fmla="*/ 0 h 40"/>
                  <a:gd name="T38" fmla="*/ 40 w 136"/>
                  <a:gd name="T39" fmla="*/ 8 h 40"/>
                  <a:gd name="T40" fmla="*/ 0 w 136"/>
                  <a:gd name="T4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40">
                    <a:moveTo>
                      <a:pt x="0" y="8"/>
                    </a:moveTo>
                    <a:lnTo>
                      <a:pt x="8" y="16"/>
                    </a:lnTo>
                    <a:lnTo>
                      <a:pt x="16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48" y="40"/>
                    </a:lnTo>
                    <a:lnTo>
                      <a:pt x="64" y="24"/>
                    </a:lnTo>
                    <a:lnTo>
                      <a:pt x="80" y="16"/>
                    </a:lnTo>
                    <a:lnTo>
                      <a:pt x="88" y="24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32"/>
                    </a:lnTo>
                    <a:lnTo>
                      <a:pt x="64" y="16"/>
                    </a:lnTo>
                    <a:lnTo>
                      <a:pt x="64" y="8"/>
                    </a:lnTo>
                    <a:lnTo>
                      <a:pt x="104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72" y="0"/>
                    </a:lnTo>
                    <a:lnTo>
                      <a:pt x="4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09" name="Line 236">
                <a:extLst>
                  <a:ext uri="{FF2B5EF4-FFF2-40B4-BE49-F238E27FC236}">
                    <a16:creationId xmlns:a16="http://schemas.microsoft.com/office/drawing/2014/main" id="{D7B7F176-39DC-42E3-99F8-1187E8CEE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2073" y="1565215"/>
                <a:ext cx="21864" cy="26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0" name="Line 237">
                <a:extLst>
                  <a:ext uri="{FF2B5EF4-FFF2-40B4-BE49-F238E27FC236}">
                    <a16:creationId xmlns:a16="http://schemas.microsoft.com/office/drawing/2014/main" id="{243052A8-E16A-4747-BC99-9D8D82E82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8678" y="1904756"/>
                <a:ext cx="11454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1" name="Freeform 238">
                <a:extLst>
                  <a:ext uri="{FF2B5EF4-FFF2-40B4-BE49-F238E27FC236}">
                    <a16:creationId xmlns:a16="http://schemas.microsoft.com/office/drawing/2014/main" id="{DAD054A0-31E6-4AE4-B4B7-08C322E50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725" y="1928723"/>
                <a:ext cx="11454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0 w 8"/>
                  <a:gd name="T5" fmla="*/ 8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2" name="Freeform 239">
                <a:extLst>
                  <a:ext uri="{FF2B5EF4-FFF2-40B4-BE49-F238E27FC236}">
                    <a16:creationId xmlns:a16="http://schemas.microsoft.com/office/drawing/2014/main" id="{1D1EB242-416C-46D4-A64B-3AC82279E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226" y="1966007"/>
                <a:ext cx="22905" cy="23967"/>
              </a:xfrm>
              <a:custGeom>
                <a:avLst/>
                <a:gdLst>
                  <a:gd name="T0" fmla="*/ 0 w 16"/>
                  <a:gd name="T1" fmla="*/ 16 h 16"/>
                  <a:gd name="T2" fmla="*/ 8 w 16"/>
                  <a:gd name="T3" fmla="*/ 16 h 16"/>
                  <a:gd name="T4" fmla="*/ 16 w 16"/>
                  <a:gd name="T5" fmla="*/ 0 h 16"/>
                  <a:gd name="T6" fmla="*/ 0 w 16"/>
                  <a:gd name="T7" fmla="*/ 8 h 16"/>
                  <a:gd name="T8" fmla="*/ 0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8" y="16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3" name="Freeform 240">
                <a:extLst>
                  <a:ext uri="{FF2B5EF4-FFF2-40B4-BE49-F238E27FC236}">
                    <a16:creationId xmlns:a16="http://schemas.microsoft.com/office/drawing/2014/main" id="{0A7211D8-EBD5-4439-9137-22CE5762C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5582" y="1977990"/>
                <a:ext cx="11454" cy="23967"/>
              </a:xfrm>
              <a:custGeom>
                <a:avLst/>
                <a:gdLst>
                  <a:gd name="T0" fmla="*/ 0 w 8"/>
                  <a:gd name="T1" fmla="*/ 8 h 16"/>
                  <a:gd name="T2" fmla="*/ 0 w 8"/>
                  <a:gd name="T3" fmla="*/ 16 h 16"/>
                  <a:gd name="T4" fmla="*/ 0 w 8"/>
                  <a:gd name="T5" fmla="*/ 8 h 16"/>
                  <a:gd name="T6" fmla="*/ 8 w 8"/>
                  <a:gd name="T7" fmla="*/ 0 h 16"/>
                  <a:gd name="T8" fmla="*/ 0 w 8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8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4" name="Freeform 241">
                <a:extLst>
                  <a:ext uri="{FF2B5EF4-FFF2-40B4-BE49-F238E27FC236}">
                    <a16:creationId xmlns:a16="http://schemas.microsoft.com/office/drawing/2014/main" id="{B15B1091-4478-4C4D-9E21-56483B120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763" y="1966007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5" name="Freeform 242">
                <a:extLst>
                  <a:ext uri="{FF2B5EF4-FFF2-40B4-BE49-F238E27FC236}">
                    <a16:creationId xmlns:a16="http://schemas.microsoft.com/office/drawing/2014/main" id="{CEC2B81E-581A-4D4E-B5A2-C368A2F47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763" y="1954023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6" name="Freeform 244">
                <a:extLst>
                  <a:ext uri="{FF2B5EF4-FFF2-40B4-BE49-F238E27FC236}">
                    <a16:creationId xmlns:a16="http://schemas.microsoft.com/office/drawing/2014/main" id="{F98FBD8F-EA93-4A59-AB27-2BFD74DE2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447" y="2316198"/>
                <a:ext cx="11454" cy="37283"/>
              </a:xfrm>
              <a:custGeom>
                <a:avLst/>
                <a:gdLst>
                  <a:gd name="T0" fmla="*/ 0 w 8"/>
                  <a:gd name="T1" fmla="*/ 0 h 24"/>
                  <a:gd name="T2" fmla="*/ 0 w 8"/>
                  <a:gd name="T3" fmla="*/ 16 h 24"/>
                  <a:gd name="T4" fmla="*/ 8 w 8"/>
                  <a:gd name="T5" fmla="*/ 24 h 24"/>
                  <a:gd name="T6" fmla="*/ 8 w 8"/>
                  <a:gd name="T7" fmla="*/ 0 h 24"/>
                  <a:gd name="T8" fmla="*/ 0 w 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0"/>
                    </a:moveTo>
                    <a:lnTo>
                      <a:pt x="0" y="16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7" name="Freeform 247">
                <a:extLst>
                  <a:ext uri="{FF2B5EF4-FFF2-40B4-BE49-F238E27FC236}">
                    <a16:creationId xmlns:a16="http://schemas.microsoft.com/office/drawing/2014/main" id="{9C8EC354-CEA2-4186-9BA0-ACE2C954C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2216" y="2413401"/>
                <a:ext cx="33317" cy="49267"/>
              </a:xfrm>
              <a:custGeom>
                <a:avLst/>
                <a:gdLst>
                  <a:gd name="T0" fmla="*/ 0 w 24"/>
                  <a:gd name="T1" fmla="*/ 8 h 32"/>
                  <a:gd name="T2" fmla="*/ 0 w 24"/>
                  <a:gd name="T3" fmla="*/ 16 h 32"/>
                  <a:gd name="T4" fmla="*/ 8 w 24"/>
                  <a:gd name="T5" fmla="*/ 24 h 32"/>
                  <a:gd name="T6" fmla="*/ 16 w 24"/>
                  <a:gd name="T7" fmla="*/ 32 h 32"/>
                  <a:gd name="T8" fmla="*/ 16 w 24"/>
                  <a:gd name="T9" fmla="*/ 24 h 32"/>
                  <a:gd name="T10" fmla="*/ 24 w 24"/>
                  <a:gd name="T11" fmla="*/ 32 h 32"/>
                  <a:gd name="T12" fmla="*/ 16 w 24"/>
                  <a:gd name="T13" fmla="*/ 16 h 32"/>
                  <a:gd name="T14" fmla="*/ 24 w 24"/>
                  <a:gd name="T15" fmla="*/ 16 h 32"/>
                  <a:gd name="T16" fmla="*/ 16 w 24"/>
                  <a:gd name="T17" fmla="*/ 8 h 32"/>
                  <a:gd name="T18" fmla="*/ 8 w 24"/>
                  <a:gd name="T19" fmla="*/ 0 h 32"/>
                  <a:gd name="T20" fmla="*/ 0 w 24"/>
                  <a:gd name="T2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0" y="8"/>
                    </a:moveTo>
                    <a:lnTo>
                      <a:pt x="0" y="16"/>
                    </a:lnTo>
                    <a:lnTo>
                      <a:pt x="8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8" name="Freeform 248">
                <a:extLst>
                  <a:ext uri="{FF2B5EF4-FFF2-40B4-BE49-F238E27FC236}">
                    <a16:creationId xmlns:a16="http://schemas.microsoft.com/office/drawing/2014/main" id="{117C8AD8-8395-4E41-A567-3CF9C2344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987" y="2474651"/>
                <a:ext cx="43729" cy="23967"/>
              </a:xfrm>
              <a:custGeom>
                <a:avLst/>
                <a:gdLst>
                  <a:gd name="T0" fmla="*/ 0 w 32"/>
                  <a:gd name="T1" fmla="*/ 8 h 16"/>
                  <a:gd name="T2" fmla="*/ 16 w 32"/>
                  <a:gd name="T3" fmla="*/ 16 h 16"/>
                  <a:gd name="T4" fmla="*/ 32 w 32"/>
                  <a:gd name="T5" fmla="*/ 16 h 16"/>
                  <a:gd name="T6" fmla="*/ 32 w 32"/>
                  <a:gd name="T7" fmla="*/ 8 h 16"/>
                  <a:gd name="T8" fmla="*/ 24 w 32"/>
                  <a:gd name="T9" fmla="*/ 8 h 16"/>
                  <a:gd name="T10" fmla="*/ 0 w 32"/>
                  <a:gd name="T11" fmla="*/ 0 h 16"/>
                  <a:gd name="T12" fmla="*/ 0 w 32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16" y="16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19" name="Freeform 249">
                <a:extLst>
                  <a:ext uri="{FF2B5EF4-FFF2-40B4-BE49-F238E27FC236}">
                    <a16:creationId xmlns:a16="http://schemas.microsoft.com/office/drawing/2014/main" id="{38DB4E94-A0FD-4227-847B-01181A64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668" y="2474651"/>
                <a:ext cx="44770" cy="23967"/>
              </a:xfrm>
              <a:custGeom>
                <a:avLst/>
                <a:gdLst>
                  <a:gd name="T0" fmla="*/ 0 w 32"/>
                  <a:gd name="T1" fmla="*/ 16 h 16"/>
                  <a:gd name="T2" fmla="*/ 8 w 32"/>
                  <a:gd name="T3" fmla="*/ 16 h 16"/>
                  <a:gd name="T4" fmla="*/ 16 w 32"/>
                  <a:gd name="T5" fmla="*/ 16 h 16"/>
                  <a:gd name="T6" fmla="*/ 24 w 32"/>
                  <a:gd name="T7" fmla="*/ 16 h 16"/>
                  <a:gd name="T8" fmla="*/ 24 w 32"/>
                  <a:gd name="T9" fmla="*/ 8 h 16"/>
                  <a:gd name="T10" fmla="*/ 32 w 32"/>
                  <a:gd name="T11" fmla="*/ 0 h 16"/>
                  <a:gd name="T12" fmla="*/ 0 w 3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16"/>
                    </a:move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0" name="Freeform 250">
                <a:extLst>
                  <a:ext uri="{FF2B5EF4-FFF2-40B4-BE49-F238E27FC236}">
                    <a16:creationId xmlns:a16="http://schemas.microsoft.com/office/drawing/2014/main" id="{6886A091-B1EC-456C-82C8-3BDD9AD04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042" y="2377451"/>
                <a:ext cx="22905" cy="23967"/>
              </a:xfrm>
              <a:custGeom>
                <a:avLst/>
                <a:gdLst>
                  <a:gd name="T0" fmla="*/ 0 w 16"/>
                  <a:gd name="T1" fmla="*/ 8 h 16"/>
                  <a:gd name="T2" fmla="*/ 16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16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1" name="Freeform 251">
                <a:extLst>
                  <a:ext uri="{FF2B5EF4-FFF2-40B4-BE49-F238E27FC236}">
                    <a16:creationId xmlns:a16="http://schemas.microsoft.com/office/drawing/2014/main" id="{6286D61F-FC9F-4713-9AEF-5BDF32431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5456" y="2643756"/>
                <a:ext cx="11454" cy="1198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2" name="Freeform 252">
                <a:extLst>
                  <a:ext uri="{FF2B5EF4-FFF2-40B4-BE49-F238E27FC236}">
                    <a16:creationId xmlns:a16="http://schemas.microsoft.com/office/drawing/2014/main" id="{8FD8224C-F69C-4F12-AED5-B4877AEE9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227" y="2631773"/>
                <a:ext cx="21864" cy="23967"/>
              </a:xfrm>
              <a:custGeom>
                <a:avLst/>
                <a:gdLst>
                  <a:gd name="T0" fmla="*/ 0 w 16"/>
                  <a:gd name="T1" fmla="*/ 16 h 16"/>
                  <a:gd name="T2" fmla="*/ 8 w 16"/>
                  <a:gd name="T3" fmla="*/ 8 h 16"/>
                  <a:gd name="T4" fmla="*/ 8 w 16"/>
                  <a:gd name="T5" fmla="*/ 0 h 16"/>
                  <a:gd name="T6" fmla="*/ 16 w 16"/>
                  <a:gd name="T7" fmla="*/ 0 h 16"/>
                  <a:gd name="T8" fmla="*/ 0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3" name="Freeform 253">
                <a:extLst>
                  <a:ext uri="{FF2B5EF4-FFF2-40B4-BE49-F238E27FC236}">
                    <a16:creationId xmlns:a16="http://schemas.microsoft.com/office/drawing/2014/main" id="{D4117745-2D32-4A3C-84FA-B50D81A0C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638" y="3479958"/>
                <a:ext cx="21864" cy="11983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0 h 8"/>
                  <a:gd name="T6" fmla="*/ 0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4" name="Freeform 254">
                <a:extLst>
                  <a:ext uri="{FF2B5EF4-FFF2-40B4-BE49-F238E27FC236}">
                    <a16:creationId xmlns:a16="http://schemas.microsoft.com/office/drawing/2014/main" id="{C56654E1-E73C-4E6A-855F-8C5C11D3A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1089" y="3479958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5" name="Freeform 255">
                <a:extLst>
                  <a:ext uri="{FF2B5EF4-FFF2-40B4-BE49-F238E27FC236}">
                    <a16:creationId xmlns:a16="http://schemas.microsoft.com/office/drawing/2014/main" id="{E7B973AC-9481-4F8F-BD63-C97CD2ABA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3997" y="3466643"/>
                <a:ext cx="21864" cy="13316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8 h 8"/>
                  <a:gd name="T4" fmla="*/ 16 w 16"/>
                  <a:gd name="T5" fmla="*/ 0 h 8"/>
                  <a:gd name="T6" fmla="*/ 8 w 16"/>
                  <a:gd name="T7" fmla="*/ 0 h 8"/>
                  <a:gd name="T8" fmla="*/ 0 w 1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6" name="Freeform 256">
                <a:extLst>
                  <a:ext uri="{FF2B5EF4-FFF2-40B4-BE49-F238E27FC236}">
                    <a16:creationId xmlns:a16="http://schemas.microsoft.com/office/drawing/2014/main" id="{5DDB8890-3A07-4293-835A-C56F4C529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137" y="3515910"/>
                <a:ext cx="33317" cy="11983"/>
              </a:xfrm>
              <a:custGeom>
                <a:avLst/>
                <a:gdLst>
                  <a:gd name="T0" fmla="*/ 0 w 24"/>
                  <a:gd name="T1" fmla="*/ 0 h 8"/>
                  <a:gd name="T2" fmla="*/ 16 w 24"/>
                  <a:gd name="T3" fmla="*/ 8 h 8"/>
                  <a:gd name="T4" fmla="*/ 24 w 24"/>
                  <a:gd name="T5" fmla="*/ 8 h 8"/>
                  <a:gd name="T6" fmla="*/ 8 w 24"/>
                  <a:gd name="T7" fmla="*/ 0 h 8"/>
                  <a:gd name="T8" fmla="*/ 0 w 2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0" y="0"/>
                    </a:moveTo>
                    <a:lnTo>
                      <a:pt x="16" y="8"/>
                    </a:lnTo>
                    <a:lnTo>
                      <a:pt x="24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7" name="Freeform 257">
                <a:extLst>
                  <a:ext uri="{FF2B5EF4-FFF2-40B4-BE49-F238E27FC236}">
                    <a16:creationId xmlns:a16="http://schemas.microsoft.com/office/drawing/2014/main" id="{D1F407A7-D260-404A-A939-DD911DF1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3949" y="3454659"/>
                <a:ext cx="10411" cy="25299"/>
              </a:xfrm>
              <a:custGeom>
                <a:avLst/>
                <a:gdLst>
                  <a:gd name="T0" fmla="*/ 0 w 8"/>
                  <a:gd name="T1" fmla="*/ 16 h 16"/>
                  <a:gd name="T2" fmla="*/ 8 w 8"/>
                  <a:gd name="T3" fmla="*/ 8 h 16"/>
                  <a:gd name="T4" fmla="*/ 8 w 8"/>
                  <a:gd name="T5" fmla="*/ 0 h 16"/>
                  <a:gd name="T6" fmla="*/ 0 w 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8" name="Freeform 258">
                <a:extLst>
                  <a:ext uri="{FF2B5EF4-FFF2-40B4-BE49-F238E27FC236}">
                    <a16:creationId xmlns:a16="http://schemas.microsoft.com/office/drawing/2014/main" id="{C6EBC3BB-1EC3-4CCB-A2ED-B6D4A8509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9130" y="3418709"/>
                <a:ext cx="10411" cy="35952"/>
              </a:xfrm>
              <a:custGeom>
                <a:avLst/>
                <a:gdLst>
                  <a:gd name="T0" fmla="*/ 0 w 8"/>
                  <a:gd name="T1" fmla="*/ 24 h 24"/>
                  <a:gd name="T2" fmla="*/ 8 w 8"/>
                  <a:gd name="T3" fmla="*/ 8 h 24"/>
                  <a:gd name="T4" fmla="*/ 8 w 8"/>
                  <a:gd name="T5" fmla="*/ 0 h 24"/>
                  <a:gd name="T6" fmla="*/ 0 w 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0" y="24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29" name="Freeform 259">
                <a:extLst>
                  <a:ext uri="{FF2B5EF4-FFF2-40B4-BE49-F238E27FC236}">
                    <a16:creationId xmlns:a16="http://schemas.microsoft.com/office/drawing/2014/main" id="{094E1B5F-0F10-4250-80FF-261898B5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6051" y="3333490"/>
                <a:ext cx="33317" cy="37283"/>
              </a:xfrm>
              <a:custGeom>
                <a:avLst/>
                <a:gdLst>
                  <a:gd name="T0" fmla="*/ 0 w 24"/>
                  <a:gd name="T1" fmla="*/ 0 h 24"/>
                  <a:gd name="T2" fmla="*/ 8 w 24"/>
                  <a:gd name="T3" fmla="*/ 8 h 24"/>
                  <a:gd name="T4" fmla="*/ 8 w 24"/>
                  <a:gd name="T5" fmla="*/ 16 h 24"/>
                  <a:gd name="T6" fmla="*/ 24 w 24"/>
                  <a:gd name="T7" fmla="*/ 24 h 24"/>
                  <a:gd name="T8" fmla="*/ 24 w 24"/>
                  <a:gd name="T9" fmla="*/ 16 h 24"/>
                  <a:gd name="T10" fmla="*/ 16 w 24"/>
                  <a:gd name="T11" fmla="*/ 8 h 24"/>
                  <a:gd name="T12" fmla="*/ 16 w 24"/>
                  <a:gd name="T13" fmla="*/ 0 h 24"/>
                  <a:gd name="T14" fmla="*/ 0 w 2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0" name="Freeform 260">
                <a:extLst>
                  <a:ext uri="{FF2B5EF4-FFF2-40B4-BE49-F238E27FC236}">
                    <a16:creationId xmlns:a16="http://schemas.microsoft.com/office/drawing/2014/main" id="{2D72EFE2-E2C6-43C7-A845-690AC56DA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821" y="3358790"/>
                <a:ext cx="11454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1" name="Line 261">
                <a:extLst>
                  <a:ext uri="{FF2B5EF4-FFF2-40B4-BE49-F238E27FC236}">
                    <a16:creationId xmlns:a16="http://schemas.microsoft.com/office/drawing/2014/main" id="{B2B18A89-B167-4F31-9CFC-254CE4316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3860" y="1966007"/>
                <a:ext cx="1041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2" name="Line 262">
                <a:extLst>
                  <a:ext uri="{FF2B5EF4-FFF2-40B4-BE49-F238E27FC236}">
                    <a16:creationId xmlns:a16="http://schemas.microsoft.com/office/drawing/2014/main" id="{6622C52B-A09A-4B95-97C7-8EE07AB13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0773" y="3466643"/>
                <a:ext cx="21864" cy="26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3" name="Freeform 263">
                <a:extLst>
                  <a:ext uri="{FF2B5EF4-FFF2-40B4-BE49-F238E27FC236}">
                    <a16:creationId xmlns:a16="http://schemas.microsoft.com/office/drawing/2014/main" id="{BDC7B115-4D4F-4E67-A05D-136A9824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7313" y="3321506"/>
                <a:ext cx="21864" cy="11983"/>
              </a:xfrm>
              <a:custGeom>
                <a:avLst/>
                <a:gdLst>
                  <a:gd name="T0" fmla="*/ 0 w 16"/>
                  <a:gd name="T1" fmla="*/ 8 h 8"/>
                  <a:gd name="T2" fmla="*/ 16 w 16"/>
                  <a:gd name="T3" fmla="*/ 8 h 8"/>
                  <a:gd name="T4" fmla="*/ 8 w 16"/>
                  <a:gd name="T5" fmla="*/ 0 h 8"/>
                  <a:gd name="T6" fmla="*/ 0 w 16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4" name="Freeform 264">
                <a:extLst>
                  <a:ext uri="{FF2B5EF4-FFF2-40B4-BE49-F238E27FC236}">
                    <a16:creationId xmlns:a16="http://schemas.microsoft.com/office/drawing/2014/main" id="{3B2DC349-08CF-4205-B5C9-C318EA631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2496" y="3297538"/>
                <a:ext cx="21864" cy="11983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0 h 8"/>
                  <a:gd name="T6" fmla="*/ 8 w 16"/>
                  <a:gd name="T7" fmla="*/ 0 h 8"/>
                  <a:gd name="T8" fmla="*/ 0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5" name="Freeform 265">
                <a:extLst>
                  <a:ext uri="{FF2B5EF4-FFF2-40B4-BE49-F238E27FC236}">
                    <a16:creationId xmlns:a16="http://schemas.microsoft.com/office/drawing/2014/main" id="{A019B6C1-692E-4859-8589-AB29CA43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2447" y="3309522"/>
                <a:ext cx="10411" cy="11983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6" name="Freeform 266">
                <a:extLst>
                  <a:ext uri="{FF2B5EF4-FFF2-40B4-BE49-F238E27FC236}">
                    <a16:creationId xmlns:a16="http://schemas.microsoft.com/office/drawing/2014/main" id="{04327348-9E7F-4BA7-9895-E1BACCFC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821" y="3043216"/>
                <a:ext cx="44770" cy="61250"/>
              </a:xfrm>
              <a:custGeom>
                <a:avLst/>
                <a:gdLst>
                  <a:gd name="T0" fmla="*/ 0 w 32"/>
                  <a:gd name="T1" fmla="*/ 40 h 40"/>
                  <a:gd name="T2" fmla="*/ 32 w 32"/>
                  <a:gd name="T3" fmla="*/ 8 h 40"/>
                  <a:gd name="T4" fmla="*/ 24 w 32"/>
                  <a:gd name="T5" fmla="*/ 0 h 40"/>
                  <a:gd name="T6" fmla="*/ 24 w 32"/>
                  <a:gd name="T7" fmla="*/ 8 h 40"/>
                  <a:gd name="T8" fmla="*/ 0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0" y="40"/>
                    </a:moveTo>
                    <a:lnTo>
                      <a:pt x="32" y="8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7" name="Freeform 267">
                <a:extLst>
                  <a:ext uri="{FF2B5EF4-FFF2-40B4-BE49-F238E27FC236}">
                    <a16:creationId xmlns:a16="http://schemas.microsoft.com/office/drawing/2014/main" id="{F06D5140-5A91-46A4-A36E-49515E21C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2591" y="2983297"/>
                <a:ext cx="21864" cy="35952"/>
              </a:xfrm>
              <a:custGeom>
                <a:avLst/>
                <a:gdLst>
                  <a:gd name="T0" fmla="*/ 0 w 16"/>
                  <a:gd name="T1" fmla="*/ 0 h 24"/>
                  <a:gd name="T2" fmla="*/ 16 w 16"/>
                  <a:gd name="T3" fmla="*/ 24 h 24"/>
                  <a:gd name="T4" fmla="*/ 16 w 16"/>
                  <a:gd name="T5" fmla="*/ 16 h 24"/>
                  <a:gd name="T6" fmla="*/ 16 w 16"/>
                  <a:gd name="T7" fmla="*/ 8 h 24"/>
                  <a:gd name="T8" fmla="*/ 0 w 1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0"/>
                    </a:moveTo>
                    <a:lnTo>
                      <a:pt x="16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8" name="Freeform 268">
                <a:extLst>
                  <a:ext uri="{FF2B5EF4-FFF2-40B4-BE49-F238E27FC236}">
                    <a16:creationId xmlns:a16="http://schemas.microsoft.com/office/drawing/2014/main" id="{87C55BEC-07DA-4AF6-AA9E-5D5A12216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0679" y="3007264"/>
                <a:ext cx="21864" cy="59919"/>
              </a:xfrm>
              <a:custGeom>
                <a:avLst/>
                <a:gdLst>
                  <a:gd name="T0" fmla="*/ 0 w 16"/>
                  <a:gd name="T1" fmla="*/ 0 h 40"/>
                  <a:gd name="T2" fmla="*/ 8 w 16"/>
                  <a:gd name="T3" fmla="*/ 16 h 40"/>
                  <a:gd name="T4" fmla="*/ 0 w 16"/>
                  <a:gd name="T5" fmla="*/ 16 h 40"/>
                  <a:gd name="T6" fmla="*/ 0 w 16"/>
                  <a:gd name="T7" fmla="*/ 24 h 40"/>
                  <a:gd name="T8" fmla="*/ 8 w 16"/>
                  <a:gd name="T9" fmla="*/ 24 h 40"/>
                  <a:gd name="T10" fmla="*/ 8 w 16"/>
                  <a:gd name="T11" fmla="*/ 40 h 40"/>
                  <a:gd name="T12" fmla="*/ 16 w 16"/>
                  <a:gd name="T13" fmla="*/ 32 h 40"/>
                  <a:gd name="T14" fmla="*/ 8 w 16"/>
                  <a:gd name="T15" fmla="*/ 24 h 40"/>
                  <a:gd name="T16" fmla="*/ 16 w 16"/>
                  <a:gd name="T17" fmla="*/ 24 h 40"/>
                  <a:gd name="T18" fmla="*/ 16 w 16"/>
                  <a:gd name="T19" fmla="*/ 8 h 40"/>
                  <a:gd name="T20" fmla="*/ 16 w 16"/>
                  <a:gd name="T21" fmla="*/ 0 h 40"/>
                  <a:gd name="T22" fmla="*/ 0 w 16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16" y="32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39" name="Freeform 272">
                <a:extLst>
                  <a:ext uri="{FF2B5EF4-FFF2-40B4-BE49-F238E27FC236}">
                    <a16:creationId xmlns:a16="http://schemas.microsoft.com/office/drawing/2014/main" id="{0189B761-22DC-4B6D-8134-DC92DEC5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621" y="2462667"/>
                <a:ext cx="10411" cy="1198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8 h 8"/>
                  <a:gd name="T4" fmla="*/ 8 w 8"/>
                  <a:gd name="T5" fmla="*/ 0 h 8"/>
                  <a:gd name="T6" fmla="*/ 0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0" name="Line 273">
                <a:extLst>
                  <a:ext uri="{FF2B5EF4-FFF2-40B4-BE49-F238E27FC236}">
                    <a16:creationId xmlns:a16="http://schemas.microsoft.com/office/drawing/2014/main" id="{BF777EDE-EB94-49D6-A600-24D0EDD67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22542" y="3345474"/>
                <a:ext cx="11454" cy="26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1" name="Line 274">
                <a:extLst>
                  <a:ext uri="{FF2B5EF4-FFF2-40B4-BE49-F238E27FC236}">
                    <a16:creationId xmlns:a16="http://schemas.microsoft.com/office/drawing/2014/main" id="{6F2F1DE6-1450-40A7-85ED-3E0846C5A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0447" y="3225637"/>
                <a:ext cx="1041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2" name="Freeform 275">
                <a:extLst>
                  <a:ext uri="{FF2B5EF4-FFF2-40B4-BE49-F238E27FC236}">
                    <a16:creationId xmlns:a16="http://schemas.microsoft.com/office/drawing/2014/main" id="{9BD2ADC1-677D-410F-AFF6-003FA7540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043" y="3551862"/>
                <a:ext cx="22905" cy="23967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16 w 16"/>
                  <a:gd name="T7" fmla="*/ 0 h 16"/>
                  <a:gd name="T8" fmla="*/ 0 w 16"/>
                  <a:gd name="T9" fmla="*/ 0 h 16"/>
                  <a:gd name="T10" fmla="*/ 0 w 16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8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3" name="Freeform 276">
                <a:extLst>
                  <a:ext uri="{FF2B5EF4-FFF2-40B4-BE49-F238E27FC236}">
                    <a16:creationId xmlns:a16="http://schemas.microsoft.com/office/drawing/2014/main" id="{41518B67-3F9A-4349-AD3C-DC84B09C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226" y="3491942"/>
                <a:ext cx="78087" cy="35952"/>
              </a:xfrm>
              <a:custGeom>
                <a:avLst/>
                <a:gdLst>
                  <a:gd name="T0" fmla="*/ 0 w 56"/>
                  <a:gd name="T1" fmla="*/ 24 h 24"/>
                  <a:gd name="T2" fmla="*/ 16 w 56"/>
                  <a:gd name="T3" fmla="*/ 24 h 24"/>
                  <a:gd name="T4" fmla="*/ 24 w 56"/>
                  <a:gd name="T5" fmla="*/ 8 h 24"/>
                  <a:gd name="T6" fmla="*/ 56 w 56"/>
                  <a:gd name="T7" fmla="*/ 0 h 24"/>
                  <a:gd name="T8" fmla="*/ 24 w 56"/>
                  <a:gd name="T9" fmla="*/ 0 h 24"/>
                  <a:gd name="T10" fmla="*/ 8 w 56"/>
                  <a:gd name="T11" fmla="*/ 16 h 24"/>
                  <a:gd name="T12" fmla="*/ 0 w 5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56" y="0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4" name="Freeform 277">
                <a:extLst>
                  <a:ext uri="{FF2B5EF4-FFF2-40B4-BE49-F238E27FC236}">
                    <a16:creationId xmlns:a16="http://schemas.microsoft.com/office/drawing/2014/main" id="{C5838E54-8DC4-4C4F-A95E-0B7F85D52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408" y="2037909"/>
                <a:ext cx="10411" cy="11983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0 w 8"/>
                  <a:gd name="T5" fmla="*/ 0 h 8"/>
                  <a:gd name="T6" fmla="*/ 0 w 8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5" name="Freeform 278">
                <a:extLst>
                  <a:ext uri="{FF2B5EF4-FFF2-40B4-BE49-F238E27FC236}">
                    <a16:creationId xmlns:a16="http://schemas.microsoft.com/office/drawing/2014/main" id="{5126B1CA-FA8D-4C91-98B0-B7B1B1712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218" y="2025925"/>
                <a:ext cx="21864" cy="1198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8 h 8"/>
                  <a:gd name="T4" fmla="*/ 8 w 16"/>
                  <a:gd name="T5" fmla="*/ 8 h 8"/>
                  <a:gd name="T6" fmla="*/ 16 w 16"/>
                  <a:gd name="T7" fmla="*/ 8 h 8"/>
                  <a:gd name="T8" fmla="*/ 8 w 16"/>
                  <a:gd name="T9" fmla="*/ 8 h 8"/>
                  <a:gd name="T10" fmla="*/ 16 w 16"/>
                  <a:gd name="T11" fmla="*/ 0 h 8"/>
                  <a:gd name="T12" fmla="*/ 0 w 1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6" name="Line 279">
                <a:extLst>
                  <a:ext uri="{FF2B5EF4-FFF2-40B4-BE49-F238E27FC236}">
                    <a16:creationId xmlns:a16="http://schemas.microsoft.com/office/drawing/2014/main" id="{560FA575-84C6-48B1-96FE-5C15A779A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3765" y="2037909"/>
                <a:ext cx="1041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7" name="Line 280">
                <a:extLst>
                  <a:ext uri="{FF2B5EF4-FFF2-40B4-BE49-F238E27FC236}">
                    <a16:creationId xmlns:a16="http://schemas.microsoft.com/office/drawing/2014/main" id="{F483E36C-10ED-4A77-8A8C-804DD5A3C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218" y="2061876"/>
                <a:ext cx="10411" cy="266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8" name="Freeform 281">
                <a:extLst>
                  <a:ext uri="{FF2B5EF4-FFF2-40B4-BE49-F238E27FC236}">
                    <a16:creationId xmlns:a16="http://schemas.microsoft.com/office/drawing/2014/main" id="{447CC278-4C12-4D0C-9E90-F4FE25F0C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621" y="3951322"/>
                <a:ext cx="33317" cy="49267"/>
              </a:xfrm>
              <a:custGeom>
                <a:avLst/>
                <a:gdLst>
                  <a:gd name="T0" fmla="*/ 24 w 24"/>
                  <a:gd name="T1" fmla="*/ 8 h 32"/>
                  <a:gd name="T2" fmla="*/ 24 w 24"/>
                  <a:gd name="T3" fmla="*/ 16 h 32"/>
                  <a:gd name="T4" fmla="*/ 8 w 24"/>
                  <a:gd name="T5" fmla="*/ 32 h 32"/>
                  <a:gd name="T6" fmla="*/ 0 w 24"/>
                  <a:gd name="T7" fmla="*/ 16 h 32"/>
                  <a:gd name="T8" fmla="*/ 16 w 24"/>
                  <a:gd name="T9" fmla="*/ 0 h 32"/>
                  <a:gd name="T10" fmla="*/ 24 w 24"/>
                  <a:gd name="T11" fmla="*/ 0 h 32"/>
                  <a:gd name="T12" fmla="*/ 24 w 24"/>
                  <a:gd name="T1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24" y="8"/>
                    </a:moveTo>
                    <a:lnTo>
                      <a:pt x="24" y="16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49" name="Rectangle 282">
                <a:extLst>
                  <a:ext uri="{FF2B5EF4-FFF2-40B4-BE49-F238E27FC236}">
                    <a16:creationId xmlns:a16="http://schemas.microsoft.com/office/drawing/2014/main" id="{C417C6E1-65A1-499C-B2BE-FD713425D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8910" y="2776909"/>
                <a:ext cx="10411" cy="119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0" name="Line 283">
                <a:extLst>
                  <a:ext uri="{FF2B5EF4-FFF2-40B4-BE49-F238E27FC236}">
                    <a16:creationId xmlns:a16="http://schemas.microsoft.com/office/drawing/2014/main" id="{3CD3A823-4A4B-46C7-8A50-A7156E5A2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5111" y="2486635"/>
                <a:ext cx="11454" cy="11983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1" name="Line 284">
                <a:extLst>
                  <a:ext uri="{FF2B5EF4-FFF2-40B4-BE49-F238E27FC236}">
                    <a16:creationId xmlns:a16="http://schemas.microsoft.com/office/drawing/2014/main" id="{07E2E4CD-F7B7-4942-AD29-8155B3EFB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8910" y="2788892"/>
                <a:ext cx="10411" cy="133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2" name="Freeform 285">
                <a:extLst>
                  <a:ext uri="{FF2B5EF4-FFF2-40B4-BE49-F238E27FC236}">
                    <a16:creationId xmlns:a16="http://schemas.microsoft.com/office/drawing/2014/main" id="{80B09B02-4E8A-4011-95F9-89467B157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591" y="2037909"/>
                <a:ext cx="78087" cy="85219"/>
              </a:xfrm>
              <a:custGeom>
                <a:avLst/>
                <a:gdLst>
                  <a:gd name="T0" fmla="*/ 32 w 56"/>
                  <a:gd name="T1" fmla="*/ 8 h 56"/>
                  <a:gd name="T2" fmla="*/ 40 w 56"/>
                  <a:gd name="T3" fmla="*/ 16 h 56"/>
                  <a:gd name="T4" fmla="*/ 56 w 56"/>
                  <a:gd name="T5" fmla="*/ 16 h 56"/>
                  <a:gd name="T6" fmla="*/ 56 w 56"/>
                  <a:gd name="T7" fmla="*/ 32 h 56"/>
                  <a:gd name="T8" fmla="*/ 48 w 56"/>
                  <a:gd name="T9" fmla="*/ 48 h 56"/>
                  <a:gd name="T10" fmla="*/ 8 w 56"/>
                  <a:gd name="T11" fmla="*/ 56 h 56"/>
                  <a:gd name="T12" fmla="*/ 0 w 56"/>
                  <a:gd name="T13" fmla="*/ 48 h 56"/>
                  <a:gd name="T14" fmla="*/ 8 w 56"/>
                  <a:gd name="T15" fmla="*/ 48 h 56"/>
                  <a:gd name="T16" fmla="*/ 24 w 56"/>
                  <a:gd name="T17" fmla="*/ 32 h 56"/>
                  <a:gd name="T18" fmla="*/ 8 w 56"/>
                  <a:gd name="T19" fmla="*/ 24 h 56"/>
                  <a:gd name="T20" fmla="*/ 16 w 56"/>
                  <a:gd name="T21" fmla="*/ 24 h 56"/>
                  <a:gd name="T22" fmla="*/ 8 w 56"/>
                  <a:gd name="T23" fmla="*/ 16 h 56"/>
                  <a:gd name="T24" fmla="*/ 16 w 56"/>
                  <a:gd name="T25" fmla="*/ 16 h 56"/>
                  <a:gd name="T26" fmla="*/ 24 w 56"/>
                  <a:gd name="T27" fmla="*/ 16 h 56"/>
                  <a:gd name="T28" fmla="*/ 32 w 56"/>
                  <a:gd name="T29" fmla="*/ 8 h 56"/>
                  <a:gd name="T30" fmla="*/ 24 w 56"/>
                  <a:gd name="T31" fmla="*/ 8 h 56"/>
                  <a:gd name="T32" fmla="*/ 32 w 56"/>
                  <a:gd name="T33" fmla="*/ 0 h 56"/>
                  <a:gd name="T34" fmla="*/ 40 w 56"/>
                  <a:gd name="T35" fmla="*/ 0 h 56"/>
                  <a:gd name="T36" fmla="*/ 32 w 56"/>
                  <a:gd name="T3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56">
                    <a:moveTo>
                      <a:pt x="32" y="8"/>
                    </a:moveTo>
                    <a:lnTo>
                      <a:pt x="40" y="16"/>
                    </a:lnTo>
                    <a:lnTo>
                      <a:pt x="56" y="16"/>
                    </a:lnTo>
                    <a:lnTo>
                      <a:pt x="56" y="32"/>
                    </a:lnTo>
                    <a:lnTo>
                      <a:pt x="48" y="48"/>
                    </a:lnTo>
                    <a:lnTo>
                      <a:pt x="8" y="56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3" name="Freeform 286">
                <a:extLst>
                  <a:ext uri="{FF2B5EF4-FFF2-40B4-BE49-F238E27FC236}">
                    <a16:creationId xmlns:a16="http://schemas.microsoft.com/office/drawing/2014/main" id="{3645621F-75D5-4997-8899-E175EBC0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359" y="2073860"/>
                <a:ext cx="66635" cy="61250"/>
              </a:xfrm>
              <a:custGeom>
                <a:avLst/>
                <a:gdLst>
                  <a:gd name="T0" fmla="*/ 0 w 48"/>
                  <a:gd name="T1" fmla="*/ 32 h 40"/>
                  <a:gd name="T2" fmla="*/ 16 w 48"/>
                  <a:gd name="T3" fmla="*/ 8 h 40"/>
                  <a:gd name="T4" fmla="*/ 16 w 48"/>
                  <a:gd name="T5" fmla="*/ 16 h 40"/>
                  <a:gd name="T6" fmla="*/ 24 w 48"/>
                  <a:gd name="T7" fmla="*/ 16 h 40"/>
                  <a:gd name="T8" fmla="*/ 32 w 48"/>
                  <a:gd name="T9" fmla="*/ 16 h 40"/>
                  <a:gd name="T10" fmla="*/ 24 w 48"/>
                  <a:gd name="T11" fmla="*/ 8 h 40"/>
                  <a:gd name="T12" fmla="*/ 48 w 48"/>
                  <a:gd name="T13" fmla="*/ 0 h 40"/>
                  <a:gd name="T14" fmla="*/ 40 w 48"/>
                  <a:gd name="T15" fmla="*/ 16 h 40"/>
                  <a:gd name="T16" fmla="*/ 32 w 48"/>
                  <a:gd name="T17" fmla="*/ 24 h 40"/>
                  <a:gd name="T18" fmla="*/ 32 w 48"/>
                  <a:gd name="T19" fmla="*/ 40 h 40"/>
                  <a:gd name="T20" fmla="*/ 16 w 48"/>
                  <a:gd name="T21" fmla="*/ 32 h 40"/>
                  <a:gd name="T22" fmla="*/ 0 w 48"/>
                  <a:gd name="T23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0" y="32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48" y="0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4" name="Freeform 287">
                <a:extLst>
                  <a:ext uri="{FF2B5EF4-FFF2-40B4-BE49-F238E27FC236}">
                    <a16:creationId xmlns:a16="http://schemas.microsoft.com/office/drawing/2014/main" id="{82E8484B-5A72-4DAD-BCE4-8A7EC0D8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717" y="2159078"/>
                <a:ext cx="88500" cy="49267"/>
              </a:xfrm>
              <a:custGeom>
                <a:avLst/>
                <a:gdLst>
                  <a:gd name="T0" fmla="*/ 0 w 64"/>
                  <a:gd name="T1" fmla="*/ 16 h 32"/>
                  <a:gd name="T2" fmla="*/ 8 w 64"/>
                  <a:gd name="T3" fmla="*/ 24 h 32"/>
                  <a:gd name="T4" fmla="*/ 24 w 64"/>
                  <a:gd name="T5" fmla="*/ 32 h 32"/>
                  <a:gd name="T6" fmla="*/ 48 w 64"/>
                  <a:gd name="T7" fmla="*/ 16 h 32"/>
                  <a:gd name="T8" fmla="*/ 64 w 64"/>
                  <a:gd name="T9" fmla="*/ 16 h 32"/>
                  <a:gd name="T10" fmla="*/ 64 w 64"/>
                  <a:gd name="T11" fmla="*/ 8 h 32"/>
                  <a:gd name="T12" fmla="*/ 56 w 64"/>
                  <a:gd name="T13" fmla="*/ 8 h 32"/>
                  <a:gd name="T14" fmla="*/ 40 w 64"/>
                  <a:gd name="T15" fmla="*/ 8 h 32"/>
                  <a:gd name="T16" fmla="*/ 16 w 64"/>
                  <a:gd name="T17" fmla="*/ 0 h 32"/>
                  <a:gd name="T18" fmla="*/ 0 w 64"/>
                  <a:gd name="T1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8" y="24"/>
                    </a:lnTo>
                    <a:lnTo>
                      <a:pt x="24" y="32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40" y="8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5" name="Freeform 290">
                <a:extLst>
                  <a:ext uri="{FF2B5EF4-FFF2-40B4-BE49-F238E27FC236}">
                    <a16:creationId xmlns:a16="http://schemas.microsoft.com/office/drawing/2014/main" id="{466BDF60-FA9A-4DD2-9C7E-18144CD2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592" y="3539878"/>
                <a:ext cx="720489" cy="653782"/>
              </a:xfrm>
              <a:custGeom>
                <a:avLst/>
                <a:gdLst>
                  <a:gd name="T0" fmla="*/ 8 w 520"/>
                  <a:gd name="T1" fmla="*/ 368 h 432"/>
                  <a:gd name="T2" fmla="*/ 64 w 520"/>
                  <a:gd name="T3" fmla="*/ 352 h 432"/>
                  <a:gd name="T4" fmla="*/ 112 w 520"/>
                  <a:gd name="T5" fmla="*/ 336 h 432"/>
                  <a:gd name="T6" fmla="*/ 216 w 520"/>
                  <a:gd name="T7" fmla="*/ 320 h 432"/>
                  <a:gd name="T8" fmla="*/ 248 w 520"/>
                  <a:gd name="T9" fmla="*/ 344 h 432"/>
                  <a:gd name="T10" fmla="*/ 288 w 520"/>
                  <a:gd name="T11" fmla="*/ 336 h 432"/>
                  <a:gd name="T12" fmla="*/ 264 w 520"/>
                  <a:gd name="T13" fmla="*/ 376 h 432"/>
                  <a:gd name="T14" fmla="*/ 288 w 520"/>
                  <a:gd name="T15" fmla="*/ 360 h 432"/>
                  <a:gd name="T16" fmla="*/ 280 w 520"/>
                  <a:gd name="T17" fmla="*/ 376 h 432"/>
                  <a:gd name="T18" fmla="*/ 288 w 520"/>
                  <a:gd name="T19" fmla="*/ 384 h 432"/>
                  <a:gd name="T20" fmla="*/ 288 w 520"/>
                  <a:gd name="T21" fmla="*/ 400 h 432"/>
                  <a:gd name="T22" fmla="*/ 312 w 520"/>
                  <a:gd name="T23" fmla="*/ 424 h 432"/>
                  <a:gd name="T24" fmla="*/ 344 w 520"/>
                  <a:gd name="T25" fmla="*/ 408 h 432"/>
                  <a:gd name="T26" fmla="*/ 352 w 520"/>
                  <a:gd name="T27" fmla="*/ 416 h 432"/>
                  <a:gd name="T28" fmla="*/ 352 w 520"/>
                  <a:gd name="T29" fmla="*/ 432 h 432"/>
                  <a:gd name="T30" fmla="*/ 408 w 520"/>
                  <a:gd name="T31" fmla="*/ 408 h 432"/>
                  <a:gd name="T32" fmla="*/ 496 w 520"/>
                  <a:gd name="T33" fmla="*/ 312 h 432"/>
                  <a:gd name="T34" fmla="*/ 520 w 520"/>
                  <a:gd name="T35" fmla="*/ 232 h 432"/>
                  <a:gd name="T36" fmla="*/ 504 w 520"/>
                  <a:gd name="T37" fmla="*/ 192 h 432"/>
                  <a:gd name="T38" fmla="*/ 496 w 520"/>
                  <a:gd name="T39" fmla="*/ 176 h 432"/>
                  <a:gd name="T40" fmla="*/ 472 w 520"/>
                  <a:gd name="T41" fmla="*/ 136 h 432"/>
                  <a:gd name="T42" fmla="*/ 464 w 520"/>
                  <a:gd name="T43" fmla="*/ 104 h 432"/>
                  <a:gd name="T44" fmla="*/ 456 w 520"/>
                  <a:gd name="T45" fmla="*/ 64 h 432"/>
                  <a:gd name="T46" fmla="*/ 440 w 520"/>
                  <a:gd name="T47" fmla="*/ 56 h 432"/>
                  <a:gd name="T48" fmla="*/ 424 w 520"/>
                  <a:gd name="T49" fmla="*/ 0 h 432"/>
                  <a:gd name="T50" fmla="*/ 408 w 520"/>
                  <a:gd name="T51" fmla="*/ 80 h 432"/>
                  <a:gd name="T52" fmla="*/ 384 w 520"/>
                  <a:gd name="T53" fmla="*/ 104 h 432"/>
                  <a:gd name="T54" fmla="*/ 368 w 520"/>
                  <a:gd name="T55" fmla="*/ 96 h 432"/>
                  <a:gd name="T56" fmla="*/ 336 w 520"/>
                  <a:gd name="T57" fmla="*/ 80 h 432"/>
                  <a:gd name="T58" fmla="*/ 328 w 520"/>
                  <a:gd name="T59" fmla="*/ 64 h 432"/>
                  <a:gd name="T60" fmla="*/ 336 w 520"/>
                  <a:gd name="T61" fmla="*/ 40 h 432"/>
                  <a:gd name="T62" fmla="*/ 352 w 520"/>
                  <a:gd name="T63" fmla="*/ 24 h 432"/>
                  <a:gd name="T64" fmla="*/ 336 w 520"/>
                  <a:gd name="T65" fmla="*/ 32 h 432"/>
                  <a:gd name="T66" fmla="*/ 328 w 520"/>
                  <a:gd name="T67" fmla="*/ 24 h 432"/>
                  <a:gd name="T68" fmla="*/ 296 w 520"/>
                  <a:gd name="T69" fmla="*/ 16 h 432"/>
                  <a:gd name="T70" fmla="*/ 272 w 520"/>
                  <a:gd name="T71" fmla="*/ 24 h 432"/>
                  <a:gd name="T72" fmla="*/ 264 w 520"/>
                  <a:gd name="T73" fmla="*/ 48 h 432"/>
                  <a:gd name="T74" fmla="*/ 248 w 520"/>
                  <a:gd name="T75" fmla="*/ 56 h 432"/>
                  <a:gd name="T76" fmla="*/ 248 w 520"/>
                  <a:gd name="T77" fmla="*/ 72 h 432"/>
                  <a:gd name="T78" fmla="*/ 232 w 520"/>
                  <a:gd name="T79" fmla="*/ 72 h 432"/>
                  <a:gd name="T80" fmla="*/ 224 w 520"/>
                  <a:gd name="T81" fmla="*/ 48 h 432"/>
                  <a:gd name="T82" fmla="*/ 200 w 520"/>
                  <a:gd name="T83" fmla="*/ 64 h 432"/>
                  <a:gd name="T84" fmla="*/ 176 w 520"/>
                  <a:gd name="T85" fmla="*/ 88 h 432"/>
                  <a:gd name="T86" fmla="*/ 168 w 520"/>
                  <a:gd name="T87" fmla="*/ 88 h 432"/>
                  <a:gd name="T88" fmla="*/ 160 w 520"/>
                  <a:gd name="T89" fmla="*/ 104 h 432"/>
                  <a:gd name="T90" fmla="*/ 144 w 520"/>
                  <a:gd name="T91" fmla="*/ 104 h 432"/>
                  <a:gd name="T92" fmla="*/ 120 w 520"/>
                  <a:gd name="T93" fmla="*/ 136 h 432"/>
                  <a:gd name="T94" fmla="*/ 32 w 520"/>
                  <a:gd name="T95" fmla="*/ 176 h 432"/>
                  <a:gd name="T96" fmla="*/ 24 w 520"/>
                  <a:gd name="T97" fmla="*/ 184 h 432"/>
                  <a:gd name="T98" fmla="*/ 16 w 520"/>
                  <a:gd name="T99" fmla="*/ 200 h 432"/>
                  <a:gd name="T100" fmla="*/ 8 w 520"/>
                  <a:gd name="T101" fmla="*/ 224 h 432"/>
                  <a:gd name="T102" fmla="*/ 8 w 520"/>
                  <a:gd name="T103" fmla="*/ 232 h 432"/>
                  <a:gd name="T104" fmla="*/ 16 w 520"/>
                  <a:gd name="T105" fmla="*/ 320 h 432"/>
                  <a:gd name="T106" fmla="*/ 0 w 520"/>
                  <a:gd name="T107" fmla="*/ 34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0" h="432">
                    <a:moveTo>
                      <a:pt x="0" y="360"/>
                    </a:moveTo>
                    <a:lnTo>
                      <a:pt x="8" y="368"/>
                    </a:lnTo>
                    <a:lnTo>
                      <a:pt x="32" y="368"/>
                    </a:lnTo>
                    <a:lnTo>
                      <a:pt x="64" y="352"/>
                    </a:lnTo>
                    <a:lnTo>
                      <a:pt x="104" y="352"/>
                    </a:lnTo>
                    <a:lnTo>
                      <a:pt x="112" y="336"/>
                    </a:lnTo>
                    <a:lnTo>
                      <a:pt x="144" y="328"/>
                    </a:lnTo>
                    <a:lnTo>
                      <a:pt x="216" y="320"/>
                    </a:lnTo>
                    <a:lnTo>
                      <a:pt x="248" y="336"/>
                    </a:lnTo>
                    <a:lnTo>
                      <a:pt x="248" y="344"/>
                    </a:lnTo>
                    <a:lnTo>
                      <a:pt x="248" y="368"/>
                    </a:lnTo>
                    <a:lnTo>
                      <a:pt x="288" y="336"/>
                    </a:lnTo>
                    <a:lnTo>
                      <a:pt x="288" y="344"/>
                    </a:lnTo>
                    <a:lnTo>
                      <a:pt x="264" y="376"/>
                    </a:lnTo>
                    <a:lnTo>
                      <a:pt x="272" y="368"/>
                    </a:lnTo>
                    <a:lnTo>
                      <a:pt x="288" y="360"/>
                    </a:lnTo>
                    <a:lnTo>
                      <a:pt x="288" y="368"/>
                    </a:lnTo>
                    <a:lnTo>
                      <a:pt x="280" y="376"/>
                    </a:lnTo>
                    <a:lnTo>
                      <a:pt x="288" y="376"/>
                    </a:lnTo>
                    <a:lnTo>
                      <a:pt x="288" y="384"/>
                    </a:lnTo>
                    <a:lnTo>
                      <a:pt x="296" y="392"/>
                    </a:lnTo>
                    <a:lnTo>
                      <a:pt x="288" y="400"/>
                    </a:lnTo>
                    <a:lnTo>
                      <a:pt x="296" y="424"/>
                    </a:lnTo>
                    <a:lnTo>
                      <a:pt x="312" y="424"/>
                    </a:lnTo>
                    <a:lnTo>
                      <a:pt x="320" y="424"/>
                    </a:lnTo>
                    <a:lnTo>
                      <a:pt x="344" y="408"/>
                    </a:lnTo>
                    <a:lnTo>
                      <a:pt x="344" y="424"/>
                    </a:lnTo>
                    <a:lnTo>
                      <a:pt x="352" y="416"/>
                    </a:lnTo>
                    <a:lnTo>
                      <a:pt x="352" y="424"/>
                    </a:lnTo>
                    <a:lnTo>
                      <a:pt x="352" y="432"/>
                    </a:lnTo>
                    <a:lnTo>
                      <a:pt x="384" y="416"/>
                    </a:lnTo>
                    <a:lnTo>
                      <a:pt x="408" y="408"/>
                    </a:lnTo>
                    <a:lnTo>
                      <a:pt x="432" y="384"/>
                    </a:lnTo>
                    <a:lnTo>
                      <a:pt x="496" y="312"/>
                    </a:lnTo>
                    <a:lnTo>
                      <a:pt x="520" y="272"/>
                    </a:lnTo>
                    <a:lnTo>
                      <a:pt x="520" y="232"/>
                    </a:lnTo>
                    <a:lnTo>
                      <a:pt x="512" y="200"/>
                    </a:lnTo>
                    <a:lnTo>
                      <a:pt x="504" y="192"/>
                    </a:lnTo>
                    <a:lnTo>
                      <a:pt x="504" y="184"/>
                    </a:lnTo>
                    <a:lnTo>
                      <a:pt x="496" y="176"/>
                    </a:lnTo>
                    <a:lnTo>
                      <a:pt x="488" y="144"/>
                    </a:lnTo>
                    <a:lnTo>
                      <a:pt x="472" y="136"/>
                    </a:lnTo>
                    <a:lnTo>
                      <a:pt x="464" y="128"/>
                    </a:lnTo>
                    <a:lnTo>
                      <a:pt x="464" y="104"/>
                    </a:lnTo>
                    <a:lnTo>
                      <a:pt x="456" y="88"/>
                    </a:lnTo>
                    <a:lnTo>
                      <a:pt x="456" y="64"/>
                    </a:lnTo>
                    <a:lnTo>
                      <a:pt x="448" y="56"/>
                    </a:lnTo>
                    <a:lnTo>
                      <a:pt x="440" y="56"/>
                    </a:lnTo>
                    <a:lnTo>
                      <a:pt x="432" y="8"/>
                    </a:lnTo>
                    <a:lnTo>
                      <a:pt x="424" y="0"/>
                    </a:lnTo>
                    <a:lnTo>
                      <a:pt x="424" y="8"/>
                    </a:lnTo>
                    <a:lnTo>
                      <a:pt x="408" y="80"/>
                    </a:lnTo>
                    <a:lnTo>
                      <a:pt x="392" y="104"/>
                    </a:lnTo>
                    <a:lnTo>
                      <a:pt x="384" y="104"/>
                    </a:lnTo>
                    <a:lnTo>
                      <a:pt x="376" y="112"/>
                    </a:lnTo>
                    <a:lnTo>
                      <a:pt x="368" y="96"/>
                    </a:lnTo>
                    <a:lnTo>
                      <a:pt x="352" y="80"/>
                    </a:lnTo>
                    <a:lnTo>
                      <a:pt x="336" y="80"/>
                    </a:lnTo>
                    <a:lnTo>
                      <a:pt x="336" y="72"/>
                    </a:lnTo>
                    <a:lnTo>
                      <a:pt x="328" y="64"/>
                    </a:lnTo>
                    <a:lnTo>
                      <a:pt x="336" y="56"/>
                    </a:lnTo>
                    <a:lnTo>
                      <a:pt x="336" y="40"/>
                    </a:lnTo>
                    <a:lnTo>
                      <a:pt x="344" y="40"/>
                    </a:lnTo>
                    <a:lnTo>
                      <a:pt x="352" y="24"/>
                    </a:lnTo>
                    <a:lnTo>
                      <a:pt x="344" y="24"/>
                    </a:lnTo>
                    <a:lnTo>
                      <a:pt x="336" y="32"/>
                    </a:lnTo>
                    <a:lnTo>
                      <a:pt x="336" y="24"/>
                    </a:lnTo>
                    <a:lnTo>
                      <a:pt x="328" y="24"/>
                    </a:lnTo>
                    <a:lnTo>
                      <a:pt x="296" y="8"/>
                    </a:lnTo>
                    <a:lnTo>
                      <a:pt x="296" y="16"/>
                    </a:lnTo>
                    <a:lnTo>
                      <a:pt x="288" y="24"/>
                    </a:lnTo>
                    <a:lnTo>
                      <a:pt x="272" y="24"/>
                    </a:lnTo>
                    <a:lnTo>
                      <a:pt x="264" y="32"/>
                    </a:lnTo>
                    <a:lnTo>
                      <a:pt x="264" y="48"/>
                    </a:lnTo>
                    <a:lnTo>
                      <a:pt x="256" y="48"/>
                    </a:lnTo>
                    <a:lnTo>
                      <a:pt x="248" y="56"/>
                    </a:lnTo>
                    <a:lnTo>
                      <a:pt x="256" y="64"/>
                    </a:lnTo>
                    <a:lnTo>
                      <a:pt x="248" y="72"/>
                    </a:lnTo>
                    <a:lnTo>
                      <a:pt x="240" y="64"/>
                    </a:lnTo>
                    <a:lnTo>
                      <a:pt x="232" y="72"/>
                    </a:lnTo>
                    <a:lnTo>
                      <a:pt x="224" y="56"/>
                    </a:lnTo>
                    <a:lnTo>
                      <a:pt x="224" y="48"/>
                    </a:lnTo>
                    <a:lnTo>
                      <a:pt x="216" y="48"/>
                    </a:lnTo>
                    <a:lnTo>
                      <a:pt x="200" y="64"/>
                    </a:lnTo>
                    <a:lnTo>
                      <a:pt x="192" y="64"/>
                    </a:lnTo>
                    <a:lnTo>
                      <a:pt x="176" y="88"/>
                    </a:lnTo>
                    <a:lnTo>
                      <a:pt x="168" y="80"/>
                    </a:lnTo>
                    <a:lnTo>
                      <a:pt x="168" y="88"/>
                    </a:lnTo>
                    <a:lnTo>
                      <a:pt x="168" y="96"/>
                    </a:lnTo>
                    <a:lnTo>
                      <a:pt x="160" y="104"/>
                    </a:lnTo>
                    <a:lnTo>
                      <a:pt x="160" y="88"/>
                    </a:lnTo>
                    <a:lnTo>
                      <a:pt x="144" y="104"/>
                    </a:lnTo>
                    <a:lnTo>
                      <a:pt x="144" y="112"/>
                    </a:lnTo>
                    <a:lnTo>
                      <a:pt x="120" y="136"/>
                    </a:lnTo>
                    <a:lnTo>
                      <a:pt x="56" y="152"/>
                    </a:lnTo>
                    <a:lnTo>
                      <a:pt x="32" y="176"/>
                    </a:lnTo>
                    <a:lnTo>
                      <a:pt x="32" y="168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16" y="200"/>
                    </a:lnTo>
                    <a:lnTo>
                      <a:pt x="16" y="240"/>
                    </a:lnTo>
                    <a:lnTo>
                      <a:pt x="8" y="224"/>
                    </a:lnTo>
                    <a:lnTo>
                      <a:pt x="8" y="240"/>
                    </a:lnTo>
                    <a:lnTo>
                      <a:pt x="8" y="232"/>
                    </a:lnTo>
                    <a:lnTo>
                      <a:pt x="16" y="280"/>
                    </a:lnTo>
                    <a:lnTo>
                      <a:pt x="16" y="320"/>
                    </a:lnTo>
                    <a:lnTo>
                      <a:pt x="8" y="344"/>
                    </a:lnTo>
                    <a:lnTo>
                      <a:pt x="0" y="344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6" name="Freeform 291">
                <a:extLst>
                  <a:ext uri="{FF2B5EF4-FFF2-40B4-BE49-F238E27FC236}">
                    <a16:creationId xmlns:a16="http://schemas.microsoft.com/office/drawing/2014/main" id="{CC100738-304D-4028-89ED-2F06DEE0C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0631" y="4108441"/>
                <a:ext cx="21864" cy="13316"/>
              </a:xfrm>
              <a:custGeom>
                <a:avLst/>
                <a:gdLst>
                  <a:gd name="T0" fmla="*/ 0 w 16"/>
                  <a:gd name="T1" fmla="*/ 8 h 8"/>
                  <a:gd name="T2" fmla="*/ 8 w 16"/>
                  <a:gd name="T3" fmla="*/ 8 h 8"/>
                  <a:gd name="T4" fmla="*/ 16 w 16"/>
                  <a:gd name="T5" fmla="*/ 8 h 8"/>
                  <a:gd name="T6" fmla="*/ 16 w 16"/>
                  <a:gd name="T7" fmla="*/ 0 h 8"/>
                  <a:gd name="T8" fmla="*/ 0 w 1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7" name="Freeform 292">
                <a:extLst>
                  <a:ext uri="{FF2B5EF4-FFF2-40B4-BE49-F238E27FC236}">
                    <a16:creationId xmlns:a16="http://schemas.microsoft.com/office/drawing/2014/main" id="{A05C1A91-11BB-4263-9E82-A1D6166F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677" y="4229611"/>
                <a:ext cx="66635" cy="61250"/>
              </a:xfrm>
              <a:custGeom>
                <a:avLst/>
                <a:gdLst>
                  <a:gd name="T0" fmla="*/ 8 w 48"/>
                  <a:gd name="T1" fmla="*/ 0 h 40"/>
                  <a:gd name="T2" fmla="*/ 0 w 48"/>
                  <a:gd name="T3" fmla="*/ 32 h 40"/>
                  <a:gd name="T4" fmla="*/ 0 w 48"/>
                  <a:gd name="T5" fmla="*/ 40 h 40"/>
                  <a:gd name="T6" fmla="*/ 8 w 48"/>
                  <a:gd name="T7" fmla="*/ 40 h 40"/>
                  <a:gd name="T8" fmla="*/ 24 w 48"/>
                  <a:gd name="T9" fmla="*/ 32 h 40"/>
                  <a:gd name="T10" fmla="*/ 48 w 48"/>
                  <a:gd name="T11" fmla="*/ 0 h 40"/>
                  <a:gd name="T12" fmla="*/ 24 w 48"/>
                  <a:gd name="T13" fmla="*/ 8 h 40"/>
                  <a:gd name="T14" fmla="*/ 8 w 48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0">
                    <a:moveTo>
                      <a:pt x="8" y="0"/>
                    </a:moveTo>
                    <a:lnTo>
                      <a:pt x="0" y="32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48" y="0"/>
                    </a:lnTo>
                    <a:lnTo>
                      <a:pt x="24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8" name="Freeform 293">
                <a:extLst>
                  <a:ext uri="{FF2B5EF4-FFF2-40B4-BE49-F238E27FC236}">
                    <a16:creationId xmlns:a16="http://schemas.microsoft.com/office/drawing/2014/main" id="{77E49404-066E-4FCA-AC01-7D50BC2D7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4139" y="3200336"/>
                <a:ext cx="176999" cy="194404"/>
              </a:xfrm>
              <a:custGeom>
                <a:avLst/>
                <a:gdLst>
                  <a:gd name="T0" fmla="*/ 96 w 128"/>
                  <a:gd name="T1" fmla="*/ 0 h 128"/>
                  <a:gd name="T2" fmla="*/ 88 w 128"/>
                  <a:gd name="T3" fmla="*/ 0 h 128"/>
                  <a:gd name="T4" fmla="*/ 72 w 128"/>
                  <a:gd name="T5" fmla="*/ 40 h 128"/>
                  <a:gd name="T6" fmla="*/ 56 w 128"/>
                  <a:gd name="T7" fmla="*/ 48 h 128"/>
                  <a:gd name="T8" fmla="*/ 40 w 128"/>
                  <a:gd name="T9" fmla="*/ 40 h 128"/>
                  <a:gd name="T10" fmla="*/ 32 w 128"/>
                  <a:gd name="T11" fmla="*/ 48 h 128"/>
                  <a:gd name="T12" fmla="*/ 16 w 128"/>
                  <a:gd name="T13" fmla="*/ 48 h 128"/>
                  <a:gd name="T14" fmla="*/ 8 w 128"/>
                  <a:gd name="T15" fmla="*/ 32 h 128"/>
                  <a:gd name="T16" fmla="*/ 0 w 128"/>
                  <a:gd name="T17" fmla="*/ 48 h 128"/>
                  <a:gd name="T18" fmla="*/ 0 w 128"/>
                  <a:gd name="T19" fmla="*/ 72 h 128"/>
                  <a:gd name="T20" fmla="*/ 8 w 128"/>
                  <a:gd name="T21" fmla="*/ 80 h 128"/>
                  <a:gd name="T22" fmla="*/ 16 w 128"/>
                  <a:gd name="T23" fmla="*/ 104 h 128"/>
                  <a:gd name="T24" fmla="*/ 32 w 128"/>
                  <a:gd name="T25" fmla="*/ 104 h 128"/>
                  <a:gd name="T26" fmla="*/ 32 w 128"/>
                  <a:gd name="T27" fmla="*/ 112 h 128"/>
                  <a:gd name="T28" fmla="*/ 56 w 128"/>
                  <a:gd name="T29" fmla="*/ 112 h 128"/>
                  <a:gd name="T30" fmla="*/ 64 w 128"/>
                  <a:gd name="T31" fmla="*/ 112 h 128"/>
                  <a:gd name="T32" fmla="*/ 72 w 128"/>
                  <a:gd name="T33" fmla="*/ 128 h 128"/>
                  <a:gd name="T34" fmla="*/ 80 w 128"/>
                  <a:gd name="T35" fmla="*/ 120 h 128"/>
                  <a:gd name="T36" fmla="*/ 96 w 128"/>
                  <a:gd name="T37" fmla="*/ 112 h 128"/>
                  <a:gd name="T38" fmla="*/ 96 w 128"/>
                  <a:gd name="T39" fmla="*/ 96 h 128"/>
                  <a:gd name="T40" fmla="*/ 96 w 128"/>
                  <a:gd name="T41" fmla="*/ 88 h 128"/>
                  <a:gd name="T42" fmla="*/ 104 w 128"/>
                  <a:gd name="T43" fmla="*/ 80 h 128"/>
                  <a:gd name="T44" fmla="*/ 120 w 128"/>
                  <a:gd name="T45" fmla="*/ 48 h 128"/>
                  <a:gd name="T46" fmla="*/ 128 w 128"/>
                  <a:gd name="T47" fmla="*/ 48 h 128"/>
                  <a:gd name="T48" fmla="*/ 112 w 128"/>
                  <a:gd name="T49" fmla="*/ 32 h 128"/>
                  <a:gd name="T50" fmla="*/ 120 w 128"/>
                  <a:gd name="T51" fmla="*/ 24 h 128"/>
                  <a:gd name="T52" fmla="*/ 112 w 128"/>
                  <a:gd name="T53" fmla="*/ 16 h 128"/>
                  <a:gd name="T54" fmla="*/ 112 w 128"/>
                  <a:gd name="T55" fmla="*/ 0 h 128"/>
                  <a:gd name="T56" fmla="*/ 96 w 128"/>
                  <a:gd name="T5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" h="128">
                    <a:moveTo>
                      <a:pt x="96" y="0"/>
                    </a:moveTo>
                    <a:lnTo>
                      <a:pt x="88" y="0"/>
                    </a:lnTo>
                    <a:lnTo>
                      <a:pt x="72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16" y="48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8" y="80"/>
                    </a:lnTo>
                    <a:lnTo>
                      <a:pt x="16" y="104"/>
                    </a:lnTo>
                    <a:lnTo>
                      <a:pt x="32" y="104"/>
                    </a:lnTo>
                    <a:lnTo>
                      <a:pt x="32" y="112"/>
                    </a:lnTo>
                    <a:lnTo>
                      <a:pt x="56" y="112"/>
                    </a:lnTo>
                    <a:lnTo>
                      <a:pt x="64" y="112"/>
                    </a:lnTo>
                    <a:lnTo>
                      <a:pt x="72" y="128"/>
                    </a:lnTo>
                    <a:lnTo>
                      <a:pt x="80" y="120"/>
                    </a:lnTo>
                    <a:lnTo>
                      <a:pt x="96" y="112"/>
                    </a:lnTo>
                    <a:lnTo>
                      <a:pt x="96" y="96"/>
                    </a:lnTo>
                    <a:lnTo>
                      <a:pt x="96" y="88"/>
                    </a:lnTo>
                    <a:lnTo>
                      <a:pt x="104" y="80"/>
                    </a:lnTo>
                    <a:lnTo>
                      <a:pt x="120" y="48"/>
                    </a:lnTo>
                    <a:lnTo>
                      <a:pt x="128" y="48"/>
                    </a:lnTo>
                    <a:lnTo>
                      <a:pt x="112" y="32"/>
                    </a:lnTo>
                    <a:lnTo>
                      <a:pt x="120" y="24"/>
                    </a:lnTo>
                    <a:lnTo>
                      <a:pt x="112" y="16"/>
                    </a:lnTo>
                    <a:lnTo>
                      <a:pt x="112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59" name="Freeform 294">
                <a:extLst>
                  <a:ext uri="{FF2B5EF4-FFF2-40B4-BE49-F238E27FC236}">
                    <a16:creationId xmlns:a16="http://schemas.microsoft.com/office/drawing/2014/main" id="{BC14D5BC-F877-472F-88EC-A763CAB4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3949" y="3297538"/>
                <a:ext cx="188451" cy="206388"/>
              </a:xfrm>
              <a:custGeom>
                <a:avLst/>
                <a:gdLst>
                  <a:gd name="T0" fmla="*/ 136 w 136"/>
                  <a:gd name="T1" fmla="*/ 136 h 136"/>
                  <a:gd name="T2" fmla="*/ 120 w 136"/>
                  <a:gd name="T3" fmla="*/ 120 h 136"/>
                  <a:gd name="T4" fmla="*/ 88 w 136"/>
                  <a:gd name="T5" fmla="*/ 128 h 136"/>
                  <a:gd name="T6" fmla="*/ 96 w 136"/>
                  <a:gd name="T7" fmla="*/ 112 h 136"/>
                  <a:gd name="T8" fmla="*/ 104 w 136"/>
                  <a:gd name="T9" fmla="*/ 112 h 136"/>
                  <a:gd name="T10" fmla="*/ 96 w 136"/>
                  <a:gd name="T11" fmla="*/ 80 h 136"/>
                  <a:gd name="T12" fmla="*/ 88 w 136"/>
                  <a:gd name="T13" fmla="*/ 72 h 136"/>
                  <a:gd name="T14" fmla="*/ 56 w 136"/>
                  <a:gd name="T15" fmla="*/ 64 h 136"/>
                  <a:gd name="T16" fmla="*/ 40 w 136"/>
                  <a:gd name="T17" fmla="*/ 48 h 136"/>
                  <a:gd name="T18" fmla="*/ 32 w 136"/>
                  <a:gd name="T19" fmla="*/ 56 h 136"/>
                  <a:gd name="T20" fmla="*/ 24 w 136"/>
                  <a:gd name="T21" fmla="*/ 56 h 136"/>
                  <a:gd name="T22" fmla="*/ 24 w 136"/>
                  <a:gd name="T23" fmla="*/ 48 h 136"/>
                  <a:gd name="T24" fmla="*/ 16 w 136"/>
                  <a:gd name="T25" fmla="*/ 40 h 136"/>
                  <a:gd name="T26" fmla="*/ 40 w 136"/>
                  <a:gd name="T27" fmla="*/ 40 h 136"/>
                  <a:gd name="T28" fmla="*/ 40 w 136"/>
                  <a:gd name="T29" fmla="*/ 32 h 136"/>
                  <a:gd name="T30" fmla="*/ 16 w 136"/>
                  <a:gd name="T31" fmla="*/ 32 h 136"/>
                  <a:gd name="T32" fmla="*/ 16 w 136"/>
                  <a:gd name="T33" fmla="*/ 24 h 136"/>
                  <a:gd name="T34" fmla="*/ 0 w 136"/>
                  <a:gd name="T35" fmla="*/ 16 h 136"/>
                  <a:gd name="T36" fmla="*/ 16 w 136"/>
                  <a:gd name="T37" fmla="*/ 0 h 136"/>
                  <a:gd name="T38" fmla="*/ 32 w 136"/>
                  <a:gd name="T39" fmla="*/ 0 h 136"/>
                  <a:gd name="T40" fmla="*/ 32 w 136"/>
                  <a:gd name="T41" fmla="*/ 8 h 136"/>
                  <a:gd name="T42" fmla="*/ 40 w 136"/>
                  <a:gd name="T43" fmla="*/ 8 h 136"/>
                  <a:gd name="T44" fmla="*/ 48 w 136"/>
                  <a:gd name="T45" fmla="*/ 32 h 136"/>
                  <a:gd name="T46" fmla="*/ 56 w 136"/>
                  <a:gd name="T47" fmla="*/ 48 h 136"/>
                  <a:gd name="T48" fmla="*/ 64 w 136"/>
                  <a:gd name="T49" fmla="*/ 48 h 136"/>
                  <a:gd name="T50" fmla="*/ 80 w 136"/>
                  <a:gd name="T51" fmla="*/ 32 h 136"/>
                  <a:gd name="T52" fmla="*/ 96 w 136"/>
                  <a:gd name="T53" fmla="*/ 24 h 136"/>
                  <a:gd name="T54" fmla="*/ 136 w 136"/>
                  <a:gd name="T55" fmla="*/ 40 h 136"/>
                  <a:gd name="T56" fmla="*/ 136 w 136"/>
                  <a:gd name="T5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" h="136">
                    <a:moveTo>
                      <a:pt x="136" y="136"/>
                    </a:moveTo>
                    <a:lnTo>
                      <a:pt x="120" y="120"/>
                    </a:lnTo>
                    <a:lnTo>
                      <a:pt x="88" y="128"/>
                    </a:lnTo>
                    <a:lnTo>
                      <a:pt x="96" y="112"/>
                    </a:lnTo>
                    <a:lnTo>
                      <a:pt x="104" y="112"/>
                    </a:lnTo>
                    <a:lnTo>
                      <a:pt x="96" y="80"/>
                    </a:lnTo>
                    <a:lnTo>
                      <a:pt x="88" y="72"/>
                    </a:lnTo>
                    <a:lnTo>
                      <a:pt x="56" y="64"/>
                    </a:lnTo>
                    <a:lnTo>
                      <a:pt x="40" y="48"/>
                    </a:lnTo>
                    <a:lnTo>
                      <a:pt x="32" y="56"/>
                    </a:lnTo>
                    <a:lnTo>
                      <a:pt x="24" y="56"/>
                    </a:lnTo>
                    <a:lnTo>
                      <a:pt x="24" y="48"/>
                    </a:lnTo>
                    <a:lnTo>
                      <a:pt x="16" y="40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32"/>
                    </a:lnTo>
                    <a:lnTo>
                      <a:pt x="56" y="48"/>
                    </a:lnTo>
                    <a:lnTo>
                      <a:pt x="64" y="48"/>
                    </a:lnTo>
                    <a:lnTo>
                      <a:pt x="80" y="32"/>
                    </a:lnTo>
                    <a:lnTo>
                      <a:pt x="96" y="24"/>
                    </a:lnTo>
                    <a:lnTo>
                      <a:pt x="136" y="40"/>
                    </a:lnTo>
                    <a:lnTo>
                      <a:pt x="136" y="1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0" name="Freeform 295">
                <a:extLst>
                  <a:ext uri="{FF2B5EF4-FFF2-40B4-BE49-F238E27FC236}">
                    <a16:creationId xmlns:a16="http://schemas.microsoft.com/office/drawing/2014/main" id="{DD8CDCD5-3B1A-4AFD-A6F5-B80CBA355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592" y="3140417"/>
                <a:ext cx="176999" cy="133153"/>
              </a:xfrm>
              <a:custGeom>
                <a:avLst/>
                <a:gdLst>
                  <a:gd name="T0" fmla="*/ 120 w 128"/>
                  <a:gd name="T1" fmla="*/ 32 h 88"/>
                  <a:gd name="T2" fmla="*/ 112 w 128"/>
                  <a:gd name="T3" fmla="*/ 32 h 88"/>
                  <a:gd name="T4" fmla="*/ 128 w 128"/>
                  <a:gd name="T5" fmla="*/ 24 h 88"/>
                  <a:gd name="T6" fmla="*/ 104 w 128"/>
                  <a:gd name="T7" fmla="*/ 16 h 88"/>
                  <a:gd name="T8" fmla="*/ 104 w 128"/>
                  <a:gd name="T9" fmla="*/ 8 h 88"/>
                  <a:gd name="T10" fmla="*/ 96 w 128"/>
                  <a:gd name="T11" fmla="*/ 0 h 88"/>
                  <a:gd name="T12" fmla="*/ 72 w 128"/>
                  <a:gd name="T13" fmla="*/ 24 h 88"/>
                  <a:gd name="T14" fmla="*/ 72 w 128"/>
                  <a:gd name="T15" fmla="*/ 32 h 88"/>
                  <a:gd name="T16" fmla="*/ 64 w 128"/>
                  <a:gd name="T17" fmla="*/ 32 h 88"/>
                  <a:gd name="T18" fmla="*/ 64 w 128"/>
                  <a:gd name="T19" fmla="*/ 40 h 88"/>
                  <a:gd name="T20" fmla="*/ 56 w 128"/>
                  <a:gd name="T21" fmla="*/ 32 h 88"/>
                  <a:gd name="T22" fmla="*/ 40 w 128"/>
                  <a:gd name="T23" fmla="*/ 56 h 88"/>
                  <a:gd name="T24" fmla="*/ 24 w 128"/>
                  <a:gd name="T25" fmla="*/ 56 h 88"/>
                  <a:gd name="T26" fmla="*/ 16 w 128"/>
                  <a:gd name="T27" fmla="*/ 80 h 88"/>
                  <a:gd name="T28" fmla="*/ 0 w 128"/>
                  <a:gd name="T29" fmla="*/ 72 h 88"/>
                  <a:gd name="T30" fmla="*/ 8 w 128"/>
                  <a:gd name="T31" fmla="*/ 88 h 88"/>
                  <a:gd name="T32" fmla="*/ 24 w 128"/>
                  <a:gd name="T33" fmla="*/ 88 h 88"/>
                  <a:gd name="T34" fmla="*/ 32 w 128"/>
                  <a:gd name="T35" fmla="*/ 80 h 88"/>
                  <a:gd name="T36" fmla="*/ 48 w 128"/>
                  <a:gd name="T37" fmla="*/ 88 h 88"/>
                  <a:gd name="T38" fmla="*/ 64 w 128"/>
                  <a:gd name="T39" fmla="*/ 80 h 88"/>
                  <a:gd name="T40" fmla="*/ 80 w 128"/>
                  <a:gd name="T41" fmla="*/ 40 h 88"/>
                  <a:gd name="T42" fmla="*/ 88 w 128"/>
                  <a:gd name="T43" fmla="*/ 40 h 88"/>
                  <a:gd name="T44" fmla="*/ 104 w 128"/>
                  <a:gd name="T45" fmla="*/ 40 h 88"/>
                  <a:gd name="T46" fmla="*/ 120 w 128"/>
                  <a:gd name="T47" fmla="*/ 3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8" h="88">
                    <a:moveTo>
                      <a:pt x="120" y="32"/>
                    </a:moveTo>
                    <a:lnTo>
                      <a:pt x="112" y="32"/>
                    </a:lnTo>
                    <a:lnTo>
                      <a:pt x="128" y="24"/>
                    </a:lnTo>
                    <a:lnTo>
                      <a:pt x="104" y="16"/>
                    </a:lnTo>
                    <a:lnTo>
                      <a:pt x="104" y="8"/>
                    </a:lnTo>
                    <a:lnTo>
                      <a:pt x="96" y="0"/>
                    </a:lnTo>
                    <a:lnTo>
                      <a:pt x="72" y="24"/>
                    </a:lnTo>
                    <a:lnTo>
                      <a:pt x="72" y="32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40" y="56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0" y="72"/>
                    </a:lnTo>
                    <a:lnTo>
                      <a:pt x="8" y="88"/>
                    </a:lnTo>
                    <a:lnTo>
                      <a:pt x="24" y="88"/>
                    </a:lnTo>
                    <a:lnTo>
                      <a:pt x="32" y="80"/>
                    </a:lnTo>
                    <a:lnTo>
                      <a:pt x="48" y="88"/>
                    </a:lnTo>
                    <a:lnTo>
                      <a:pt x="64" y="80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104" y="40"/>
                    </a:lnTo>
                    <a:lnTo>
                      <a:pt x="12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1" name="Freeform 296">
                <a:extLst>
                  <a:ext uri="{FF2B5EF4-FFF2-40B4-BE49-F238E27FC236}">
                    <a16:creationId xmlns:a16="http://schemas.microsoft.com/office/drawing/2014/main" id="{16D3FA1D-9C6C-4E2E-83E9-E9035D332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0554" y="2655739"/>
                <a:ext cx="165546" cy="423427"/>
              </a:xfrm>
              <a:custGeom>
                <a:avLst/>
                <a:gdLst>
                  <a:gd name="T0" fmla="*/ 112 w 120"/>
                  <a:gd name="T1" fmla="*/ 240 h 280"/>
                  <a:gd name="T2" fmla="*/ 104 w 120"/>
                  <a:gd name="T3" fmla="*/ 208 h 280"/>
                  <a:gd name="T4" fmla="*/ 88 w 120"/>
                  <a:gd name="T5" fmla="*/ 200 h 280"/>
                  <a:gd name="T6" fmla="*/ 96 w 120"/>
                  <a:gd name="T7" fmla="*/ 176 h 280"/>
                  <a:gd name="T8" fmla="*/ 80 w 120"/>
                  <a:gd name="T9" fmla="*/ 144 h 280"/>
                  <a:gd name="T10" fmla="*/ 80 w 120"/>
                  <a:gd name="T11" fmla="*/ 128 h 280"/>
                  <a:gd name="T12" fmla="*/ 104 w 120"/>
                  <a:gd name="T13" fmla="*/ 112 h 280"/>
                  <a:gd name="T14" fmla="*/ 120 w 120"/>
                  <a:gd name="T15" fmla="*/ 96 h 280"/>
                  <a:gd name="T16" fmla="*/ 104 w 120"/>
                  <a:gd name="T17" fmla="*/ 96 h 280"/>
                  <a:gd name="T18" fmla="*/ 88 w 120"/>
                  <a:gd name="T19" fmla="*/ 88 h 280"/>
                  <a:gd name="T20" fmla="*/ 88 w 120"/>
                  <a:gd name="T21" fmla="*/ 72 h 280"/>
                  <a:gd name="T22" fmla="*/ 80 w 120"/>
                  <a:gd name="T23" fmla="*/ 72 h 280"/>
                  <a:gd name="T24" fmla="*/ 80 w 120"/>
                  <a:gd name="T25" fmla="*/ 56 h 280"/>
                  <a:gd name="T26" fmla="*/ 64 w 120"/>
                  <a:gd name="T27" fmla="*/ 64 h 280"/>
                  <a:gd name="T28" fmla="*/ 72 w 120"/>
                  <a:gd name="T29" fmla="*/ 16 h 280"/>
                  <a:gd name="T30" fmla="*/ 64 w 120"/>
                  <a:gd name="T31" fmla="*/ 0 h 280"/>
                  <a:gd name="T32" fmla="*/ 48 w 120"/>
                  <a:gd name="T33" fmla="*/ 0 h 280"/>
                  <a:gd name="T34" fmla="*/ 48 w 120"/>
                  <a:gd name="T35" fmla="*/ 8 h 280"/>
                  <a:gd name="T36" fmla="*/ 40 w 120"/>
                  <a:gd name="T37" fmla="*/ 8 h 280"/>
                  <a:gd name="T38" fmla="*/ 24 w 120"/>
                  <a:gd name="T39" fmla="*/ 24 h 280"/>
                  <a:gd name="T40" fmla="*/ 16 w 120"/>
                  <a:gd name="T41" fmla="*/ 64 h 280"/>
                  <a:gd name="T42" fmla="*/ 8 w 120"/>
                  <a:gd name="T43" fmla="*/ 64 h 280"/>
                  <a:gd name="T44" fmla="*/ 8 w 120"/>
                  <a:gd name="T45" fmla="*/ 88 h 280"/>
                  <a:gd name="T46" fmla="*/ 0 w 120"/>
                  <a:gd name="T47" fmla="*/ 88 h 280"/>
                  <a:gd name="T48" fmla="*/ 0 w 120"/>
                  <a:gd name="T49" fmla="*/ 104 h 280"/>
                  <a:gd name="T50" fmla="*/ 16 w 120"/>
                  <a:gd name="T51" fmla="*/ 120 h 280"/>
                  <a:gd name="T52" fmla="*/ 24 w 120"/>
                  <a:gd name="T53" fmla="*/ 136 h 280"/>
                  <a:gd name="T54" fmla="*/ 32 w 120"/>
                  <a:gd name="T55" fmla="*/ 136 h 280"/>
                  <a:gd name="T56" fmla="*/ 40 w 120"/>
                  <a:gd name="T57" fmla="*/ 160 h 280"/>
                  <a:gd name="T58" fmla="*/ 32 w 120"/>
                  <a:gd name="T59" fmla="*/ 176 h 280"/>
                  <a:gd name="T60" fmla="*/ 56 w 120"/>
                  <a:gd name="T61" fmla="*/ 184 h 280"/>
                  <a:gd name="T62" fmla="*/ 72 w 120"/>
                  <a:gd name="T63" fmla="*/ 168 h 280"/>
                  <a:gd name="T64" fmla="*/ 80 w 120"/>
                  <a:gd name="T65" fmla="*/ 176 h 280"/>
                  <a:gd name="T66" fmla="*/ 104 w 120"/>
                  <a:gd name="T67" fmla="*/ 232 h 280"/>
                  <a:gd name="T68" fmla="*/ 96 w 120"/>
                  <a:gd name="T69" fmla="*/ 240 h 280"/>
                  <a:gd name="T70" fmla="*/ 104 w 120"/>
                  <a:gd name="T71" fmla="*/ 256 h 280"/>
                  <a:gd name="T72" fmla="*/ 96 w 120"/>
                  <a:gd name="T73" fmla="*/ 280 h 280"/>
                  <a:gd name="T74" fmla="*/ 112 w 120"/>
                  <a:gd name="T75" fmla="*/ 24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280">
                    <a:moveTo>
                      <a:pt x="112" y="240"/>
                    </a:moveTo>
                    <a:lnTo>
                      <a:pt x="104" y="208"/>
                    </a:lnTo>
                    <a:lnTo>
                      <a:pt x="88" y="200"/>
                    </a:lnTo>
                    <a:lnTo>
                      <a:pt x="96" y="176"/>
                    </a:lnTo>
                    <a:lnTo>
                      <a:pt x="80" y="144"/>
                    </a:lnTo>
                    <a:lnTo>
                      <a:pt x="80" y="128"/>
                    </a:lnTo>
                    <a:lnTo>
                      <a:pt x="104" y="112"/>
                    </a:lnTo>
                    <a:lnTo>
                      <a:pt x="120" y="96"/>
                    </a:lnTo>
                    <a:lnTo>
                      <a:pt x="104" y="96"/>
                    </a:lnTo>
                    <a:lnTo>
                      <a:pt x="88" y="88"/>
                    </a:lnTo>
                    <a:lnTo>
                      <a:pt x="88" y="72"/>
                    </a:lnTo>
                    <a:lnTo>
                      <a:pt x="80" y="72"/>
                    </a:lnTo>
                    <a:lnTo>
                      <a:pt x="80" y="56"/>
                    </a:lnTo>
                    <a:lnTo>
                      <a:pt x="64" y="64"/>
                    </a:lnTo>
                    <a:lnTo>
                      <a:pt x="72" y="16"/>
                    </a:lnTo>
                    <a:lnTo>
                      <a:pt x="64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24" y="2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16" y="120"/>
                    </a:lnTo>
                    <a:lnTo>
                      <a:pt x="24" y="136"/>
                    </a:lnTo>
                    <a:lnTo>
                      <a:pt x="32" y="136"/>
                    </a:lnTo>
                    <a:lnTo>
                      <a:pt x="40" y="160"/>
                    </a:lnTo>
                    <a:lnTo>
                      <a:pt x="32" y="176"/>
                    </a:lnTo>
                    <a:lnTo>
                      <a:pt x="56" y="184"/>
                    </a:lnTo>
                    <a:lnTo>
                      <a:pt x="72" y="168"/>
                    </a:lnTo>
                    <a:lnTo>
                      <a:pt x="80" y="176"/>
                    </a:lnTo>
                    <a:lnTo>
                      <a:pt x="104" y="232"/>
                    </a:lnTo>
                    <a:lnTo>
                      <a:pt x="96" y="240"/>
                    </a:lnTo>
                    <a:lnTo>
                      <a:pt x="104" y="256"/>
                    </a:lnTo>
                    <a:lnTo>
                      <a:pt x="96" y="280"/>
                    </a:lnTo>
                    <a:lnTo>
                      <a:pt x="112" y="2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2" name="Freeform 297">
                <a:extLst>
                  <a:ext uri="{FF2B5EF4-FFF2-40B4-BE49-F238E27FC236}">
                    <a16:creationId xmlns:a16="http://schemas.microsoft.com/office/drawing/2014/main" id="{43D79573-B0D8-4FC7-9033-A69162FF0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918" y="2824844"/>
                <a:ext cx="144722" cy="339541"/>
              </a:xfrm>
              <a:custGeom>
                <a:avLst/>
                <a:gdLst>
                  <a:gd name="T0" fmla="*/ 48 w 104"/>
                  <a:gd name="T1" fmla="*/ 208 h 224"/>
                  <a:gd name="T2" fmla="*/ 56 w 104"/>
                  <a:gd name="T3" fmla="*/ 216 h 224"/>
                  <a:gd name="T4" fmla="*/ 56 w 104"/>
                  <a:gd name="T5" fmla="*/ 224 h 224"/>
                  <a:gd name="T6" fmla="*/ 64 w 104"/>
                  <a:gd name="T7" fmla="*/ 224 h 224"/>
                  <a:gd name="T8" fmla="*/ 72 w 104"/>
                  <a:gd name="T9" fmla="*/ 216 h 224"/>
                  <a:gd name="T10" fmla="*/ 64 w 104"/>
                  <a:gd name="T11" fmla="*/ 208 h 224"/>
                  <a:gd name="T12" fmla="*/ 48 w 104"/>
                  <a:gd name="T13" fmla="*/ 200 h 224"/>
                  <a:gd name="T14" fmla="*/ 40 w 104"/>
                  <a:gd name="T15" fmla="*/ 168 h 224"/>
                  <a:gd name="T16" fmla="*/ 32 w 104"/>
                  <a:gd name="T17" fmla="*/ 168 h 224"/>
                  <a:gd name="T18" fmla="*/ 32 w 104"/>
                  <a:gd name="T19" fmla="*/ 152 h 224"/>
                  <a:gd name="T20" fmla="*/ 40 w 104"/>
                  <a:gd name="T21" fmla="*/ 128 h 224"/>
                  <a:gd name="T22" fmla="*/ 32 w 104"/>
                  <a:gd name="T23" fmla="*/ 112 h 224"/>
                  <a:gd name="T24" fmla="*/ 48 w 104"/>
                  <a:gd name="T25" fmla="*/ 112 h 224"/>
                  <a:gd name="T26" fmla="*/ 48 w 104"/>
                  <a:gd name="T27" fmla="*/ 120 h 224"/>
                  <a:gd name="T28" fmla="*/ 64 w 104"/>
                  <a:gd name="T29" fmla="*/ 120 h 224"/>
                  <a:gd name="T30" fmla="*/ 72 w 104"/>
                  <a:gd name="T31" fmla="*/ 128 h 224"/>
                  <a:gd name="T32" fmla="*/ 64 w 104"/>
                  <a:gd name="T33" fmla="*/ 112 h 224"/>
                  <a:gd name="T34" fmla="*/ 72 w 104"/>
                  <a:gd name="T35" fmla="*/ 96 h 224"/>
                  <a:gd name="T36" fmla="*/ 104 w 104"/>
                  <a:gd name="T37" fmla="*/ 96 h 224"/>
                  <a:gd name="T38" fmla="*/ 104 w 104"/>
                  <a:gd name="T39" fmla="*/ 80 h 224"/>
                  <a:gd name="T40" fmla="*/ 96 w 104"/>
                  <a:gd name="T41" fmla="*/ 64 h 224"/>
                  <a:gd name="T42" fmla="*/ 88 w 104"/>
                  <a:gd name="T43" fmla="*/ 48 h 224"/>
                  <a:gd name="T44" fmla="*/ 72 w 104"/>
                  <a:gd name="T45" fmla="*/ 32 h 224"/>
                  <a:gd name="T46" fmla="*/ 64 w 104"/>
                  <a:gd name="T47" fmla="*/ 40 h 224"/>
                  <a:gd name="T48" fmla="*/ 56 w 104"/>
                  <a:gd name="T49" fmla="*/ 32 h 224"/>
                  <a:gd name="T50" fmla="*/ 40 w 104"/>
                  <a:gd name="T51" fmla="*/ 40 h 224"/>
                  <a:gd name="T52" fmla="*/ 40 w 104"/>
                  <a:gd name="T53" fmla="*/ 16 h 224"/>
                  <a:gd name="T54" fmla="*/ 32 w 104"/>
                  <a:gd name="T55" fmla="*/ 8 h 224"/>
                  <a:gd name="T56" fmla="*/ 24 w 104"/>
                  <a:gd name="T57" fmla="*/ 0 h 224"/>
                  <a:gd name="T58" fmla="*/ 0 w 104"/>
                  <a:gd name="T59" fmla="*/ 16 h 224"/>
                  <a:gd name="T60" fmla="*/ 0 w 104"/>
                  <a:gd name="T61" fmla="*/ 32 h 224"/>
                  <a:gd name="T62" fmla="*/ 16 w 104"/>
                  <a:gd name="T63" fmla="*/ 64 h 224"/>
                  <a:gd name="T64" fmla="*/ 8 w 104"/>
                  <a:gd name="T65" fmla="*/ 88 h 224"/>
                  <a:gd name="T66" fmla="*/ 24 w 104"/>
                  <a:gd name="T67" fmla="*/ 96 h 224"/>
                  <a:gd name="T68" fmla="*/ 32 w 104"/>
                  <a:gd name="T69" fmla="*/ 128 h 224"/>
                  <a:gd name="T70" fmla="*/ 16 w 104"/>
                  <a:gd name="T71" fmla="*/ 168 h 224"/>
                  <a:gd name="T72" fmla="*/ 16 w 104"/>
                  <a:gd name="T73" fmla="*/ 176 h 224"/>
                  <a:gd name="T74" fmla="*/ 24 w 104"/>
                  <a:gd name="T75" fmla="*/ 192 h 224"/>
                  <a:gd name="T76" fmla="*/ 24 w 104"/>
                  <a:gd name="T77" fmla="*/ 184 h 224"/>
                  <a:gd name="T78" fmla="*/ 48 w 104"/>
                  <a:gd name="T79" fmla="*/ 216 h 224"/>
                  <a:gd name="T80" fmla="*/ 48 w 104"/>
                  <a:gd name="T81" fmla="*/ 2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224">
                    <a:moveTo>
                      <a:pt x="48" y="208"/>
                    </a:moveTo>
                    <a:lnTo>
                      <a:pt x="56" y="216"/>
                    </a:lnTo>
                    <a:lnTo>
                      <a:pt x="56" y="224"/>
                    </a:lnTo>
                    <a:lnTo>
                      <a:pt x="64" y="224"/>
                    </a:lnTo>
                    <a:lnTo>
                      <a:pt x="72" y="216"/>
                    </a:lnTo>
                    <a:lnTo>
                      <a:pt x="64" y="208"/>
                    </a:lnTo>
                    <a:lnTo>
                      <a:pt x="48" y="200"/>
                    </a:lnTo>
                    <a:lnTo>
                      <a:pt x="40" y="168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40" y="128"/>
                    </a:lnTo>
                    <a:lnTo>
                      <a:pt x="32" y="112"/>
                    </a:lnTo>
                    <a:lnTo>
                      <a:pt x="48" y="112"/>
                    </a:lnTo>
                    <a:lnTo>
                      <a:pt x="48" y="120"/>
                    </a:lnTo>
                    <a:lnTo>
                      <a:pt x="64" y="120"/>
                    </a:lnTo>
                    <a:lnTo>
                      <a:pt x="72" y="128"/>
                    </a:lnTo>
                    <a:lnTo>
                      <a:pt x="64" y="112"/>
                    </a:lnTo>
                    <a:lnTo>
                      <a:pt x="72" y="96"/>
                    </a:lnTo>
                    <a:lnTo>
                      <a:pt x="104" y="96"/>
                    </a:lnTo>
                    <a:lnTo>
                      <a:pt x="104" y="80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72" y="32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40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64"/>
                    </a:lnTo>
                    <a:lnTo>
                      <a:pt x="8" y="88"/>
                    </a:lnTo>
                    <a:lnTo>
                      <a:pt x="24" y="96"/>
                    </a:lnTo>
                    <a:lnTo>
                      <a:pt x="32" y="128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24" y="192"/>
                    </a:lnTo>
                    <a:lnTo>
                      <a:pt x="24" y="184"/>
                    </a:lnTo>
                    <a:lnTo>
                      <a:pt x="48" y="216"/>
                    </a:lnTo>
                    <a:lnTo>
                      <a:pt x="48" y="2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3" name="Freeform 298">
                <a:extLst>
                  <a:ext uri="{FF2B5EF4-FFF2-40B4-BE49-F238E27FC236}">
                    <a16:creationId xmlns:a16="http://schemas.microsoft.com/office/drawing/2014/main" id="{AC15DB4B-4BE4-4A20-8ECA-8D174B519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7552" y="3140417"/>
                <a:ext cx="78087" cy="121169"/>
              </a:xfrm>
              <a:custGeom>
                <a:avLst/>
                <a:gdLst>
                  <a:gd name="T0" fmla="*/ 0 w 56"/>
                  <a:gd name="T1" fmla="*/ 8 h 80"/>
                  <a:gd name="T2" fmla="*/ 0 w 56"/>
                  <a:gd name="T3" fmla="*/ 0 h 80"/>
                  <a:gd name="T4" fmla="*/ 8 w 56"/>
                  <a:gd name="T5" fmla="*/ 8 h 80"/>
                  <a:gd name="T6" fmla="*/ 8 w 56"/>
                  <a:gd name="T7" fmla="*/ 16 h 80"/>
                  <a:gd name="T8" fmla="*/ 16 w 56"/>
                  <a:gd name="T9" fmla="*/ 16 h 80"/>
                  <a:gd name="T10" fmla="*/ 24 w 56"/>
                  <a:gd name="T11" fmla="*/ 8 h 80"/>
                  <a:gd name="T12" fmla="*/ 40 w 56"/>
                  <a:gd name="T13" fmla="*/ 32 h 80"/>
                  <a:gd name="T14" fmla="*/ 40 w 56"/>
                  <a:gd name="T15" fmla="*/ 56 h 80"/>
                  <a:gd name="T16" fmla="*/ 56 w 56"/>
                  <a:gd name="T17" fmla="*/ 80 h 80"/>
                  <a:gd name="T18" fmla="*/ 40 w 56"/>
                  <a:gd name="T19" fmla="*/ 80 h 80"/>
                  <a:gd name="T20" fmla="*/ 16 w 56"/>
                  <a:gd name="T21" fmla="*/ 56 h 80"/>
                  <a:gd name="T22" fmla="*/ 0 w 56"/>
                  <a:gd name="T23" fmla="*/ 40 h 80"/>
                  <a:gd name="T24" fmla="*/ 0 w 56"/>
                  <a:gd name="T25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80">
                    <a:moveTo>
                      <a:pt x="0" y="8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32"/>
                    </a:lnTo>
                    <a:lnTo>
                      <a:pt x="40" y="56"/>
                    </a:lnTo>
                    <a:lnTo>
                      <a:pt x="56" y="80"/>
                    </a:lnTo>
                    <a:lnTo>
                      <a:pt x="40" y="80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4" name="Freeform 299">
                <a:extLst>
                  <a:ext uri="{FF2B5EF4-FFF2-40B4-BE49-F238E27FC236}">
                    <a16:creationId xmlns:a16="http://schemas.microsoft.com/office/drawing/2014/main" id="{06662734-9125-4E23-8F2C-7BED7B54D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7552" y="2764926"/>
                <a:ext cx="155135" cy="326225"/>
              </a:xfrm>
              <a:custGeom>
                <a:avLst/>
                <a:gdLst>
                  <a:gd name="T0" fmla="*/ 0 w 112"/>
                  <a:gd name="T1" fmla="*/ 8 h 216"/>
                  <a:gd name="T2" fmla="*/ 16 w 112"/>
                  <a:gd name="T3" fmla="*/ 32 h 216"/>
                  <a:gd name="T4" fmla="*/ 32 w 112"/>
                  <a:gd name="T5" fmla="*/ 40 h 216"/>
                  <a:gd name="T6" fmla="*/ 40 w 112"/>
                  <a:gd name="T7" fmla="*/ 48 h 216"/>
                  <a:gd name="T8" fmla="*/ 32 w 112"/>
                  <a:gd name="T9" fmla="*/ 56 h 216"/>
                  <a:gd name="T10" fmla="*/ 64 w 112"/>
                  <a:gd name="T11" fmla="*/ 88 h 216"/>
                  <a:gd name="T12" fmla="*/ 64 w 112"/>
                  <a:gd name="T13" fmla="*/ 96 h 216"/>
                  <a:gd name="T14" fmla="*/ 80 w 112"/>
                  <a:gd name="T15" fmla="*/ 112 h 216"/>
                  <a:gd name="T16" fmla="*/ 88 w 112"/>
                  <a:gd name="T17" fmla="*/ 128 h 216"/>
                  <a:gd name="T18" fmla="*/ 88 w 112"/>
                  <a:gd name="T19" fmla="*/ 160 h 216"/>
                  <a:gd name="T20" fmla="*/ 72 w 112"/>
                  <a:gd name="T21" fmla="*/ 176 h 216"/>
                  <a:gd name="T22" fmla="*/ 64 w 112"/>
                  <a:gd name="T23" fmla="*/ 184 h 216"/>
                  <a:gd name="T24" fmla="*/ 48 w 112"/>
                  <a:gd name="T25" fmla="*/ 192 h 216"/>
                  <a:gd name="T26" fmla="*/ 56 w 112"/>
                  <a:gd name="T27" fmla="*/ 200 h 216"/>
                  <a:gd name="T28" fmla="*/ 56 w 112"/>
                  <a:gd name="T29" fmla="*/ 216 h 216"/>
                  <a:gd name="T30" fmla="*/ 80 w 112"/>
                  <a:gd name="T31" fmla="*/ 208 h 216"/>
                  <a:gd name="T32" fmla="*/ 80 w 112"/>
                  <a:gd name="T33" fmla="*/ 192 h 216"/>
                  <a:gd name="T34" fmla="*/ 88 w 112"/>
                  <a:gd name="T35" fmla="*/ 192 h 216"/>
                  <a:gd name="T36" fmla="*/ 112 w 112"/>
                  <a:gd name="T37" fmla="*/ 176 h 216"/>
                  <a:gd name="T38" fmla="*/ 112 w 112"/>
                  <a:gd name="T39" fmla="*/ 144 h 216"/>
                  <a:gd name="T40" fmla="*/ 104 w 112"/>
                  <a:gd name="T41" fmla="*/ 120 h 216"/>
                  <a:gd name="T42" fmla="*/ 56 w 112"/>
                  <a:gd name="T43" fmla="*/ 72 h 216"/>
                  <a:gd name="T44" fmla="*/ 48 w 112"/>
                  <a:gd name="T45" fmla="*/ 64 h 216"/>
                  <a:gd name="T46" fmla="*/ 56 w 112"/>
                  <a:gd name="T47" fmla="*/ 48 h 216"/>
                  <a:gd name="T48" fmla="*/ 64 w 112"/>
                  <a:gd name="T49" fmla="*/ 32 h 216"/>
                  <a:gd name="T50" fmla="*/ 80 w 112"/>
                  <a:gd name="T51" fmla="*/ 24 h 216"/>
                  <a:gd name="T52" fmla="*/ 64 w 112"/>
                  <a:gd name="T53" fmla="*/ 16 h 216"/>
                  <a:gd name="T54" fmla="*/ 56 w 112"/>
                  <a:gd name="T55" fmla="*/ 8 h 216"/>
                  <a:gd name="T56" fmla="*/ 40 w 112"/>
                  <a:gd name="T57" fmla="*/ 0 h 216"/>
                  <a:gd name="T58" fmla="*/ 8 w 112"/>
                  <a:gd name="T59" fmla="*/ 8 h 216"/>
                  <a:gd name="T60" fmla="*/ 0 w 112"/>
                  <a:gd name="T61" fmla="*/ 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216">
                    <a:moveTo>
                      <a:pt x="0" y="8"/>
                    </a:moveTo>
                    <a:lnTo>
                      <a:pt x="16" y="32"/>
                    </a:lnTo>
                    <a:lnTo>
                      <a:pt x="32" y="40"/>
                    </a:lnTo>
                    <a:lnTo>
                      <a:pt x="40" y="48"/>
                    </a:lnTo>
                    <a:lnTo>
                      <a:pt x="32" y="56"/>
                    </a:lnTo>
                    <a:lnTo>
                      <a:pt x="64" y="88"/>
                    </a:lnTo>
                    <a:lnTo>
                      <a:pt x="64" y="96"/>
                    </a:lnTo>
                    <a:lnTo>
                      <a:pt x="80" y="112"/>
                    </a:lnTo>
                    <a:lnTo>
                      <a:pt x="88" y="128"/>
                    </a:lnTo>
                    <a:lnTo>
                      <a:pt x="88" y="160"/>
                    </a:lnTo>
                    <a:lnTo>
                      <a:pt x="72" y="176"/>
                    </a:lnTo>
                    <a:lnTo>
                      <a:pt x="64" y="184"/>
                    </a:lnTo>
                    <a:lnTo>
                      <a:pt x="48" y="192"/>
                    </a:lnTo>
                    <a:lnTo>
                      <a:pt x="56" y="200"/>
                    </a:lnTo>
                    <a:lnTo>
                      <a:pt x="56" y="216"/>
                    </a:lnTo>
                    <a:lnTo>
                      <a:pt x="80" y="208"/>
                    </a:lnTo>
                    <a:lnTo>
                      <a:pt x="80" y="192"/>
                    </a:lnTo>
                    <a:lnTo>
                      <a:pt x="88" y="192"/>
                    </a:lnTo>
                    <a:lnTo>
                      <a:pt x="112" y="176"/>
                    </a:lnTo>
                    <a:lnTo>
                      <a:pt x="112" y="144"/>
                    </a:lnTo>
                    <a:lnTo>
                      <a:pt x="104" y="120"/>
                    </a:lnTo>
                    <a:lnTo>
                      <a:pt x="56" y="72"/>
                    </a:lnTo>
                    <a:lnTo>
                      <a:pt x="48" y="64"/>
                    </a:lnTo>
                    <a:lnTo>
                      <a:pt x="56" y="48"/>
                    </a:lnTo>
                    <a:lnTo>
                      <a:pt x="64" y="32"/>
                    </a:lnTo>
                    <a:lnTo>
                      <a:pt x="80" y="24"/>
                    </a:lnTo>
                    <a:lnTo>
                      <a:pt x="64" y="16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5" name="Freeform 300">
                <a:extLst>
                  <a:ext uri="{FF2B5EF4-FFF2-40B4-BE49-F238E27FC236}">
                    <a16:creationId xmlns:a16="http://schemas.microsoft.com/office/drawing/2014/main" id="{527BD813-B9FB-4BA1-B873-09E3EA5B9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9417" y="2957997"/>
                <a:ext cx="99952" cy="97202"/>
              </a:xfrm>
              <a:custGeom>
                <a:avLst/>
                <a:gdLst>
                  <a:gd name="T0" fmla="*/ 0 w 72"/>
                  <a:gd name="T1" fmla="*/ 24 h 64"/>
                  <a:gd name="T2" fmla="*/ 8 w 72"/>
                  <a:gd name="T3" fmla="*/ 8 h 64"/>
                  <a:gd name="T4" fmla="*/ 40 w 72"/>
                  <a:gd name="T5" fmla="*/ 8 h 64"/>
                  <a:gd name="T6" fmla="*/ 48 w 72"/>
                  <a:gd name="T7" fmla="*/ 8 h 64"/>
                  <a:gd name="T8" fmla="*/ 56 w 72"/>
                  <a:gd name="T9" fmla="*/ 8 h 64"/>
                  <a:gd name="T10" fmla="*/ 72 w 72"/>
                  <a:gd name="T11" fmla="*/ 0 h 64"/>
                  <a:gd name="T12" fmla="*/ 72 w 72"/>
                  <a:gd name="T13" fmla="*/ 32 h 64"/>
                  <a:gd name="T14" fmla="*/ 56 w 72"/>
                  <a:gd name="T15" fmla="*/ 48 h 64"/>
                  <a:gd name="T16" fmla="*/ 48 w 72"/>
                  <a:gd name="T17" fmla="*/ 56 h 64"/>
                  <a:gd name="T18" fmla="*/ 32 w 72"/>
                  <a:gd name="T19" fmla="*/ 64 h 64"/>
                  <a:gd name="T20" fmla="*/ 16 w 72"/>
                  <a:gd name="T21" fmla="*/ 56 h 64"/>
                  <a:gd name="T22" fmla="*/ 8 w 72"/>
                  <a:gd name="T23" fmla="*/ 40 h 64"/>
                  <a:gd name="T24" fmla="*/ 0 w 72"/>
                  <a:gd name="T25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64">
                    <a:moveTo>
                      <a:pt x="0" y="24"/>
                    </a:moveTo>
                    <a:lnTo>
                      <a:pt x="8" y="8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72" y="0"/>
                    </a:lnTo>
                    <a:lnTo>
                      <a:pt x="72" y="32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32" y="64"/>
                    </a:lnTo>
                    <a:lnTo>
                      <a:pt x="16" y="56"/>
                    </a:lnTo>
                    <a:lnTo>
                      <a:pt x="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6" name="Freeform 301">
                <a:extLst>
                  <a:ext uri="{FF2B5EF4-FFF2-40B4-BE49-F238E27FC236}">
                    <a16:creationId xmlns:a16="http://schemas.microsoft.com/office/drawing/2014/main" id="{694B8AE7-8B31-4DF6-AF8B-45596A6BC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236" y="2776909"/>
                <a:ext cx="155135" cy="194404"/>
              </a:xfrm>
              <a:custGeom>
                <a:avLst/>
                <a:gdLst>
                  <a:gd name="T0" fmla="*/ 112 w 112"/>
                  <a:gd name="T1" fmla="*/ 120 h 128"/>
                  <a:gd name="T2" fmla="*/ 104 w 112"/>
                  <a:gd name="T3" fmla="*/ 104 h 128"/>
                  <a:gd name="T4" fmla="*/ 88 w 112"/>
                  <a:gd name="T5" fmla="*/ 88 h 128"/>
                  <a:gd name="T6" fmla="*/ 88 w 112"/>
                  <a:gd name="T7" fmla="*/ 80 h 128"/>
                  <a:gd name="T8" fmla="*/ 56 w 112"/>
                  <a:gd name="T9" fmla="*/ 48 h 128"/>
                  <a:gd name="T10" fmla="*/ 64 w 112"/>
                  <a:gd name="T11" fmla="*/ 40 h 128"/>
                  <a:gd name="T12" fmla="*/ 56 w 112"/>
                  <a:gd name="T13" fmla="*/ 32 h 128"/>
                  <a:gd name="T14" fmla="*/ 40 w 112"/>
                  <a:gd name="T15" fmla="*/ 24 h 128"/>
                  <a:gd name="T16" fmla="*/ 24 w 112"/>
                  <a:gd name="T17" fmla="*/ 0 h 128"/>
                  <a:gd name="T18" fmla="*/ 16 w 112"/>
                  <a:gd name="T19" fmla="*/ 0 h 128"/>
                  <a:gd name="T20" fmla="*/ 16 w 112"/>
                  <a:gd name="T21" fmla="*/ 16 h 128"/>
                  <a:gd name="T22" fmla="*/ 16 w 112"/>
                  <a:gd name="T23" fmla="*/ 24 h 128"/>
                  <a:gd name="T24" fmla="*/ 16 w 112"/>
                  <a:gd name="T25" fmla="*/ 16 h 128"/>
                  <a:gd name="T26" fmla="*/ 0 w 112"/>
                  <a:gd name="T27" fmla="*/ 32 h 128"/>
                  <a:gd name="T28" fmla="*/ 8 w 112"/>
                  <a:gd name="T29" fmla="*/ 40 h 128"/>
                  <a:gd name="T30" fmla="*/ 16 w 112"/>
                  <a:gd name="T31" fmla="*/ 48 h 128"/>
                  <a:gd name="T32" fmla="*/ 16 w 112"/>
                  <a:gd name="T33" fmla="*/ 72 h 128"/>
                  <a:gd name="T34" fmla="*/ 32 w 112"/>
                  <a:gd name="T35" fmla="*/ 64 h 128"/>
                  <a:gd name="T36" fmla="*/ 40 w 112"/>
                  <a:gd name="T37" fmla="*/ 72 h 128"/>
                  <a:gd name="T38" fmla="*/ 48 w 112"/>
                  <a:gd name="T39" fmla="*/ 64 h 128"/>
                  <a:gd name="T40" fmla="*/ 64 w 112"/>
                  <a:gd name="T41" fmla="*/ 80 h 128"/>
                  <a:gd name="T42" fmla="*/ 72 w 112"/>
                  <a:gd name="T43" fmla="*/ 96 h 128"/>
                  <a:gd name="T44" fmla="*/ 80 w 112"/>
                  <a:gd name="T45" fmla="*/ 112 h 128"/>
                  <a:gd name="T46" fmla="*/ 80 w 112"/>
                  <a:gd name="T47" fmla="*/ 128 h 128"/>
                  <a:gd name="T48" fmla="*/ 88 w 112"/>
                  <a:gd name="T49" fmla="*/ 128 h 128"/>
                  <a:gd name="T50" fmla="*/ 96 w 112"/>
                  <a:gd name="T51" fmla="*/ 128 h 128"/>
                  <a:gd name="T52" fmla="*/ 112 w 112"/>
                  <a:gd name="T53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" h="128">
                    <a:moveTo>
                      <a:pt x="112" y="120"/>
                    </a:moveTo>
                    <a:lnTo>
                      <a:pt x="104" y="104"/>
                    </a:lnTo>
                    <a:lnTo>
                      <a:pt x="88" y="88"/>
                    </a:lnTo>
                    <a:lnTo>
                      <a:pt x="88" y="80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40" y="24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0" y="32"/>
                    </a:lnTo>
                    <a:lnTo>
                      <a:pt x="8" y="40"/>
                    </a:lnTo>
                    <a:lnTo>
                      <a:pt x="16" y="48"/>
                    </a:lnTo>
                    <a:lnTo>
                      <a:pt x="16" y="72"/>
                    </a:lnTo>
                    <a:lnTo>
                      <a:pt x="32" y="64"/>
                    </a:lnTo>
                    <a:lnTo>
                      <a:pt x="40" y="72"/>
                    </a:lnTo>
                    <a:lnTo>
                      <a:pt x="48" y="64"/>
                    </a:lnTo>
                    <a:lnTo>
                      <a:pt x="64" y="80"/>
                    </a:lnTo>
                    <a:lnTo>
                      <a:pt x="72" y="96"/>
                    </a:lnTo>
                    <a:lnTo>
                      <a:pt x="80" y="112"/>
                    </a:lnTo>
                    <a:lnTo>
                      <a:pt x="80" y="128"/>
                    </a:lnTo>
                    <a:lnTo>
                      <a:pt x="88" y="128"/>
                    </a:lnTo>
                    <a:lnTo>
                      <a:pt x="96" y="128"/>
                    </a:lnTo>
                    <a:lnTo>
                      <a:pt x="112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7" name="Freeform 302">
                <a:extLst>
                  <a:ext uri="{FF2B5EF4-FFF2-40B4-BE49-F238E27FC236}">
                    <a16:creationId xmlns:a16="http://schemas.microsoft.com/office/drawing/2014/main" id="{28E04D1A-2A74-4389-BD72-D59314D9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745" y="2073860"/>
                <a:ext cx="953710" cy="750984"/>
              </a:xfrm>
              <a:custGeom>
                <a:avLst/>
                <a:gdLst>
                  <a:gd name="T0" fmla="*/ 136 w 688"/>
                  <a:gd name="T1" fmla="*/ 80 h 496"/>
                  <a:gd name="T2" fmla="*/ 176 w 688"/>
                  <a:gd name="T3" fmla="*/ 120 h 496"/>
                  <a:gd name="T4" fmla="*/ 312 w 688"/>
                  <a:gd name="T5" fmla="*/ 160 h 496"/>
                  <a:gd name="T6" fmla="*/ 424 w 688"/>
                  <a:gd name="T7" fmla="*/ 160 h 496"/>
                  <a:gd name="T8" fmla="*/ 440 w 688"/>
                  <a:gd name="T9" fmla="*/ 128 h 496"/>
                  <a:gd name="T10" fmla="*/ 472 w 688"/>
                  <a:gd name="T11" fmla="*/ 112 h 496"/>
                  <a:gd name="T12" fmla="*/ 496 w 688"/>
                  <a:gd name="T13" fmla="*/ 88 h 496"/>
                  <a:gd name="T14" fmla="*/ 456 w 688"/>
                  <a:gd name="T15" fmla="*/ 88 h 496"/>
                  <a:gd name="T16" fmla="*/ 464 w 688"/>
                  <a:gd name="T17" fmla="*/ 56 h 496"/>
                  <a:gd name="T18" fmla="*/ 480 w 688"/>
                  <a:gd name="T19" fmla="*/ 24 h 496"/>
                  <a:gd name="T20" fmla="*/ 496 w 688"/>
                  <a:gd name="T21" fmla="*/ 0 h 496"/>
                  <a:gd name="T22" fmla="*/ 576 w 688"/>
                  <a:gd name="T23" fmla="*/ 56 h 496"/>
                  <a:gd name="T24" fmla="*/ 640 w 688"/>
                  <a:gd name="T25" fmla="*/ 88 h 496"/>
                  <a:gd name="T26" fmla="*/ 680 w 688"/>
                  <a:gd name="T27" fmla="*/ 88 h 496"/>
                  <a:gd name="T28" fmla="*/ 672 w 688"/>
                  <a:gd name="T29" fmla="*/ 120 h 496"/>
                  <a:gd name="T30" fmla="*/ 680 w 688"/>
                  <a:gd name="T31" fmla="*/ 160 h 496"/>
                  <a:gd name="T32" fmla="*/ 656 w 688"/>
                  <a:gd name="T33" fmla="*/ 176 h 496"/>
                  <a:gd name="T34" fmla="*/ 616 w 688"/>
                  <a:gd name="T35" fmla="*/ 208 h 496"/>
                  <a:gd name="T36" fmla="*/ 592 w 688"/>
                  <a:gd name="T37" fmla="*/ 216 h 496"/>
                  <a:gd name="T38" fmla="*/ 584 w 688"/>
                  <a:gd name="T39" fmla="*/ 192 h 496"/>
                  <a:gd name="T40" fmla="*/ 560 w 688"/>
                  <a:gd name="T41" fmla="*/ 208 h 496"/>
                  <a:gd name="T42" fmla="*/ 544 w 688"/>
                  <a:gd name="T43" fmla="*/ 224 h 496"/>
                  <a:gd name="T44" fmla="*/ 592 w 688"/>
                  <a:gd name="T45" fmla="*/ 232 h 496"/>
                  <a:gd name="T46" fmla="*/ 608 w 688"/>
                  <a:gd name="T47" fmla="*/ 248 h 496"/>
                  <a:gd name="T48" fmla="*/ 608 w 688"/>
                  <a:gd name="T49" fmla="*/ 288 h 496"/>
                  <a:gd name="T50" fmla="*/ 632 w 688"/>
                  <a:gd name="T51" fmla="*/ 328 h 496"/>
                  <a:gd name="T52" fmla="*/ 648 w 688"/>
                  <a:gd name="T53" fmla="*/ 352 h 496"/>
                  <a:gd name="T54" fmla="*/ 632 w 688"/>
                  <a:gd name="T55" fmla="*/ 400 h 496"/>
                  <a:gd name="T56" fmla="*/ 616 w 688"/>
                  <a:gd name="T57" fmla="*/ 432 h 496"/>
                  <a:gd name="T58" fmla="*/ 576 w 688"/>
                  <a:gd name="T59" fmla="*/ 464 h 496"/>
                  <a:gd name="T60" fmla="*/ 568 w 688"/>
                  <a:gd name="T61" fmla="*/ 472 h 496"/>
                  <a:gd name="T62" fmla="*/ 528 w 688"/>
                  <a:gd name="T63" fmla="*/ 488 h 496"/>
                  <a:gd name="T64" fmla="*/ 520 w 688"/>
                  <a:gd name="T65" fmla="*/ 480 h 496"/>
                  <a:gd name="T66" fmla="*/ 472 w 688"/>
                  <a:gd name="T67" fmla="*/ 464 h 496"/>
                  <a:gd name="T68" fmla="*/ 416 w 688"/>
                  <a:gd name="T69" fmla="*/ 464 h 496"/>
                  <a:gd name="T70" fmla="*/ 408 w 688"/>
                  <a:gd name="T71" fmla="*/ 488 h 496"/>
                  <a:gd name="T72" fmla="*/ 376 w 688"/>
                  <a:gd name="T73" fmla="*/ 472 h 496"/>
                  <a:gd name="T74" fmla="*/ 368 w 688"/>
                  <a:gd name="T75" fmla="*/ 440 h 496"/>
                  <a:gd name="T76" fmla="*/ 352 w 688"/>
                  <a:gd name="T77" fmla="*/ 384 h 496"/>
                  <a:gd name="T78" fmla="*/ 296 w 688"/>
                  <a:gd name="T79" fmla="*/ 360 h 496"/>
                  <a:gd name="T80" fmla="*/ 240 w 688"/>
                  <a:gd name="T81" fmla="*/ 376 h 496"/>
                  <a:gd name="T82" fmla="*/ 216 w 688"/>
                  <a:gd name="T83" fmla="*/ 384 h 496"/>
                  <a:gd name="T84" fmla="*/ 152 w 688"/>
                  <a:gd name="T85" fmla="*/ 368 h 496"/>
                  <a:gd name="T86" fmla="*/ 96 w 688"/>
                  <a:gd name="T87" fmla="*/ 336 h 496"/>
                  <a:gd name="T88" fmla="*/ 96 w 688"/>
                  <a:gd name="T89" fmla="*/ 312 h 496"/>
                  <a:gd name="T90" fmla="*/ 96 w 688"/>
                  <a:gd name="T91" fmla="*/ 272 h 496"/>
                  <a:gd name="T92" fmla="*/ 40 w 688"/>
                  <a:gd name="T93" fmla="*/ 264 h 496"/>
                  <a:gd name="T94" fmla="*/ 16 w 688"/>
                  <a:gd name="T95" fmla="*/ 240 h 496"/>
                  <a:gd name="T96" fmla="*/ 0 w 688"/>
                  <a:gd name="T97" fmla="*/ 216 h 496"/>
                  <a:gd name="T98" fmla="*/ 8 w 688"/>
                  <a:gd name="T99" fmla="*/ 192 h 496"/>
                  <a:gd name="T100" fmla="*/ 48 w 688"/>
                  <a:gd name="T101" fmla="*/ 184 h 496"/>
                  <a:gd name="T102" fmla="*/ 64 w 688"/>
                  <a:gd name="T103" fmla="*/ 152 h 496"/>
                  <a:gd name="T104" fmla="*/ 72 w 688"/>
                  <a:gd name="T105" fmla="*/ 96 h 496"/>
                  <a:gd name="T106" fmla="*/ 104 w 688"/>
                  <a:gd name="T107" fmla="*/ 8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8" h="496">
                    <a:moveTo>
                      <a:pt x="112" y="72"/>
                    </a:moveTo>
                    <a:lnTo>
                      <a:pt x="120" y="64"/>
                    </a:lnTo>
                    <a:lnTo>
                      <a:pt x="136" y="80"/>
                    </a:lnTo>
                    <a:lnTo>
                      <a:pt x="152" y="88"/>
                    </a:lnTo>
                    <a:lnTo>
                      <a:pt x="168" y="96"/>
                    </a:lnTo>
                    <a:lnTo>
                      <a:pt x="176" y="120"/>
                    </a:lnTo>
                    <a:lnTo>
                      <a:pt x="232" y="136"/>
                    </a:lnTo>
                    <a:lnTo>
                      <a:pt x="264" y="160"/>
                    </a:lnTo>
                    <a:lnTo>
                      <a:pt x="312" y="160"/>
                    </a:lnTo>
                    <a:lnTo>
                      <a:pt x="368" y="176"/>
                    </a:lnTo>
                    <a:lnTo>
                      <a:pt x="400" y="168"/>
                    </a:lnTo>
                    <a:lnTo>
                      <a:pt x="424" y="160"/>
                    </a:lnTo>
                    <a:lnTo>
                      <a:pt x="440" y="144"/>
                    </a:lnTo>
                    <a:lnTo>
                      <a:pt x="432" y="136"/>
                    </a:lnTo>
                    <a:lnTo>
                      <a:pt x="440" y="128"/>
                    </a:lnTo>
                    <a:lnTo>
                      <a:pt x="456" y="128"/>
                    </a:lnTo>
                    <a:lnTo>
                      <a:pt x="464" y="120"/>
                    </a:lnTo>
                    <a:lnTo>
                      <a:pt x="472" y="112"/>
                    </a:lnTo>
                    <a:lnTo>
                      <a:pt x="480" y="104"/>
                    </a:lnTo>
                    <a:lnTo>
                      <a:pt x="504" y="104"/>
                    </a:lnTo>
                    <a:lnTo>
                      <a:pt x="496" y="88"/>
                    </a:lnTo>
                    <a:lnTo>
                      <a:pt x="488" y="80"/>
                    </a:lnTo>
                    <a:lnTo>
                      <a:pt x="472" y="88"/>
                    </a:lnTo>
                    <a:lnTo>
                      <a:pt x="456" y="88"/>
                    </a:lnTo>
                    <a:lnTo>
                      <a:pt x="440" y="64"/>
                    </a:lnTo>
                    <a:lnTo>
                      <a:pt x="448" y="56"/>
                    </a:lnTo>
                    <a:lnTo>
                      <a:pt x="464" y="56"/>
                    </a:lnTo>
                    <a:lnTo>
                      <a:pt x="480" y="48"/>
                    </a:lnTo>
                    <a:lnTo>
                      <a:pt x="472" y="32"/>
                    </a:lnTo>
                    <a:lnTo>
                      <a:pt x="480" y="24"/>
                    </a:lnTo>
                    <a:lnTo>
                      <a:pt x="464" y="16"/>
                    </a:lnTo>
                    <a:lnTo>
                      <a:pt x="472" y="8"/>
                    </a:lnTo>
                    <a:lnTo>
                      <a:pt x="496" y="0"/>
                    </a:lnTo>
                    <a:lnTo>
                      <a:pt x="528" y="8"/>
                    </a:lnTo>
                    <a:lnTo>
                      <a:pt x="560" y="40"/>
                    </a:lnTo>
                    <a:lnTo>
                      <a:pt x="576" y="56"/>
                    </a:lnTo>
                    <a:lnTo>
                      <a:pt x="600" y="64"/>
                    </a:lnTo>
                    <a:lnTo>
                      <a:pt x="624" y="72"/>
                    </a:lnTo>
                    <a:lnTo>
                      <a:pt x="640" y="88"/>
                    </a:lnTo>
                    <a:lnTo>
                      <a:pt x="648" y="88"/>
                    </a:lnTo>
                    <a:lnTo>
                      <a:pt x="672" y="72"/>
                    </a:lnTo>
                    <a:lnTo>
                      <a:pt x="680" y="88"/>
                    </a:lnTo>
                    <a:lnTo>
                      <a:pt x="680" y="96"/>
                    </a:lnTo>
                    <a:lnTo>
                      <a:pt x="688" y="128"/>
                    </a:lnTo>
                    <a:lnTo>
                      <a:pt x="672" y="120"/>
                    </a:lnTo>
                    <a:lnTo>
                      <a:pt x="664" y="128"/>
                    </a:lnTo>
                    <a:lnTo>
                      <a:pt x="680" y="152"/>
                    </a:lnTo>
                    <a:lnTo>
                      <a:pt x="680" y="160"/>
                    </a:lnTo>
                    <a:lnTo>
                      <a:pt x="664" y="160"/>
                    </a:lnTo>
                    <a:lnTo>
                      <a:pt x="664" y="168"/>
                    </a:lnTo>
                    <a:lnTo>
                      <a:pt x="656" y="176"/>
                    </a:lnTo>
                    <a:lnTo>
                      <a:pt x="656" y="184"/>
                    </a:lnTo>
                    <a:lnTo>
                      <a:pt x="640" y="176"/>
                    </a:lnTo>
                    <a:lnTo>
                      <a:pt x="616" y="208"/>
                    </a:lnTo>
                    <a:lnTo>
                      <a:pt x="608" y="208"/>
                    </a:lnTo>
                    <a:lnTo>
                      <a:pt x="592" y="224"/>
                    </a:lnTo>
                    <a:lnTo>
                      <a:pt x="592" y="216"/>
                    </a:lnTo>
                    <a:lnTo>
                      <a:pt x="584" y="208"/>
                    </a:lnTo>
                    <a:lnTo>
                      <a:pt x="592" y="192"/>
                    </a:lnTo>
                    <a:lnTo>
                      <a:pt x="584" y="192"/>
                    </a:lnTo>
                    <a:lnTo>
                      <a:pt x="576" y="184"/>
                    </a:lnTo>
                    <a:lnTo>
                      <a:pt x="568" y="200"/>
                    </a:lnTo>
                    <a:lnTo>
                      <a:pt x="560" y="208"/>
                    </a:lnTo>
                    <a:lnTo>
                      <a:pt x="560" y="216"/>
                    </a:lnTo>
                    <a:lnTo>
                      <a:pt x="544" y="216"/>
                    </a:lnTo>
                    <a:lnTo>
                      <a:pt x="544" y="224"/>
                    </a:lnTo>
                    <a:lnTo>
                      <a:pt x="576" y="248"/>
                    </a:lnTo>
                    <a:lnTo>
                      <a:pt x="584" y="248"/>
                    </a:lnTo>
                    <a:lnTo>
                      <a:pt x="592" y="232"/>
                    </a:lnTo>
                    <a:lnTo>
                      <a:pt x="616" y="240"/>
                    </a:lnTo>
                    <a:lnTo>
                      <a:pt x="616" y="248"/>
                    </a:lnTo>
                    <a:lnTo>
                      <a:pt x="608" y="248"/>
                    </a:lnTo>
                    <a:lnTo>
                      <a:pt x="600" y="256"/>
                    </a:lnTo>
                    <a:lnTo>
                      <a:pt x="584" y="280"/>
                    </a:lnTo>
                    <a:lnTo>
                      <a:pt x="608" y="288"/>
                    </a:lnTo>
                    <a:lnTo>
                      <a:pt x="624" y="312"/>
                    </a:lnTo>
                    <a:lnTo>
                      <a:pt x="640" y="328"/>
                    </a:lnTo>
                    <a:lnTo>
                      <a:pt x="632" y="328"/>
                    </a:lnTo>
                    <a:lnTo>
                      <a:pt x="640" y="336"/>
                    </a:lnTo>
                    <a:lnTo>
                      <a:pt x="624" y="344"/>
                    </a:lnTo>
                    <a:lnTo>
                      <a:pt x="648" y="352"/>
                    </a:lnTo>
                    <a:lnTo>
                      <a:pt x="648" y="376"/>
                    </a:lnTo>
                    <a:lnTo>
                      <a:pt x="640" y="384"/>
                    </a:lnTo>
                    <a:lnTo>
                      <a:pt x="632" y="400"/>
                    </a:lnTo>
                    <a:lnTo>
                      <a:pt x="632" y="416"/>
                    </a:lnTo>
                    <a:lnTo>
                      <a:pt x="624" y="432"/>
                    </a:lnTo>
                    <a:lnTo>
                      <a:pt x="616" y="432"/>
                    </a:lnTo>
                    <a:lnTo>
                      <a:pt x="616" y="440"/>
                    </a:lnTo>
                    <a:lnTo>
                      <a:pt x="600" y="456"/>
                    </a:lnTo>
                    <a:lnTo>
                      <a:pt x="576" y="464"/>
                    </a:lnTo>
                    <a:lnTo>
                      <a:pt x="576" y="472"/>
                    </a:lnTo>
                    <a:lnTo>
                      <a:pt x="568" y="464"/>
                    </a:lnTo>
                    <a:lnTo>
                      <a:pt x="568" y="472"/>
                    </a:lnTo>
                    <a:lnTo>
                      <a:pt x="560" y="464"/>
                    </a:lnTo>
                    <a:lnTo>
                      <a:pt x="560" y="472"/>
                    </a:lnTo>
                    <a:lnTo>
                      <a:pt x="528" y="488"/>
                    </a:lnTo>
                    <a:lnTo>
                      <a:pt x="528" y="496"/>
                    </a:lnTo>
                    <a:lnTo>
                      <a:pt x="520" y="496"/>
                    </a:lnTo>
                    <a:lnTo>
                      <a:pt x="520" y="480"/>
                    </a:lnTo>
                    <a:lnTo>
                      <a:pt x="496" y="480"/>
                    </a:lnTo>
                    <a:lnTo>
                      <a:pt x="480" y="472"/>
                    </a:lnTo>
                    <a:lnTo>
                      <a:pt x="472" y="464"/>
                    </a:lnTo>
                    <a:lnTo>
                      <a:pt x="456" y="456"/>
                    </a:lnTo>
                    <a:lnTo>
                      <a:pt x="424" y="464"/>
                    </a:lnTo>
                    <a:lnTo>
                      <a:pt x="416" y="464"/>
                    </a:lnTo>
                    <a:lnTo>
                      <a:pt x="408" y="464"/>
                    </a:lnTo>
                    <a:lnTo>
                      <a:pt x="408" y="480"/>
                    </a:lnTo>
                    <a:lnTo>
                      <a:pt x="408" y="488"/>
                    </a:lnTo>
                    <a:lnTo>
                      <a:pt x="408" y="480"/>
                    </a:lnTo>
                    <a:lnTo>
                      <a:pt x="392" y="480"/>
                    </a:lnTo>
                    <a:lnTo>
                      <a:pt x="376" y="472"/>
                    </a:lnTo>
                    <a:lnTo>
                      <a:pt x="376" y="456"/>
                    </a:lnTo>
                    <a:lnTo>
                      <a:pt x="368" y="456"/>
                    </a:lnTo>
                    <a:lnTo>
                      <a:pt x="368" y="440"/>
                    </a:lnTo>
                    <a:lnTo>
                      <a:pt x="352" y="448"/>
                    </a:lnTo>
                    <a:lnTo>
                      <a:pt x="360" y="400"/>
                    </a:lnTo>
                    <a:lnTo>
                      <a:pt x="352" y="384"/>
                    </a:lnTo>
                    <a:lnTo>
                      <a:pt x="336" y="384"/>
                    </a:lnTo>
                    <a:lnTo>
                      <a:pt x="312" y="360"/>
                    </a:lnTo>
                    <a:lnTo>
                      <a:pt x="296" y="360"/>
                    </a:lnTo>
                    <a:lnTo>
                      <a:pt x="280" y="376"/>
                    </a:lnTo>
                    <a:lnTo>
                      <a:pt x="264" y="384"/>
                    </a:lnTo>
                    <a:lnTo>
                      <a:pt x="240" y="376"/>
                    </a:lnTo>
                    <a:lnTo>
                      <a:pt x="232" y="392"/>
                    </a:lnTo>
                    <a:lnTo>
                      <a:pt x="224" y="384"/>
                    </a:lnTo>
                    <a:lnTo>
                      <a:pt x="216" y="384"/>
                    </a:lnTo>
                    <a:lnTo>
                      <a:pt x="192" y="384"/>
                    </a:lnTo>
                    <a:lnTo>
                      <a:pt x="160" y="360"/>
                    </a:lnTo>
                    <a:lnTo>
                      <a:pt x="152" y="368"/>
                    </a:lnTo>
                    <a:lnTo>
                      <a:pt x="136" y="352"/>
                    </a:lnTo>
                    <a:lnTo>
                      <a:pt x="120" y="352"/>
                    </a:lnTo>
                    <a:lnTo>
                      <a:pt x="96" y="336"/>
                    </a:lnTo>
                    <a:lnTo>
                      <a:pt x="80" y="320"/>
                    </a:lnTo>
                    <a:lnTo>
                      <a:pt x="80" y="312"/>
                    </a:lnTo>
                    <a:lnTo>
                      <a:pt x="96" y="312"/>
                    </a:lnTo>
                    <a:lnTo>
                      <a:pt x="88" y="296"/>
                    </a:lnTo>
                    <a:lnTo>
                      <a:pt x="96" y="280"/>
                    </a:lnTo>
                    <a:lnTo>
                      <a:pt x="96" y="272"/>
                    </a:lnTo>
                    <a:lnTo>
                      <a:pt x="80" y="264"/>
                    </a:lnTo>
                    <a:lnTo>
                      <a:pt x="64" y="272"/>
                    </a:lnTo>
                    <a:lnTo>
                      <a:pt x="40" y="264"/>
                    </a:lnTo>
                    <a:lnTo>
                      <a:pt x="32" y="248"/>
                    </a:lnTo>
                    <a:lnTo>
                      <a:pt x="16" y="248"/>
                    </a:lnTo>
                    <a:lnTo>
                      <a:pt x="16" y="240"/>
                    </a:lnTo>
                    <a:lnTo>
                      <a:pt x="16" y="224"/>
                    </a:lnTo>
                    <a:lnTo>
                      <a:pt x="8" y="224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0" y="200"/>
                    </a:lnTo>
                    <a:lnTo>
                      <a:pt x="8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48" y="184"/>
                    </a:lnTo>
                    <a:lnTo>
                      <a:pt x="64" y="176"/>
                    </a:lnTo>
                    <a:lnTo>
                      <a:pt x="64" y="168"/>
                    </a:lnTo>
                    <a:lnTo>
                      <a:pt x="64" y="152"/>
                    </a:lnTo>
                    <a:lnTo>
                      <a:pt x="56" y="128"/>
                    </a:lnTo>
                    <a:lnTo>
                      <a:pt x="72" y="120"/>
                    </a:lnTo>
                    <a:lnTo>
                      <a:pt x="72" y="96"/>
                    </a:lnTo>
                    <a:lnTo>
                      <a:pt x="96" y="96"/>
                    </a:lnTo>
                    <a:lnTo>
                      <a:pt x="104" y="96"/>
                    </a:lnTo>
                    <a:lnTo>
                      <a:pt x="104" y="80"/>
                    </a:lnTo>
                    <a:lnTo>
                      <a:pt x="112" y="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8" name="Freeform 303">
                <a:extLst>
                  <a:ext uri="{FF2B5EF4-FFF2-40B4-BE49-F238E27FC236}">
                    <a16:creationId xmlns:a16="http://schemas.microsoft.com/office/drawing/2014/main" id="{F8F89F03-0BB4-4C1A-8C29-56B7380B7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137" y="2413401"/>
                <a:ext cx="66635" cy="97202"/>
              </a:xfrm>
              <a:custGeom>
                <a:avLst/>
                <a:gdLst>
                  <a:gd name="T0" fmla="*/ 0 w 48"/>
                  <a:gd name="T1" fmla="*/ 8 h 64"/>
                  <a:gd name="T2" fmla="*/ 8 w 48"/>
                  <a:gd name="T3" fmla="*/ 8 h 64"/>
                  <a:gd name="T4" fmla="*/ 16 w 48"/>
                  <a:gd name="T5" fmla="*/ 0 h 64"/>
                  <a:gd name="T6" fmla="*/ 32 w 48"/>
                  <a:gd name="T7" fmla="*/ 16 h 64"/>
                  <a:gd name="T8" fmla="*/ 48 w 48"/>
                  <a:gd name="T9" fmla="*/ 40 h 64"/>
                  <a:gd name="T10" fmla="*/ 48 w 48"/>
                  <a:gd name="T11" fmla="*/ 48 h 64"/>
                  <a:gd name="T12" fmla="*/ 24 w 48"/>
                  <a:gd name="T13" fmla="*/ 64 h 64"/>
                  <a:gd name="T14" fmla="*/ 8 w 48"/>
                  <a:gd name="T15" fmla="*/ 48 h 64"/>
                  <a:gd name="T16" fmla="*/ 16 w 48"/>
                  <a:gd name="T17" fmla="*/ 40 h 64"/>
                  <a:gd name="T18" fmla="*/ 0 w 48"/>
                  <a:gd name="T19" fmla="*/ 24 h 64"/>
                  <a:gd name="T20" fmla="*/ 8 w 48"/>
                  <a:gd name="T21" fmla="*/ 24 h 64"/>
                  <a:gd name="T22" fmla="*/ 0 w 48"/>
                  <a:gd name="T23" fmla="*/ 16 h 64"/>
                  <a:gd name="T24" fmla="*/ 0 w 48"/>
                  <a:gd name="T2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64">
                    <a:moveTo>
                      <a:pt x="0" y="8"/>
                    </a:moveTo>
                    <a:lnTo>
                      <a:pt x="8" y="8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24" y="64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69" name="Freeform 304">
                <a:extLst>
                  <a:ext uri="{FF2B5EF4-FFF2-40B4-BE49-F238E27FC236}">
                    <a16:creationId xmlns:a16="http://schemas.microsoft.com/office/drawing/2014/main" id="{3B9EEF4A-C8C7-4FA8-B72E-51866334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9369" y="2836828"/>
                <a:ext cx="44770" cy="37283"/>
              </a:xfrm>
              <a:custGeom>
                <a:avLst/>
                <a:gdLst>
                  <a:gd name="T0" fmla="*/ 0 w 32"/>
                  <a:gd name="T1" fmla="*/ 8 h 24"/>
                  <a:gd name="T2" fmla="*/ 8 w 32"/>
                  <a:gd name="T3" fmla="*/ 24 h 24"/>
                  <a:gd name="T4" fmla="*/ 16 w 32"/>
                  <a:gd name="T5" fmla="*/ 24 h 24"/>
                  <a:gd name="T6" fmla="*/ 32 w 32"/>
                  <a:gd name="T7" fmla="*/ 16 h 24"/>
                  <a:gd name="T8" fmla="*/ 32 w 32"/>
                  <a:gd name="T9" fmla="*/ 0 h 24"/>
                  <a:gd name="T10" fmla="*/ 16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8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0" name="Freeform 305">
                <a:extLst>
                  <a:ext uri="{FF2B5EF4-FFF2-40B4-BE49-F238E27FC236}">
                    <a16:creationId xmlns:a16="http://schemas.microsoft.com/office/drawing/2014/main" id="{F4669608-5377-4197-ACC7-0325CC074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1089" y="2341498"/>
                <a:ext cx="166587" cy="193072"/>
              </a:xfrm>
              <a:custGeom>
                <a:avLst/>
                <a:gdLst>
                  <a:gd name="T0" fmla="*/ 0 w 120"/>
                  <a:gd name="T1" fmla="*/ 112 h 128"/>
                  <a:gd name="T2" fmla="*/ 8 w 120"/>
                  <a:gd name="T3" fmla="*/ 120 h 128"/>
                  <a:gd name="T4" fmla="*/ 16 w 120"/>
                  <a:gd name="T5" fmla="*/ 120 h 128"/>
                  <a:gd name="T6" fmla="*/ 24 w 120"/>
                  <a:gd name="T7" fmla="*/ 112 h 128"/>
                  <a:gd name="T8" fmla="*/ 48 w 120"/>
                  <a:gd name="T9" fmla="*/ 104 h 128"/>
                  <a:gd name="T10" fmla="*/ 56 w 120"/>
                  <a:gd name="T11" fmla="*/ 104 h 128"/>
                  <a:gd name="T12" fmla="*/ 56 w 120"/>
                  <a:gd name="T13" fmla="*/ 120 h 128"/>
                  <a:gd name="T14" fmla="*/ 72 w 120"/>
                  <a:gd name="T15" fmla="*/ 128 h 128"/>
                  <a:gd name="T16" fmla="*/ 80 w 120"/>
                  <a:gd name="T17" fmla="*/ 112 h 128"/>
                  <a:gd name="T18" fmla="*/ 72 w 120"/>
                  <a:gd name="T19" fmla="*/ 104 h 128"/>
                  <a:gd name="T20" fmla="*/ 80 w 120"/>
                  <a:gd name="T21" fmla="*/ 104 h 128"/>
                  <a:gd name="T22" fmla="*/ 88 w 120"/>
                  <a:gd name="T23" fmla="*/ 104 h 128"/>
                  <a:gd name="T24" fmla="*/ 96 w 120"/>
                  <a:gd name="T25" fmla="*/ 96 h 128"/>
                  <a:gd name="T26" fmla="*/ 104 w 120"/>
                  <a:gd name="T27" fmla="*/ 104 h 128"/>
                  <a:gd name="T28" fmla="*/ 104 w 120"/>
                  <a:gd name="T29" fmla="*/ 96 h 128"/>
                  <a:gd name="T30" fmla="*/ 112 w 120"/>
                  <a:gd name="T31" fmla="*/ 104 h 128"/>
                  <a:gd name="T32" fmla="*/ 120 w 120"/>
                  <a:gd name="T33" fmla="*/ 96 h 128"/>
                  <a:gd name="T34" fmla="*/ 120 w 120"/>
                  <a:gd name="T35" fmla="*/ 88 h 128"/>
                  <a:gd name="T36" fmla="*/ 104 w 120"/>
                  <a:gd name="T37" fmla="*/ 56 h 128"/>
                  <a:gd name="T38" fmla="*/ 104 w 120"/>
                  <a:gd name="T39" fmla="*/ 48 h 128"/>
                  <a:gd name="T40" fmla="*/ 112 w 120"/>
                  <a:gd name="T41" fmla="*/ 48 h 128"/>
                  <a:gd name="T42" fmla="*/ 104 w 120"/>
                  <a:gd name="T43" fmla="*/ 40 h 128"/>
                  <a:gd name="T44" fmla="*/ 80 w 120"/>
                  <a:gd name="T45" fmla="*/ 8 h 128"/>
                  <a:gd name="T46" fmla="*/ 72 w 120"/>
                  <a:gd name="T47" fmla="*/ 0 h 128"/>
                  <a:gd name="T48" fmla="*/ 80 w 120"/>
                  <a:gd name="T49" fmla="*/ 8 h 128"/>
                  <a:gd name="T50" fmla="*/ 72 w 120"/>
                  <a:gd name="T51" fmla="*/ 8 h 128"/>
                  <a:gd name="T52" fmla="*/ 80 w 120"/>
                  <a:gd name="T53" fmla="*/ 40 h 128"/>
                  <a:gd name="T54" fmla="*/ 80 w 120"/>
                  <a:gd name="T55" fmla="*/ 64 h 128"/>
                  <a:gd name="T56" fmla="*/ 64 w 120"/>
                  <a:gd name="T57" fmla="*/ 72 h 128"/>
                  <a:gd name="T58" fmla="*/ 64 w 120"/>
                  <a:gd name="T59" fmla="*/ 64 h 128"/>
                  <a:gd name="T60" fmla="*/ 56 w 120"/>
                  <a:gd name="T61" fmla="*/ 64 h 128"/>
                  <a:gd name="T62" fmla="*/ 56 w 120"/>
                  <a:gd name="T63" fmla="*/ 88 h 128"/>
                  <a:gd name="T64" fmla="*/ 56 w 120"/>
                  <a:gd name="T65" fmla="*/ 96 h 128"/>
                  <a:gd name="T66" fmla="*/ 48 w 120"/>
                  <a:gd name="T67" fmla="*/ 88 h 128"/>
                  <a:gd name="T68" fmla="*/ 16 w 120"/>
                  <a:gd name="T69" fmla="*/ 96 h 128"/>
                  <a:gd name="T70" fmla="*/ 0 w 120"/>
                  <a:gd name="T71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0" h="128">
                    <a:moveTo>
                      <a:pt x="0" y="112"/>
                    </a:moveTo>
                    <a:lnTo>
                      <a:pt x="8" y="120"/>
                    </a:lnTo>
                    <a:lnTo>
                      <a:pt x="16" y="120"/>
                    </a:lnTo>
                    <a:lnTo>
                      <a:pt x="24" y="112"/>
                    </a:lnTo>
                    <a:lnTo>
                      <a:pt x="48" y="104"/>
                    </a:lnTo>
                    <a:lnTo>
                      <a:pt x="56" y="104"/>
                    </a:lnTo>
                    <a:lnTo>
                      <a:pt x="56" y="120"/>
                    </a:lnTo>
                    <a:lnTo>
                      <a:pt x="72" y="128"/>
                    </a:lnTo>
                    <a:lnTo>
                      <a:pt x="80" y="112"/>
                    </a:lnTo>
                    <a:lnTo>
                      <a:pt x="72" y="104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96" y="96"/>
                    </a:lnTo>
                    <a:lnTo>
                      <a:pt x="104" y="104"/>
                    </a:lnTo>
                    <a:lnTo>
                      <a:pt x="104" y="96"/>
                    </a:lnTo>
                    <a:lnTo>
                      <a:pt x="112" y="104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04" y="40"/>
                    </a:lnTo>
                    <a:lnTo>
                      <a:pt x="80" y="8"/>
                    </a:lnTo>
                    <a:lnTo>
                      <a:pt x="72" y="0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80" y="40"/>
                    </a:lnTo>
                    <a:lnTo>
                      <a:pt x="80" y="64"/>
                    </a:lnTo>
                    <a:lnTo>
                      <a:pt x="64" y="72"/>
                    </a:lnTo>
                    <a:lnTo>
                      <a:pt x="64" y="64"/>
                    </a:lnTo>
                    <a:lnTo>
                      <a:pt x="56" y="64"/>
                    </a:lnTo>
                    <a:lnTo>
                      <a:pt x="56" y="88"/>
                    </a:lnTo>
                    <a:lnTo>
                      <a:pt x="56" y="96"/>
                    </a:lnTo>
                    <a:lnTo>
                      <a:pt x="48" y="88"/>
                    </a:lnTo>
                    <a:lnTo>
                      <a:pt x="16" y="9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1" name="Freeform 306">
                <a:extLst>
                  <a:ext uri="{FF2B5EF4-FFF2-40B4-BE49-F238E27FC236}">
                    <a16:creationId xmlns:a16="http://schemas.microsoft.com/office/drawing/2014/main" id="{6A524CC2-4B87-4ED8-8E3D-FD49D0573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7725" y="2256281"/>
                <a:ext cx="99952" cy="97202"/>
              </a:xfrm>
              <a:custGeom>
                <a:avLst/>
                <a:gdLst>
                  <a:gd name="T0" fmla="*/ 8 w 72"/>
                  <a:gd name="T1" fmla="*/ 40 h 64"/>
                  <a:gd name="T2" fmla="*/ 16 w 72"/>
                  <a:gd name="T3" fmla="*/ 64 h 64"/>
                  <a:gd name="T4" fmla="*/ 24 w 72"/>
                  <a:gd name="T5" fmla="*/ 56 h 64"/>
                  <a:gd name="T6" fmla="*/ 16 w 72"/>
                  <a:gd name="T7" fmla="*/ 40 h 64"/>
                  <a:gd name="T8" fmla="*/ 24 w 72"/>
                  <a:gd name="T9" fmla="*/ 48 h 64"/>
                  <a:gd name="T10" fmla="*/ 32 w 72"/>
                  <a:gd name="T11" fmla="*/ 40 h 64"/>
                  <a:gd name="T12" fmla="*/ 48 w 72"/>
                  <a:gd name="T13" fmla="*/ 48 h 64"/>
                  <a:gd name="T14" fmla="*/ 56 w 72"/>
                  <a:gd name="T15" fmla="*/ 40 h 64"/>
                  <a:gd name="T16" fmla="*/ 64 w 72"/>
                  <a:gd name="T17" fmla="*/ 40 h 64"/>
                  <a:gd name="T18" fmla="*/ 72 w 72"/>
                  <a:gd name="T19" fmla="*/ 32 h 64"/>
                  <a:gd name="T20" fmla="*/ 64 w 72"/>
                  <a:gd name="T21" fmla="*/ 32 h 64"/>
                  <a:gd name="T22" fmla="*/ 56 w 72"/>
                  <a:gd name="T23" fmla="*/ 24 h 64"/>
                  <a:gd name="T24" fmla="*/ 56 w 72"/>
                  <a:gd name="T25" fmla="*/ 16 h 64"/>
                  <a:gd name="T26" fmla="*/ 48 w 72"/>
                  <a:gd name="T27" fmla="*/ 24 h 64"/>
                  <a:gd name="T28" fmla="*/ 40 w 72"/>
                  <a:gd name="T29" fmla="*/ 16 h 64"/>
                  <a:gd name="T30" fmla="*/ 0 w 72"/>
                  <a:gd name="T31" fmla="*/ 0 h 64"/>
                  <a:gd name="T32" fmla="*/ 8 w 72"/>
                  <a:gd name="T33" fmla="*/ 8 h 64"/>
                  <a:gd name="T34" fmla="*/ 16 w 72"/>
                  <a:gd name="T35" fmla="*/ 32 h 64"/>
                  <a:gd name="T36" fmla="*/ 8 w 72"/>
                  <a:gd name="T37" fmla="*/ 32 h 64"/>
                  <a:gd name="T38" fmla="*/ 8 w 72"/>
                  <a:gd name="T3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64">
                    <a:moveTo>
                      <a:pt x="8" y="40"/>
                    </a:moveTo>
                    <a:lnTo>
                      <a:pt x="16" y="64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40"/>
                    </a:lnTo>
                    <a:lnTo>
                      <a:pt x="72" y="32"/>
                    </a:lnTo>
                    <a:lnTo>
                      <a:pt x="64" y="32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2" name="Freeform 307">
                <a:extLst>
                  <a:ext uri="{FF2B5EF4-FFF2-40B4-BE49-F238E27FC236}">
                    <a16:creationId xmlns:a16="http://schemas.microsoft.com/office/drawing/2014/main" id="{E5F55297-E834-4C87-B5FE-004A0EE56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054" y="3164386"/>
                <a:ext cx="199905" cy="266306"/>
              </a:xfrm>
              <a:custGeom>
                <a:avLst/>
                <a:gdLst>
                  <a:gd name="T0" fmla="*/ 0 w 144"/>
                  <a:gd name="T1" fmla="*/ 0 h 176"/>
                  <a:gd name="T2" fmla="*/ 0 w 144"/>
                  <a:gd name="T3" fmla="*/ 16 h 176"/>
                  <a:gd name="T4" fmla="*/ 16 w 144"/>
                  <a:gd name="T5" fmla="*/ 32 h 176"/>
                  <a:gd name="T6" fmla="*/ 32 w 144"/>
                  <a:gd name="T7" fmla="*/ 48 h 176"/>
                  <a:gd name="T8" fmla="*/ 48 w 144"/>
                  <a:gd name="T9" fmla="*/ 56 h 176"/>
                  <a:gd name="T10" fmla="*/ 48 w 144"/>
                  <a:gd name="T11" fmla="*/ 80 h 176"/>
                  <a:gd name="T12" fmla="*/ 64 w 144"/>
                  <a:gd name="T13" fmla="*/ 96 h 176"/>
                  <a:gd name="T14" fmla="*/ 72 w 144"/>
                  <a:gd name="T15" fmla="*/ 120 h 176"/>
                  <a:gd name="T16" fmla="*/ 80 w 144"/>
                  <a:gd name="T17" fmla="*/ 136 h 176"/>
                  <a:gd name="T18" fmla="*/ 120 w 144"/>
                  <a:gd name="T19" fmla="*/ 168 h 176"/>
                  <a:gd name="T20" fmla="*/ 120 w 144"/>
                  <a:gd name="T21" fmla="*/ 176 h 176"/>
                  <a:gd name="T22" fmla="*/ 128 w 144"/>
                  <a:gd name="T23" fmla="*/ 168 h 176"/>
                  <a:gd name="T24" fmla="*/ 136 w 144"/>
                  <a:gd name="T25" fmla="*/ 176 h 176"/>
                  <a:gd name="T26" fmla="*/ 144 w 144"/>
                  <a:gd name="T27" fmla="*/ 136 h 176"/>
                  <a:gd name="T28" fmla="*/ 136 w 144"/>
                  <a:gd name="T29" fmla="*/ 120 h 176"/>
                  <a:gd name="T30" fmla="*/ 128 w 144"/>
                  <a:gd name="T31" fmla="*/ 120 h 176"/>
                  <a:gd name="T32" fmla="*/ 120 w 144"/>
                  <a:gd name="T33" fmla="*/ 104 h 176"/>
                  <a:gd name="T34" fmla="*/ 112 w 144"/>
                  <a:gd name="T35" fmla="*/ 104 h 176"/>
                  <a:gd name="T36" fmla="*/ 104 w 144"/>
                  <a:gd name="T37" fmla="*/ 96 h 176"/>
                  <a:gd name="T38" fmla="*/ 112 w 144"/>
                  <a:gd name="T39" fmla="*/ 88 h 176"/>
                  <a:gd name="T40" fmla="*/ 104 w 144"/>
                  <a:gd name="T41" fmla="*/ 80 h 176"/>
                  <a:gd name="T42" fmla="*/ 104 w 144"/>
                  <a:gd name="T43" fmla="*/ 72 h 176"/>
                  <a:gd name="T44" fmla="*/ 80 w 144"/>
                  <a:gd name="T45" fmla="*/ 56 h 176"/>
                  <a:gd name="T46" fmla="*/ 72 w 144"/>
                  <a:gd name="T47" fmla="*/ 56 h 176"/>
                  <a:gd name="T48" fmla="*/ 24 w 144"/>
                  <a:gd name="T49" fmla="*/ 8 h 176"/>
                  <a:gd name="T50" fmla="*/ 0 w 144"/>
                  <a:gd name="T5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76">
                    <a:moveTo>
                      <a:pt x="0" y="0"/>
                    </a:moveTo>
                    <a:lnTo>
                      <a:pt x="0" y="16"/>
                    </a:lnTo>
                    <a:lnTo>
                      <a:pt x="16" y="32"/>
                    </a:lnTo>
                    <a:lnTo>
                      <a:pt x="32" y="48"/>
                    </a:lnTo>
                    <a:lnTo>
                      <a:pt x="48" y="56"/>
                    </a:lnTo>
                    <a:lnTo>
                      <a:pt x="48" y="80"/>
                    </a:lnTo>
                    <a:lnTo>
                      <a:pt x="64" y="96"/>
                    </a:lnTo>
                    <a:lnTo>
                      <a:pt x="72" y="120"/>
                    </a:lnTo>
                    <a:lnTo>
                      <a:pt x="80" y="136"/>
                    </a:lnTo>
                    <a:lnTo>
                      <a:pt x="120" y="168"/>
                    </a:lnTo>
                    <a:lnTo>
                      <a:pt x="120" y="176"/>
                    </a:lnTo>
                    <a:lnTo>
                      <a:pt x="128" y="168"/>
                    </a:lnTo>
                    <a:lnTo>
                      <a:pt x="136" y="176"/>
                    </a:lnTo>
                    <a:lnTo>
                      <a:pt x="144" y="136"/>
                    </a:lnTo>
                    <a:lnTo>
                      <a:pt x="136" y="120"/>
                    </a:lnTo>
                    <a:lnTo>
                      <a:pt x="128" y="120"/>
                    </a:lnTo>
                    <a:lnTo>
                      <a:pt x="120" y="104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112" y="88"/>
                    </a:lnTo>
                    <a:lnTo>
                      <a:pt x="104" y="80"/>
                    </a:lnTo>
                    <a:lnTo>
                      <a:pt x="104" y="72"/>
                    </a:lnTo>
                    <a:lnTo>
                      <a:pt x="80" y="56"/>
                    </a:lnTo>
                    <a:lnTo>
                      <a:pt x="72" y="56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3" name="Freeform 308">
                <a:extLst>
                  <a:ext uri="{FF2B5EF4-FFF2-40B4-BE49-F238E27FC236}">
                    <a16:creationId xmlns:a16="http://schemas.microsoft.com/office/drawing/2014/main" id="{BCDB8963-054D-4F08-B108-77F9C35BB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6052" y="3430692"/>
                <a:ext cx="166587" cy="61250"/>
              </a:xfrm>
              <a:custGeom>
                <a:avLst/>
                <a:gdLst>
                  <a:gd name="T0" fmla="*/ 0 w 120"/>
                  <a:gd name="T1" fmla="*/ 8 h 40"/>
                  <a:gd name="T2" fmla="*/ 40 w 120"/>
                  <a:gd name="T3" fmla="*/ 24 h 40"/>
                  <a:gd name="T4" fmla="*/ 56 w 120"/>
                  <a:gd name="T5" fmla="*/ 24 h 40"/>
                  <a:gd name="T6" fmla="*/ 96 w 120"/>
                  <a:gd name="T7" fmla="*/ 40 h 40"/>
                  <a:gd name="T8" fmla="*/ 104 w 120"/>
                  <a:gd name="T9" fmla="*/ 32 h 40"/>
                  <a:gd name="T10" fmla="*/ 120 w 120"/>
                  <a:gd name="T11" fmla="*/ 40 h 40"/>
                  <a:gd name="T12" fmla="*/ 120 w 120"/>
                  <a:gd name="T13" fmla="*/ 24 h 40"/>
                  <a:gd name="T14" fmla="*/ 104 w 120"/>
                  <a:gd name="T15" fmla="*/ 24 h 40"/>
                  <a:gd name="T16" fmla="*/ 96 w 120"/>
                  <a:gd name="T17" fmla="*/ 16 h 40"/>
                  <a:gd name="T18" fmla="*/ 72 w 120"/>
                  <a:gd name="T19" fmla="*/ 8 h 40"/>
                  <a:gd name="T20" fmla="*/ 72 w 120"/>
                  <a:gd name="T21" fmla="*/ 16 h 40"/>
                  <a:gd name="T22" fmla="*/ 48 w 120"/>
                  <a:gd name="T23" fmla="*/ 16 h 40"/>
                  <a:gd name="T24" fmla="*/ 32 w 120"/>
                  <a:gd name="T25" fmla="*/ 0 h 40"/>
                  <a:gd name="T26" fmla="*/ 16 w 120"/>
                  <a:gd name="T27" fmla="*/ 0 h 40"/>
                  <a:gd name="T28" fmla="*/ 0 w 120"/>
                  <a:gd name="T2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40">
                    <a:moveTo>
                      <a:pt x="0" y="8"/>
                    </a:moveTo>
                    <a:lnTo>
                      <a:pt x="40" y="24"/>
                    </a:lnTo>
                    <a:lnTo>
                      <a:pt x="56" y="24"/>
                    </a:lnTo>
                    <a:lnTo>
                      <a:pt x="96" y="40"/>
                    </a:lnTo>
                    <a:lnTo>
                      <a:pt x="104" y="32"/>
                    </a:lnTo>
                    <a:lnTo>
                      <a:pt x="120" y="40"/>
                    </a:lnTo>
                    <a:lnTo>
                      <a:pt x="120" y="24"/>
                    </a:lnTo>
                    <a:lnTo>
                      <a:pt x="104" y="24"/>
                    </a:lnTo>
                    <a:lnTo>
                      <a:pt x="96" y="16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48" y="16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4" name="Freeform 309">
                <a:extLst>
                  <a:ext uri="{FF2B5EF4-FFF2-40B4-BE49-F238E27FC236}">
                    <a16:creationId xmlns:a16="http://schemas.microsoft.com/office/drawing/2014/main" id="{D7720D38-3064-404C-8B66-8548E3842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5957" y="3479958"/>
                <a:ext cx="144722" cy="23967"/>
              </a:xfrm>
              <a:custGeom>
                <a:avLst/>
                <a:gdLst>
                  <a:gd name="T0" fmla="*/ 0 w 104"/>
                  <a:gd name="T1" fmla="*/ 16 h 16"/>
                  <a:gd name="T2" fmla="*/ 16 w 104"/>
                  <a:gd name="T3" fmla="*/ 16 h 16"/>
                  <a:gd name="T4" fmla="*/ 48 w 104"/>
                  <a:gd name="T5" fmla="*/ 8 h 16"/>
                  <a:gd name="T6" fmla="*/ 80 w 104"/>
                  <a:gd name="T7" fmla="*/ 16 h 16"/>
                  <a:gd name="T8" fmla="*/ 104 w 104"/>
                  <a:gd name="T9" fmla="*/ 8 h 16"/>
                  <a:gd name="T10" fmla="*/ 88 w 104"/>
                  <a:gd name="T11" fmla="*/ 0 h 16"/>
                  <a:gd name="T12" fmla="*/ 80 w 104"/>
                  <a:gd name="T13" fmla="*/ 8 h 16"/>
                  <a:gd name="T14" fmla="*/ 56 w 104"/>
                  <a:gd name="T15" fmla="*/ 0 h 16"/>
                  <a:gd name="T16" fmla="*/ 48 w 104"/>
                  <a:gd name="T17" fmla="*/ 8 h 16"/>
                  <a:gd name="T18" fmla="*/ 24 w 104"/>
                  <a:gd name="T19" fmla="*/ 0 h 16"/>
                  <a:gd name="T20" fmla="*/ 24 w 104"/>
                  <a:gd name="T21" fmla="*/ 8 h 16"/>
                  <a:gd name="T22" fmla="*/ 8 w 104"/>
                  <a:gd name="T23" fmla="*/ 0 h 16"/>
                  <a:gd name="T24" fmla="*/ 0 w 104"/>
                  <a:gd name="T25" fmla="*/ 8 h 16"/>
                  <a:gd name="T26" fmla="*/ 0 w 104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16">
                    <a:moveTo>
                      <a:pt x="0" y="16"/>
                    </a:moveTo>
                    <a:lnTo>
                      <a:pt x="16" y="16"/>
                    </a:lnTo>
                    <a:lnTo>
                      <a:pt x="48" y="8"/>
                    </a:lnTo>
                    <a:lnTo>
                      <a:pt x="80" y="16"/>
                    </a:lnTo>
                    <a:lnTo>
                      <a:pt x="104" y="8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8" y="8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5" name="Freeform 310">
                <a:extLst>
                  <a:ext uri="{FF2B5EF4-FFF2-40B4-BE49-F238E27FC236}">
                    <a16:creationId xmlns:a16="http://schemas.microsoft.com/office/drawing/2014/main" id="{EBFA62BB-73A0-4CAC-A56C-A8799E398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138" y="3261587"/>
                <a:ext cx="122857" cy="169105"/>
              </a:xfrm>
              <a:custGeom>
                <a:avLst/>
                <a:gdLst>
                  <a:gd name="T0" fmla="*/ 0 w 88"/>
                  <a:gd name="T1" fmla="*/ 64 h 112"/>
                  <a:gd name="T2" fmla="*/ 0 w 88"/>
                  <a:gd name="T3" fmla="*/ 72 h 112"/>
                  <a:gd name="T4" fmla="*/ 8 w 88"/>
                  <a:gd name="T5" fmla="*/ 72 h 112"/>
                  <a:gd name="T6" fmla="*/ 8 w 88"/>
                  <a:gd name="T7" fmla="*/ 80 h 112"/>
                  <a:gd name="T8" fmla="*/ 8 w 88"/>
                  <a:gd name="T9" fmla="*/ 104 h 112"/>
                  <a:gd name="T10" fmla="*/ 16 w 88"/>
                  <a:gd name="T11" fmla="*/ 104 h 112"/>
                  <a:gd name="T12" fmla="*/ 16 w 88"/>
                  <a:gd name="T13" fmla="*/ 72 h 112"/>
                  <a:gd name="T14" fmla="*/ 24 w 88"/>
                  <a:gd name="T15" fmla="*/ 64 h 112"/>
                  <a:gd name="T16" fmla="*/ 32 w 88"/>
                  <a:gd name="T17" fmla="*/ 64 h 112"/>
                  <a:gd name="T18" fmla="*/ 24 w 88"/>
                  <a:gd name="T19" fmla="*/ 72 h 112"/>
                  <a:gd name="T20" fmla="*/ 40 w 88"/>
                  <a:gd name="T21" fmla="*/ 88 h 112"/>
                  <a:gd name="T22" fmla="*/ 40 w 88"/>
                  <a:gd name="T23" fmla="*/ 96 h 112"/>
                  <a:gd name="T24" fmla="*/ 48 w 88"/>
                  <a:gd name="T25" fmla="*/ 96 h 112"/>
                  <a:gd name="T26" fmla="*/ 48 w 88"/>
                  <a:gd name="T27" fmla="*/ 104 h 112"/>
                  <a:gd name="T28" fmla="*/ 48 w 88"/>
                  <a:gd name="T29" fmla="*/ 112 h 112"/>
                  <a:gd name="T30" fmla="*/ 56 w 88"/>
                  <a:gd name="T31" fmla="*/ 104 h 112"/>
                  <a:gd name="T32" fmla="*/ 56 w 88"/>
                  <a:gd name="T33" fmla="*/ 96 h 112"/>
                  <a:gd name="T34" fmla="*/ 40 w 88"/>
                  <a:gd name="T35" fmla="*/ 72 h 112"/>
                  <a:gd name="T36" fmla="*/ 48 w 88"/>
                  <a:gd name="T37" fmla="*/ 72 h 112"/>
                  <a:gd name="T38" fmla="*/ 40 w 88"/>
                  <a:gd name="T39" fmla="*/ 48 h 112"/>
                  <a:gd name="T40" fmla="*/ 56 w 88"/>
                  <a:gd name="T41" fmla="*/ 40 h 112"/>
                  <a:gd name="T42" fmla="*/ 64 w 88"/>
                  <a:gd name="T43" fmla="*/ 40 h 112"/>
                  <a:gd name="T44" fmla="*/ 56 w 88"/>
                  <a:gd name="T45" fmla="*/ 32 h 112"/>
                  <a:gd name="T46" fmla="*/ 24 w 88"/>
                  <a:gd name="T47" fmla="*/ 40 h 112"/>
                  <a:gd name="T48" fmla="*/ 16 w 88"/>
                  <a:gd name="T49" fmla="*/ 32 h 112"/>
                  <a:gd name="T50" fmla="*/ 16 w 88"/>
                  <a:gd name="T51" fmla="*/ 24 h 112"/>
                  <a:gd name="T52" fmla="*/ 24 w 88"/>
                  <a:gd name="T53" fmla="*/ 16 h 112"/>
                  <a:gd name="T54" fmla="*/ 64 w 88"/>
                  <a:gd name="T55" fmla="*/ 16 h 112"/>
                  <a:gd name="T56" fmla="*/ 80 w 88"/>
                  <a:gd name="T57" fmla="*/ 16 h 112"/>
                  <a:gd name="T58" fmla="*/ 88 w 88"/>
                  <a:gd name="T59" fmla="*/ 0 h 112"/>
                  <a:gd name="T60" fmla="*/ 80 w 88"/>
                  <a:gd name="T61" fmla="*/ 0 h 112"/>
                  <a:gd name="T62" fmla="*/ 72 w 88"/>
                  <a:gd name="T63" fmla="*/ 8 h 112"/>
                  <a:gd name="T64" fmla="*/ 56 w 88"/>
                  <a:gd name="T65" fmla="*/ 8 h 112"/>
                  <a:gd name="T66" fmla="*/ 32 w 88"/>
                  <a:gd name="T67" fmla="*/ 0 h 112"/>
                  <a:gd name="T68" fmla="*/ 24 w 88"/>
                  <a:gd name="T69" fmla="*/ 8 h 112"/>
                  <a:gd name="T70" fmla="*/ 16 w 88"/>
                  <a:gd name="T71" fmla="*/ 8 h 112"/>
                  <a:gd name="T72" fmla="*/ 16 w 88"/>
                  <a:gd name="T73" fmla="*/ 32 h 112"/>
                  <a:gd name="T74" fmla="*/ 0 w 88"/>
                  <a:gd name="T75" fmla="*/ 6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112">
                    <a:moveTo>
                      <a:pt x="0" y="64"/>
                    </a:moveTo>
                    <a:lnTo>
                      <a:pt x="0" y="72"/>
                    </a:lnTo>
                    <a:lnTo>
                      <a:pt x="8" y="72"/>
                    </a:lnTo>
                    <a:lnTo>
                      <a:pt x="8" y="80"/>
                    </a:lnTo>
                    <a:lnTo>
                      <a:pt x="8" y="104"/>
                    </a:lnTo>
                    <a:lnTo>
                      <a:pt x="16" y="104"/>
                    </a:lnTo>
                    <a:lnTo>
                      <a:pt x="16" y="72"/>
                    </a:lnTo>
                    <a:lnTo>
                      <a:pt x="24" y="64"/>
                    </a:lnTo>
                    <a:lnTo>
                      <a:pt x="32" y="64"/>
                    </a:lnTo>
                    <a:lnTo>
                      <a:pt x="24" y="72"/>
                    </a:lnTo>
                    <a:lnTo>
                      <a:pt x="40" y="88"/>
                    </a:lnTo>
                    <a:lnTo>
                      <a:pt x="40" y="96"/>
                    </a:lnTo>
                    <a:lnTo>
                      <a:pt x="48" y="96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56" y="104"/>
                    </a:lnTo>
                    <a:lnTo>
                      <a:pt x="56" y="96"/>
                    </a:lnTo>
                    <a:lnTo>
                      <a:pt x="40" y="72"/>
                    </a:lnTo>
                    <a:lnTo>
                      <a:pt x="48" y="72"/>
                    </a:lnTo>
                    <a:lnTo>
                      <a:pt x="40" y="48"/>
                    </a:lnTo>
                    <a:lnTo>
                      <a:pt x="56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24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24" y="16"/>
                    </a:lnTo>
                    <a:lnTo>
                      <a:pt x="64" y="16"/>
                    </a:lnTo>
                    <a:lnTo>
                      <a:pt x="80" y="16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3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6" name="Freeform 311">
                <a:extLst>
                  <a:ext uri="{FF2B5EF4-FFF2-40B4-BE49-F238E27FC236}">
                    <a16:creationId xmlns:a16="http://schemas.microsoft.com/office/drawing/2014/main" id="{75F84DAD-B5BE-4091-81A0-4E43E92B0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7314" y="3249603"/>
                <a:ext cx="33317" cy="71903"/>
              </a:xfrm>
              <a:custGeom>
                <a:avLst/>
                <a:gdLst>
                  <a:gd name="T0" fmla="*/ 0 w 24"/>
                  <a:gd name="T1" fmla="*/ 16 h 48"/>
                  <a:gd name="T2" fmla="*/ 8 w 24"/>
                  <a:gd name="T3" fmla="*/ 32 h 48"/>
                  <a:gd name="T4" fmla="*/ 16 w 24"/>
                  <a:gd name="T5" fmla="*/ 48 h 48"/>
                  <a:gd name="T6" fmla="*/ 8 w 24"/>
                  <a:gd name="T7" fmla="*/ 32 h 48"/>
                  <a:gd name="T8" fmla="*/ 8 w 24"/>
                  <a:gd name="T9" fmla="*/ 24 h 48"/>
                  <a:gd name="T10" fmla="*/ 16 w 24"/>
                  <a:gd name="T11" fmla="*/ 24 h 48"/>
                  <a:gd name="T12" fmla="*/ 16 w 24"/>
                  <a:gd name="T13" fmla="*/ 16 h 48"/>
                  <a:gd name="T14" fmla="*/ 24 w 24"/>
                  <a:gd name="T15" fmla="*/ 16 h 48"/>
                  <a:gd name="T16" fmla="*/ 24 w 24"/>
                  <a:gd name="T17" fmla="*/ 8 h 48"/>
                  <a:gd name="T18" fmla="*/ 16 w 24"/>
                  <a:gd name="T19" fmla="*/ 8 h 48"/>
                  <a:gd name="T20" fmla="*/ 8 w 24"/>
                  <a:gd name="T21" fmla="*/ 0 h 48"/>
                  <a:gd name="T22" fmla="*/ 0 w 24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48">
                    <a:moveTo>
                      <a:pt x="0" y="16"/>
                    </a:moveTo>
                    <a:lnTo>
                      <a:pt x="8" y="32"/>
                    </a:lnTo>
                    <a:lnTo>
                      <a:pt x="16" y="48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7" name="Freeform 312">
                <a:extLst>
                  <a:ext uri="{FF2B5EF4-FFF2-40B4-BE49-F238E27FC236}">
                    <a16:creationId xmlns:a16="http://schemas.microsoft.com/office/drawing/2014/main" id="{A704386F-CA8A-4616-8E95-C814B0491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4408" y="3370772"/>
                <a:ext cx="22905" cy="11983"/>
              </a:xfrm>
              <a:custGeom>
                <a:avLst/>
                <a:gdLst>
                  <a:gd name="T0" fmla="*/ 0 w 16"/>
                  <a:gd name="T1" fmla="*/ 0 h 8"/>
                  <a:gd name="T2" fmla="*/ 8 w 16"/>
                  <a:gd name="T3" fmla="*/ 8 h 8"/>
                  <a:gd name="T4" fmla="*/ 16 w 16"/>
                  <a:gd name="T5" fmla="*/ 8 h 8"/>
                  <a:gd name="T6" fmla="*/ 16 w 16"/>
                  <a:gd name="T7" fmla="*/ 0 h 8"/>
                  <a:gd name="T8" fmla="*/ 0 w 1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8" name="Freeform 313">
                <a:extLst>
                  <a:ext uri="{FF2B5EF4-FFF2-40B4-BE49-F238E27FC236}">
                    <a16:creationId xmlns:a16="http://schemas.microsoft.com/office/drawing/2014/main" id="{D5CA4DD6-5158-4035-9BB1-F4A2EE105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7725" y="3358790"/>
                <a:ext cx="56223" cy="23967"/>
              </a:xfrm>
              <a:custGeom>
                <a:avLst/>
                <a:gdLst>
                  <a:gd name="T0" fmla="*/ 0 w 40"/>
                  <a:gd name="T1" fmla="*/ 8 h 16"/>
                  <a:gd name="T2" fmla="*/ 40 w 40"/>
                  <a:gd name="T3" fmla="*/ 16 h 16"/>
                  <a:gd name="T4" fmla="*/ 32 w 40"/>
                  <a:gd name="T5" fmla="*/ 8 h 16"/>
                  <a:gd name="T6" fmla="*/ 24 w 40"/>
                  <a:gd name="T7" fmla="*/ 0 h 16"/>
                  <a:gd name="T8" fmla="*/ 8 w 40"/>
                  <a:gd name="T9" fmla="*/ 0 h 16"/>
                  <a:gd name="T10" fmla="*/ 0 w 40"/>
                  <a:gd name="T1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0" y="8"/>
                    </a:move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79" name="Freeform 314">
                <a:extLst>
                  <a:ext uri="{FF2B5EF4-FFF2-40B4-BE49-F238E27FC236}">
                    <a16:creationId xmlns:a16="http://schemas.microsoft.com/office/drawing/2014/main" id="{9E749B8A-D81B-4155-81F8-9984B8A7C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137" y="2874111"/>
                <a:ext cx="89541" cy="121169"/>
              </a:xfrm>
              <a:custGeom>
                <a:avLst/>
                <a:gdLst>
                  <a:gd name="T0" fmla="*/ 0 w 64"/>
                  <a:gd name="T1" fmla="*/ 32 h 80"/>
                  <a:gd name="T2" fmla="*/ 0 w 64"/>
                  <a:gd name="T3" fmla="*/ 56 h 80"/>
                  <a:gd name="T4" fmla="*/ 16 w 64"/>
                  <a:gd name="T5" fmla="*/ 56 h 80"/>
                  <a:gd name="T6" fmla="*/ 16 w 64"/>
                  <a:gd name="T7" fmla="*/ 72 h 80"/>
                  <a:gd name="T8" fmla="*/ 24 w 64"/>
                  <a:gd name="T9" fmla="*/ 72 h 80"/>
                  <a:gd name="T10" fmla="*/ 40 w 64"/>
                  <a:gd name="T11" fmla="*/ 80 h 80"/>
                  <a:gd name="T12" fmla="*/ 40 w 64"/>
                  <a:gd name="T13" fmla="*/ 72 h 80"/>
                  <a:gd name="T14" fmla="*/ 48 w 64"/>
                  <a:gd name="T15" fmla="*/ 80 h 80"/>
                  <a:gd name="T16" fmla="*/ 64 w 64"/>
                  <a:gd name="T17" fmla="*/ 80 h 80"/>
                  <a:gd name="T18" fmla="*/ 56 w 64"/>
                  <a:gd name="T19" fmla="*/ 72 h 80"/>
                  <a:gd name="T20" fmla="*/ 40 w 64"/>
                  <a:gd name="T21" fmla="*/ 64 h 80"/>
                  <a:gd name="T22" fmla="*/ 32 w 64"/>
                  <a:gd name="T23" fmla="*/ 72 h 80"/>
                  <a:gd name="T24" fmla="*/ 32 w 64"/>
                  <a:gd name="T25" fmla="*/ 64 h 80"/>
                  <a:gd name="T26" fmla="*/ 24 w 64"/>
                  <a:gd name="T27" fmla="*/ 48 h 80"/>
                  <a:gd name="T28" fmla="*/ 32 w 64"/>
                  <a:gd name="T29" fmla="*/ 24 h 80"/>
                  <a:gd name="T30" fmla="*/ 24 w 64"/>
                  <a:gd name="T31" fmla="*/ 16 h 80"/>
                  <a:gd name="T32" fmla="*/ 24 w 64"/>
                  <a:gd name="T33" fmla="*/ 0 h 80"/>
                  <a:gd name="T34" fmla="*/ 0 w 64"/>
                  <a:gd name="T35" fmla="*/ 0 h 80"/>
                  <a:gd name="T36" fmla="*/ 8 w 64"/>
                  <a:gd name="T37" fmla="*/ 32 h 80"/>
                  <a:gd name="T38" fmla="*/ 0 w 64"/>
                  <a:gd name="T39" fmla="*/ 3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" h="80">
                    <a:moveTo>
                      <a:pt x="0" y="32"/>
                    </a:moveTo>
                    <a:lnTo>
                      <a:pt x="0" y="56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40" y="72"/>
                    </a:lnTo>
                    <a:lnTo>
                      <a:pt x="48" y="80"/>
                    </a:lnTo>
                    <a:lnTo>
                      <a:pt x="64" y="80"/>
                    </a:lnTo>
                    <a:lnTo>
                      <a:pt x="56" y="72"/>
                    </a:lnTo>
                    <a:lnTo>
                      <a:pt x="40" y="64"/>
                    </a:lnTo>
                    <a:lnTo>
                      <a:pt x="32" y="72"/>
                    </a:lnTo>
                    <a:lnTo>
                      <a:pt x="32" y="64"/>
                    </a:lnTo>
                    <a:lnTo>
                      <a:pt x="24" y="48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0" name="Freeform 315">
                <a:extLst>
                  <a:ext uri="{FF2B5EF4-FFF2-40B4-BE49-F238E27FC236}">
                    <a16:creationId xmlns:a16="http://schemas.microsoft.com/office/drawing/2014/main" id="{D2008924-607C-40ED-961B-7C06AF068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5908" y="3019249"/>
                <a:ext cx="55182" cy="71903"/>
              </a:xfrm>
              <a:custGeom>
                <a:avLst/>
                <a:gdLst>
                  <a:gd name="T0" fmla="*/ 0 w 40"/>
                  <a:gd name="T1" fmla="*/ 24 h 48"/>
                  <a:gd name="T2" fmla="*/ 16 w 40"/>
                  <a:gd name="T3" fmla="*/ 24 h 48"/>
                  <a:gd name="T4" fmla="*/ 16 w 40"/>
                  <a:gd name="T5" fmla="*/ 32 h 48"/>
                  <a:gd name="T6" fmla="*/ 8 w 40"/>
                  <a:gd name="T7" fmla="*/ 32 h 48"/>
                  <a:gd name="T8" fmla="*/ 16 w 40"/>
                  <a:gd name="T9" fmla="*/ 48 h 48"/>
                  <a:gd name="T10" fmla="*/ 24 w 40"/>
                  <a:gd name="T11" fmla="*/ 40 h 48"/>
                  <a:gd name="T12" fmla="*/ 24 w 40"/>
                  <a:gd name="T13" fmla="*/ 32 h 48"/>
                  <a:gd name="T14" fmla="*/ 24 w 40"/>
                  <a:gd name="T15" fmla="*/ 40 h 48"/>
                  <a:gd name="T16" fmla="*/ 32 w 40"/>
                  <a:gd name="T17" fmla="*/ 32 h 48"/>
                  <a:gd name="T18" fmla="*/ 32 w 40"/>
                  <a:gd name="T19" fmla="*/ 40 h 48"/>
                  <a:gd name="T20" fmla="*/ 40 w 40"/>
                  <a:gd name="T21" fmla="*/ 40 h 48"/>
                  <a:gd name="T22" fmla="*/ 40 w 40"/>
                  <a:gd name="T23" fmla="*/ 32 h 48"/>
                  <a:gd name="T24" fmla="*/ 32 w 40"/>
                  <a:gd name="T25" fmla="*/ 32 h 48"/>
                  <a:gd name="T26" fmla="*/ 32 w 40"/>
                  <a:gd name="T27" fmla="*/ 16 h 48"/>
                  <a:gd name="T28" fmla="*/ 24 w 40"/>
                  <a:gd name="T29" fmla="*/ 24 h 48"/>
                  <a:gd name="T30" fmla="*/ 16 w 40"/>
                  <a:gd name="T31" fmla="*/ 8 h 48"/>
                  <a:gd name="T32" fmla="*/ 8 w 40"/>
                  <a:gd name="T33" fmla="*/ 8 h 48"/>
                  <a:gd name="T34" fmla="*/ 0 w 40"/>
                  <a:gd name="T35" fmla="*/ 0 h 48"/>
                  <a:gd name="T36" fmla="*/ 0 w 40"/>
                  <a:gd name="T3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48">
                    <a:moveTo>
                      <a:pt x="0" y="24"/>
                    </a:moveTo>
                    <a:lnTo>
                      <a:pt x="16" y="24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1" name="Freeform 316">
                <a:extLst>
                  <a:ext uri="{FF2B5EF4-FFF2-40B4-BE49-F238E27FC236}">
                    <a16:creationId xmlns:a16="http://schemas.microsoft.com/office/drawing/2014/main" id="{122ECAA6-15B2-4EF5-BBEA-8C219E40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7361" y="3067183"/>
                <a:ext cx="88500" cy="97202"/>
              </a:xfrm>
              <a:custGeom>
                <a:avLst/>
                <a:gdLst>
                  <a:gd name="T0" fmla="*/ 0 w 64"/>
                  <a:gd name="T1" fmla="*/ 40 h 64"/>
                  <a:gd name="T2" fmla="*/ 0 w 64"/>
                  <a:gd name="T3" fmla="*/ 48 h 64"/>
                  <a:gd name="T4" fmla="*/ 8 w 64"/>
                  <a:gd name="T5" fmla="*/ 32 h 64"/>
                  <a:gd name="T6" fmla="*/ 8 w 64"/>
                  <a:gd name="T7" fmla="*/ 40 h 64"/>
                  <a:gd name="T8" fmla="*/ 24 w 64"/>
                  <a:gd name="T9" fmla="*/ 32 h 64"/>
                  <a:gd name="T10" fmla="*/ 32 w 64"/>
                  <a:gd name="T11" fmla="*/ 40 h 64"/>
                  <a:gd name="T12" fmla="*/ 24 w 64"/>
                  <a:gd name="T13" fmla="*/ 56 h 64"/>
                  <a:gd name="T14" fmla="*/ 48 w 64"/>
                  <a:gd name="T15" fmla="*/ 64 h 64"/>
                  <a:gd name="T16" fmla="*/ 48 w 64"/>
                  <a:gd name="T17" fmla="*/ 56 h 64"/>
                  <a:gd name="T18" fmla="*/ 48 w 64"/>
                  <a:gd name="T19" fmla="*/ 48 h 64"/>
                  <a:gd name="T20" fmla="*/ 48 w 64"/>
                  <a:gd name="T21" fmla="*/ 40 h 64"/>
                  <a:gd name="T22" fmla="*/ 56 w 64"/>
                  <a:gd name="T23" fmla="*/ 56 h 64"/>
                  <a:gd name="T24" fmla="*/ 64 w 64"/>
                  <a:gd name="T25" fmla="*/ 40 h 64"/>
                  <a:gd name="T26" fmla="*/ 56 w 64"/>
                  <a:gd name="T27" fmla="*/ 16 h 64"/>
                  <a:gd name="T28" fmla="*/ 40 w 64"/>
                  <a:gd name="T29" fmla="*/ 0 h 64"/>
                  <a:gd name="T30" fmla="*/ 48 w 64"/>
                  <a:gd name="T31" fmla="*/ 16 h 64"/>
                  <a:gd name="T32" fmla="*/ 40 w 64"/>
                  <a:gd name="T33" fmla="*/ 16 h 64"/>
                  <a:gd name="T34" fmla="*/ 32 w 64"/>
                  <a:gd name="T35" fmla="*/ 16 h 64"/>
                  <a:gd name="T36" fmla="*/ 32 w 64"/>
                  <a:gd name="T37" fmla="*/ 24 h 64"/>
                  <a:gd name="T38" fmla="*/ 24 w 64"/>
                  <a:gd name="T39" fmla="*/ 32 h 64"/>
                  <a:gd name="T40" fmla="*/ 24 w 64"/>
                  <a:gd name="T41" fmla="*/ 24 h 64"/>
                  <a:gd name="T42" fmla="*/ 16 w 64"/>
                  <a:gd name="T43" fmla="*/ 24 h 64"/>
                  <a:gd name="T44" fmla="*/ 0 w 64"/>
                  <a:gd name="T45" fmla="*/ 32 h 64"/>
                  <a:gd name="T46" fmla="*/ 0 w 64"/>
                  <a:gd name="T47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4">
                    <a:moveTo>
                      <a:pt x="0" y="40"/>
                    </a:moveTo>
                    <a:lnTo>
                      <a:pt x="0" y="48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32" y="40"/>
                    </a:lnTo>
                    <a:lnTo>
                      <a:pt x="24" y="56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8" y="48"/>
                    </a:lnTo>
                    <a:lnTo>
                      <a:pt x="48" y="40"/>
                    </a:lnTo>
                    <a:lnTo>
                      <a:pt x="56" y="56"/>
                    </a:lnTo>
                    <a:lnTo>
                      <a:pt x="64" y="40"/>
                    </a:lnTo>
                    <a:lnTo>
                      <a:pt x="56" y="16"/>
                    </a:lnTo>
                    <a:lnTo>
                      <a:pt x="40" y="0"/>
                    </a:lnTo>
                    <a:lnTo>
                      <a:pt x="48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0" y="3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2" name="Freeform 317">
                <a:extLst>
                  <a:ext uri="{FF2B5EF4-FFF2-40B4-BE49-F238E27FC236}">
                    <a16:creationId xmlns:a16="http://schemas.microsoft.com/office/drawing/2014/main" id="{75C59604-72CF-4803-9BA1-A9AD20F64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5908" y="2061876"/>
                <a:ext cx="144722" cy="182419"/>
              </a:xfrm>
              <a:custGeom>
                <a:avLst/>
                <a:gdLst>
                  <a:gd name="T0" fmla="*/ 8 w 104"/>
                  <a:gd name="T1" fmla="*/ 16 h 120"/>
                  <a:gd name="T2" fmla="*/ 72 w 104"/>
                  <a:gd name="T3" fmla="*/ 88 h 120"/>
                  <a:gd name="T4" fmla="*/ 80 w 104"/>
                  <a:gd name="T5" fmla="*/ 112 h 120"/>
                  <a:gd name="T6" fmla="*/ 88 w 104"/>
                  <a:gd name="T7" fmla="*/ 120 h 120"/>
                  <a:gd name="T8" fmla="*/ 88 w 104"/>
                  <a:gd name="T9" fmla="*/ 112 h 120"/>
                  <a:gd name="T10" fmla="*/ 104 w 104"/>
                  <a:gd name="T11" fmla="*/ 112 h 120"/>
                  <a:gd name="T12" fmla="*/ 72 w 104"/>
                  <a:gd name="T13" fmla="*/ 88 h 120"/>
                  <a:gd name="T14" fmla="*/ 72 w 104"/>
                  <a:gd name="T15" fmla="*/ 72 h 120"/>
                  <a:gd name="T16" fmla="*/ 88 w 104"/>
                  <a:gd name="T17" fmla="*/ 72 h 120"/>
                  <a:gd name="T18" fmla="*/ 16 w 104"/>
                  <a:gd name="T19" fmla="*/ 0 h 120"/>
                  <a:gd name="T20" fmla="*/ 0 w 104"/>
                  <a:gd name="T21" fmla="*/ 0 h 120"/>
                  <a:gd name="T22" fmla="*/ 8 w 104"/>
                  <a:gd name="T23" fmla="*/ 8 h 120"/>
                  <a:gd name="T24" fmla="*/ 8 w 104"/>
                  <a:gd name="T25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120">
                    <a:moveTo>
                      <a:pt x="8" y="16"/>
                    </a:moveTo>
                    <a:lnTo>
                      <a:pt x="72" y="88"/>
                    </a:lnTo>
                    <a:lnTo>
                      <a:pt x="80" y="112"/>
                    </a:lnTo>
                    <a:lnTo>
                      <a:pt x="88" y="120"/>
                    </a:lnTo>
                    <a:lnTo>
                      <a:pt x="88" y="112"/>
                    </a:lnTo>
                    <a:lnTo>
                      <a:pt x="104" y="112"/>
                    </a:lnTo>
                    <a:lnTo>
                      <a:pt x="72" y="88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3" name="Freeform 339">
                <a:extLst>
                  <a:ext uri="{FF2B5EF4-FFF2-40B4-BE49-F238E27FC236}">
                    <a16:creationId xmlns:a16="http://schemas.microsoft.com/office/drawing/2014/main" id="{FB4A9C58-6DAE-4C49-911D-35A21FD97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862" y="1711684"/>
                <a:ext cx="710077" cy="350193"/>
              </a:xfrm>
              <a:custGeom>
                <a:avLst/>
                <a:gdLst>
                  <a:gd name="T0" fmla="*/ 376 w 512"/>
                  <a:gd name="T1" fmla="*/ 144 h 232"/>
                  <a:gd name="T2" fmla="*/ 376 w 512"/>
                  <a:gd name="T3" fmla="*/ 160 h 232"/>
                  <a:gd name="T4" fmla="*/ 408 w 512"/>
                  <a:gd name="T5" fmla="*/ 168 h 232"/>
                  <a:gd name="T6" fmla="*/ 408 w 512"/>
                  <a:gd name="T7" fmla="*/ 208 h 232"/>
                  <a:gd name="T8" fmla="*/ 392 w 512"/>
                  <a:gd name="T9" fmla="*/ 224 h 232"/>
                  <a:gd name="T10" fmla="*/ 384 w 512"/>
                  <a:gd name="T11" fmla="*/ 208 h 232"/>
                  <a:gd name="T12" fmla="*/ 384 w 512"/>
                  <a:gd name="T13" fmla="*/ 200 h 232"/>
                  <a:gd name="T14" fmla="*/ 376 w 512"/>
                  <a:gd name="T15" fmla="*/ 224 h 232"/>
                  <a:gd name="T16" fmla="*/ 376 w 512"/>
                  <a:gd name="T17" fmla="*/ 200 h 232"/>
                  <a:gd name="T18" fmla="*/ 376 w 512"/>
                  <a:gd name="T19" fmla="*/ 192 h 232"/>
                  <a:gd name="T20" fmla="*/ 392 w 512"/>
                  <a:gd name="T21" fmla="*/ 192 h 232"/>
                  <a:gd name="T22" fmla="*/ 376 w 512"/>
                  <a:gd name="T23" fmla="*/ 192 h 232"/>
                  <a:gd name="T24" fmla="*/ 384 w 512"/>
                  <a:gd name="T25" fmla="*/ 176 h 232"/>
                  <a:gd name="T26" fmla="*/ 376 w 512"/>
                  <a:gd name="T27" fmla="*/ 176 h 232"/>
                  <a:gd name="T28" fmla="*/ 368 w 512"/>
                  <a:gd name="T29" fmla="*/ 152 h 232"/>
                  <a:gd name="T30" fmla="*/ 320 w 512"/>
                  <a:gd name="T31" fmla="*/ 152 h 232"/>
                  <a:gd name="T32" fmla="*/ 288 w 512"/>
                  <a:gd name="T33" fmla="*/ 136 h 232"/>
                  <a:gd name="T34" fmla="*/ 224 w 512"/>
                  <a:gd name="T35" fmla="*/ 160 h 232"/>
                  <a:gd name="T36" fmla="*/ 280 w 512"/>
                  <a:gd name="T37" fmla="*/ 136 h 232"/>
                  <a:gd name="T38" fmla="*/ 208 w 512"/>
                  <a:gd name="T39" fmla="*/ 160 h 232"/>
                  <a:gd name="T40" fmla="*/ 200 w 512"/>
                  <a:gd name="T41" fmla="*/ 168 h 232"/>
                  <a:gd name="T42" fmla="*/ 136 w 512"/>
                  <a:gd name="T43" fmla="*/ 192 h 232"/>
                  <a:gd name="T44" fmla="*/ 0 w 512"/>
                  <a:gd name="T45" fmla="*/ 232 h 232"/>
                  <a:gd name="T46" fmla="*/ 152 w 512"/>
                  <a:gd name="T47" fmla="*/ 168 h 232"/>
                  <a:gd name="T48" fmla="*/ 112 w 512"/>
                  <a:gd name="T49" fmla="*/ 168 h 232"/>
                  <a:gd name="T50" fmla="*/ 104 w 512"/>
                  <a:gd name="T51" fmla="*/ 152 h 232"/>
                  <a:gd name="T52" fmla="*/ 152 w 512"/>
                  <a:gd name="T53" fmla="*/ 112 h 232"/>
                  <a:gd name="T54" fmla="*/ 224 w 512"/>
                  <a:gd name="T55" fmla="*/ 80 h 232"/>
                  <a:gd name="T56" fmla="*/ 176 w 512"/>
                  <a:gd name="T57" fmla="*/ 88 h 232"/>
                  <a:gd name="T58" fmla="*/ 176 w 512"/>
                  <a:gd name="T59" fmla="*/ 80 h 232"/>
                  <a:gd name="T60" fmla="*/ 216 w 512"/>
                  <a:gd name="T61" fmla="*/ 64 h 232"/>
                  <a:gd name="T62" fmla="*/ 216 w 512"/>
                  <a:gd name="T63" fmla="*/ 64 h 232"/>
                  <a:gd name="T64" fmla="*/ 240 w 512"/>
                  <a:gd name="T65" fmla="*/ 56 h 232"/>
                  <a:gd name="T66" fmla="*/ 240 w 512"/>
                  <a:gd name="T67" fmla="*/ 40 h 232"/>
                  <a:gd name="T68" fmla="*/ 280 w 512"/>
                  <a:gd name="T69" fmla="*/ 32 h 232"/>
                  <a:gd name="T70" fmla="*/ 392 w 512"/>
                  <a:gd name="T71" fmla="*/ 0 h 232"/>
                  <a:gd name="T72" fmla="*/ 400 w 512"/>
                  <a:gd name="T73" fmla="*/ 8 h 232"/>
                  <a:gd name="T74" fmla="*/ 424 w 512"/>
                  <a:gd name="T75" fmla="*/ 8 h 232"/>
                  <a:gd name="T76" fmla="*/ 512 w 512"/>
                  <a:gd name="T77" fmla="*/ 2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2" h="232">
                    <a:moveTo>
                      <a:pt x="360" y="144"/>
                    </a:moveTo>
                    <a:lnTo>
                      <a:pt x="376" y="144"/>
                    </a:lnTo>
                    <a:lnTo>
                      <a:pt x="368" y="152"/>
                    </a:lnTo>
                    <a:lnTo>
                      <a:pt x="376" y="160"/>
                    </a:lnTo>
                    <a:lnTo>
                      <a:pt x="408" y="152"/>
                    </a:lnTo>
                    <a:lnTo>
                      <a:pt x="408" y="168"/>
                    </a:lnTo>
                    <a:lnTo>
                      <a:pt x="400" y="200"/>
                    </a:lnTo>
                    <a:lnTo>
                      <a:pt x="408" y="208"/>
                    </a:lnTo>
                    <a:lnTo>
                      <a:pt x="400" y="224"/>
                    </a:lnTo>
                    <a:lnTo>
                      <a:pt x="392" y="224"/>
                    </a:lnTo>
                    <a:lnTo>
                      <a:pt x="384" y="224"/>
                    </a:lnTo>
                    <a:lnTo>
                      <a:pt x="384" y="208"/>
                    </a:lnTo>
                    <a:lnTo>
                      <a:pt x="392" y="208"/>
                    </a:lnTo>
                    <a:lnTo>
                      <a:pt x="384" y="200"/>
                    </a:lnTo>
                    <a:lnTo>
                      <a:pt x="384" y="216"/>
                    </a:lnTo>
                    <a:lnTo>
                      <a:pt x="376" y="224"/>
                    </a:lnTo>
                    <a:lnTo>
                      <a:pt x="368" y="216"/>
                    </a:lnTo>
                    <a:lnTo>
                      <a:pt x="376" y="200"/>
                    </a:lnTo>
                    <a:lnTo>
                      <a:pt x="368" y="200"/>
                    </a:lnTo>
                    <a:lnTo>
                      <a:pt x="376" y="192"/>
                    </a:lnTo>
                    <a:lnTo>
                      <a:pt x="384" y="192"/>
                    </a:lnTo>
                    <a:lnTo>
                      <a:pt x="392" y="192"/>
                    </a:lnTo>
                    <a:lnTo>
                      <a:pt x="392" y="184"/>
                    </a:lnTo>
                    <a:lnTo>
                      <a:pt x="376" y="192"/>
                    </a:lnTo>
                    <a:lnTo>
                      <a:pt x="392" y="168"/>
                    </a:lnTo>
                    <a:lnTo>
                      <a:pt x="384" y="176"/>
                    </a:lnTo>
                    <a:lnTo>
                      <a:pt x="360" y="200"/>
                    </a:lnTo>
                    <a:lnTo>
                      <a:pt x="376" y="176"/>
                    </a:lnTo>
                    <a:lnTo>
                      <a:pt x="360" y="160"/>
                    </a:lnTo>
                    <a:lnTo>
                      <a:pt x="368" y="152"/>
                    </a:lnTo>
                    <a:lnTo>
                      <a:pt x="352" y="152"/>
                    </a:lnTo>
                    <a:lnTo>
                      <a:pt x="320" y="152"/>
                    </a:lnTo>
                    <a:lnTo>
                      <a:pt x="304" y="136"/>
                    </a:lnTo>
                    <a:lnTo>
                      <a:pt x="288" y="136"/>
                    </a:lnTo>
                    <a:lnTo>
                      <a:pt x="264" y="152"/>
                    </a:lnTo>
                    <a:lnTo>
                      <a:pt x="224" y="160"/>
                    </a:lnTo>
                    <a:lnTo>
                      <a:pt x="256" y="136"/>
                    </a:lnTo>
                    <a:lnTo>
                      <a:pt x="280" y="136"/>
                    </a:lnTo>
                    <a:lnTo>
                      <a:pt x="272" y="136"/>
                    </a:lnTo>
                    <a:lnTo>
                      <a:pt x="208" y="160"/>
                    </a:lnTo>
                    <a:lnTo>
                      <a:pt x="200" y="160"/>
                    </a:lnTo>
                    <a:lnTo>
                      <a:pt x="200" y="168"/>
                    </a:lnTo>
                    <a:lnTo>
                      <a:pt x="192" y="168"/>
                    </a:lnTo>
                    <a:lnTo>
                      <a:pt x="136" y="192"/>
                    </a:lnTo>
                    <a:lnTo>
                      <a:pt x="96" y="208"/>
                    </a:lnTo>
                    <a:lnTo>
                      <a:pt x="0" y="232"/>
                    </a:lnTo>
                    <a:lnTo>
                      <a:pt x="136" y="184"/>
                    </a:lnTo>
                    <a:lnTo>
                      <a:pt x="152" y="168"/>
                    </a:lnTo>
                    <a:lnTo>
                      <a:pt x="136" y="168"/>
                    </a:lnTo>
                    <a:lnTo>
                      <a:pt x="112" y="168"/>
                    </a:lnTo>
                    <a:lnTo>
                      <a:pt x="128" y="152"/>
                    </a:lnTo>
                    <a:lnTo>
                      <a:pt x="104" y="152"/>
                    </a:lnTo>
                    <a:lnTo>
                      <a:pt x="112" y="128"/>
                    </a:lnTo>
                    <a:lnTo>
                      <a:pt x="152" y="112"/>
                    </a:lnTo>
                    <a:lnTo>
                      <a:pt x="200" y="104"/>
                    </a:lnTo>
                    <a:lnTo>
                      <a:pt x="224" y="80"/>
                    </a:lnTo>
                    <a:lnTo>
                      <a:pt x="200" y="88"/>
                    </a:lnTo>
                    <a:lnTo>
                      <a:pt x="176" y="88"/>
                    </a:lnTo>
                    <a:lnTo>
                      <a:pt x="168" y="88"/>
                    </a:lnTo>
                    <a:lnTo>
                      <a:pt x="176" y="80"/>
                    </a:lnTo>
                    <a:lnTo>
                      <a:pt x="168" y="72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16" y="64"/>
                    </a:lnTo>
                    <a:lnTo>
                      <a:pt x="248" y="64"/>
                    </a:lnTo>
                    <a:lnTo>
                      <a:pt x="240" y="56"/>
                    </a:lnTo>
                    <a:lnTo>
                      <a:pt x="248" y="48"/>
                    </a:lnTo>
                    <a:lnTo>
                      <a:pt x="240" y="40"/>
                    </a:lnTo>
                    <a:lnTo>
                      <a:pt x="248" y="32"/>
                    </a:lnTo>
                    <a:lnTo>
                      <a:pt x="280" y="32"/>
                    </a:lnTo>
                    <a:lnTo>
                      <a:pt x="320" y="16"/>
                    </a:lnTo>
                    <a:lnTo>
                      <a:pt x="392" y="0"/>
                    </a:lnTo>
                    <a:lnTo>
                      <a:pt x="400" y="0"/>
                    </a:lnTo>
                    <a:lnTo>
                      <a:pt x="400" y="8"/>
                    </a:lnTo>
                    <a:lnTo>
                      <a:pt x="416" y="8"/>
                    </a:lnTo>
                    <a:lnTo>
                      <a:pt x="424" y="8"/>
                    </a:lnTo>
                    <a:lnTo>
                      <a:pt x="496" y="16"/>
                    </a:lnTo>
                    <a:lnTo>
                      <a:pt x="512" y="24"/>
                    </a:lnTo>
                    <a:lnTo>
                      <a:pt x="360" y="1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4" name="Freeform 343">
                <a:extLst>
                  <a:ext uri="{FF2B5EF4-FFF2-40B4-BE49-F238E27FC236}">
                    <a16:creationId xmlns:a16="http://schemas.microsoft.com/office/drawing/2014/main" id="{FCD5F0EB-4B8A-428A-92A8-C2998175F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898" y="2195031"/>
                <a:ext cx="166587" cy="97202"/>
              </a:xfrm>
              <a:custGeom>
                <a:avLst/>
                <a:gdLst>
                  <a:gd name="T0" fmla="*/ 104 w 120"/>
                  <a:gd name="T1" fmla="*/ 40 h 64"/>
                  <a:gd name="T2" fmla="*/ 120 w 120"/>
                  <a:gd name="T3" fmla="*/ 40 h 64"/>
                  <a:gd name="T4" fmla="*/ 120 w 120"/>
                  <a:gd name="T5" fmla="*/ 48 h 64"/>
                  <a:gd name="T6" fmla="*/ 104 w 120"/>
                  <a:gd name="T7" fmla="*/ 56 h 64"/>
                  <a:gd name="T8" fmla="*/ 112 w 120"/>
                  <a:gd name="T9" fmla="*/ 64 h 64"/>
                  <a:gd name="T10" fmla="*/ 88 w 120"/>
                  <a:gd name="T11" fmla="*/ 56 h 64"/>
                  <a:gd name="T12" fmla="*/ 72 w 120"/>
                  <a:gd name="T13" fmla="*/ 64 h 64"/>
                  <a:gd name="T14" fmla="*/ 48 w 120"/>
                  <a:gd name="T15" fmla="*/ 64 h 64"/>
                  <a:gd name="T16" fmla="*/ 40 w 120"/>
                  <a:gd name="T17" fmla="*/ 56 h 64"/>
                  <a:gd name="T18" fmla="*/ 32 w 120"/>
                  <a:gd name="T19" fmla="*/ 48 h 64"/>
                  <a:gd name="T20" fmla="*/ 24 w 120"/>
                  <a:gd name="T21" fmla="*/ 48 h 64"/>
                  <a:gd name="T22" fmla="*/ 0 w 120"/>
                  <a:gd name="T23" fmla="*/ 32 h 64"/>
                  <a:gd name="T24" fmla="*/ 8 w 120"/>
                  <a:gd name="T25" fmla="*/ 32 h 64"/>
                  <a:gd name="T26" fmla="*/ 16 w 120"/>
                  <a:gd name="T27" fmla="*/ 24 h 64"/>
                  <a:gd name="T28" fmla="*/ 24 w 120"/>
                  <a:gd name="T29" fmla="*/ 8 h 64"/>
                  <a:gd name="T30" fmla="*/ 32 w 120"/>
                  <a:gd name="T31" fmla="*/ 0 h 64"/>
                  <a:gd name="T32" fmla="*/ 56 w 120"/>
                  <a:gd name="T33" fmla="*/ 8 h 64"/>
                  <a:gd name="T34" fmla="*/ 80 w 120"/>
                  <a:gd name="T35" fmla="*/ 0 h 64"/>
                  <a:gd name="T36" fmla="*/ 96 w 120"/>
                  <a:gd name="T37" fmla="*/ 16 h 64"/>
                  <a:gd name="T38" fmla="*/ 104 w 120"/>
                  <a:gd name="T3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64">
                    <a:moveTo>
                      <a:pt x="104" y="40"/>
                    </a:moveTo>
                    <a:lnTo>
                      <a:pt x="120" y="40"/>
                    </a:lnTo>
                    <a:lnTo>
                      <a:pt x="120" y="48"/>
                    </a:lnTo>
                    <a:lnTo>
                      <a:pt x="104" y="56"/>
                    </a:lnTo>
                    <a:lnTo>
                      <a:pt x="112" y="64"/>
                    </a:lnTo>
                    <a:lnTo>
                      <a:pt x="88" y="56"/>
                    </a:lnTo>
                    <a:lnTo>
                      <a:pt x="72" y="64"/>
                    </a:lnTo>
                    <a:lnTo>
                      <a:pt x="48" y="64"/>
                    </a:lnTo>
                    <a:lnTo>
                      <a:pt x="40" y="56"/>
                    </a:lnTo>
                    <a:lnTo>
                      <a:pt x="32" y="48"/>
                    </a:lnTo>
                    <a:lnTo>
                      <a:pt x="24" y="48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16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56" y="8"/>
                    </a:lnTo>
                    <a:lnTo>
                      <a:pt x="80" y="0"/>
                    </a:lnTo>
                    <a:lnTo>
                      <a:pt x="96" y="16"/>
                    </a:lnTo>
                    <a:lnTo>
                      <a:pt x="104" y="4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5" name="Freeform 344">
                <a:extLst>
                  <a:ext uri="{FF2B5EF4-FFF2-40B4-BE49-F238E27FC236}">
                    <a16:creationId xmlns:a16="http://schemas.microsoft.com/office/drawing/2014/main" id="{03C5C117-262B-48EE-8295-5A9C29167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948" y="2232311"/>
                <a:ext cx="88500" cy="83886"/>
              </a:xfrm>
              <a:custGeom>
                <a:avLst/>
                <a:gdLst>
                  <a:gd name="T0" fmla="*/ 56 w 64"/>
                  <a:gd name="T1" fmla="*/ 8 h 56"/>
                  <a:gd name="T2" fmla="*/ 48 w 64"/>
                  <a:gd name="T3" fmla="*/ 8 h 56"/>
                  <a:gd name="T4" fmla="*/ 32 w 64"/>
                  <a:gd name="T5" fmla="*/ 0 h 56"/>
                  <a:gd name="T6" fmla="*/ 16 w 64"/>
                  <a:gd name="T7" fmla="*/ 8 h 56"/>
                  <a:gd name="T8" fmla="*/ 16 w 64"/>
                  <a:gd name="T9" fmla="*/ 16 h 56"/>
                  <a:gd name="T10" fmla="*/ 8 w 64"/>
                  <a:gd name="T11" fmla="*/ 8 h 56"/>
                  <a:gd name="T12" fmla="*/ 0 w 64"/>
                  <a:gd name="T13" fmla="*/ 16 h 56"/>
                  <a:gd name="T14" fmla="*/ 0 w 64"/>
                  <a:gd name="T15" fmla="*/ 24 h 56"/>
                  <a:gd name="T16" fmla="*/ 8 w 64"/>
                  <a:gd name="T17" fmla="*/ 16 h 56"/>
                  <a:gd name="T18" fmla="*/ 16 w 64"/>
                  <a:gd name="T19" fmla="*/ 24 h 56"/>
                  <a:gd name="T20" fmla="*/ 16 w 64"/>
                  <a:gd name="T21" fmla="*/ 40 h 56"/>
                  <a:gd name="T22" fmla="*/ 56 w 64"/>
                  <a:gd name="T23" fmla="*/ 56 h 56"/>
                  <a:gd name="T24" fmla="*/ 32 w 64"/>
                  <a:gd name="T25" fmla="*/ 32 h 56"/>
                  <a:gd name="T26" fmla="*/ 24 w 64"/>
                  <a:gd name="T27" fmla="*/ 24 h 56"/>
                  <a:gd name="T28" fmla="*/ 32 w 64"/>
                  <a:gd name="T29" fmla="*/ 16 h 56"/>
                  <a:gd name="T30" fmla="*/ 56 w 64"/>
                  <a:gd name="T31" fmla="*/ 24 h 56"/>
                  <a:gd name="T32" fmla="*/ 64 w 64"/>
                  <a:gd name="T33" fmla="*/ 24 h 56"/>
                  <a:gd name="T34" fmla="*/ 64 w 64"/>
                  <a:gd name="T35" fmla="*/ 16 h 56"/>
                  <a:gd name="T36" fmla="*/ 56 w 64"/>
                  <a:gd name="T3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56">
                    <a:moveTo>
                      <a:pt x="56" y="8"/>
                    </a:moveTo>
                    <a:lnTo>
                      <a:pt x="48" y="8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24"/>
                    </a:lnTo>
                    <a:lnTo>
                      <a:pt x="16" y="40"/>
                    </a:lnTo>
                    <a:lnTo>
                      <a:pt x="56" y="56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32" y="16"/>
                    </a:lnTo>
                    <a:lnTo>
                      <a:pt x="56" y="24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6" name="Freeform 345">
                <a:extLst>
                  <a:ext uri="{FF2B5EF4-FFF2-40B4-BE49-F238E27FC236}">
                    <a16:creationId xmlns:a16="http://schemas.microsoft.com/office/drawing/2014/main" id="{59C762A3-1CAE-4716-A00B-20A8DF840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948" y="2049892"/>
                <a:ext cx="166587" cy="121169"/>
              </a:xfrm>
              <a:custGeom>
                <a:avLst/>
                <a:gdLst>
                  <a:gd name="T0" fmla="*/ 112 w 120"/>
                  <a:gd name="T1" fmla="*/ 48 h 80"/>
                  <a:gd name="T2" fmla="*/ 104 w 120"/>
                  <a:gd name="T3" fmla="*/ 40 h 80"/>
                  <a:gd name="T4" fmla="*/ 112 w 120"/>
                  <a:gd name="T5" fmla="*/ 24 h 80"/>
                  <a:gd name="T6" fmla="*/ 104 w 120"/>
                  <a:gd name="T7" fmla="*/ 8 h 80"/>
                  <a:gd name="T8" fmla="*/ 96 w 120"/>
                  <a:gd name="T9" fmla="*/ 8 h 80"/>
                  <a:gd name="T10" fmla="*/ 64 w 120"/>
                  <a:gd name="T11" fmla="*/ 0 h 80"/>
                  <a:gd name="T12" fmla="*/ 56 w 120"/>
                  <a:gd name="T13" fmla="*/ 8 h 80"/>
                  <a:gd name="T14" fmla="*/ 48 w 120"/>
                  <a:gd name="T15" fmla="*/ 0 h 80"/>
                  <a:gd name="T16" fmla="*/ 0 w 120"/>
                  <a:gd name="T17" fmla="*/ 16 h 80"/>
                  <a:gd name="T18" fmla="*/ 8 w 120"/>
                  <a:gd name="T19" fmla="*/ 56 h 80"/>
                  <a:gd name="T20" fmla="*/ 24 w 120"/>
                  <a:gd name="T21" fmla="*/ 56 h 80"/>
                  <a:gd name="T22" fmla="*/ 32 w 120"/>
                  <a:gd name="T23" fmla="*/ 64 h 80"/>
                  <a:gd name="T24" fmla="*/ 48 w 120"/>
                  <a:gd name="T25" fmla="*/ 72 h 80"/>
                  <a:gd name="T26" fmla="*/ 72 w 120"/>
                  <a:gd name="T27" fmla="*/ 80 h 80"/>
                  <a:gd name="T28" fmla="*/ 88 w 120"/>
                  <a:gd name="T29" fmla="*/ 80 h 80"/>
                  <a:gd name="T30" fmla="*/ 96 w 120"/>
                  <a:gd name="T31" fmla="*/ 80 h 80"/>
                  <a:gd name="T32" fmla="*/ 120 w 120"/>
                  <a:gd name="T33" fmla="*/ 64 h 80"/>
                  <a:gd name="T34" fmla="*/ 112 w 120"/>
                  <a:gd name="T35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80">
                    <a:moveTo>
                      <a:pt x="112" y="48"/>
                    </a:moveTo>
                    <a:lnTo>
                      <a:pt x="104" y="40"/>
                    </a:lnTo>
                    <a:lnTo>
                      <a:pt x="112" y="24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64" y="0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0" y="16"/>
                    </a:lnTo>
                    <a:lnTo>
                      <a:pt x="8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8" y="72"/>
                    </a:lnTo>
                    <a:lnTo>
                      <a:pt x="72" y="80"/>
                    </a:lnTo>
                    <a:lnTo>
                      <a:pt x="88" y="80"/>
                    </a:lnTo>
                    <a:lnTo>
                      <a:pt x="96" y="80"/>
                    </a:lnTo>
                    <a:lnTo>
                      <a:pt x="120" y="64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7" name="Freeform 346">
                <a:extLst>
                  <a:ext uri="{FF2B5EF4-FFF2-40B4-BE49-F238E27FC236}">
                    <a16:creationId xmlns:a16="http://schemas.microsoft.com/office/drawing/2014/main" id="{E32C35F6-5957-46F5-9F5E-A29D1BD52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2217" y="2099160"/>
                <a:ext cx="288403" cy="181088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8" name="Freeform 347">
                <a:extLst>
                  <a:ext uri="{FF2B5EF4-FFF2-40B4-BE49-F238E27FC236}">
                    <a16:creationId xmlns:a16="http://schemas.microsoft.com/office/drawing/2014/main" id="{E35B0692-3EE5-4274-BBAD-5DDE77A3F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626" y="2013943"/>
                <a:ext cx="144722" cy="109185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89" name="Freeform 348">
                <a:extLst>
                  <a:ext uri="{FF2B5EF4-FFF2-40B4-BE49-F238E27FC236}">
                    <a16:creationId xmlns:a16="http://schemas.microsoft.com/office/drawing/2014/main" id="{8EB292DC-949E-44FF-A3D4-64C9EB954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626" y="1942038"/>
                <a:ext cx="66635" cy="47935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90" name="Freeform 349">
                <a:extLst>
                  <a:ext uri="{FF2B5EF4-FFF2-40B4-BE49-F238E27FC236}">
                    <a16:creationId xmlns:a16="http://schemas.microsoft.com/office/drawing/2014/main" id="{73E8EE8E-E07E-4C98-9915-C15BC01D8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9308" y="1977990"/>
                <a:ext cx="111405" cy="47935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91" name="Freeform 350">
                <a:extLst>
                  <a:ext uri="{FF2B5EF4-FFF2-40B4-BE49-F238E27FC236}">
                    <a16:creationId xmlns:a16="http://schemas.microsoft.com/office/drawing/2014/main" id="{085BDFD5-F013-4CAD-9A98-43D50AD96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896" y="2013941"/>
                <a:ext cx="99952" cy="49267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92" name="Freeform 351">
                <a:extLst>
                  <a:ext uri="{FF2B5EF4-FFF2-40B4-BE49-F238E27FC236}">
                    <a16:creationId xmlns:a16="http://schemas.microsoft.com/office/drawing/2014/main" id="{FE879BF2-787A-4F9A-A46B-44D5E1666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7445" y="2037906"/>
                <a:ext cx="44770" cy="25299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93" name="Freeform 352">
                <a:extLst>
                  <a:ext uri="{FF2B5EF4-FFF2-40B4-BE49-F238E27FC236}">
                    <a16:creationId xmlns:a16="http://schemas.microsoft.com/office/drawing/2014/main" id="{ADA303CB-8140-45AE-82F5-28104A68C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261" y="2184379"/>
                <a:ext cx="56223" cy="71903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94" name="Freeform 353">
                <a:extLst>
                  <a:ext uri="{FF2B5EF4-FFF2-40B4-BE49-F238E27FC236}">
                    <a16:creationId xmlns:a16="http://schemas.microsoft.com/office/drawing/2014/main" id="{E58D5B3C-D5BD-40EF-9E94-D0A56405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262" y="2183044"/>
                <a:ext cx="111405" cy="61250"/>
              </a:xfrm>
              <a:custGeom>
                <a:avLst/>
                <a:gdLst>
                  <a:gd name="T0" fmla="*/ 8 w 80"/>
                  <a:gd name="T1" fmla="*/ 32 h 40"/>
                  <a:gd name="T2" fmla="*/ 24 w 80"/>
                  <a:gd name="T3" fmla="*/ 40 h 40"/>
                  <a:gd name="T4" fmla="*/ 56 w 80"/>
                  <a:gd name="T5" fmla="*/ 40 h 40"/>
                  <a:gd name="T6" fmla="*/ 64 w 80"/>
                  <a:gd name="T7" fmla="*/ 32 h 40"/>
                  <a:gd name="T8" fmla="*/ 72 w 80"/>
                  <a:gd name="T9" fmla="*/ 16 h 40"/>
                  <a:gd name="T10" fmla="*/ 80 w 80"/>
                  <a:gd name="T11" fmla="*/ 8 h 40"/>
                  <a:gd name="T12" fmla="*/ 72 w 80"/>
                  <a:gd name="T13" fmla="*/ 8 h 40"/>
                  <a:gd name="T14" fmla="*/ 72 w 80"/>
                  <a:gd name="T15" fmla="*/ 0 h 40"/>
                  <a:gd name="T16" fmla="*/ 56 w 80"/>
                  <a:gd name="T17" fmla="*/ 0 h 40"/>
                  <a:gd name="T18" fmla="*/ 32 w 80"/>
                  <a:gd name="T19" fmla="*/ 16 h 40"/>
                  <a:gd name="T20" fmla="*/ 16 w 80"/>
                  <a:gd name="T21" fmla="*/ 8 h 40"/>
                  <a:gd name="T22" fmla="*/ 0 w 80"/>
                  <a:gd name="T23" fmla="*/ 24 h 40"/>
                  <a:gd name="T24" fmla="*/ 8 w 80"/>
                  <a:gd name="T25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40">
                    <a:moveTo>
                      <a:pt x="8" y="32"/>
                    </a:moveTo>
                    <a:lnTo>
                      <a:pt x="24" y="40"/>
                    </a:lnTo>
                    <a:lnTo>
                      <a:pt x="56" y="40"/>
                    </a:lnTo>
                    <a:lnTo>
                      <a:pt x="64" y="32"/>
                    </a:lnTo>
                    <a:lnTo>
                      <a:pt x="72" y="16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2" y="16"/>
                    </a:lnTo>
                    <a:lnTo>
                      <a:pt x="16" y="8"/>
                    </a:lnTo>
                    <a:lnTo>
                      <a:pt x="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  <p:sp>
            <p:nvSpPr>
              <p:cNvPr id="1795" name="Freeform 354">
                <a:extLst>
                  <a:ext uri="{FF2B5EF4-FFF2-40B4-BE49-F238E27FC236}">
                    <a16:creationId xmlns:a16="http://schemas.microsoft.com/office/drawing/2014/main" id="{8A709F88-76C8-4B79-B920-F42E8284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624" y="2123133"/>
                <a:ext cx="99952" cy="59919"/>
              </a:xfrm>
              <a:custGeom>
                <a:avLst/>
                <a:gdLst>
                  <a:gd name="T0" fmla="*/ 72 w 72"/>
                  <a:gd name="T1" fmla="*/ 24 h 40"/>
                  <a:gd name="T2" fmla="*/ 56 w 72"/>
                  <a:gd name="T3" fmla="*/ 16 h 40"/>
                  <a:gd name="T4" fmla="*/ 48 w 72"/>
                  <a:gd name="T5" fmla="*/ 8 h 40"/>
                  <a:gd name="T6" fmla="*/ 32 w 72"/>
                  <a:gd name="T7" fmla="*/ 8 h 40"/>
                  <a:gd name="T8" fmla="*/ 32 w 72"/>
                  <a:gd name="T9" fmla="*/ 0 h 40"/>
                  <a:gd name="T10" fmla="*/ 0 w 72"/>
                  <a:gd name="T11" fmla="*/ 16 h 40"/>
                  <a:gd name="T12" fmla="*/ 8 w 72"/>
                  <a:gd name="T13" fmla="*/ 24 h 40"/>
                  <a:gd name="T14" fmla="*/ 24 w 72"/>
                  <a:gd name="T15" fmla="*/ 40 h 40"/>
                  <a:gd name="T16" fmla="*/ 32 w 72"/>
                  <a:gd name="T17" fmla="*/ 40 h 40"/>
                  <a:gd name="T18" fmla="*/ 40 w 72"/>
                  <a:gd name="T19" fmla="*/ 32 h 40"/>
                  <a:gd name="T20" fmla="*/ 56 w 72"/>
                  <a:gd name="T21" fmla="*/ 40 h 40"/>
                  <a:gd name="T22" fmla="*/ 72 w 72"/>
                  <a:gd name="T2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40">
                    <a:moveTo>
                      <a:pt x="72" y="24"/>
                    </a:moveTo>
                    <a:lnTo>
                      <a:pt x="56" y="16"/>
                    </a:lnTo>
                    <a:lnTo>
                      <a:pt x="48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32"/>
                    </a:lnTo>
                    <a:lnTo>
                      <a:pt x="56" y="40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prstDash val="dashDot"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/>
              </a:p>
            </p:txBody>
          </p:sp>
        </p:grpSp>
        <p:pic>
          <p:nvPicPr>
            <p:cNvPr id="1449" name="Picture 48" descr="http://files.softicons.com/download/toolbar-icons/vista-gis-gps-map-icons-by-icons-land/png/256x256/Pinpoint_Flag2LeftRed.png">
              <a:extLst>
                <a:ext uri="{FF2B5EF4-FFF2-40B4-BE49-F238E27FC236}">
                  <a16:creationId xmlns:a16="http://schemas.microsoft.com/office/drawing/2014/main" id="{23C2D551-2A9E-4B22-8386-9E0CD0EB8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90" y="1369469"/>
              <a:ext cx="567494" cy="62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" name="Picture 50" descr="http://aux.iconpedia.net/uploads/15585840101479682608.png">
              <a:extLst>
                <a:ext uri="{FF2B5EF4-FFF2-40B4-BE49-F238E27FC236}">
                  <a16:creationId xmlns:a16="http://schemas.microsoft.com/office/drawing/2014/main" id="{0731FFFB-CB3C-4223-A8E5-A3914BBCF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949" y="1370449"/>
              <a:ext cx="566599" cy="62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1" name="Picture 50" descr="http://aux.iconpedia.net/uploads/15585840101479682608.png">
              <a:extLst>
                <a:ext uri="{FF2B5EF4-FFF2-40B4-BE49-F238E27FC236}">
                  <a16:creationId xmlns:a16="http://schemas.microsoft.com/office/drawing/2014/main" id="{F921C010-BFEB-42B5-B0ED-D6FBB2103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0885" y="1571329"/>
              <a:ext cx="399004" cy="43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2" name="Picture 50" descr="http://aux.iconpedia.net/uploads/15585840101479682608.png">
              <a:extLst>
                <a:ext uri="{FF2B5EF4-FFF2-40B4-BE49-F238E27FC236}">
                  <a16:creationId xmlns:a16="http://schemas.microsoft.com/office/drawing/2014/main" id="{ADDBF8A8-2B9D-4871-9EA2-B3A6C78E3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0415" y="1706414"/>
              <a:ext cx="466749" cy="51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3" name="Picture 50" descr="http://aux.iconpedia.net/uploads/15585840101479682608.png">
              <a:extLst>
                <a:ext uri="{FF2B5EF4-FFF2-40B4-BE49-F238E27FC236}">
                  <a16:creationId xmlns:a16="http://schemas.microsoft.com/office/drawing/2014/main" id="{9BD51051-B5F7-4B0D-99CD-3192F5673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225" y="1966535"/>
              <a:ext cx="411003" cy="44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" name="Picture 50" descr="http://aux.iconpedia.net/uploads/15585840101479682608.png">
              <a:extLst>
                <a:ext uri="{FF2B5EF4-FFF2-40B4-BE49-F238E27FC236}">
                  <a16:creationId xmlns:a16="http://schemas.microsoft.com/office/drawing/2014/main" id="{59E498EA-B7B4-4152-AEE7-9C38B1906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31266" y="1819786"/>
              <a:ext cx="500994" cy="548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" name="Picture 50" descr="http://aux.iconpedia.net/uploads/15585840101479682608.png">
              <a:extLst>
                <a:ext uri="{FF2B5EF4-FFF2-40B4-BE49-F238E27FC236}">
                  <a16:creationId xmlns:a16="http://schemas.microsoft.com/office/drawing/2014/main" id="{5277FA3F-7852-400E-8730-D597B5D1A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989" y="1810413"/>
              <a:ext cx="509554" cy="55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96" name="Picture 8" descr="http://ih1.redbubble.net/image.25718236.1329/raf,220x200,075,f,fafafa:ca443f4786.u1.jpg">
            <a:extLst>
              <a:ext uri="{FF2B5EF4-FFF2-40B4-BE49-F238E27FC236}">
                <a16:creationId xmlns:a16="http://schemas.microsoft.com/office/drawing/2014/main" id="{7D7050F4-BACE-4600-BC1F-63B421FC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57" t="26137" r="20357" b="49333"/>
          <a:stretch/>
        </p:blipFill>
        <p:spPr bwMode="auto">
          <a:xfrm>
            <a:off x="3682625" y="1916791"/>
            <a:ext cx="1055234" cy="3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8" name="Прямоугольник 1797">
            <a:extLst>
              <a:ext uri="{FF2B5EF4-FFF2-40B4-BE49-F238E27FC236}">
                <a16:creationId xmlns:a16="http://schemas.microsoft.com/office/drawing/2014/main" id="{673D2DC9-F7CB-463D-B19B-0F69A3CF880D}"/>
              </a:ext>
            </a:extLst>
          </p:cNvPr>
          <p:cNvSpPr/>
          <p:nvPr/>
        </p:nvSpPr>
        <p:spPr>
          <a:xfrm>
            <a:off x="2350004" y="1711834"/>
            <a:ext cx="866653" cy="231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Заголовок 1">
            <a:extLst>
              <a:ext uri="{FF2B5EF4-FFF2-40B4-BE49-F238E27FC236}">
                <a16:creationId xmlns:a16="http://schemas.microsoft.com/office/drawing/2014/main" id="{2BC59A54-3655-4476-ADF1-D972984844B5}"/>
              </a:ext>
            </a:extLst>
          </p:cNvPr>
          <p:cNvSpPr txBox="1">
            <a:spLocks/>
          </p:cNvSpPr>
          <p:nvPr/>
        </p:nvSpPr>
        <p:spPr bwMode="auto">
          <a:xfrm>
            <a:off x="6148455" y="4224979"/>
            <a:ext cx="4651560" cy="1508105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Отечественная компания с штаб-квартирой и офисом разработки </a:t>
            </a:r>
            <a:r>
              <a:rPr lang="ru-RU" sz="1400" b="1" dirty="0">
                <a:solidFill>
                  <a:schemeClr val="tx1"/>
                </a:solidFill>
                <a:effectLst/>
                <a:latin typeface="+mn-lt"/>
              </a:rPr>
              <a:t>в Москве 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(АО «Смарт Лайн Инк), </a:t>
            </a:r>
            <a:br>
              <a:rPr lang="ru-RU" sz="1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офисами продаж в США (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DeviceLock NA, San Ramon, California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), Канаде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(DeviceLock Canada, North Vancouver)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, Великобритании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(DeviceLock UK, London)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, Германии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(DeviceLock Europe GmbH, Ratingen)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, Италии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(DeviceLock Italy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,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 Milan)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, а также партнерской сетью по всему миру.</a:t>
            </a:r>
          </a:p>
        </p:txBody>
      </p:sp>
      <p:sp>
        <p:nvSpPr>
          <p:cNvPr id="1800" name="Заголовок 1">
            <a:extLst>
              <a:ext uri="{FF2B5EF4-FFF2-40B4-BE49-F238E27FC236}">
                <a16:creationId xmlns:a16="http://schemas.microsoft.com/office/drawing/2014/main" id="{74F89EB8-DA48-4A76-8947-8D1D52411092}"/>
              </a:ext>
            </a:extLst>
          </p:cNvPr>
          <p:cNvSpPr txBox="1">
            <a:spLocks/>
          </p:cNvSpPr>
          <p:nvPr/>
        </p:nvSpPr>
        <p:spPr bwMode="auto">
          <a:xfrm>
            <a:off x="6148455" y="3868370"/>
            <a:ext cx="3845282" cy="246221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eaLnBrk="1" hangingPunct="1">
              <a:spcAft>
                <a:spcPts val="600"/>
              </a:spcAft>
              <a:defRPr sz="1400" b="1">
                <a:solidFill>
                  <a:srgbClr val="AC0000"/>
                </a:solidFill>
                <a:effectLst/>
                <a:latin typeface="+mn-lt"/>
                <a:ea typeface="Segoe UI" pitchFamily="34" charset="0"/>
                <a:cs typeface="Segoe UI" pitchFamily="34" charset="0"/>
              </a:defRPr>
            </a:lvl1pPr>
            <a:lvl2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sz="1600" dirty="0"/>
              <a:t>Смарт Лайн Инк</a:t>
            </a:r>
            <a:r>
              <a:rPr lang="en-US" sz="1600" dirty="0"/>
              <a:t> / DeviceLock</a:t>
            </a:r>
            <a:endParaRPr lang="ru-RU" sz="1600" dirty="0"/>
          </a:p>
        </p:txBody>
      </p:sp>
      <p:cxnSp>
        <p:nvCxnSpPr>
          <p:cNvPr id="1801" name="Прямая соединительная линия 1800">
            <a:extLst>
              <a:ext uri="{FF2B5EF4-FFF2-40B4-BE49-F238E27FC236}">
                <a16:creationId xmlns:a16="http://schemas.microsoft.com/office/drawing/2014/main" id="{429989C2-E521-4486-8424-6A0C47894846}"/>
              </a:ext>
            </a:extLst>
          </p:cNvPr>
          <p:cNvCxnSpPr/>
          <p:nvPr/>
        </p:nvCxnSpPr>
        <p:spPr>
          <a:xfrm>
            <a:off x="6148455" y="4146879"/>
            <a:ext cx="3834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2" name="Picture 4">
            <a:extLst>
              <a:ext uri="{FF2B5EF4-FFF2-40B4-BE49-F238E27FC236}">
                <a16:creationId xmlns:a16="http://schemas.microsoft.com/office/drawing/2014/main" id="{CCAEBBF3-DEA2-4C5A-B29F-C189508BB1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03" r="21275"/>
          <a:stretch/>
        </p:blipFill>
        <p:spPr>
          <a:xfrm>
            <a:off x="2021831" y="1392245"/>
            <a:ext cx="1424776" cy="2016615"/>
          </a:xfrm>
          <a:prstGeom prst="rect">
            <a:avLst/>
          </a:prstGeom>
        </p:spPr>
      </p:pic>
      <p:sp>
        <p:nvSpPr>
          <p:cNvPr id="1803" name="Заголовок 1">
            <a:extLst>
              <a:ext uri="{FF2B5EF4-FFF2-40B4-BE49-F238E27FC236}">
                <a16:creationId xmlns:a16="http://schemas.microsoft.com/office/drawing/2014/main" id="{5185CD11-333C-440C-A4CE-CC18108180EB}"/>
              </a:ext>
            </a:extLst>
          </p:cNvPr>
          <p:cNvSpPr txBox="1">
            <a:spLocks/>
          </p:cNvSpPr>
          <p:nvPr/>
        </p:nvSpPr>
        <p:spPr bwMode="auto">
          <a:xfrm>
            <a:off x="3690486" y="1582014"/>
            <a:ext cx="1026707" cy="307777"/>
          </a:xfrm>
          <a:prstGeom prst="rect">
            <a:avLst/>
          </a:prstGeom>
          <a:solidFill>
            <a:srgbClr val="FFFFFF">
              <a:alpha val="24706"/>
            </a:srgbClr>
          </a:solidFill>
          <a:ln>
            <a:solidFill>
              <a:schemeClr val="bg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1000" dirty="0">
                <a:solidFill>
                  <a:schemeClr val="tx1"/>
                </a:solidFill>
                <a:effectLst/>
                <a:latin typeface="+mn-lt"/>
              </a:rPr>
              <a:t>ПЕРВАЯ ВЕРСИЯ </a:t>
            </a:r>
            <a:r>
              <a:rPr lang="en-US" sz="1000" dirty="0">
                <a:solidFill>
                  <a:schemeClr val="tx1"/>
                </a:solidFill>
                <a:effectLst/>
                <a:latin typeface="+mn-lt"/>
              </a:rPr>
              <a:t>DEVICELOCK - </a:t>
            </a:r>
            <a:endParaRPr lang="ru-RU" sz="1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04" name="Заголовок 1">
            <a:extLst>
              <a:ext uri="{FF2B5EF4-FFF2-40B4-BE49-F238E27FC236}">
                <a16:creationId xmlns:a16="http://schemas.microsoft.com/office/drawing/2014/main" id="{697D276C-31A2-450B-B3D4-4FD6F3F0AB99}"/>
              </a:ext>
            </a:extLst>
          </p:cNvPr>
          <p:cNvSpPr txBox="1">
            <a:spLocks/>
          </p:cNvSpPr>
          <p:nvPr/>
        </p:nvSpPr>
        <p:spPr bwMode="auto">
          <a:xfrm>
            <a:off x="2081361" y="3868371"/>
            <a:ext cx="2802648" cy="24622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1600" b="1" dirty="0">
                <a:solidFill>
                  <a:srgbClr val="AC0000"/>
                </a:solidFill>
                <a:effectLst/>
                <a:latin typeface="+mn-lt"/>
              </a:rPr>
              <a:t>Продукт</a:t>
            </a:r>
          </a:p>
        </p:txBody>
      </p:sp>
      <p:sp>
        <p:nvSpPr>
          <p:cNvPr id="1805" name="Заголовок 1">
            <a:extLst>
              <a:ext uri="{FF2B5EF4-FFF2-40B4-BE49-F238E27FC236}">
                <a16:creationId xmlns:a16="http://schemas.microsoft.com/office/drawing/2014/main" id="{BD58E176-DB4D-4F1A-B90F-64057C51B165}"/>
              </a:ext>
            </a:extLst>
          </p:cNvPr>
          <p:cNvSpPr txBox="1">
            <a:spLocks/>
          </p:cNvSpPr>
          <p:nvPr/>
        </p:nvSpPr>
        <p:spPr bwMode="auto">
          <a:xfrm>
            <a:off x="2081864" y="4543103"/>
            <a:ext cx="3611832" cy="1723549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Система защиты информации для организаций, которым необходимо простое и доступное решение по предотвращению утечек данных с корпоративных компьютеров под управлением Windows и MacOS, а также виртуализованных рабочих сред и приложений Windows.</a:t>
            </a:r>
            <a:endParaRPr lang="ru-RU" sz="1400" b="1" dirty="0"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806" name="Прямая соединительная линия 1805">
            <a:extLst>
              <a:ext uri="{FF2B5EF4-FFF2-40B4-BE49-F238E27FC236}">
                <a16:creationId xmlns:a16="http://schemas.microsoft.com/office/drawing/2014/main" id="{955DCC4E-3B1C-489C-A571-DD045D0F154F}"/>
              </a:ext>
            </a:extLst>
          </p:cNvPr>
          <p:cNvCxnSpPr/>
          <p:nvPr/>
        </p:nvCxnSpPr>
        <p:spPr>
          <a:xfrm>
            <a:off x="2050815" y="4146879"/>
            <a:ext cx="3626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7" name="Заголовок 1">
            <a:extLst>
              <a:ext uri="{FF2B5EF4-FFF2-40B4-BE49-F238E27FC236}">
                <a16:creationId xmlns:a16="http://schemas.microsoft.com/office/drawing/2014/main" id="{D68220C4-1651-4CC7-ACAD-D68F9C1ECE0F}"/>
              </a:ext>
            </a:extLst>
          </p:cNvPr>
          <p:cNvSpPr txBox="1">
            <a:spLocks/>
          </p:cNvSpPr>
          <p:nvPr/>
        </p:nvSpPr>
        <p:spPr bwMode="auto">
          <a:xfrm>
            <a:off x="2081001" y="4216552"/>
            <a:ext cx="3611832" cy="492443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+mn-lt"/>
              </a:rPr>
              <a:t>Программный комплекс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</a:rPr>
              <a:t>DeviceLock DLP</a:t>
            </a:r>
            <a:endParaRPr lang="ru-RU" sz="1600" b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808" name="Рисунок 1807">
            <a:extLst>
              <a:ext uri="{FF2B5EF4-FFF2-40B4-BE49-F238E27FC236}">
                <a16:creationId xmlns:a16="http://schemas.microsoft.com/office/drawing/2014/main" id="{87C8DCB1-C1AB-4834-85D6-1A240EA501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1092" y="3524514"/>
            <a:ext cx="4297892" cy="411649"/>
          </a:xfrm>
          <a:prstGeom prst="rect">
            <a:avLst/>
          </a:prstGeom>
        </p:spPr>
      </p:pic>
      <p:sp>
        <p:nvSpPr>
          <p:cNvPr id="1809" name="Заголовок 1">
            <a:extLst>
              <a:ext uri="{FF2B5EF4-FFF2-40B4-BE49-F238E27FC236}">
                <a16:creationId xmlns:a16="http://schemas.microsoft.com/office/drawing/2014/main" id="{E453B413-02B3-4BE6-9635-1303C9DE0972}"/>
              </a:ext>
            </a:extLst>
          </p:cNvPr>
          <p:cNvSpPr txBox="1">
            <a:spLocks/>
          </p:cNvSpPr>
          <p:nvPr/>
        </p:nvSpPr>
        <p:spPr bwMode="auto">
          <a:xfrm>
            <a:off x="0" y="534988"/>
            <a:ext cx="10945264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446088" eaLnBrk="1" hangingPunct="1"/>
            <a:r>
              <a:rPr lang="en-US" sz="2000" b="1" dirty="0">
                <a:effectLst/>
                <a:latin typeface="Roboto Slab" pitchFamily="2" charset="0"/>
                <a:ea typeface="Roboto Slab" pitchFamily="2" charset="0"/>
              </a:rPr>
              <a:t>DeviceLock </a:t>
            </a:r>
            <a:r>
              <a:rPr lang="ru-RU" sz="2000" b="1" dirty="0">
                <a:effectLst/>
                <a:latin typeface="Roboto Slab" pitchFamily="2" charset="0"/>
                <a:ea typeface="Roboto Slab" pitchFamily="2" charset="0"/>
              </a:rPr>
              <a:t>- 20 лет на мировом рынке информационной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229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9925E3-3C24-4531-A333-AEC44A2F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56" y="1316214"/>
            <a:ext cx="5659044" cy="422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891156E1-C0BA-48A4-9363-72826221426F}"/>
              </a:ext>
            </a:extLst>
          </p:cNvPr>
          <p:cNvSpPr txBox="1">
            <a:spLocks/>
          </p:cNvSpPr>
          <p:nvPr/>
        </p:nvSpPr>
        <p:spPr bwMode="auto">
          <a:xfrm>
            <a:off x="1" y="550127"/>
            <a:ext cx="11641310" cy="4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446088" eaLnBrk="1" hangingPunct="1"/>
            <a:r>
              <a:rPr lang="en-US" sz="1800" b="1" dirty="0">
                <a:effectLst/>
                <a:latin typeface="Roboto Slab" pitchFamily="2" charset="0"/>
                <a:ea typeface="Roboto Slab" pitchFamily="2" charset="0"/>
              </a:rPr>
              <a:t>noleaks.devicelock.com – </a:t>
            </a:r>
            <a:r>
              <a:rPr lang="ru-RU" sz="1800" b="1" dirty="0">
                <a:effectLst/>
                <a:latin typeface="Roboto Slab" pitchFamily="2" charset="0"/>
                <a:ea typeface="Roboto Slab" pitchFamily="2" charset="0"/>
              </a:rPr>
              <a:t>акция для организаций, перешедших на удаленный режим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B34D22-AD70-41F0-A10F-AAE0D9E0617D}"/>
              </a:ext>
            </a:extLst>
          </p:cNvPr>
          <p:cNvSpPr/>
          <p:nvPr/>
        </p:nvSpPr>
        <p:spPr>
          <a:xfrm>
            <a:off x="6432866" y="6010275"/>
            <a:ext cx="5554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https://www.youtube.com/user/DeviceLockVideo/videos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779D3-9263-4705-8CA1-F1DFF6614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12" y="4343400"/>
            <a:ext cx="42005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3402" y="1451440"/>
            <a:ext cx="8139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FA15B-48A6-4B1F-9862-70F665A99BDA}"/>
              </a:ext>
            </a:extLst>
          </p:cNvPr>
          <p:cNvSpPr/>
          <p:nvPr/>
        </p:nvSpPr>
        <p:spPr>
          <a:xfrm>
            <a:off x="562673" y="1402304"/>
            <a:ext cx="9574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Защита данных </a:t>
            </a:r>
            <a:br>
              <a:rPr lang="ru-RU" sz="28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</a:br>
            <a:r>
              <a:rPr lang="ru-RU" sz="28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при удаленной работе сотрудников</a:t>
            </a:r>
            <a:r>
              <a:rPr lang="ru-RU" sz="20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.</a:t>
            </a:r>
            <a:endParaRPr lang="en-US" sz="2000" b="1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0C6DF6F-93BA-4C6A-81FA-60289FA9D030}"/>
              </a:ext>
            </a:extLst>
          </p:cNvPr>
          <p:cNvSpPr/>
          <p:nvPr/>
        </p:nvSpPr>
        <p:spPr>
          <a:xfrm>
            <a:off x="562672" y="2513716"/>
            <a:ext cx="95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Демонстрация некоторых сценариев.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BB8280A-AE1F-418B-87CC-E8F4275FCBDD}"/>
              </a:ext>
            </a:extLst>
          </p:cNvPr>
          <p:cNvSpPr txBox="1">
            <a:spLocks/>
          </p:cNvSpPr>
          <p:nvPr/>
        </p:nvSpPr>
        <p:spPr bwMode="auto">
          <a:xfrm>
            <a:off x="8390740" y="6066102"/>
            <a:ext cx="36831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>
                <a:latin typeface="+mj-lt"/>
                <a:cs typeface="Segoe UI" pitchFamily="34" charset="0"/>
              </a:rPr>
              <a:t>Смарт Лайн Инк</a:t>
            </a:r>
            <a:endParaRPr lang="en-US" sz="1400" dirty="0">
              <a:latin typeface="+mj-lt"/>
              <a:cs typeface="Segoe UI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CEED514-F451-43A8-BF5D-9FF122BD1CAE}"/>
              </a:ext>
            </a:extLst>
          </p:cNvPr>
          <p:cNvSpPr txBox="1">
            <a:spLocks/>
          </p:cNvSpPr>
          <p:nvPr/>
        </p:nvSpPr>
        <p:spPr bwMode="auto">
          <a:xfrm>
            <a:off x="8387025" y="5426068"/>
            <a:ext cx="3652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2000" dirty="0">
                <a:latin typeface="+mj-lt"/>
                <a:ea typeface="Helvetica Neue Bold Condensed"/>
                <a:cs typeface="Helvetica Neue Bold Condensed"/>
                <a:sym typeface="Helvetica Light"/>
              </a:rPr>
              <a:t>ИЛЬШАТ ЛАТЫПОВ</a:t>
            </a:r>
            <a:endParaRPr lang="en-US" sz="2000" dirty="0">
              <a:latin typeface="+mj-lt"/>
              <a:ea typeface="Helvetica Neue Bold Condensed"/>
              <a:cs typeface="Helvetica Neue Bold Condensed"/>
              <a:sym typeface="Helvetica Light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F91CDB5-16E2-47EA-934C-2F7ABC274BEC}"/>
              </a:ext>
            </a:extLst>
          </p:cNvPr>
          <p:cNvSpPr txBox="1">
            <a:spLocks/>
          </p:cNvSpPr>
          <p:nvPr/>
        </p:nvSpPr>
        <p:spPr bwMode="auto">
          <a:xfrm>
            <a:off x="8390740" y="5832827"/>
            <a:ext cx="381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defRPr sz="1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130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Frutiger LT Std 45 Light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1400" dirty="0">
                <a:latin typeface="+mj-lt"/>
              </a:rPr>
              <a:t>Инженер-аналитик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B053A3A-ED84-4AE8-A37C-DA9217197C3D}"/>
              </a:ext>
            </a:extLst>
          </p:cNvPr>
          <p:cNvSpPr/>
          <p:nvPr/>
        </p:nvSpPr>
        <p:spPr>
          <a:xfrm>
            <a:off x="562672" y="554210"/>
            <a:ext cx="6512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Device</a:t>
            </a:r>
            <a:r>
              <a:rPr lang="ru-RU" sz="44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Lock</a:t>
            </a:r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 DLP</a:t>
            </a:r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0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6"/>
          <p:cNvSpPr>
            <a:spLocks noGrp="1"/>
          </p:cNvSpPr>
          <p:nvPr>
            <p:ph type="title" idx="4294967295"/>
          </p:nvPr>
        </p:nvSpPr>
        <p:spPr bwMode="auto">
          <a:xfrm>
            <a:off x="1" y="550127"/>
            <a:ext cx="11641310" cy="4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marL="446088" eaLnBrk="1" hangingPunct="1"/>
            <a:r>
              <a:rPr lang="ru-RU" sz="1800" b="1" dirty="0">
                <a:effectLst/>
                <a:latin typeface="Roboto Slab" pitchFamily="2" charset="0"/>
                <a:ea typeface="Roboto Slab" pitchFamily="2" charset="0"/>
              </a:rPr>
              <a:t>Рабочая среда на терминальном сервере / доступ к офисному ПК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1EF3A7C-E46D-49CE-AB4B-87BC7E36780C}"/>
              </a:ext>
            </a:extLst>
          </p:cNvPr>
          <p:cNvSpPr txBox="1"/>
          <p:nvPr/>
        </p:nvSpPr>
        <p:spPr>
          <a:xfrm>
            <a:off x="8588606" y="1904029"/>
            <a:ext cx="22177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333333"/>
                </a:solidFill>
                <a:latin typeface="+mn-lt"/>
                <a:cs typeface="Segoe UI" pitchFamily="34" charset="0"/>
              </a:rPr>
              <a:t>Удаленное устройство</a:t>
            </a:r>
          </a:p>
        </p:txBody>
      </p:sp>
      <p:cxnSp>
        <p:nvCxnSpPr>
          <p:cNvPr id="185" name="Straight Arrow Connector 75">
            <a:extLst>
              <a:ext uri="{FF2B5EF4-FFF2-40B4-BE49-F238E27FC236}">
                <a16:creationId xmlns:a16="http://schemas.microsoft.com/office/drawing/2014/main" id="{CAE71B9C-ADA9-46B5-89AD-5763157589C9}"/>
              </a:ext>
            </a:extLst>
          </p:cNvPr>
          <p:cNvCxnSpPr>
            <a:cxnSpLocks/>
          </p:cNvCxnSpPr>
          <p:nvPr/>
        </p:nvCxnSpPr>
        <p:spPr>
          <a:xfrm rot="10800000">
            <a:off x="3132870" y="2805670"/>
            <a:ext cx="2572429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DE12DB7C-8F14-4DB7-8C85-A0CE9C663E8A}"/>
              </a:ext>
            </a:extLst>
          </p:cNvPr>
          <p:cNvSpPr txBox="1"/>
          <p:nvPr/>
        </p:nvSpPr>
        <p:spPr>
          <a:xfrm>
            <a:off x="5533483" y="4438446"/>
            <a:ext cx="6254139" cy="738664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 sz="1400" dirty="0"/>
              <a:t>DeviceLock </a:t>
            </a:r>
            <a:r>
              <a:rPr lang="ru-RU" sz="1400" dirty="0"/>
              <a:t>контролирует </a:t>
            </a:r>
            <a:r>
              <a:rPr lang="ru-RU" sz="1400" b="1" dirty="0"/>
              <a:t>обращения</a:t>
            </a:r>
            <a:r>
              <a:rPr lang="ru-RU" sz="1400" dirty="0"/>
              <a:t> к буферу обмена и проверяет в реальном времени </a:t>
            </a:r>
            <a:r>
              <a:rPr lang="ru-RU" sz="1400" b="1" dirty="0"/>
              <a:t>содержимое</a:t>
            </a:r>
            <a:r>
              <a:rPr lang="ru-RU" sz="1400" dirty="0"/>
              <a:t> передаваемых данных с использованием технологии цифровых отпечатков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4DE176-55BD-4F56-8E50-C95189548856}"/>
              </a:ext>
            </a:extLst>
          </p:cNvPr>
          <p:cNvSpPr txBox="1"/>
          <p:nvPr/>
        </p:nvSpPr>
        <p:spPr>
          <a:xfrm>
            <a:off x="5468429" y="2081516"/>
            <a:ext cx="1336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" pitchFamily="34" charset="0"/>
              </a:rPr>
              <a:t>Буфер обмена данными</a:t>
            </a:r>
            <a:endParaRPr lang="en-US" sz="1050" b="1" i="1" dirty="0">
              <a:solidFill>
                <a:schemeClr val="accent2">
                  <a:lumMod val="75000"/>
                </a:schemeClr>
              </a:solidFill>
              <a:latin typeface="+mn-lt"/>
              <a:cs typeface="Segoe UI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660603-E9E9-4D04-AF40-7FFBF3E157EF}"/>
              </a:ext>
            </a:extLst>
          </p:cNvPr>
          <p:cNvSpPr txBox="1"/>
          <p:nvPr/>
        </p:nvSpPr>
        <p:spPr>
          <a:xfrm>
            <a:off x="337180" y="4660550"/>
            <a:ext cx="2440118" cy="52322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pPr algn="r"/>
            <a:r>
              <a:rPr lang="ru-RU" sz="1400" dirty="0"/>
              <a:t>Хранилище защищаемых данных (конфиденциально)</a:t>
            </a:r>
            <a:endParaRPr lang="en-US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9FE2B5-CE8A-4845-8991-E4B70533FAD8}"/>
              </a:ext>
            </a:extLst>
          </p:cNvPr>
          <p:cNvSpPr txBox="1"/>
          <p:nvPr/>
        </p:nvSpPr>
        <p:spPr>
          <a:xfrm>
            <a:off x="435114" y="5825310"/>
            <a:ext cx="2342184" cy="52322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pPr algn="r"/>
            <a:r>
              <a:rPr lang="ru-RU" sz="1400" dirty="0"/>
              <a:t>Хранилище незащищаемых данных</a:t>
            </a:r>
            <a:endParaRPr lang="en-US" sz="1400" dirty="0"/>
          </a:p>
        </p:txBody>
      </p:sp>
      <p:pic>
        <p:nvPicPr>
          <p:cNvPr id="78" name="Рисунок 128">
            <a:extLst>
              <a:ext uri="{FF2B5EF4-FFF2-40B4-BE49-F238E27FC236}">
                <a16:creationId xmlns:a16="http://schemas.microsoft.com/office/drawing/2014/main" id="{A109A43F-9E3D-45CE-A388-EADF1F074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98" y="2595326"/>
            <a:ext cx="862550" cy="862550"/>
          </a:xfrm>
          <a:prstGeom prst="rect">
            <a:avLst/>
          </a:prstGeom>
        </p:spPr>
      </p:pic>
      <p:pic>
        <p:nvPicPr>
          <p:cNvPr id="79" name="Рисунок 153">
            <a:extLst>
              <a:ext uri="{FF2B5EF4-FFF2-40B4-BE49-F238E27FC236}">
                <a16:creationId xmlns:a16="http://schemas.microsoft.com/office/drawing/2014/main" id="{BA7CF12A-2766-4559-9F70-998F9D486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50" y="2030987"/>
            <a:ext cx="2217721" cy="2217721"/>
          </a:xfrm>
          <a:prstGeom prst="rect">
            <a:avLst/>
          </a:prstGeom>
        </p:spPr>
      </p:pic>
      <p:pic>
        <p:nvPicPr>
          <p:cNvPr id="80" name="Рисунок 175">
            <a:extLst>
              <a:ext uri="{FF2B5EF4-FFF2-40B4-BE49-F238E27FC236}">
                <a16:creationId xmlns:a16="http://schemas.microsoft.com/office/drawing/2014/main" id="{5210D830-61E7-4CB8-B573-28C9A4326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" y="1824315"/>
            <a:ext cx="2217721" cy="2217721"/>
          </a:xfrm>
          <a:prstGeom prst="rect">
            <a:avLst/>
          </a:prstGeom>
        </p:spPr>
      </p:pic>
      <p:cxnSp>
        <p:nvCxnSpPr>
          <p:cNvPr id="91" name="Straight Arrow Connector 75">
            <a:extLst>
              <a:ext uri="{FF2B5EF4-FFF2-40B4-BE49-F238E27FC236}">
                <a16:creationId xmlns:a16="http://schemas.microsoft.com/office/drawing/2014/main" id="{3EFDC53E-F0BE-4C1D-B650-622F2C6B9A7E}"/>
              </a:ext>
            </a:extLst>
          </p:cNvPr>
          <p:cNvCxnSpPr>
            <a:cxnSpLocks/>
            <a:stCxn id="110" idx="3"/>
          </p:cNvCxnSpPr>
          <p:nvPr/>
        </p:nvCxnSpPr>
        <p:spPr>
          <a:xfrm flipV="1">
            <a:off x="2699235" y="3040821"/>
            <a:ext cx="3006063" cy="1247267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75">
            <a:extLst>
              <a:ext uri="{FF2B5EF4-FFF2-40B4-BE49-F238E27FC236}">
                <a16:creationId xmlns:a16="http://schemas.microsoft.com/office/drawing/2014/main" id="{4837B349-C2FB-4A2E-A2FD-004A76F82175}"/>
              </a:ext>
            </a:extLst>
          </p:cNvPr>
          <p:cNvCxnSpPr>
            <a:cxnSpLocks/>
          </p:cNvCxnSpPr>
          <p:nvPr/>
        </p:nvCxnSpPr>
        <p:spPr>
          <a:xfrm flipV="1">
            <a:off x="2838674" y="3282828"/>
            <a:ext cx="2866626" cy="2248979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75">
            <a:extLst>
              <a:ext uri="{FF2B5EF4-FFF2-40B4-BE49-F238E27FC236}">
                <a16:creationId xmlns:a16="http://schemas.microsoft.com/office/drawing/2014/main" id="{82502261-C59B-4137-9684-EBC25B2EC60A}"/>
              </a:ext>
            </a:extLst>
          </p:cNvPr>
          <p:cNvCxnSpPr>
            <a:cxnSpLocks/>
          </p:cNvCxnSpPr>
          <p:nvPr/>
        </p:nvCxnSpPr>
        <p:spPr>
          <a:xfrm rot="10800000">
            <a:off x="6577293" y="2805670"/>
            <a:ext cx="1860599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Рисунок 243">
            <a:extLst>
              <a:ext uri="{FF2B5EF4-FFF2-40B4-BE49-F238E27FC236}">
                <a16:creationId xmlns:a16="http://schemas.microsoft.com/office/drawing/2014/main" id="{4F0F515A-F246-478C-89D4-E01BE02EC4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71" y="3837856"/>
            <a:ext cx="900464" cy="900464"/>
          </a:xfrm>
          <a:prstGeom prst="rect">
            <a:avLst/>
          </a:prstGeom>
        </p:spPr>
      </p:pic>
      <p:pic>
        <p:nvPicPr>
          <p:cNvPr id="112" name="Рисунок 243">
            <a:extLst>
              <a:ext uri="{FF2B5EF4-FFF2-40B4-BE49-F238E27FC236}">
                <a16:creationId xmlns:a16="http://schemas.microsoft.com/office/drawing/2014/main" id="{0602B7E0-C138-4684-A452-9E3D978AC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3" y="5081575"/>
            <a:ext cx="900464" cy="900464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6D218B67-BD7A-414B-B63F-597580C031CA}"/>
              </a:ext>
            </a:extLst>
          </p:cNvPr>
          <p:cNvSpPr txBox="1"/>
          <p:nvPr/>
        </p:nvSpPr>
        <p:spPr>
          <a:xfrm>
            <a:off x="527924" y="1108911"/>
            <a:ext cx="10497127" cy="738664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ru-RU" sz="1400" i="1" dirty="0"/>
              <a:t>Работа с конфиденциальными данными выполняется в корпоративной рабочей среде на сервере.</a:t>
            </a:r>
            <a:endParaRPr lang="en-US" sz="1400" i="1" dirty="0"/>
          </a:p>
          <a:p>
            <a:r>
              <a:rPr lang="ru-RU" sz="1400" i="1" dirty="0"/>
              <a:t>Передача данных из хранилища конфиденциальных документов не допускается – </a:t>
            </a:r>
            <a:br>
              <a:rPr lang="ru-RU" sz="1400" i="1" dirty="0"/>
            </a:br>
            <a:r>
              <a:rPr lang="ru-RU" sz="1400" i="1" dirty="0"/>
              <a:t>как документов в исходном или измененном виде, так и их частей.</a:t>
            </a:r>
          </a:p>
        </p:txBody>
      </p:sp>
      <p:cxnSp>
        <p:nvCxnSpPr>
          <p:cNvPr id="116" name="Straight Arrow Connector 75">
            <a:extLst>
              <a:ext uri="{FF2B5EF4-FFF2-40B4-BE49-F238E27FC236}">
                <a16:creationId xmlns:a16="http://schemas.microsoft.com/office/drawing/2014/main" id="{E5E5B9BF-F31A-44E9-855C-A9E2627B22B1}"/>
              </a:ext>
            </a:extLst>
          </p:cNvPr>
          <p:cNvCxnSpPr>
            <a:cxnSpLocks/>
          </p:cNvCxnSpPr>
          <p:nvPr/>
        </p:nvCxnSpPr>
        <p:spPr>
          <a:xfrm>
            <a:off x="6635375" y="3228199"/>
            <a:ext cx="1744434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30">
            <a:extLst>
              <a:ext uri="{FF2B5EF4-FFF2-40B4-BE49-F238E27FC236}">
                <a16:creationId xmlns:a16="http://schemas.microsoft.com/office/drawing/2014/main" id="{1608D0CD-02FF-488F-8DDA-A38EF8A36B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/>
          <a:stretch/>
        </p:blipFill>
        <p:spPr>
          <a:xfrm>
            <a:off x="3281290" y="3898634"/>
            <a:ext cx="504725" cy="529139"/>
          </a:xfrm>
          <a:prstGeom prst="rect">
            <a:avLst/>
          </a:prstGeom>
        </p:spPr>
      </p:pic>
      <p:pic>
        <p:nvPicPr>
          <p:cNvPr id="21" name="Рисунок 115">
            <a:extLst>
              <a:ext uri="{FF2B5EF4-FFF2-40B4-BE49-F238E27FC236}">
                <a16:creationId xmlns:a16="http://schemas.microsoft.com/office/drawing/2014/main" id="{BF07C116-9A6D-45B6-B1B9-1C2EAA841B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0" y="4463626"/>
            <a:ext cx="617949" cy="617949"/>
          </a:xfrm>
          <a:prstGeom prst="rect">
            <a:avLst/>
          </a:prstGeom>
        </p:spPr>
      </p:pic>
      <p:pic>
        <p:nvPicPr>
          <p:cNvPr id="22" name="Рисунок 36">
            <a:extLst>
              <a:ext uri="{FF2B5EF4-FFF2-40B4-BE49-F238E27FC236}">
                <a16:creationId xmlns:a16="http://schemas.microsoft.com/office/drawing/2014/main" id="{D0B9DBEE-3B59-49D8-B07F-A409DB433D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0" y="5171389"/>
            <a:ext cx="639788" cy="6397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2402FE-7F1D-4EDA-9651-F87EEA535509}"/>
              </a:ext>
            </a:extLst>
          </p:cNvPr>
          <p:cNvSpPr/>
          <p:nvPr/>
        </p:nvSpPr>
        <p:spPr>
          <a:xfrm>
            <a:off x="5533483" y="5327781"/>
            <a:ext cx="4642681" cy="307777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3300"/>
                </a:solidFill>
                <a:latin typeface="+mn-lt"/>
                <a:cs typeface="Segoe UI" pitchFamily="34" charset="0"/>
              </a:rPr>
              <a:t>Дополнительно – ведется видеозапись работы с </a:t>
            </a:r>
            <a:r>
              <a:rPr lang="en-US" sz="1400" dirty="0">
                <a:solidFill>
                  <a:srgbClr val="003300"/>
                </a:solidFill>
                <a:latin typeface="+mn-lt"/>
                <a:cs typeface="Segoe UI" pitchFamily="34" charset="0"/>
              </a:rPr>
              <a:t>MS Word</a:t>
            </a:r>
            <a:r>
              <a:rPr lang="ru-RU" sz="1400" dirty="0">
                <a:solidFill>
                  <a:srgbClr val="003300"/>
                </a:solidFill>
                <a:latin typeface="+mn-lt"/>
                <a:cs typeface="Segoe UI" pitchFamily="34" charset="0"/>
              </a:rPr>
              <a:t>.</a:t>
            </a:r>
            <a:endParaRPr lang="en-US" sz="1400" dirty="0">
              <a:solidFill>
                <a:srgbClr val="003300"/>
              </a:solidFill>
              <a:latin typeface="+mn-lt"/>
              <a:cs typeface="Segoe UI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" y="6286142"/>
            <a:ext cx="476250" cy="4762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12DB7C-8F14-4DB7-8C85-A0CE9C663E8A}"/>
              </a:ext>
            </a:extLst>
          </p:cNvPr>
          <p:cNvSpPr txBox="1"/>
          <p:nvPr/>
        </p:nvSpPr>
        <p:spPr>
          <a:xfrm>
            <a:off x="5533482" y="5953682"/>
            <a:ext cx="6254139" cy="52322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 sz="1400" dirty="0" err="1"/>
              <a:t>DeviceLock</a:t>
            </a:r>
            <a:r>
              <a:rPr lang="en-US" sz="1400" dirty="0"/>
              <a:t> </a:t>
            </a:r>
            <a:r>
              <a:rPr lang="ru-RU" sz="1400" dirty="0"/>
              <a:t>контролирует </a:t>
            </a:r>
            <a:r>
              <a:rPr lang="ru-RU" sz="1400" b="1" dirty="0"/>
              <a:t>использование почты </a:t>
            </a:r>
            <a:r>
              <a:rPr lang="ru-RU" sz="1400" dirty="0"/>
              <a:t>на рабочем ПК, </a:t>
            </a:r>
          </a:p>
          <a:p>
            <a:r>
              <a:rPr lang="ru-RU" sz="1400" dirty="0"/>
              <a:t>сохраняет полную копию передаваемых сообщений и вложений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37" y="6219308"/>
            <a:ext cx="562393" cy="562393"/>
          </a:xfrm>
          <a:prstGeom prst="rect">
            <a:avLst/>
          </a:prstGeom>
        </p:spPr>
      </p:pic>
      <p:cxnSp>
        <p:nvCxnSpPr>
          <p:cNvPr id="26" name="Straight Arrow Connector 75">
            <a:extLst>
              <a:ext uri="{FF2B5EF4-FFF2-40B4-BE49-F238E27FC236}">
                <a16:creationId xmlns:a16="http://schemas.microsoft.com/office/drawing/2014/main" id="{E5E5B9BF-F31A-44E9-855C-A9E2627B22B1}"/>
              </a:ext>
            </a:extLst>
          </p:cNvPr>
          <p:cNvCxnSpPr>
            <a:cxnSpLocks/>
          </p:cNvCxnSpPr>
          <p:nvPr/>
        </p:nvCxnSpPr>
        <p:spPr>
          <a:xfrm flipV="1">
            <a:off x="1127553" y="6524267"/>
            <a:ext cx="1498360" cy="5511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09" y="5906318"/>
            <a:ext cx="617949" cy="6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8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676850" y="612361"/>
            <a:ext cx="11607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Удаленный режим работы на корпоративном устройстве</a:t>
            </a:r>
            <a:endParaRPr lang="en-US" sz="16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78FFF-2B89-4211-8A25-38E20DE409A2}"/>
              </a:ext>
            </a:extLst>
          </p:cNvPr>
          <p:cNvSpPr txBox="1"/>
          <p:nvPr/>
        </p:nvSpPr>
        <p:spPr>
          <a:xfrm>
            <a:off x="6394577" y="2932711"/>
            <a:ext cx="161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Корпоративный ноутбук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BEEC2-C67F-4FBD-A425-E3D65C420FF3}"/>
              </a:ext>
            </a:extLst>
          </p:cNvPr>
          <p:cNvSpPr txBox="1"/>
          <p:nvPr/>
        </p:nvSpPr>
        <p:spPr>
          <a:xfrm>
            <a:off x="3312720" y="4119099"/>
            <a:ext cx="208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VPN </a:t>
            </a:r>
            <a:r>
              <a:rPr lang="ru-RU" sz="1600" i="1" dirty="0">
                <a:solidFill>
                  <a:schemeClr val="tx2"/>
                </a:solidFill>
              </a:rPr>
              <a:t>туннель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D7687-0A03-453C-9CD6-42F1111D2F34}"/>
              </a:ext>
            </a:extLst>
          </p:cNvPr>
          <p:cNvSpPr txBox="1"/>
          <p:nvPr/>
        </p:nvSpPr>
        <p:spPr>
          <a:xfrm>
            <a:off x="500537" y="2974505"/>
            <a:ext cx="235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Корпоративная среда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62D8D-1757-4284-9ACC-C4F23F2A44F0}"/>
              </a:ext>
            </a:extLst>
          </p:cNvPr>
          <p:cNvSpPr txBox="1"/>
          <p:nvPr/>
        </p:nvSpPr>
        <p:spPr>
          <a:xfrm>
            <a:off x="9286043" y="3263215"/>
            <a:ext cx="210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Использование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периферийных устройств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175">
            <a:extLst>
              <a:ext uri="{FF2B5EF4-FFF2-40B4-BE49-F238E27FC236}">
                <a16:creationId xmlns:a16="http://schemas.microsoft.com/office/drawing/2014/main" id="{43B83B5C-610D-44EF-AFFA-26EF617A5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1" y="3326535"/>
            <a:ext cx="1858023" cy="1858023"/>
          </a:xfrm>
          <a:prstGeom prst="rect">
            <a:avLst/>
          </a:prstGeom>
        </p:spPr>
      </p:pic>
      <p:pic>
        <p:nvPicPr>
          <p:cNvPr id="10" name="Рисунок 197">
            <a:extLst>
              <a:ext uri="{FF2B5EF4-FFF2-40B4-BE49-F238E27FC236}">
                <a16:creationId xmlns:a16="http://schemas.microsoft.com/office/drawing/2014/main" id="{FF2B7B3B-B6FA-4D64-A601-268129B2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6" y="5116253"/>
            <a:ext cx="646331" cy="646331"/>
          </a:xfrm>
          <a:prstGeom prst="rect">
            <a:avLst/>
          </a:prstGeom>
        </p:spPr>
      </p:pic>
      <p:sp>
        <p:nvSpPr>
          <p:cNvPr id="11" name="Arrow: Left-Right 1">
            <a:extLst>
              <a:ext uri="{FF2B5EF4-FFF2-40B4-BE49-F238E27FC236}">
                <a16:creationId xmlns:a16="http://schemas.microsoft.com/office/drawing/2014/main" id="{F4816A25-D9E2-4F04-A4D5-59936840443F}"/>
              </a:ext>
            </a:extLst>
          </p:cNvPr>
          <p:cNvSpPr/>
          <p:nvPr/>
        </p:nvSpPr>
        <p:spPr>
          <a:xfrm>
            <a:off x="2876365" y="3868851"/>
            <a:ext cx="2956264" cy="843378"/>
          </a:xfrm>
          <a:prstGeom prst="leftRightArrow">
            <a:avLst>
              <a:gd name="adj1" fmla="val 50000"/>
              <a:gd name="adj2" fmla="val 32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81">
            <a:extLst>
              <a:ext uri="{FF2B5EF4-FFF2-40B4-BE49-F238E27FC236}">
                <a16:creationId xmlns:a16="http://schemas.microsoft.com/office/drawing/2014/main" id="{C1ACBD6F-E60A-448D-9893-CC53CDFC14A5}"/>
              </a:ext>
            </a:extLst>
          </p:cNvPr>
          <p:cNvGrpSpPr/>
          <p:nvPr/>
        </p:nvGrpSpPr>
        <p:grpSpPr>
          <a:xfrm>
            <a:off x="961507" y="5116253"/>
            <a:ext cx="619719" cy="561712"/>
            <a:chOff x="8285726" y="4645025"/>
            <a:chExt cx="484131" cy="596386"/>
          </a:xfrm>
        </p:grpSpPr>
        <p:pic>
          <p:nvPicPr>
            <p:cNvPr id="14" name="Рисунок 82">
              <a:extLst>
                <a:ext uri="{FF2B5EF4-FFF2-40B4-BE49-F238E27FC236}">
                  <a16:creationId xmlns:a16="http://schemas.microsoft.com/office/drawing/2014/main" id="{60ABAD7D-EE57-4C42-A704-419D9FFAE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480" y="4645025"/>
              <a:ext cx="428625" cy="428625"/>
            </a:xfrm>
            <a:prstGeom prst="rect">
              <a:avLst/>
            </a:prstGeom>
          </p:spPr>
        </p:pic>
        <p:pic>
          <p:nvPicPr>
            <p:cNvPr id="15" name="Рисунок 83">
              <a:extLst>
                <a:ext uri="{FF2B5EF4-FFF2-40B4-BE49-F238E27FC236}">
                  <a16:creationId xmlns:a16="http://schemas.microsoft.com/office/drawing/2014/main" id="{5D50229B-2B89-4635-A7C1-AB4A6D5AF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22"/>
            <a:stretch/>
          </p:blipFill>
          <p:spPr>
            <a:xfrm>
              <a:off x="8285726" y="5032375"/>
              <a:ext cx="484131" cy="209036"/>
            </a:xfrm>
            <a:prstGeom prst="rect">
              <a:avLst/>
            </a:prstGeom>
          </p:spPr>
        </p:pic>
      </p:grpSp>
      <p:pic>
        <p:nvPicPr>
          <p:cNvPr id="16" name="Рисунок 124">
            <a:extLst>
              <a:ext uri="{FF2B5EF4-FFF2-40B4-BE49-F238E27FC236}">
                <a16:creationId xmlns:a16="http://schemas.microsoft.com/office/drawing/2014/main" id="{8291E8FC-CE0B-4FD8-8F5F-D837B81801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12" y="3372309"/>
            <a:ext cx="731687" cy="731687"/>
          </a:xfrm>
          <a:prstGeom prst="rect">
            <a:avLst/>
          </a:prstGeom>
        </p:spPr>
      </p:pic>
      <p:pic>
        <p:nvPicPr>
          <p:cNvPr id="17" name="Рисунок 153">
            <a:extLst>
              <a:ext uri="{FF2B5EF4-FFF2-40B4-BE49-F238E27FC236}">
                <a16:creationId xmlns:a16="http://schemas.microsoft.com/office/drawing/2014/main" id="{B0159468-E442-42FD-AB8A-3E7EFF09F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73" y="3357563"/>
            <a:ext cx="1629315" cy="1607269"/>
          </a:xfrm>
          <a:prstGeom prst="rect">
            <a:avLst/>
          </a:prstGeom>
        </p:spPr>
      </p:pic>
      <p:sp>
        <p:nvSpPr>
          <p:cNvPr id="18" name="Прямоугольник 107">
            <a:extLst>
              <a:ext uri="{FF2B5EF4-FFF2-40B4-BE49-F238E27FC236}">
                <a16:creationId xmlns:a16="http://schemas.microsoft.com/office/drawing/2014/main" id="{BABAD57B-793D-4DCA-95EA-6481DDAE6218}"/>
              </a:ext>
            </a:extLst>
          </p:cNvPr>
          <p:cNvSpPr/>
          <p:nvPr/>
        </p:nvSpPr>
        <p:spPr>
          <a:xfrm>
            <a:off x="6944478" y="3790676"/>
            <a:ext cx="486568" cy="49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01B7B-1307-4F74-BC7E-12D0890DF430}"/>
              </a:ext>
            </a:extLst>
          </p:cNvPr>
          <p:cNvSpPr txBox="1"/>
          <p:nvPr/>
        </p:nvSpPr>
        <p:spPr>
          <a:xfrm>
            <a:off x="9302699" y="4292323"/>
            <a:ext cx="210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Использование популярных мессенджеров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713DFD20-C583-4836-AA76-D70EB83E1CC1}"/>
              </a:ext>
            </a:extLst>
          </p:cNvPr>
          <p:cNvSpPr/>
          <p:nvPr/>
        </p:nvSpPr>
        <p:spPr>
          <a:xfrm>
            <a:off x="6359373" y="5727737"/>
            <a:ext cx="478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Контроль должен работать независимо от подключения к корпоративной среде.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825145-56B5-42F3-A2C3-A493D3DDE029}"/>
              </a:ext>
            </a:extLst>
          </p:cNvPr>
          <p:cNvSpPr txBox="1"/>
          <p:nvPr/>
        </p:nvSpPr>
        <p:spPr>
          <a:xfrm>
            <a:off x="676850" y="1306321"/>
            <a:ext cx="10978121" cy="307777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ru-RU" dirty="0"/>
              <a:t>Сотруднику выдан корпоративный ноутбук, работа вне офиса, с периодическим подключением к корпоративной сети по </a:t>
            </a:r>
            <a:r>
              <a:rPr lang="en-US" dirty="0"/>
              <a:t>VPN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25145-56B5-42F3-A2C3-A493D3DDE029}"/>
              </a:ext>
            </a:extLst>
          </p:cNvPr>
          <p:cNvSpPr txBox="1"/>
          <p:nvPr/>
        </p:nvSpPr>
        <p:spPr>
          <a:xfrm>
            <a:off x="676850" y="1676712"/>
            <a:ext cx="10978121" cy="307777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rgbClr val="003300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ru-RU" dirty="0"/>
              <a:t>Требуется контролировать сообщения и файлы, передаваемые в мессенджерах и записываемые на внешние носители.</a:t>
            </a:r>
            <a:endParaRPr lang="en-US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5" y="4444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7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0">
            <a:extLst>
              <a:ext uri="{FF2B5EF4-FFF2-40B4-BE49-F238E27FC236}">
                <a16:creationId xmlns:a16="http://schemas.microsoft.com/office/drawing/2014/main" id="{28F8D655-E352-471D-B037-F6C5D016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57" y="548527"/>
            <a:ext cx="4370520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ru-RU"/>
            </a:defPPr>
            <a:lvl1pPr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1pPr>
            <a:lvl2pPr marL="457200" indent="-2286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2pPr>
            <a:lvl3pPr marL="914400" indent="-4572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3pPr>
            <a:lvl4pPr marL="1371600" indent="-6858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4pPr>
            <a:lvl5pPr marL="1828800" indent="-914400" algn="l" defTabSz="825500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5pPr>
            <a:lvl6pPr marL="2286000" algn="l" defTabSz="914400" rtl="0" eaLnBrk="1" latinLnBrk="0" hangingPunct="1"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6pPr>
            <a:lvl7pPr marL="2743200" algn="l" defTabSz="914400" rtl="0" eaLnBrk="1" latinLnBrk="0" hangingPunct="1"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7pPr>
            <a:lvl8pPr marL="3200400" algn="l" defTabSz="914400" rtl="0" eaLnBrk="1" latinLnBrk="0" hangingPunct="1"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8pPr>
            <a:lvl9pPr marL="3657600" algn="l" defTabSz="914400" rtl="0" eaLnBrk="1" latinLnBrk="0" hangingPunct="1"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  <a:cs typeface="Helvetica Neue Bold Condensed"/>
                <a:sym typeface="Helvetica Neue Bold Condensed"/>
              </a:rPr>
              <a:t>СПАСИБО </a:t>
            </a:r>
            <a:br>
              <a:rPr lang="en-US" altLang="ru-RU" sz="4000" b="1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  <a:cs typeface="Helvetica Neue Bold Condensed"/>
                <a:sym typeface="Helvetica Neue Bold Condensed"/>
              </a:rPr>
            </a:br>
            <a:r>
              <a:rPr lang="ru-RU" altLang="ru-RU" sz="4000" b="1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  <a:cs typeface="Helvetica Neue Bold Condensed"/>
                <a:sym typeface="Helvetica Neue Bold Condensed"/>
              </a:rPr>
              <a:t>ЗА ВНИМАНИЕ!</a:t>
            </a:r>
          </a:p>
        </p:txBody>
      </p:sp>
      <p:sp>
        <p:nvSpPr>
          <p:cNvPr id="11" name="Shape 34">
            <a:extLst>
              <a:ext uri="{FF2B5EF4-FFF2-40B4-BE49-F238E27FC236}">
                <a16:creationId xmlns:a16="http://schemas.microsoft.com/office/drawing/2014/main" id="{7AE42FE1-26C3-48A6-A7AC-703E768D6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3389" y="4329891"/>
            <a:ext cx="1412246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eaLnBrk="0" hangingPunct="0"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eaLnBrk="0" hangingPunct="0"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eaLnBrk="0" hangingPunct="0"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eaLnBrk="0" hangingPunct="0"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eaLnBrk="0" hangingPunct="0"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eaLnBrk="1" hangingPunct="1"/>
            <a:r>
              <a:rPr lang="ru-RU" altLang="ru-RU" sz="1800" dirty="0">
                <a:solidFill>
                  <a:schemeClr val="bg1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Г. МОСКВА</a:t>
            </a:r>
          </a:p>
        </p:txBody>
      </p:sp>
      <p:sp>
        <p:nvSpPr>
          <p:cNvPr id="12" name="Shape 50">
            <a:extLst>
              <a:ext uri="{FF2B5EF4-FFF2-40B4-BE49-F238E27FC236}">
                <a16:creationId xmlns:a16="http://schemas.microsoft.com/office/drawing/2014/main" id="{89C4642F-7349-4B95-90D6-3D9F2F982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8854" y="3975789"/>
            <a:ext cx="2381" cy="1071563"/>
          </a:xfrm>
          <a:prstGeom prst="line">
            <a:avLst/>
          </a:prstGeom>
          <a:noFill/>
          <a:ln w="28575">
            <a:solidFill>
              <a:schemeClr val="bg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A97428-E7C3-4498-A09B-61FD501CA97D}"/>
              </a:ext>
            </a:extLst>
          </p:cNvPr>
          <p:cNvGrpSpPr/>
          <p:nvPr/>
        </p:nvGrpSpPr>
        <p:grpSpPr>
          <a:xfrm>
            <a:off x="3657599" y="6124662"/>
            <a:ext cx="4876801" cy="502006"/>
            <a:chOff x="2975116" y="6037577"/>
            <a:chExt cx="4876801" cy="502006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D2FE2610-BCCD-4C47-9468-32BE44D118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5116" y="6170251"/>
              <a:ext cx="48768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2130E"/>
                </a:buClr>
                <a:buFont typeface="Wingdings" panose="05000000000000000000" pitchFamily="2" charset="2"/>
                <a:buChar char="§"/>
                <a:defRPr sz="17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2130E"/>
                </a:buClr>
                <a:buFont typeface="Wingdings" panose="05000000000000000000" pitchFamily="2" charset="2"/>
                <a:defRPr sz="170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2130E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Clr>
                  <a:srgbClr val="F2130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Clr>
                  <a:srgbClr val="F2130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130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130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130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130E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Frutiger LT Std 45 Light"/>
                  <a:cs typeface="Cordia New" panose="020B0304020202020204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www.                              .com</a:t>
              </a:r>
            </a:p>
          </p:txBody>
        </p:sp>
        <p:pic>
          <p:nvPicPr>
            <p:cNvPr id="14" name="Picture 11" descr="C:\Unsorted\http\devicelock_logo_text.tif">
              <a:extLst>
                <a:ext uri="{FF2B5EF4-FFF2-40B4-BE49-F238E27FC236}">
                  <a16:creationId xmlns:a16="http://schemas.microsoft.com/office/drawing/2014/main" id="{2B4E6F18-3C92-4D16-8FC5-99A3C0343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1"/>
            <a:stretch>
              <a:fillRect/>
            </a:stretch>
          </p:blipFill>
          <p:spPr bwMode="auto">
            <a:xfrm>
              <a:off x="3757328" y="6037577"/>
              <a:ext cx="2605199" cy="49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6A428A-CF47-42E8-ACDA-D1AC4148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641" y="-518"/>
            <a:ext cx="4767502" cy="29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3402" y="1451440"/>
            <a:ext cx="8139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638175" y="598405"/>
            <a:ext cx="9446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Сценарии удаленной работы</a:t>
            </a:r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FA15B-48A6-4B1F-9862-70F665A99BDA}"/>
              </a:ext>
            </a:extLst>
          </p:cNvPr>
          <p:cNvSpPr/>
          <p:nvPr/>
        </p:nvSpPr>
        <p:spPr>
          <a:xfrm>
            <a:off x="629297" y="1419636"/>
            <a:ext cx="95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Типовые варианты и риски их использования</a:t>
            </a:r>
            <a:endParaRPr lang="en-US" sz="2000" b="1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2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584909" y="545139"/>
            <a:ext cx="651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Удаленный режим работы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78FFF-2B89-4211-8A25-38E20DE409A2}"/>
              </a:ext>
            </a:extLst>
          </p:cNvPr>
          <p:cNvSpPr txBox="1"/>
          <p:nvPr/>
        </p:nvSpPr>
        <p:spPr>
          <a:xfrm>
            <a:off x="6394577" y="2932711"/>
            <a:ext cx="161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Корпоративный ноутбук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BEEC2-C67F-4FBD-A425-E3D65C420FF3}"/>
              </a:ext>
            </a:extLst>
          </p:cNvPr>
          <p:cNvSpPr txBox="1"/>
          <p:nvPr/>
        </p:nvSpPr>
        <p:spPr>
          <a:xfrm>
            <a:off x="3312720" y="4119099"/>
            <a:ext cx="208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VPN </a:t>
            </a:r>
            <a:r>
              <a:rPr lang="ru-RU" sz="1600" i="1" dirty="0">
                <a:solidFill>
                  <a:schemeClr val="tx2"/>
                </a:solidFill>
              </a:rPr>
              <a:t>туннель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D7687-0A03-453C-9CD6-42F1111D2F34}"/>
              </a:ext>
            </a:extLst>
          </p:cNvPr>
          <p:cNvSpPr txBox="1"/>
          <p:nvPr/>
        </p:nvSpPr>
        <p:spPr>
          <a:xfrm>
            <a:off x="500537" y="2974505"/>
            <a:ext cx="235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Корпоративная среда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62D8D-1757-4284-9ACC-C4F23F2A44F0}"/>
              </a:ext>
            </a:extLst>
          </p:cNvPr>
          <p:cNvSpPr txBox="1"/>
          <p:nvPr/>
        </p:nvSpPr>
        <p:spPr>
          <a:xfrm>
            <a:off x="9286043" y="3263215"/>
            <a:ext cx="210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Использование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периферийных устройств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825145-56B5-42F3-A2C3-A493D3DDE029}"/>
              </a:ext>
            </a:extLst>
          </p:cNvPr>
          <p:cNvSpPr txBox="1"/>
          <p:nvPr/>
        </p:nvSpPr>
        <p:spPr>
          <a:xfrm>
            <a:off x="676850" y="1336760"/>
            <a:ext cx="6474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Вариант 1: использование корпоративного устройства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подключением к корпоративной среде (порталам, серверам) через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VPN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139">
            <a:extLst>
              <a:ext uri="{FF2B5EF4-FFF2-40B4-BE49-F238E27FC236}">
                <a16:creationId xmlns:a16="http://schemas.microsoft.com/office/drawing/2014/main" id="{D6303ABD-F3C3-4BA1-9C0D-9044D090D1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78" y="2136052"/>
            <a:ext cx="1033276" cy="1033276"/>
          </a:xfrm>
          <a:prstGeom prst="rect">
            <a:avLst/>
          </a:prstGeom>
        </p:spPr>
      </p:pic>
      <p:pic>
        <p:nvPicPr>
          <p:cNvPr id="26" name="Рисунок 175">
            <a:extLst>
              <a:ext uri="{FF2B5EF4-FFF2-40B4-BE49-F238E27FC236}">
                <a16:creationId xmlns:a16="http://schemas.microsoft.com/office/drawing/2014/main" id="{43B83B5C-610D-44EF-AFFA-26EF617A5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1" y="3326535"/>
            <a:ext cx="1858023" cy="1858023"/>
          </a:xfrm>
          <a:prstGeom prst="rect">
            <a:avLst/>
          </a:prstGeom>
        </p:spPr>
      </p:pic>
      <p:pic>
        <p:nvPicPr>
          <p:cNvPr id="29" name="Рисунок 197">
            <a:extLst>
              <a:ext uri="{FF2B5EF4-FFF2-40B4-BE49-F238E27FC236}">
                <a16:creationId xmlns:a16="http://schemas.microsoft.com/office/drawing/2014/main" id="{FF2B7B3B-B6FA-4D64-A601-268129B2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6" y="5116253"/>
            <a:ext cx="646331" cy="646331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F4816A25-D9E2-4F04-A4D5-59936840443F}"/>
              </a:ext>
            </a:extLst>
          </p:cNvPr>
          <p:cNvSpPr/>
          <p:nvPr/>
        </p:nvSpPr>
        <p:spPr>
          <a:xfrm>
            <a:off x="2876365" y="3868851"/>
            <a:ext cx="2956264" cy="843378"/>
          </a:xfrm>
          <a:prstGeom prst="leftRightArrow">
            <a:avLst>
              <a:gd name="adj1" fmla="val 50000"/>
              <a:gd name="adj2" fmla="val 32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155">
            <a:extLst>
              <a:ext uri="{FF2B5EF4-FFF2-40B4-BE49-F238E27FC236}">
                <a16:creationId xmlns:a16="http://schemas.microsoft.com/office/drawing/2014/main" id="{3E4AE67C-3F07-4E3E-96F1-ED72AE22032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14" y="4192049"/>
            <a:ext cx="617948" cy="617948"/>
          </a:xfrm>
          <a:prstGeom prst="rect">
            <a:avLst/>
          </a:prstGeom>
        </p:spPr>
      </p:pic>
      <p:grpSp>
        <p:nvGrpSpPr>
          <p:cNvPr id="33" name="Группа 81">
            <a:extLst>
              <a:ext uri="{FF2B5EF4-FFF2-40B4-BE49-F238E27FC236}">
                <a16:creationId xmlns:a16="http://schemas.microsoft.com/office/drawing/2014/main" id="{C1ACBD6F-E60A-448D-9893-CC53CDFC14A5}"/>
              </a:ext>
            </a:extLst>
          </p:cNvPr>
          <p:cNvGrpSpPr/>
          <p:nvPr/>
        </p:nvGrpSpPr>
        <p:grpSpPr>
          <a:xfrm>
            <a:off x="961507" y="5116253"/>
            <a:ext cx="619719" cy="561712"/>
            <a:chOff x="8285726" y="4645025"/>
            <a:chExt cx="484131" cy="596386"/>
          </a:xfrm>
        </p:grpSpPr>
        <p:pic>
          <p:nvPicPr>
            <p:cNvPr id="34" name="Рисунок 82">
              <a:extLst>
                <a:ext uri="{FF2B5EF4-FFF2-40B4-BE49-F238E27FC236}">
                  <a16:creationId xmlns:a16="http://schemas.microsoft.com/office/drawing/2014/main" id="{60ABAD7D-EE57-4C42-A704-419D9FFAE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480" y="4645025"/>
              <a:ext cx="428625" cy="428625"/>
            </a:xfrm>
            <a:prstGeom prst="rect">
              <a:avLst/>
            </a:prstGeom>
          </p:spPr>
        </p:pic>
        <p:pic>
          <p:nvPicPr>
            <p:cNvPr id="35" name="Рисунок 83">
              <a:extLst>
                <a:ext uri="{FF2B5EF4-FFF2-40B4-BE49-F238E27FC236}">
                  <a16:creationId xmlns:a16="http://schemas.microsoft.com/office/drawing/2014/main" id="{5D50229B-2B89-4635-A7C1-AB4A6D5AF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22"/>
            <a:stretch/>
          </p:blipFill>
          <p:spPr>
            <a:xfrm>
              <a:off x="8285726" y="5032375"/>
              <a:ext cx="484131" cy="209036"/>
            </a:xfrm>
            <a:prstGeom prst="rect">
              <a:avLst/>
            </a:prstGeom>
          </p:spPr>
        </p:pic>
      </p:grpSp>
      <p:pic>
        <p:nvPicPr>
          <p:cNvPr id="42" name="Рисунок 124">
            <a:extLst>
              <a:ext uri="{FF2B5EF4-FFF2-40B4-BE49-F238E27FC236}">
                <a16:creationId xmlns:a16="http://schemas.microsoft.com/office/drawing/2014/main" id="{8291E8FC-CE0B-4FD8-8F5F-D837B818017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12" y="3372309"/>
            <a:ext cx="731687" cy="731687"/>
          </a:xfrm>
          <a:prstGeom prst="rect">
            <a:avLst/>
          </a:prstGeom>
        </p:spPr>
      </p:pic>
      <p:pic>
        <p:nvPicPr>
          <p:cNvPr id="45" name="Рисунок 153">
            <a:extLst>
              <a:ext uri="{FF2B5EF4-FFF2-40B4-BE49-F238E27FC236}">
                <a16:creationId xmlns:a16="http://schemas.microsoft.com/office/drawing/2014/main" id="{B0159468-E442-42FD-AB8A-3E7EFF09F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73" y="3357563"/>
            <a:ext cx="1629315" cy="1607269"/>
          </a:xfrm>
          <a:prstGeom prst="rect">
            <a:avLst/>
          </a:prstGeom>
        </p:spPr>
      </p:pic>
      <p:sp>
        <p:nvSpPr>
          <p:cNvPr id="46" name="Прямоугольник 107">
            <a:extLst>
              <a:ext uri="{FF2B5EF4-FFF2-40B4-BE49-F238E27FC236}">
                <a16:creationId xmlns:a16="http://schemas.microsoft.com/office/drawing/2014/main" id="{BABAD57B-793D-4DCA-95EA-6481DDAE6218}"/>
              </a:ext>
            </a:extLst>
          </p:cNvPr>
          <p:cNvSpPr/>
          <p:nvPr/>
        </p:nvSpPr>
        <p:spPr>
          <a:xfrm>
            <a:off x="6944478" y="3790676"/>
            <a:ext cx="486568" cy="49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001B7B-1307-4F74-BC7E-12D0890DF430}"/>
              </a:ext>
            </a:extLst>
          </p:cNvPr>
          <p:cNvSpPr txBox="1"/>
          <p:nvPr/>
        </p:nvSpPr>
        <p:spPr>
          <a:xfrm>
            <a:off x="9286043" y="4224268"/>
            <a:ext cx="2104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Неконтролируемые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сетевые коммуникации</a:t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(почта, мессенджеры, облака, …)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3DFD20-C583-4836-AA76-D70EB83E1CC1}"/>
              </a:ext>
            </a:extLst>
          </p:cNvPr>
          <p:cNvSpPr/>
          <p:nvPr/>
        </p:nvSpPr>
        <p:spPr>
          <a:xfrm>
            <a:off x="6359373" y="5727737"/>
            <a:ext cx="4781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Высокий риск утечки и дальнейшего бесконтрольного распространения данных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при отключении от </a:t>
            </a:r>
            <a:r>
              <a:rPr lang="en-US" b="1" dirty="0">
                <a:solidFill>
                  <a:srgbClr val="C00000"/>
                </a:solidFill>
              </a:rPr>
              <a:t>VPN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2" name="Рисунок 112">
            <a:extLst>
              <a:ext uri="{FF2B5EF4-FFF2-40B4-BE49-F238E27FC236}">
                <a16:creationId xmlns:a16="http://schemas.microsoft.com/office/drawing/2014/main" id="{DE42A18D-EF17-48E3-B55B-E8A3CB52DC4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14" y="4885987"/>
            <a:ext cx="570747" cy="5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584909" y="545139"/>
            <a:ext cx="651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Удаленный режим работы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152">
            <a:extLst>
              <a:ext uri="{FF2B5EF4-FFF2-40B4-BE49-F238E27FC236}">
                <a16:creationId xmlns:a16="http://schemas.microsoft.com/office/drawing/2014/main" id="{E1E84A5D-F2DE-4724-A814-FE7B81FE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34" y="3418920"/>
            <a:ext cx="1990285" cy="1990285"/>
          </a:xfrm>
          <a:prstGeom prst="rect">
            <a:avLst/>
          </a:prstGeom>
        </p:spPr>
      </p:pic>
      <p:cxnSp>
        <p:nvCxnSpPr>
          <p:cNvPr id="13" name="Straight Arrow Connector 75">
            <a:extLst>
              <a:ext uri="{FF2B5EF4-FFF2-40B4-BE49-F238E27FC236}">
                <a16:creationId xmlns:a16="http://schemas.microsoft.com/office/drawing/2014/main" id="{1A262B73-314F-4CFC-9445-F483583ECD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12316" y="4021583"/>
            <a:ext cx="1521830" cy="491694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53">
            <a:extLst>
              <a:ext uri="{FF2B5EF4-FFF2-40B4-BE49-F238E27FC236}">
                <a16:creationId xmlns:a16="http://schemas.microsoft.com/office/drawing/2014/main" id="{9254CA03-DA01-4A14-BFFC-2A00630323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1" y="3418920"/>
            <a:ext cx="1857984" cy="1857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478FFF-2B89-4211-8A25-38E20DE409A2}"/>
              </a:ext>
            </a:extLst>
          </p:cNvPr>
          <p:cNvSpPr txBox="1"/>
          <p:nvPr/>
        </p:nvSpPr>
        <p:spPr>
          <a:xfrm>
            <a:off x="8517614" y="3290030"/>
            <a:ext cx="161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Домашний ПК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BEEC2-C67F-4FBD-A425-E3D65C420FF3}"/>
              </a:ext>
            </a:extLst>
          </p:cNvPr>
          <p:cNvSpPr txBox="1"/>
          <p:nvPr/>
        </p:nvSpPr>
        <p:spPr>
          <a:xfrm>
            <a:off x="7179499" y="3988479"/>
            <a:ext cx="213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RDP 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</a:rPr>
              <a:t>сессия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D7687-0A03-453C-9CD6-42F1111D2F34}"/>
              </a:ext>
            </a:extLst>
          </p:cNvPr>
          <p:cNvSpPr txBox="1"/>
          <p:nvPr/>
        </p:nvSpPr>
        <p:spPr>
          <a:xfrm>
            <a:off x="882277" y="3290030"/>
            <a:ext cx="235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chemeClr val="accent2"/>
                </a:solidFill>
              </a:rPr>
              <a:t>Удаленный ПК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62D8D-1757-4284-9ACC-C4F23F2A44F0}"/>
              </a:ext>
            </a:extLst>
          </p:cNvPr>
          <p:cNvSpPr txBox="1"/>
          <p:nvPr/>
        </p:nvSpPr>
        <p:spPr>
          <a:xfrm>
            <a:off x="8061819" y="1838461"/>
            <a:ext cx="3394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Копирование файлов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 рабочего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ПК на личное устройство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через буфер обмена или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перенаправленные диски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75">
            <a:extLst>
              <a:ext uri="{FF2B5EF4-FFF2-40B4-BE49-F238E27FC236}">
                <a16:creationId xmlns:a16="http://schemas.microsoft.com/office/drawing/2014/main" id="{54282503-6BBD-4DED-9EC2-C268A391DA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3339" y="4360944"/>
            <a:ext cx="1331303" cy="9294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57">
            <a:extLst>
              <a:ext uri="{FF2B5EF4-FFF2-40B4-BE49-F238E27FC236}">
                <a16:creationId xmlns:a16="http://schemas.microsoft.com/office/drawing/2014/main" id="{752A30DA-3C47-4873-A64B-B2739C76FB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51" y="3671636"/>
            <a:ext cx="344726" cy="344726"/>
          </a:xfrm>
          <a:prstGeom prst="rect">
            <a:avLst/>
          </a:prstGeom>
        </p:spPr>
      </p:pic>
      <p:pic>
        <p:nvPicPr>
          <p:cNvPr id="23" name="Рисунок 56">
            <a:extLst>
              <a:ext uri="{FF2B5EF4-FFF2-40B4-BE49-F238E27FC236}">
                <a16:creationId xmlns:a16="http://schemas.microsoft.com/office/drawing/2014/main" id="{91FC3270-9510-4A88-8E0E-91CF852749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82" y="4096715"/>
            <a:ext cx="344726" cy="344726"/>
          </a:xfrm>
          <a:prstGeom prst="rect">
            <a:avLst/>
          </a:prstGeom>
        </p:spPr>
      </p:pic>
      <p:pic>
        <p:nvPicPr>
          <p:cNvPr id="24" name="Рисунок 48">
            <a:extLst>
              <a:ext uri="{FF2B5EF4-FFF2-40B4-BE49-F238E27FC236}">
                <a16:creationId xmlns:a16="http://schemas.microsoft.com/office/drawing/2014/main" id="{6D51B0FC-15E2-4E01-B957-4E6E4822EDD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51" y="4519603"/>
            <a:ext cx="344726" cy="344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D71EC5-02FF-49D2-A34A-6592849D040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5825" y="3418920"/>
            <a:ext cx="2444716" cy="1857984"/>
          </a:xfrm>
          <a:prstGeom prst="rect">
            <a:avLst/>
          </a:prstGeom>
        </p:spPr>
      </p:pic>
      <p:cxnSp>
        <p:nvCxnSpPr>
          <p:cNvPr id="32" name="Straight Arrow Connector 75">
            <a:extLst>
              <a:ext uri="{FF2B5EF4-FFF2-40B4-BE49-F238E27FC236}">
                <a16:creationId xmlns:a16="http://schemas.microsoft.com/office/drawing/2014/main" id="{F8F35ABC-5356-40D5-9C90-42A3C524D2E4}"/>
              </a:ext>
            </a:extLst>
          </p:cNvPr>
          <p:cNvCxnSpPr>
            <a:cxnSpLocks/>
          </p:cNvCxnSpPr>
          <p:nvPr/>
        </p:nvCxnSpPr>
        <p:spPr>
          <a:xfrm>
            <a:off x="3132925" y="4165566"/>
            <a:ext cx="1489409" cy="5238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9825145-56B5-42F3-A2C3-A493D3DDE029}"/>
              </a:ext>
            </a:extLst>
          </p:cNvPr>
          <p:cNvSpPr txBox="1"/>
          <p:nvPr/>
        </p:nvSpPr>
        <p:spPr>
          <a:xfrm>
            <a:off x="676850" y="1336760"/>
            <a:ext cx="64749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Вариант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 использование личного устройства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подключением к рабочему месту через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RDP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139">
            <a:extLst>
              <a:ext uri="{FF2B5EF4-FFF2-40B4-BE49-F238E27FC236}">
                <a16:creationId xmlns:a16="http://schemas.microsoft.com/office/drawing/2014/main" id="{D6303ABD-F3C3-4BA1-9C0D-9044D090D12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99" y="1886633"/>
            <a:ext cx="829090" cy="8290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9A60DFE-4E64-4632-9C45-FE60DCBE7440}"/>
              </a:ext>
            </a:extLst>
          </p:cNvPr>
          <p:cNvSpPr txBox="1"/>
          <p:nvPr/>
        </p:nvSpPr>
        <p:spPr>
          <a:xfrm>
            <a:off x="1950551" y="5852866"/>
            <a:ext cx="382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Неконтролируемые (?)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сетевые коммуникации</a:t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(почта, мессенджеры, облака, …)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" name="Рисунок 139">
            <a:extLst>
              <a:ext uri="{FF2B5EF4-FFF2-40B4-BE49-F238E27FC236}">
                <a16:creationId xmlns:a16="http://schemas.microsoft.com/office/drawing/2014/main" id="{204DB869-290B-4AD3-A951-C79D73E2230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2" y="5852866"/>
            <a:ext cx="829090" cy="829090"/>
          </a:xfrm>
          <a:prstGeom prst="rect">
            <a:avLst/>
          </a:prstGeom>
        </p:spPr>
      </p:pic>
      <p:sp>
        <p:nvSpPr>
          <p:cNvPr id="29" name="Rectangle 50">
            <a:extLst>
              <a:ext uri="{FF2B5EF4-FFF2-40B4-BE49-F238E27FC236}">
                <a16:creationId xmlns:a16="http://schemas.microsoft.com/office/drawing/2014/main" id="{CAFC2746-DDBD-47A1-AFE8-6A31231E8AD3}"/>
              </a:ext>
            </a:extLst>
          </p:cNvPr>
          <p:cNvSpPr/>
          <p:nvPr/>
        </p:nvSpPr>
        <p:spPr>
          <a:xfrm>
            <a:off x="6359373" y="5727737"/>
            <a:ext cx="4781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Высокий риск утечки и дальнейшего бесконтрольного распространения данных</a:t>
            </a:r>
          </a:p>
          <a:p>
            <a:r>
              <a:rPr lang="ru-RU" b="1" dirty="0">
                <a:solidFill>
                  <a:srgbClr val="C00000"/>
                </a:solidFill>
              </a:rPr>
              <a:t>с личного устройства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584909" y="545139"/>
            <a:ext cx="651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Удаленный режим работы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cxnSp>
        <p:nvCxnSpPr>
          <p:cNvPr id="13" name="Straight Arrow Connector 75">
            <a:extLst>
              <a:ext uri="{FF2B5EF4-FFF2-40B4-BE49-F238E27FC236}">
                <a16:creationId xmlns:a16="http://schemas.microsoft.com/office/drawing/2014/main" id="{1A262B73-314F-4CFC-9445-F483583ECD1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12316" y="4021583"/>
            <a:ext cx="1521830" cy="491694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53">
            <a:extLst>
              <a:ext uri="{FF2B5EF4-FFF2-40B4-BE49-F238E27FC236}">
                <a16:creationId xmlns:a16="http://schemas.microsoft.com/office/drawing/2014/main" id="{9254CA03-DA01-4A14-BFFC-2A00630323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1" y="3418920"/>
            <a:ext cx="1857984" cy="1857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478FFF-2B89-4211-8A25-38E20DE409A2}"/>
              </a:ext>
            </a:extLst>
          </p:cNvPr>
          <p:cNvSpPr txBox="1"/>
          <p:nvPr/>
        </p:nvSpPr>
        <p:spPr>
          <a:xfrm>
            <a:off x="8517614" y="3290030"/>
            <a:ext cx="161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Домашний ПК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BEEC2-C67F-4FBD-A425-E3D65C420FF3}"/>
              </a:ext>
            </a:extLst>
          </p:cNvPr>
          <p:cNvSpPr txBox="1"/>
          <p:nvPr/>
        </p:nvSpPr>
        <p:spPr>
          <a:xfrm>
            <a:off x="7179499" y="3988479"/>
            <a:ext cx="213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RDP 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</a:rPr>
              <a:t>сессия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D7687-0A03-453C-9CD6-42F1111D2F34}"/>
              </a:ext>
            </a:extLst>
          </p:cNvPr>
          <p:cNvSpPr txBox="1"/>
          <p:nvPr/>
        </p:nvSpPr>
        <p:spPr>
          <a:xfrm>
            <a:off x="882277" y="3148416"/>
            <a:ext cx="235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chemeClr val="accent2"/>
                </a:solidFill>
              </a:rPr>
              <a:t>Удаленный рабочий стол или приложение (</a:t>
            </a:r>
            <a:r>
              <a:rPr lang="en-US" sz="1400" u="sng" dirty="0">
                <a:solidFill>
                  <a:schemeClr val="accent2"/>
                </a:solidFill>
              </a:rPr>
              <a:t>VDI)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62D8D-1757-4284-9ACC-C4F23F2A44F0}"/>
              </a:ext>
            </a:extLst>
          </p:cNvPr>
          <p:cNvSpPr txBox="1"/>
          <p:nvPr/>
        </p:nvSpPr>
        <p:spPr>
          <a:xfrm>
            <a:off x="8061819" y="1838461"/>
            <a:ext cx="3394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Копирование файлов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из корпоративной среды 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 личное устройство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через буфер обмена или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перенаправленные диски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75">
            <a:extLst>
              <a:ext uri="{FF2B5EF4-FFF2-40B4-BE49-F238E27FC236}">
                <a16:creationId xmlns:a16="http://schemas.microsoft.com/office/drawing/2014/main" id="{54282503-6BBD-4DED-9EC2-C268A391DA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3339" y="4360944"/>
            <a:ext cx="1331303" cy="9294"/>
          </a:xfrm>
          <a:prstGeom prst="curvedConnector3">
            <a:avLst>
              <a:gd name="adj1" fmla="val 50000"/>
            </a:avLst>
          </a:prstGeom>
          <a:ln w="38100">
            <a:solidFill>
              <a:srgbClr val="6A8343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57">
            <a:extLst>
              <a:ext uri="{FF2B5EF4-FFF2-40B4-BE49-F238E27FC236}">
                <a16:creationId xmlns:a16="http://schemas.microsoft.com/office/drawing/2014/main" id="{752A30DA-3C47-4873-A64B-B2739C76FB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51" y="3671636"/>
            <a:ext cx="344726" cy="344726"/>
          </a:xfrm>
          <a:prstGeom prst="rect">
            <a:avLst/>
          </a:prstGeom>
        </p:spPr>
      </p:pic>
      <p:pic>
        <p:nvPicPr>
          <p:cNvPr id="23" name="Рисунок 56">
            <a:extLst>
              <a:ext uri="{FF2B5EF4-FFF2-40B4-BE49-F238E27FC236}">
                <a16:creationId xmlns:a16="http://schemas.microsoft.com/office/drawing/2014/main" id="{91FC3270-9510-4A88-8E0E-91CF852749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82" y="4096715"/>
            <a:ext cx="344726" cy="344726"/>
          </a:xfrm>
          <a:prstGeom prst="rect">
            <a:avLst/>
          </a:prstGeom>
        </p:spPr>
      </p:pic>
      <p:pic>
        <p:nvPicPr>
          <p:cNvPr id="24" name="Рисунок 48">
            <a:extLst>
              <a:ext uri="{FF2B5EF4-FFF2-40B4-BE49-F238E27FC236}">
                <a16:creationId xmlns:a16="http://schemas.microsoft.com/office/drawing/2014/main" id="{6D51B0FC-15E2-4E01-B957-4E6E4822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51" y="4519603"/>
            <a:ext cx="344726" cy="344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D71EC5-02FF-49D2-A34A-6592849D040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5825" y="3418920"/>
            <a:ext cx="2444716" cy="1857984"/>
          </a:xfrm>
          <a:prstGeom prst="rect">
            <a:avLst/>
          </a:prstGeom>
        </p:spPr>
      </p:pic>
      <p:cxnSp>
        <p:nvCxnSpPr>
          <p:cNvPr id="32" name="Straight Arrow Connector 75">
            <a:extLst>
              <a:ext uri="{FF2B5EF4-FFF2-40B4-BE49-F238E27FC236}">
                <a16:creationId xmlns:a16="http://schemas.microsoft.com/office/drawing/2014/main" id="{F8F35ABC-5356-40D5-9C90-42A3C524D2E4}"/>
              </a:ext>
            </a:extLst>
          </p:cNvPr>
          <p:cNvCxnSpPr>
            <a:cxnSpLocks/>
          </p:cNvCxnSpPr>
          <p:nvPr/>
        </p:nvCxnSpPr>
        <p:spPr>
          <a:xfrm>
            <a:off x="3132925" y="4165566"/>
            <a:ext cx="1489409" cy="523880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9825145-56B5-42F3-A2C3-A493D3DDE029}"/>
              </a:ext>
            </a:extLst>
          </p:cNvPr>
          <p:cNvSpPr txBox="1"/>
          <p:nvPr/>
        </p:nvSpPr>
        <p:spPr>
          <a:xfrm>
            <a:off x="676850" y="1336760"/>
            <a:ext cx="64749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Вариант 3: использование личного устройства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подключением к терминальному серверу через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RDP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139">
            <a:extLst>
              <a:ext uri="{FF2B5EF4-FFF2-40B4-BE49-F238E27FC236}">
                <a16:creationId xmlns:a16="http://schemas.microsoft.com/office/drawing/2014/main" id="{D6303ABD-F3C3-4BA1-9C0D-9044D090D12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99" y="1886633"/>
            <a:ext cx="829090" cy="8290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9A60DFE-4E64-4632-9C45-FE60DCBE7440}"/>
              </a:ext>
            </a:extLst>
          </p:cNvPr>
          <p:cNvSpPr txBox="1"/>
          <p:nvPr/>
        </p:nvSpPr>
        <p:spPr>
          <a:xfrm>
            <a:off x="1950551" y="5852866"/>
            <a:ext cx="382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Неконтролируемые (?) 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сетевые коммуникации</a:t>
            </a:r>
            <a:b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(почта, мессенджеры, облака, …)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" name="Рисунок 139">
            <a:extLst>
              <a:ext uri="{FF2B5EF4-FFF2-40B4-BE49-F238E27FC236}">
                <a16:creationId xmlns:a16="http://schemas.microsoft.com/office/drawing/2014/main" id="{204DB869-290B-4AD3-A951-C79D73E2230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2" y="5852866"/>
            <a:ext cx="829090" cy="829090"/>
          </a:xfrm>
          <a:prstGeom prst="rect">
            <a:avLst/>
          </a:prstGeom>
        </p:spPr>
      </p:pic>
      <p:sp>
        <p:nvSpPr>
          <p:cNvPr id="29" name="Rectangle 50">
            <a:extLst>
              <a:ext uri="{FF2B5EF4-FFF2-40B4-BE49-F238E27FC236}">
                <a16:creationId xmlns:a16="http://schemas.microsoft.com/office/drawing/2014/main" id="{CAFC2746-DDBD-47A1-AFE8-6A31231E8AD3}"/>
              </a:ext>
            </a:extLst>
          </p:cNvPr>
          <p:cNvSpPr/>
          <p:nvPr/>
        </p:nvSpPr>
        <p:spPr>
          <a:xfrm>
            <a:off x="6359373" y="5727737"/>
            <a:ext cx="4781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Высокий риск утечки и дальнейшего бесконтрольного распространения данных</a:t>
            </a:r>
          </a:p>
          <a:p>
            <a:r>
              <a:rPr lang="ru-RU" b="1" dirty="0">
                <a:solidFill>
                  <a:srgbClr val="C00000"/>
                </a:solidFill>
              </a:rPr>
              <a:t>с личного устройства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C43BDB7-4DC6-439F-8358-0E8428B4810E}"/>
              </a:ext>
            </a:extLst>
          </p:cNvPr>
          <p:cNvGrpSpPr/>
          <p:nvPr/>
        </p:nvGrpSpPr>
        <p:grpSpPr>
          <a:xfrm>
            <a:off x="1039742" y="3597807"/>
            <a:ext cx="1918463" cy="1923433"/>
            <a:chOff x="2504830" y="4600346"/>
            <a:chExt cx="709667" cy="70966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D1FB0FE-0A39-44D6-B32F-EF8D5148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830" y="4600346"/>
              <a:ext cx="709667" cy="709667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BE81F00-2C2D-43D4-A4B9-553DA892EE66}"/>
                </a:ext>
              </a:extLst>
            </p:cNvPr>
            <p:cNvSpPr/>
            <p:nvPr/>
          </p:nvSpPr>
          <p:spPr>
            <a:xfrm>
              <a:off x="2891568" y="4992901"/>
              <a:ext cx="211931" cy="219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3B4DB1-B91E-40C2-9C31-71DDF23BE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53" y="4756439"/>
            <a:ext cx="411819" cy="4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3402" y="1451440"/>
            <a:ext cx="8139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C5E68-E1BE-4044-A673-8196A2FCE9A3}"/>
              </a:ext>
            </a:extLst>
          </p:cNvPr>
          <p:cNvSpPr/>
          <p:nvPr/>
        </p:nvSpPr>
        <p:spPr>
          <a:xfrm>
            <a:off x="638175" y="598405"/>
            <a:ext cx="6512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Device</a:t>
            </a:r>
            <a:r>
              <a:rPr lang="ru-RU" sz="44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Lock</a:t>
            </a:r>
            <a:r>
              <a:rPr lang="ru-RU" sz="44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 DLP</a:t>
            </a:r>
            <a:endParaRPr lang="en-US" sz="2400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FA15B-48A6-4B1F-9862-70F665A99BDA}"/>
              </a:ext>
            </a:extLst>
          </p:cNvPr>
          <p:cNvSpPr/>
          <p:nvPr/>
        </p:nvSpPr>
        <p:spPr>
          <a:xfrm>
            <a:off x="638175" y="1512995"/>
            <a:ext cx="95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Защита автономных рабочих мест</a:t>
            </a:r>
            <a:endParaRPr lang="en-US" sz="2000" b="1" dirty="0">
              <a:latin typeface="Roboto Slab" pitchFamily="2" charset="0"/>
              <a:ea typeface="Roboto Slab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7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49">
            <a:extLst>
              <a:ext uri="{FF2B5EF4-FFF2-40B4-BE49-F238E27FC236}">
                <a16:creationId xmlns:a16="http://schemas.microsoft.com/office/drawing/2014/main" id="{963398A9-449A-4BFA-AB33-E6C4C148CC18}"/>
              </a:ext>
            </a:extLst>
          </p:cNvPr>
          <p:cNvSpPr/>
          <p:nvPr/>
        </p:nvSpPr>
        <p:spPr>
          <a:xfrm>
            <a:off x="1864123" y="2904859"/>
            <a:ext cx="52361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</a:rPr>
              <a:t>в режиме реального времени, в любых сценариях!</a:t>
            </a:r>
          </a:p>
        </p:txBody>
      </p:sp>
      <p:sp>
        <p:nvSpPr>
          <p:cNvPr id="64" name="Прямоугольник 118">
            <a:extLst>
              <a:ext uri="{FF2B5EF4-FFF2-40B4-BE49-F238E27FC236}">
                <a16:creationId xmlns:a16="http://schemas.microsoft.com/office/drawing/2014/main" id="{20719490-3D21-4D61-AA4A-1F596FB3C79C}"/>
              </a:ext>
            </a:extLst>
          </p:cNvPr>
          <p:cNvSpPr/>
          <p:nvPr/>
        </p:nvSpPr>
        <p:spPr>
          <a:xfrm>
            <a:off x="8675476" y="4320724"/>
            <a:ext cx="3038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</a:rPr>
              <a:t>по триггерам</a:t>
            </a:r>
          </a:p>
        </p:txBody>
      </p:sp>
      <p:sp>
        <p:nvSpPr>
          <p:cNvPr id="69" name="Прямоугольник 115">
            <a:extLst>
              <a:ext uri="{FF2B5EF4-FFF2-40B4-BE49-F238E27FC236}">
                <a16:creationId xmlns:a16="http://schemas.microsoft.com/office/drawing/2014/main" id="{E30F41F6-F9FB-4146-832D-9B5CDBE46CC3}"/>
              </a:ext>
            </a:extLst>
          </p:cNvPr>
          <p:cNvSpPr/>
          <p:nvPr/>
        </p:nvSpPr>
        <p:spPr>
          <a:xfrm>
            <a:off x="8231603" y="4774090"/>
            <a:ext cx="261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* В версии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DeviceLock DLP 9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Заголовок 4">
            <a:extLst>
              <a:ext uri="{FF2B5EF4-FFF2-40B4-BE49-F238E27FC236}">
                <a16:creationId xmlns:a16="http://schemas.microsoft.com/office/drawing/2014/main" id="{08725A99-26AF-466D-9993-834D632A6E9D}"/>
              </a:ext>
            </a:extLst>
          </p:cNvPr>
          <p:cNvSpPr txBox="1">
            <a:spLocks/>
          </p:cNvSpPr>
          <p:nvPr/>
        </p:nvSpPr>
        <p:spPr bwMode="auto">
          <a:xfrm>
            <a:off x="1874306" y="1915559"/>
            <a:ext cx="5233457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z="1600" dirty="0"/>
              <a:t> … каналы сетевых коммуникаций</a:t>
            </a:r>
          </a:p>
        </p:txBody>
      </p:sp>
      <p:sp>
        <p:nvSpPr>
          <p:cNvPr id="91" name="Заголовок 4">
            <a:extLst>
              <a:ext uri="{FF2B5EF4-FFF2-40B4-BE49-F238E27FC236}">
                <a16:creationId xmlns:a16="http://schemas.microsoft.com/office/drawing/2014/main" id="{28A91887-DC56-4483-9412-E6C30B1D452B}"/>
              </a:ext>
            </a:extLst>
          </p:cNvPr>
          <p:cNvSpPr txBox="1">
            <a:spLocks/>
          </p:cNvSpPr>
          <p:nvPr/>
        </p:nvSpPr>
        <p:spPr bwMode="auto">
          <a:xfrm>
            <a:off x="1871657" y="2589200"/>
            <a:ext cx="5236106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 defTabSz="852488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1600" dirty="0"/>
              <a:t>… с применением технологий контентной фильтрации</a:t>
            </a:r>
          </a:p>
        </p:txBody>
      </p:sp>
      <p:sp>
        <p:nvSpPr>
          <p:cNvPr id="92" name="Прямоугольник 36">
            <a:extLst>
              <a:ext uri="{FF2B5EF4-FFF2-40B4-BE49-F238E27FC236}">
                <a16:creationId xmlns:a16="http://schemas.microsoft.com/office/drawing/2014/main" id="{6B64315E-501A-4D5E-9AD3-F7C0ADA35F5A}"/>
              </a:ext>
            </a:extLst>
          </p:cNvPr>
          <p:cNvSpPr/>
          <p:nvPr/>
        </p:nvSpPr>
        <p:spPr>
          <a:xfrm>
            <a:off x="1864124" y="1264621"/>
            <a:ext cx="525897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600" dirty="0">
                <a:solidFill>
                  <a:schemeClr val="bg1"/>
                </a:solidFill>
              </a:rPr>
              <a:t>   … все устройства и интерфейсы</a:t>
            </a:r>
            <a:r>
              <a:rPr lang="en-US" sz="1600" dirty="0">
                <a:solidFill>
                  <a:schemeClr val="bg1"/>
                </a:solidFill>
              </a:rPr>
              <a:t>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1">
            <a:extLst>
              <a:ext uri="{FF2B5EF4-FFF2-40B4-BE49-F238E27FC236}">
                <a16:creationId xmlns:a16="http://schemas.microsoft.com/office/drawing/2014/main" id="{E93C4E62-2179-4F2A-A836-8430DEA2F650}"/>
              </a:ext>
            </a:extLst>
          </p:cNvPr>
          <p:cNvSpPr/>
          <p:nvPr/>
        </p:nvSpPr>
        <p:spPr>
          <a:xfrm>
            <a:off x="1179645" y="4636699"/>
            <a:ext cx="4672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ru-RU" b="1" dirty="0">
                <a:latin typeface="Roboto Slab" pitchFamily="2" charset="0"/>
                <a:ea typeface="Roboto Slab" pitchFamily="2" charset="0"/>
                <a:cs typeface="Segoe UI" pitchFamily="34" charset="0"/>
              </a:rPr>
              <a:t>СКАНИРОВАНИЕ ХРАНИМЫХ ДАННЫХ</a:t>
            </a:r>
          </a:p>
        </p:txBody>
      </p:sp>
      <p:sp>
        <p:nvSpPr>
          <p:cNvPr id="100" name="Заголовок 4">
            <a:extLst>
              <a:ext uri="{FF2B5EF4-FFF2-40B4-BE49-F238E27FC236}">
                <a16:creationId xmlns:a16="http://schemas.microsoft.com/office/drawing/2014/main" id="{C0F5EEAA-21BB-4243-84B5-741E30AD0A58}"/>
              </a:ext>
            </a:extLst>
          </p:cNvPr>
          <p:cNvSpPr txBox="1">
            <a:spLocks/>
          </p:cNvSpPr>
          <p:nvPr/>
        </p:nvSpPr>
        <p:spPr bwMode="auto">
          <a:xfrm>
            <a:off x="1229612" y="5664838"/>
            <a:ext cx="5143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b="1">
                <a:latin typeface="Roboto Slab" pitchFamily="2" charset="0"/>
                <a:ea typeface="Roboto Slab" pitchFamily="2" charset="0"/>
                <a:cs typeface="Segoe UI" pitchFamily="34" charset="0"/>
              </a:defRPr>
            </a:lvl1pPr>
          </a:lstStyle>
          <a:p>
            <a:r>
              <a:rPr lang="ru-RU" dirty="0"/>
              <a:t>АНАЛИЗ АРХИВА: </a:t>
            </a:r>
            <a:endParaRPr lang="en-US" dirty="0"/>
          </a:p>
          <a:p>
            <a:r>
              <a:rPr lang="ru-RU" dirty="0"/>
              <a:t>СЕРВЕР ПОЛНОТЕКСТОВОГО ПОИСКА</a:t>
            </a:r>
          </a:p>
        </p:txBody>
      </p:sp>
      <p:pic>
        <p:nvPicPr>
          <p:cNvPr id="101" name="Рисунок 45">
            <a:extLst>
              <a:ext uri="{FF2B5EF4-FFF2-40B4-BE49-F238E27FC236}">
                <a16:creationId xmlns:a16="http://schemas.microsoft.com/office/drawing/2014/main" id="{847A5B03-58F2-4134-A7BC-1C3493DA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29" y="845239"/>
            <a:ext cx="553998" cy="553998"/>
          </a:xfrm>
          <a:prstGeom prst="rect">
            <a:avLst/>
          </a:prstGeom>
        </p:spPr>
      </p:pic>
      <p:sp>
        <p:nvSpPr>
          <p:cNvPr id="102" name="Заголовок 4">
            <a:extLst>
              <a:ext uri="{FF2B5EF4-FFF2-40B4-BE49-F238E27FC236}">
                <a16:creationId xmlns:a16="http://schemas.microsoft.com/office/drawing/2014/main" id="{2DCB4ABA-3411-4CD0-AE03-8BEF9501EF1D}"/>
              </a:ext>
            </a:extLst>
          </p:cNvPr>
          <p:cNvSpPr txBox="1">
            <a:spLocks/>
          </p:cNvSpPr>
          <p:nvPr/>
        </p:nvSpPr>
        <p:spPr bwMode="auto">
          <a:xfrm>
            <a:off x="1133289" y="845239"/>
            <a:ext cx="7502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sz="2000" b="1">
                <a:latin typeface="Roboto Slab" pitchFamily="2" charset="0"/>
                <a:ea typeface="Roboto Slab" pitchFamily="2" charset="0"/>
                <a:cs typeface="Segoe UI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1800" dirty="0"/>
              <a:t>ПРЕДОТВРАЩЕНИЕ УТЕЧЕК ДАННЫХ (КОНТРОЛЬ ДОСТУПА)</a:t>
            </a:r>
          </a:p>
        </p:txBody>
      </p:sp>
      <p:pic>
        <p:nvPicPr>
          <p:cNvPr id="103" name="Рисунок 47">
            <a:extLst>
              <a:ext uri="{FF2B5EF4-FFF2-40B4-BE49-F238E27FC236}">
                <a16:creationId xmlns:a16="http://schemas.microsoft.com/office/drawing/2014/main" id="{C2B790C4-F68B-4152-8916-8ED5C332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65" y="1150500"/>
            <a:ext cx="562618" cy="562618"/>
          </a:xfrm>
          <a:prstGeom prst="rect">
            <a:avLst/>
          </a:prstGeom>
        </p:spPr>
      </p:pic>
      <p:pic>
        <p:nvPicPr>
          <p:cNvPr id="104" name="Рисунок 48">
            <a:extLst>
              <a:ext uri="{FF2B5EF4-FFF2-40B4-BE49-F238E27FC236}">
                <a16:creationId xmlns:a16="http://schemas.microsoft.com/office/drawing/2014/main" id="{B253BC2D-3A84-4714-B78D-CC1F09444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13" y="1774320"/>
            <a:ext cx="557225" cy="557225"/>
          </a:xfrm>
          <a:prstGeom prst="rect">
            <a:avLst/>
          </a:prstGeom>
        </p:spPr>
      </p:pic>
      <p:sp>
        <p:nvSpPr>
          <p:cNvPr id="105" name="Прямоугольник 51">
            <a:extLst>
              <a:ext uri="{FF2B5EF4-FFF2-40B4-BE49-F238E27FC236}">
                <a16:creationId xmlns:a16="http://schemas.microsoft.com/office/drawing/2014/main" id="{D3122372-9678-46B9-B2BA-95237858F63A}"/>
              </a:ext>
            </a:extLst>
          </p:cNvPr>
          <p:cNvSpPr/>
          <p:nvPr/>
        </p:nvSpPr>
        <p:spPr>
          <a:xfrm>
            <a:off x="2327721" y="3961746"/>
            <a:ext cx="357300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</a:rPr>
              <a:t>на уровне агента и на уровне сети</a:t>
            </a:r>
          </a:p>
        </p:txBody>
      </p:sp>
      <p:pic>
        <p:nvPicPr>
          <p:cNvPr id="106" name="Рисунок 52">
            <a:extLst>
              <a:ext uri="{FF2B5EF4-FFF2-40B4-BE49-F238E27FC236}">
                <a16:creationId xmlns:a16="http://schemas.microsoft.com/office/drawing/2014/main" id="{BB6A7F9A-E72D-4383-9C11-BD508F81EB4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09" y="1185384"/>
            <a:ext cx="420908" cy="420908"/>
          </a:xfrm>
          <a:prstGeom prst="rect">
            <a:avLst/>
          </a:prstGeom>
        </p:spPr>
      </p:pic>
      <p:pic>
        <p:nvPicPr>
          <p:cNvPr id="107" name="Рисунок 53">
            <a:extLst>
              <a:ext uri="{FF2B5EF4-FFF2-40B4-BE49-F238E27FC236}">
                <a16:creationId xmlns:a16="http://schemas.microsoft.com/office/drawing/2014/main" id="{CFE52B85-A89E-453A-9F56-AE710BF7B88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358" y="1171105"/>
            <a:ext cx="430585" cy="430585"/>
          </a:xfrm>
          <a:prstGeom prst="rect">
            <a:avLst/>
          </a:prstGeom>
        </p:spPr>
      </p:pic>
      <p:pic>
        <p:nvPicPr>
          <p:cNvPr id="108" name="Рисунок 54">
            <a:extLst>
              <a:ext uri="{FF2B5EF4-FFF2-40B4-BE49-F238E27FC236}">
                <a16:creationId xmlns:a16="http://schemas.microsoft.com/office/drawing/2014/main" id="{75B521E5-ED37-44BA-9613-B52AA9E5AFD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626" y="1194124"/>
            <a:ext cx="420908" cy="420908"/>
          </a:xfrm>
          <a:prstGeom prst="rect">
            <a:avLst/>
          </a:prstGeom>
        </p:spPr>
      </p:pic>
      <p:pic>
        <p:nvPicPr>
          <p:cNvPr id="109" name="Рисунок 55">
            <a:extLst>
              <a:ext uri="{FF2B5EF4-FFF2-40B4-BE49-F238E27FC236}">
                <a16:creationId xmlns:a16="http://schemas.microsoft.com/office/drawing/2014/main" id="{4A395FD0-ED56-4FF0-B1DB-14F0C71A001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484" y="1171105"/>
            <a:ext cx="454151" cy="435187"/>
          </a:xfrm>
          <a:prstGeom prst="rect">
            <a:avLst/>
          </a:prstGeom>
        </p:spPr>
      </p:pic>
      <p:pic>
        <p:nvPicPr>
          <p:cNvPr id="110" name="Рисунок 56">
            <a:extLst>
              <a:ext uri="{FF2B5EF4-FFF2-40B4-BE49-F238E27FC236}">
                <a16:creationId xmlns:a16="http://schemas.microsoft.com/office/drawing/2014/main" id="{1ABB3885-22E0-4C27-BE80-2E3397A6AE0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176" y="1190628"/>
            <a:ext cx="420909" cy="420909"/>
          </a:xfrm>
          <a:prstGeom prst="rect">
            <a:avLst/>
          </a:prstGeom>
        </p:spPr>
      </p:pic>
      <p:pic>
        <p:nvPicPr>
          <p:cNvPr id="111" name="Рисунок 57">
            <a:extLst>
              <a:ext uri="{FF2B5EF4-FFF2-40B4-BE49-F238E27FC236}">
                <a16:creationId xmlns:a16="http://schemas.microsoft.com/office/drawing/2014/main" id="{F900CBF5-3BD0-4E6B-8ECD-81395A3986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139" y="1904658"/>
            <a:ext cx="349272" cy="350521"/>
          </a:xfrm>
          <a:prstGeom prst="rect">
            <a:avLst/>
          </a:prstGeom>
        </p:spPr>
      </p:pic>
      <p:pic>
        <p:nvPicPr>
          <p:cNvPr id="112" name="Рисунок 58">
            <a:extLst>
              <a:ext uri="{FF2B5EF4-FFF2-40B4-BE49-F238E27FC236}">
                <a16:creationId xmlns:a16="http://schemas.microsoft.com/office/drawing/2014/main" id="{F235F393-5F90-4146-9460-D8EC8A54B2D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332" y="1889949"/>
            <a:ext cx="377573" cy="369332"/>
          </a:xfrm>
          <a:prstGeom prst="rect">
            <a:avLst/>
          </a:prstGeom>
        </p:spPr>
      </p:pic>
      <p:pic>
        <p:nvPicPr>
          <p:cNvPr id="113" name="Рисунок 59">
            <a:extLst>
              <a:ext uri="{FF2B5EF4-FFF2-40B4-BE49-F238E27FC236}">
                <a16:creationId xmlns:a16="http://schemas.microsoft.com/office/drawing/2014/main" id="{42F017AD-479A-43AF-8028-25C785AEDFB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826" y="1889949"/>
            <a:ext cx="437568" cy="369332"/>
          </a:xfrm>
          <a:prstGeom prst="rect">
            <a:avLst/>
          </a:prstGeom>
        </p:spPr>
      </p:pic>
      <p:pic>
        <p:nvPicPr>
          <p:cNvPr id="115" name="Рисунок 60">
            <a:extLst>
              <a:ext uri="{FF2B5EF4-FFF2-40B4-BE49-F238E27FC236}">
                <a16:creationId xmlns:a16="http://schemas.microsoft.com/office/drawing/2014/main" id="{A9EF7028-0509-45A6-9859-95604E927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315" y="1869899"/>
            <a:ext cx="414554" cy="411445"/>
          </a:xfrm>
          <a:prstGeom prst="rect">
            <a:avLst/>
          </a:prstGeom>
        </p:spPr>
      </p:pic>
      <p:pic>
        <p:nvPicPr>
          <p:cNvPr id="116" name="Рисунок 61">
            <a:extLst>
              <a:ext uri="{FF2B5EF4-FFF2-40B4-BE49-F238E27FC236}">
                <a16:creationId xmlns:a16="http://schemas.microsoft.com/office/drawing/2014/main" id="{00E8A90A-16E7-4291-A79F-B3DE88376319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790" y="1865430"/>
            <a:ext cx="414555" cy="433622"/>
          </a:xfrm>
          <a:prstGeom prst="rect">
            <a:avLst/>
          </a:prstGeom>
        </p:spPr>
      </p:pic>
      <p:grpSp>
        <p:nvGrpSpPr>
          <p:cNvPr id="117" name="Группа 62">
            <a:extLst>
              <a:ext uri="{FF2B5EF4-FFF2-40B4-BE49-F238E27FC236}">
                <a16:creationId xmlns:a16="http://schemas.microsoft.com/office/drawing/2014/main" id="{0F8A9C54-36BA-46AC-AB0E-807DCC49CCC7}"/>
              </a:ext>
            </a:extLst>
          </p:cNvPr>
          <p:cNvGrpSpPr/>
          <p:nvPr/>
        </p:nvGrpSpPr>
        <p:grpSpPr>
          <a:xfrm>
            <a:off x="9860267" y="1890404"/>
            <a:ext cx="414555" cy="368422"/>
            <a:chOff x="8285726" y="4645025"/>
            <a:chExt cx="484131" cy="596386"/>
          </a:xfrm>
        </p:grpSpPr>
        <p:pic>
          <p:nvPicPr>
            <p:cNvPr id="118" name="Рисунок 63">
              <a:extLst>
                <a:ext uri="{FF2B5EF4-FFF2-40B4-BE49-F238E27FC236}">
                  <a16:creationId xmlns:a16="http://schemas.microsoft.com/office/drawing/2014/main" id="{14E73830-CB37-484B-B90A-0DF96091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480" y="4645025"/>
              <a:ext cx="428625" cy="428625"/>
            </a:xfrm>
            <a:prstGeom prst="rect">
              <a:avLst/>
            </a:prstGeom>
          </p:spPr>
        </p:pic>
        <p:pic>
          <p:nvPicPr>
            <p:cNvPr id="119" name="Рисунок 64">
              <a:extLst>
                <a:ext uri="{FF2B5EF4-FFF2-40B4-BE49-F238E27FC236}">
                  <a16:creationId xmlns:a16="http://schemas.microsoft.com/office/drawing/2014/main" id="{C6C10C74-ADD9-44F8-AC70-546ADE72C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5726" y="5032375"/>
              <a:ext cx="484131" cy="209036"/>
            </a:xfrm>
            <a:prstGeom prst="rect">
              <a:avLst/>
            </a:prstGeom>
          </p:spPr>
        </p:pic>
      </p:grpSp>
      <p:pic>
        <p:nvPicPr>
          <p:cNvPr id="120" name="Рисунок 65">
            <a:extLst>
              <a:ext uri="{FF2B5EF4-FFF2-40B4-BE49-F238E27FC236}">
                <a16:creationId xmlns:a16="http://schemas.microsoft.com/office/drawing/2014/main" id="{A8C51E98-FAE5-4099-86AE-54490B5EC621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0" y="4494672"/>
            <a:ext cx="637351" cy="637351"/>
          </a:xfrm>
          <a:prstGeom prst="rect">
            <a:avLst/>
          </a:prstGeom>
        </p:spPr>
      </p:pic>
      <p:pic>
        <p:nvPicPr>
          <p:cNvPr id="121" name="Рисунок 66">
            <a:extLst>
              <a:ext uri="{FF2B5EF4-FFF2-40B4-BE49-F238E27FC236}">
                <a16:creationId xmlns:a16="http://schemas.microsoft.com/office/drawing/2014/main" id="{B45AF0C4-D3F4-404B-B9AA-06FD84597B7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04" y="5623161"/>
            <a:ext cx="637351" cy="637351"/>
          </a:xfrm>
          <a:prstGeom prst="rect">
            <a:avLst/>
          </a:prstGeom>
        </p:spPr>
      </p:pic>
      <p:pic>
        <p:nvPicPr>
          <p:cNvPr id="122" name="Рисунок 67">
            <a:extLst>
              <a:ext uri="{FF2B5EF4-FFF2-40B4-BE49-F238E27FC236}">
                <a16:creationId xmlns:a16="http://schemas.microsoft.com/office/drawing/2014/main" id="{0D75B6EF-B5F2-4D9B-8DEA-26F6C16B58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10" y="2472511"/>
            <a:ext cx="553357" cy="553357"/>
          </a:xfrm>
          <a:prstGeom prst="rect">
            <a:avLst/>
          </a:prstGeom>
        </p:spPr>
      </p:pic>
      <p:pic>
        <p:nvPicPr>
          <p:cNvPr id="123" name="Рисунок 68">
            <a:extLst>
              <a:ext uri="{FF2B5EF4-FFF2-40B4-BE49-F238E27FC236}">
                <a16:creationId xmlns:a16="http://schemas.microsoft.com/office/drawing/2014/main" id="{4506DFC4-6A0D-401D-ABB3-E092DF8E7984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090" y="2570994"/>
            <a:ext cx="414555" cy="414555"/>
          </a:xfrm>
          <a:prstGeom prst="rect">
            <a:avLst/>
          </a:prstGeom>
        </p:spPr>
      </p:pic>
      <p:pic>
        <p:nvPicPr>
          <p:cNvPr id="124" name="Рисунок 69">
            <a:extLst>
              <a:ext uri="{FF2B5EF4-FFF2-40B4-BE49-F238E27FC236}">
                <a16:creationId xmlns:a16="http://schemas.microsoft.com/office/drawing/2014/main" id="{12A65278-BEDC-4367-A06E-3616212F5183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18" y="2568185"/>
            <a:ext cx="414556" cy="414556"/>
          </a:xfrm>
          <a:prstGeom prst="rect">
            <a:avLst/>
          </a:prstGeom>
        </p:spPr>
      </p:pic>
      <p:pic>
        <p:nvPicPr>
          <p:cNvPr id="125" name="Рисунок 70">
            <a:extLst>
              <a:ext uri="{FF2B5EF4-FFF2-40B4-BE49-F238E27FC236}">
                <a16:creationId xmlns:a16="http://schemas.microsoft.com/office/drawing/2014/main" id="{CF032FBA-5DE3-45E1-B7EE-5A30A9C17FF3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382" y="2559965"/>
            <a:ext cx="436488" cy="436488"/>
          </a:xfrm>
          <a:prstGeom prst="rect">
            <a:avLst/>
          </a:prstGeom>
        </p:spPr>
      </p:pic>
      <p:pic>
        <p:nvPicPr>
          <p:cNvPr id="126" name="Рисунок 71">
            <a:extLst>
              <a:ext uri="{FF2B5EF4-FFF2-40B4-BE49-F238E27FC236}">
                <a16:creationId xmlns:a16="http://schemas.microsoft.com/office/drawing/2014/main" id="{8388D0FF-20F7-4047-A9B2-A0B617BFD92A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854" y="2578610"/>
            <a:ext cx="414555" cy="414555"/>
          </a:xfrm>
          <a:prstGeom prst="rect">
            <a:avLst/>
          </a:prstGeom>
        </p:spPr>
      </p:pic>
      <p:sp>
        <p:nvSpPr>
          <p:cNvPr id="127" name="Заголовок 4">
            <a:extLst>
              <a:ext uri="{FF2B5EF4-FFF2-40B4-BE49-F238E27FC236}">
                <a16:creationId xmlns:a16="http://schemas.microsoft.com/office/drawing/2014/main" id="{E634F29F-D9F8-4927-BC17-87AF4CFB9680}"/>
              </a:ext>
            </a:extLst>
          </p:cNvPr>
          <p:cNvSpPr txBox="1">
            <a:spLocks/>
          </p:cNvSpPr>
          <p:nvPr/>
        </p:nvSpPr>
        <p:spPr bwMode="auto">
          <a:xfrm>
            <a:off x="1142110" y="3336941"/>
            <a:ext cx="4804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sz="1800" b="1">
                <a:latin typeface="Roboto Slab" pitchFamily="2" charset="0"/>
                <a:ea typeface="Roboto Slab" pitchFamily="2" charset="0"/>
                <a:cs typeface="Segoe UI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ДЕТАЛЬНЫЙ МОНИТОРИНГ СОБЫТИЙ</a:t>
            </a:r>
          </a:p>
        </p:txBody>
      </p:sp>
      <p:pic>
        <p:nvPicPr>
          <p:cNvPr id="128" name="Рисунок 94">
            <a:extLst>
              <a:ext uri="{FF2B5EF4-FFF2-40B4-BE49-F238E27FC236}">
                <a16:creationId xmlns:a16="http://schemas.microsoft.com/office/drawing/2014/main" id="{859DA804-055D-4289-99CB-3FCDB9A9A76C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93" y="3336941"/>
            <a:ext cx="637351" cy="637351"/>
          </a:xfrm>
          <a:prstGeom prst="rect">
            <a:avLst/>
          </a:prstGeom>
        </p:spPr>
      </p:pic>
      <p:grpSp>
        <p:nvGrpSpPr>
          <p:cNvPr id="129" name="Группа 97">
            <a:extLst>
              <a:ext uri="{FF2B5EF4-FFF2-40B4-BE49-F238E27FC236}">
                <a16:creationId xmlns:a16="http://schemas.microsoft.com/office/drawing/2014/main" id="{3F6A7911-7B31-4648-ABF4-51BF9ADB62DE}"/>
              </a:ext>
            </a:extLst>
          </p:cNvPr>
          <p:cNvGrpSpPr/>
          <p:nvPr/>
        </p:nvGrpSpPr>
        <p:grpSpPr>
          <a:xfrm>
            <a:off x="1705852" y="3714325"/>
            <a:ext cx="518143" cy="536765"/>
            <a:chOff x="9371902" y="5906457"/>
            <a:chExt cx="709667" cy="709667"/>
          </a:xfrm>
        </p:grpSpPr>
        <p:pic>
          <p:nvPicPr>
            <p:cNvPr id="130" name="Рисунок 98">
              <a:extLst>
                <a:ext uri="{FF2B5EF4-FFF2-40B4-BE49-F238E27FC236}">
                  <a16:creationId xmlns:a16="http://schemas.microsoft.com/office/drawing/2014/main" id="{689A99DC-ED6D-4D05-8155-08029444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1902" y="5906457"/>
              <a:ext cx="709667" cy="709667"/>
            </a:xfrm>
            <a:prstGeom prst="rect">
              <a:avLst/>
            </a:prstGeom>
          </p:spPr>
        </p:pic>
        <p:sp>
          <p:nvSpPr>
            <p:cNvPr id="131" name="Прямоугольник 99">
              <a:extLst>
                <a:ext uri="{FF2B5EF4-FFF2-40B4-BE49-F238E27FC236}">
                  <a16:creationId xmlns:a16="http://schemas.microsoft.com/office/drawing/2014/main" id="{5AEE69C9-A481-41C2-AFD0-1FA3B7D19C5B}"/>
                </a:ext>
              </a:extLst>
            </p:cNvPr>
            <p:cNvSpPr/>
            <p:nvPr/>
          </p:nvSpPr>
          <p:spPr>
            <a:xfrm>
              <a:off x="9758640" y="6297794"/>
              <a:ext cx="211931" cy="219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2" name="Рисунок 100">
              <a:extLst>
                <a:ext uri="{FF2B5EF4-FFF2-40B4-BE49-F238E27FC236}">
                  <a16:creationId xmlns:a16="http://schemas.microsoft.com/office/drawing/2014/main" id="{9B122C99-3629-4103-AFC3-1C03345E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062" y="6294410"/>
              <a:ext cx="207699" cy="207698"/>
            </a:xfrm>
            <a:prstGeom prst="rect">
              <a:avLst/>
            </a:prstGeom>
          </p:spPr>
        </p:pic>
      </p:grpSp>
      <p:grpSp>
        <p:nvGrpSpPr>
          <p:cNvPr id="133" name="Группа 101">
            <a:extLst>
              <a:ext uri="{FF2B5EF4-FFF2-40B4-BE49-F238E27FC236}">
                <a16:creationId xmlns:a16="http://schemas.microsoft.com/office/drawing/2014/main" id="{179D55DC-EB84-40D0-9DBD-710F290F104B}"/>
              </a:ext>
            </a:extLst>
          </p:cNvPr>
          <p:cNvGrpSpPr/>
          <p:nvPr/>
        </p:nvGrpSpPr>
        <p:grpSpPr>
          <a:xfrm>
            <a:off x="1194057" y="3754920"/>
            <a:ext cx="471799" cy="471799"/>
            <a:chOff x="9578090" y="512130"/>
            <a:chExt cx="1291058" cy="1215775"/>
          </a:xfrm>
        </p:grpSpPr>
        <p:pic>
          <p:nvPicPr>
            <p:cNvPr id="134" name="Рисунок 102">
              <a:extLst>
                <a:ext uri="{FF2B5EF4-FFF2-40B4-BE49-F238E27FC236}">
                  <a16:creationId xmlns:a16="http://schemas.microsoft.com/office/drawing/2014/main" id="{B18DEAB5-BCCF-4895-B79D-40590BB97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8090" y="512130"/>
              <a:ext cx="1291058" cy="1215775"/>
            </a:xfrm>
            <a:prstGeom prst="rect">
              <a:avLst/>
            </a:prstGeom>
          </p:spPr>
        </p:pic>
        <p:pic>
          <p:nvPicPr>
            <p:cNvPr id="135" name="Рисунок 103">
              <a:extLst>
                <a:ext uri="{FF2B5EF4-FFF2-40B4-BE49-F238E27FC236}">
                  <a16:creationId xmlns:a16="http://schemas.microsoft.com/office/drawing/2014/main" id="{270EEEED-0368-41D4-9EF0-D1A6D00A5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4318" y="863806"/>
              <a:ext cx="447376" cy="447375"/>
            </a:xfrm>
            <a:prstGeom prst="rect">
              <a:avLst/>
            </a:prstGeom>
          </p:spPr>
        </p:pic>
      </p:grpSp>
      <p:pic>
        <p:nvPicPr>
          <p:cNvPr id="136" name="Рисунок 104">
            <a:extLst>
              <a:ext uri="{FF2B5EF4-FFF2-40B4-BE49-F238E27FC236}">
                <a16:creationId xmlns:a16="http://schemas.microsoft.com/office/drawing/2014/main" id="{13FB8980-BCDC-44E0-9773-F668AF5AA8A4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058" y="1277511"/>
            <a:ext cx="288968" cy="288968"/>
          </a:xfrm>
          <a:prstGeom prst="rect">
            <a:avLst/>
          </a:prstGeom>
        </p:spPr>
      </p:pic>
      <p:pic>
        <p:nvPicPr>
          <p:cNvPr id="137" name="Рисунок 105">
            <a:extLst>
              <a:ext uri="{FF2B5EF4-FFF2-40B4-BE49-F238E27FC236}">
                <a16:creationId xmlns:a16="http://schemas.microsoft.com/office/drawing/2014/main" id="{4F7A4374-5CD0-4622-819A-317B5215348C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195" y="1290716"/>
            <a:ext cx="288968" cy="288968"/>
          </a:xfrm>
          <a:prstGeom prst="rect">
            <a:avLst/>
          </a:prstGeom>
        </p:spPr>
      </p:pic>
      <p:pic>
        <p:nvPicPr>
          <p:cNvPr id="138" name="Рисунок 106">
            <a:extLst>
              <a:ext uri="{FF2B5EF4-FFF2-40B4-BE49-F238E27FC236}">
                <a16:creationId xmlns:a16="http://schemas.microsoft.com/office/drawing/2014/main" id="{2CCAFE05-F978-40C7-8D71-14A1819F5E71}"/>
              </a:ext>
            </a:extLst>
          </p:cNvPr>
          <p:cNvPicPr>
            <a:picLocks noChangeAspect="1"/>
          </p:cNvPicPr>
          <p:nvPr/>
        </p:nvPicPr>
        <p:blipFill>
          <a:blip r:embed="rId31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077" y="1172161"/>
            <a:ext cx="454151" cy="454151"/>
          </a:xfrm>
          <a:prstGeom prst="rect">
            <a:avLst/>
          </a:prstGeom>
        </p:spPr>
      </p:pic>
      <p:pic>
        <p:nvPicPr>
          <p:cNvPr id="139" name="Рисунок 107">
            <a:extLst>
              <a:ext uri="{FF2B5EF4-FFF2-40B4-BE49-F238E27FC236}">
                <a16:creationId xmlns:a16="http://schemas.microsoft.com/office/drawing/2014/main" id="{92E1876F-88C7-4DCA-B5BE-C2946848CD2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425" y="4986800"/>
            <a:ext cx="471799" cy="471799"/>
          </a:xfrm>
          <a:prstGeom prst="rect">
            <a:avLst/>
          </a:prstGeom>
        </p:spPr>
      </p:pic>
      <p:pic>
        <p:nvPicPr>
          <p:cNvPr id="140" name="Рисунок 108">
            <a:extLst>
              <a:ext uri="{FF2B5EF4-FFF2-40B4-BE49-F238E27FC236}">
                <a16:creationId xmlns:a16="http://schemas.microsoft.com/office/drawing/2014/main" id="{0AD55FCE-26EE-4BC9-A8DC-B701FCF04AEF}"/>
              </a:ext>
            </a:extLst>
          </p:cNvPr>
          <p:cNvPicPr>
            <a:picLocks noChangeAspect="1"/>
          </p:cNvPicPr>
          <p:nvPr/>
        </p:nvPicPr>
        <p:blipFill>
          <a:blip r:embed="rId3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17" y="5030528"/>
            <a:ext cx="414555" cy="414555"/>
          </a:xfrm>
          <a:prstGeom prst="rect">
            <a:avLst/>
          </a:prstGeom>
        </p:spPr>
      </p:pic>
      <p:grpSp>
        <p:nvGrpSpPr>
          <p:cNvPr id="141" name="Группа 109">
            <a:extLst>
              <a:ext uri="{FF2B5EF4-FFF2-40B4-BE49-F238E27FC236}">
                <a16:creationId xmlns:a16="http://schemas.microsoft.com/office/drawing/2014/main" id="{7DDCA945-5E3C-4D5A-8FC9-DACF9EB6AFEC}"/>
              </a:ext>
            </a:extLst>
          </p:cNvPr>
          <p:cNvGrpSpPr/>
          <p:nvPr/>
        </p:nvGrpSpPr>
        <p:grpSpPr>
          <a:xfrm>
            <a:off x="1686421" y="5021326"/>
            <a:ext cx="414555" cy="414555"/>
            <a:chOff x="8285726" y="4645025"/>
            <a:chExt cx="484131" cy="596386"/>
          </a:xfrm>
        </p:grpSpPr>
        <p:pic>
          <p:nvPicPr>
            <p:cNvPr id="142" name="Рисунок 110">
              <a:extLst>
                <a:ext uri="{FF2B5EF4-FFF2-40B4-BE49-F238E27FC236}">
                  <a16:creationId xmlns:a16="http://schemas.microsoft.com/office/drawing/2014/main" id="{112E7863-7C77-4364-A590-52BFE0DE8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480" y="4645025"/>
              <a:ext cx="428625" cy="428625"/>
            </a:xfrm>
            <a:prstGeom prst="rect">
              <a:avLst/>
            </a:prstGeom>
          </p:spPr>
        </p:pic>
        <p:pic>
          <p:nvPicPr>
            <p:cNvPr id="144" name="Рисунок 111">
              <a:extLst>
                <a:ext uri="{FF2B5EF4-FFF2-40B4-BE49-F238E27FC236}">
                  <a16:creationId xmlns:a16="http://schemas.microsoft.com/office/drawing/2014/main" id="{9DB4E8CF-A3E2-479B-A9EE-24E95BFE4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5726" y="5032375"/>
              <a:ext cx="484131" cy="209036"/>
            </a:xfrm>
            <a:prstGeom prst="rect">
              <a:avLst/>
            </a:prstGeom>
          </p:spPr>
        </p:pic>
      </p:grpSp>
      <p:pic>
        <p:nvPicPr>
          <p:cNvPr id="145" name="Рисунок 112">
            <a:extLst>
              <a:ext uri="{FF2B5EF4-FFF2-40B4-BE49-F238E27FC236}">
                <a16:creationId xmlns:a16="http://schemas.microsoft.com/office/drawing/2014/main" id="{8AD75829-D76A-4C11-9C1A-09B41CB2D019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674" y="5021326"/>
            <a:ext cx="423757" cy="423757"/>
          </a:xfrm>
          <a:prstGeom prst="rect">
            <a:avLst/>
          </a:prstGeom>
        </p:spPr>
      </p:pic>
      <p:sp>
        <p:nvSpPr>
          <p:cNvPr id="146" name="Заголовок 4">
            <a:extLst>
              <a:ext uri="{FF2B5EF4-FFF2-40B4-BE49-F238E27FC236}">
                <a16:creationId xmlns:a16="http://schemas.microsoft.com/office/drawing/2014/main" id="{352E08F6-8AF3-440B-87A0-6680D4133BF5}"/>
              </a:ext>
            </a:extLst>
          </p:cNvPr>
          <p:cNvSpPr txBox="1">
            <a:spLocks/>
          </p:cNvSpPr>
          <p:nvPr/>
        </p:nvSpPr>
        <p:spPr bwMode="auto">
          <a:xfrm>
            <a:off x="8209675" y="3341311"/>
            <a:ext cx="42802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b="1">
                <a:latin typeface="Roboto Slab" pitchFamily="2" charset="0"/>
                <a:ea typeface="Roboto Slab" pitchFamily="2" charset="0"/>
                <a:cs typeface="Segoe UI" pitchFamily="34" charset="0"/>
              </a:defRPr>
            </a:lvl1pPr>
          </a:lstStyle>
          <a:p>
            <a:r>
              <a:rPr lang="ru-RU" dirty="0"/>
              <a:t>МОНИТОРИНГ АКТИВНОСТИ ПОЛЬЗОВАТЕЛЕЙ</a:t>
            </a:r>
          </a:p>
        </p:txBody>
      </p:sp>
      <p:pic>
        <p:nvPicPr>
          <p:cNvPr id="147" name="Рисунок 117">
            <a:extLst>
              <a:ext uri="{FF2B5EF4-FFF2-40B4-BE49-F238E27FC236}">
                <a16:creationId xmlns:a16="http://schemas.microsoft.com/office/drawing/2014/main" id="{42B0DBC4-CA72-44C7-8450-35E135C4DFD1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503" y="3336941"/>
            <a:ext cx="637351" cy="637351"/>
          </a:xfrm>
          <a:prstGeom prst="rect">
            <a:avLst/>
          </a:prstGeom>
        </p:spPr>
      </p:pic>
      <p:sp>
        <p:nvSpPr>
          <p:cNvPr id="148" name="Прямоугольник 118">
            <a:extLst>
              <a:ext uri="{FF2B5EF4-FFF2-40B4-BE49-F238E27FC236}">
                <a16:creationId xmlns:a16="http://schemas.microsoft.com/office/drawing/2014/main" id="{3979F966-FFAB-4C23-AC4F-CF1C1A2C6C74}"/>
              </a:ext>
            </a:extLst>
          </p:cNvPr>
          <p:cNvSpPr/>
          <p:nvPr/>
        </p:nvSpPr>
        <p:spPr>
          <a:xfrm>
            <a:off x="3207881" y="5242014"/>
            <a:ext cx="30384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</a:rPr>
              <a:t>выявленных нарушений</a:t>
            </a:r>
          </a:p>
        </p:txBody>
      </p:sp>
      <p:sp>
        <p:nvSpPr>
          <p:cNvPr id="149" name="Прямоугольник 119">
            <a:extLst>
              <a:ext uri="{FF2B5EF4-FFF2-40B4-BE49-F238E27FC236}">
                <a16:creationId xmlns:a16="http://schemas.microsoft.com/office/drawing/2014/main" id="{185ADD73-4834-44B8-B254-3B4A3C6707D6}"/>
              </a:ext>
            </a:extLst>
          </p:cNvPr>
          <p:cNvSpPr/>
          <p:nvPr/>
        </p:nvSpPr>
        <p:spPr>
          <a:xfrm>
            <a:off x="1840528" y="6266167"/>
            <a:ext cx="525970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600" dirty="0">
                <a:solidFill>
                  <a:schemeClr val="bg1"/>
                </a:solidFill>
              </a:rPr>
              <a:t>С поддержкой запросов по расписанию</a:t>
            </a:r>
          </a:p>
        </p:txBody>
      </p:sp>
      <p:pic>
        <p:nvPicPr>
          <p:cNvPr id="150" name="Рисунок 2">
            <a:extLst>
              <a:ext uri="{FF2B5EF4-FFF2-40B4-BE49-F238E27FC236}">
                <a16:creationId xmlns:a16="http://schemas.microsoft.com/office/drawing/2014/main" id="{B3B22E03-3B05-4526-84F7-DC83D611263E}"/>
              </a:ext>
            </a:extLst>
          </p:cNvPr>
          <p:cNvPicPr>
            <a:picLocks noChangeAspect="1"/>
          </p:cNvPicPr>
          <p:nvPr/>
        </p:nvPicPr>
        <p:blipFill>
          <a:blip r:embed="rId3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28" y="6234792"/>
            <a:ext cx="426246" cy="426246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549FFF22-1A70-413F-957D-6633AAD6E540}"/>
              </a:ext>
            </a:extLst>
          </p:cNvPr>
          <p:cNvSpPr/>
          <p:nvPr/>
        </p:nvSpPr>
        <p:spPr>
          <a:xfrm>
            <a:off x="2327721" y="3678567"/>
            <a:ext cx="477250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600" dirty="0">
                <a:solidFill>
                  <a:schemeClr val="bg1"/>
                </a:solidFill>
              </a:rPr>
              <a:t>События и теневые копии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56FABFF-48F7-4F9D-871A-CC8EBC989816}"/>
              </a:ext>
            </a:extLst>
          </p:cNvPr>
          <p:cNvSpPr/>
          <p:nvPr/>
        </p:nvSpPr>
        <p:spPr>
          <a:xfrm>
            <a:off x="3224003" y="4967625"/>
            <a:ext cx="388375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600" dirty="0">
                <a:solidFill>
                  <a:schemeClr val="bg1"/>
                </a:solidFill>
              </a:rPr>
              <a:t>Автоматическое устранение </a:t>
            </a:r>
          </a:p>
        </p:txBody>
      </p:sp>
      <p:pic>
        <p:nvPicPr>
          <p:cNvPr id="153" name="Рисунок 124">
            <a:extLst>
              <a:ext uri="{FF2B5EF4-FFF2-40B4-BE49-F238E27FC236}">
                <a16:creationId xmlns:a16="http://schemas.microsoft.com/office/drawing/2014/main" id="{84473AF5-959D-401F-9715-D54F58AD601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75" y="4320724"/>
            <a:ext cx="426246" cy="426246"/>
          </a:xfrm>
          <a:prstGeom prst="rect">
            <a:avLst/>
          </a:prstGeom>
        </p:spPr>
      </p:pic>
      <p:sp>
        <p:nvSpPr>
          <p:cNvPr id="154" name="Прямоугольник 119">
            <a:extLst>
              <a:ext uri="{FF2B5EF4-FFF2-40B4-BE49-F238E27FC236}">
                <a16:creationId xmlns:a16="http://schemas.microsoft.com/office/drawing/2014/main" id="{5029190B-2120-40AA-97AD-5EC8ECAAFA64}"/>
              </a:ext>
            </a:extLst>
          </p:cNvPr>
          <p:cNvSpPr/>
          <p:nvPr/>
        </p:nvSpPr>
        <p:spPr>
          <a:xfrm>
            <a:off x="8231603" y="3912536"/>
            <a:ext cx="397486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defTabSz="852488"/>
            <a:r>
              <a:rPr lang="ru-RU" sz="1600" dirty="0">
                <a:solidFill>
                  <a:schemeClr val="bg1"/>
                </a:solidFill>
              </a:rPr>
              <a:t>Видеозапись, скриншоты, кейлоггер</a:t>
            </a:r>
          </a:p>
        </p:txBody>
      </p:sp>
      <p:pic>
        <p:nvPicPr>
          <p:cNvPr id="155" name="Picture 1">
            <a:extLst>
              <a:ext uri="{FF2B5EF4-FFF2-40B4-BE49-F238E27FC236}">
                <a16:creationId xmlns:a16="http://schemas.microsoft.com/office/drawing/2014/main" id="{83002068-3A9B-4096-81C5-4DA74F6452A8}"/>
              </a:ext>
            </a:extLst>
          </p:cNvPr>
          <p:cNvPicPr/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5804" y="156242"/>
            <a:ext cx="908101" cy="1231601"/>
          </a:xfrm>
          <a:prstGeom prst="rect">
            <a:avLst/>
          </a:prstGeom>
        </p:spPr>
      </p:pic>
      <p:sp>
        <p:nvSpPr>
          <p:cNvPr id="156" name="Заголовок 4">
            <a:extLst>
              <a:ext uri="{FF2B5EF4-FFF2-40B4-BE49-F238E27FC236}">
                <a16:creationId xmlns:a16="http://schemas.microsoft.com/office/drawing/2014/main" id="{D315FD86-2250-4AE6-A3A1-2E613D82D7E6}"/>
              </a:ext>
            </a:extLst>
          </p:cNvPr>
          <p:cNvSpPr txBox="1">
            <a:spLocks/>
          </p:cNvSpPr>
          <p:nvPr/>
        </p:nvSpPr>
        <p:spPr bwMode="auto">
          <a:xfrm>
            <a:off x="0" y="273733"/>
            <a:ext cx="10527126" cy="416573"/>
          </a:xfrm>
          <a:prstGeom prst="rect">
            <a:avLst/>
          </a:prstGeom>
          <a:solidFill>
            <a:srgbClr val="6A834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625475" eaLnBrk="1" hangingPunct="1">
              <a:defRPr sz="1900" b="1"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Segoe UI" pitchFamily="34" charset="0"/>
              </a:defRPr>
            </a:lvl1pPr>
            <a:lvl2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marL="446088" indent="0"/>
            <a:r>
              <a:rPr lang="ru-RU" sz="2000" dirty="0">
                <a:latin typeface="Roboto Slab" pitchFamily="2" charset="0"/>
                <a:ea typeface="Roboto Slab" pitchFamily="2" charset="0"/>
              </a:rPr>
              <a:t>ЧТО МОЖЕТ </a:t>
            </a:r>
            <a:r>
              <a:rPr lang="en-US" sz="2000" dirty="0">
                <a:latin typeface="Roboto Slab" pitchFamily="2" charset="0"/>
                <a:ea typeface="Roboto Slab" pitchFamily="2" charset="0"/>
              </a:rPr>
              <a:t>DEVICELOCK DLP</a:t>
            </a:r>
            <a:r>
              <a:rPr lang="ru-RU" sz="2000" dirty="0">
                <a:latin typeface="Roboto Slab" pitchFamily="2" charset="0"/>
                <a:ea typeface="Roboto Slab" pitchFamily="2" charset="0"/>
              </a:rPr>
              <a:t>?</a:t>
            </a:r>
          </a:p>
        </p:txBody>
      </p:sp>
      <p:pic>
        <p:nvPicPr>
          <p:cNvPr id="65" name="Рисунок 153">
            <a:extLst>
              <a:ext uri="{FF2B5EF4-FFF2-40B4-BE49-F238E27FC236}">
                <a16:creationId xmlns:a16="http://schemas.microsoft.com/office/drawing/2014/main" id="{F725BC45-EE10-4F5E-8B1C-53FBFF6BAF54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9" y="1266825"/>
            <a:ext cx="328170" cy="3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9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3AFC10E3-FC1A-4A60-A19F-74FEE97812A3}"/>
              </a:ext>
            </a:extLst>
          </p:cNvPr>
          <p:cNvSpPr txBox="1">
            <a:spLocks/>
          </p:cNvSpPr>
          <p:nvPr/>
        </p:nvSpPr>
        <p:spPr bwMode="auto">
          <a:xfrm>
            <a:off x="0" y="557561"/>
            <a:ext cx="10668001" cy="4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compatLnSpc="1">
            <a:prstTxWarp prst="textNoShape">
              <a:avLst/>
            </a:prstTxWarp>
          </a:bodyPr>
          <a:lstStyle>
            <a:lvl1pPr marL="446088" eaLnBrk="1" hangingPunct="1">
              <a:defRPr sz="2000" b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Segoe UI" pitchFamily="34" charset="0"/>
              </a:defRPr>
            </a:lvl1pPr>
            <a:lvl2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3pPr>
            <a:lvl4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4pPr>
            <a:lvl5pPr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en-US" dirty="0"/>
              <a:t>DeviceLock DLP</a:t>
            </a:r>
            <a:r>
              <a:rPr lang="ru-RU" dirty="0"/>
              <a:t> в одной картинке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09D38E6-3B0F-4A54-8F1E-AA3741A0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360" y="1108259"/>
            <a:ext cx="7182906" cy="5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39387</TotalTime>
  <Words>2059</Words>
  <Application>Microsoft Office PowerPoint</Application>
  <PresentationFormat>Widescreen</PresentationFormat>
  <Paragraphs>236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МЕХАНИЗМЫ ПОЛНОЦЕННОГО КОНТРОЛЯ КАНАЛОВ ПЕРЕДАЧИ ДАННЫХ В DEVICELOCK DLP</vt:lpstr>
      <vt:lpstr>PowerPoint Presentation</vt:lpstr>
      <vt:lpstr>PowerPoint Presentation</vt:lpstr>
      <vt:lpstr>PowerPoint Presentation</vt:lpstr>
      <vt:lpstr>Среды виртуализации и удаленного доступа в корпоративных ИТ</vt:lpstr>
      <vt:lpstr>Преимущества сред виртуализации</vt:lpstr>
      <vt:lpstr>Безопасность данных в средах виртуализации</vt:lpstr>
      <vt:lpstr>DLP-защита корпоративных данных в виртуальной среде </vt:lpstr>
      <vt:lpstr>Контролируемый удаленный доступ к данным</vt:lpstr>
      <vt:lpstr>Применение DeviceLock VirtualDLP</vt:lpstr>
      <vt:lpstr>PowerPoint Presentation</vt:lpstr>
      <vt:lpstr>PowerPoint Presentation</vt:lpstr>
      <vt:lpstr>Рабочая среда на терминальном сервере / доступ к офисному ПК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DeviceLock DLP Presentation</dc:title>
  <dc:creator>Sergey Vakhonin</dc:creator>
  <cp:keywords>DeviceLock DLP;DeviceLock</cp:keywords>
  <cp:lastModifiedBy>Sergei Vakhonin</cp:lastModifiedBy>
  <cp:revision>1425</cp:revision>
  <cp:lastPrinted>2013-04-10T10:46:31Z</cp:lastPrinted>
  <dcterms:created xsi:type="dcterms:W3CDTF">2011-09-22T22:24:03Z</dcterms:created>
  <dcterms:modified xsi:type="dcterms:W3CDTF">2020-05-26T10:09:02Z</dcterms:modified>
</cp:coreProperties>
</file>