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65" r:id="rId3"/>
  </p:sldMasterIdLst>
  <p:notesMasterIdLst>
    <p:notesMasterId r:id="rId15"/>
  </p:notesMasterIdLst>
  <p:sldIdLst>
    <p:sldId id="288" r:id="rId4"/>
    <p:sldId id="28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0" r:id="rId1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67B"/>
    <a:srgbClr val="FCD005"/>
    <a:srgbClr val="00B050"/>
    <a:srgbClr val="FF0000"/>
    <a:srgbClr val="FFC000"/>
    <a:srgbClr val="000000"/>
    <a:srgbClr val="204C82"/>
    <a:srgbClr val="003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4" autoAdjust="0"/>
    <p:restoredTop sz="89846" autoAdjust="0"/>
  </p:normalViewPr>
  <p:slideViewPr>
    <p:cSldViewPr>
      <p:cViewPr varScale="1">
        <p:scale>
          <a:sx n="109" d="100"/>
          <a:sy n="109" d="100"/>
        </p:scale>
        <p:origin x="-90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1E48A6-6E8F-4153-874A-B5052ABADFA7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15F35D-98A0-4DC5-B076-2482681D70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3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18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5" name="Shape 119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9719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3E0883-82B3-470B-BD6F-DFF8E572874F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85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3E0883-82B3-470B-BD6F-DFF8E572874F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85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3E0883-82B3-470B-BD6F-DFF8E572874F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85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3E0883-82B3-470B-BD6F-DFF8E572874F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85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3E0883-82B3-470B-BD6F-DFF8E572874F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85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3E0883-82B3-470B-BD6F-DFF8E572874F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85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3E0883-82B3-470B-BD6F-DFF8E572874F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85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3E0883-82B3-470B-BD6F-DFF8E572874F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85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3E0883-82B3-470B-BD6F-DFF8E572874F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85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0FE9-2DC7-4CD4-8503-147329763560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5FD72-0068-4FA8-B05A-B0BC05EF9C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50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13FD-9816-4789-B263-9051D11C82F3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0AC9-85FE-4819-94D6-C55245DD4D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E26F-A609-40FC-BD44-DA24CF761F2F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96F29-9BD3-4530-AEC8-E224474655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13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8662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4607" y="900033"/>
            <a:ext cx="8511533" cy="3635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6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-15875" y="4710113"/>
            <a:ext cx="9159875" cy="519112"/>
          </a:xfrm>
          <a:prstGeom prst="rect">
            <a:avLst/>
          </a:prstGeom>
          <a:solidFill>
            <a:srgbClr val="002E6C"/>
          </a:solidFill>
          <a:ln>
            <a:noFill/>
          </a:ln>
          <a:extLst/>
        </p:spPr>
        <p:txBody>
          <a:bodyPr lIns="82809" tIns="43061" rIns="82809" bIns="43061" anchor="ctr">
            <a:spAutoFit/>
          </a:bodyPr>
          <a:lstStyle>
            <a:lvl1pPr defTabSz="8731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400" smtClean="0">
              <a:solidFill>
                <a:srgbClr val="BFBFBF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altLang="ru-RU" sz="1400" smtClean="0">
              <a:solidFill>
                <a:srgbClr val="BFBFBF"/>
              </a:solidFill>
              <a:latin typeface="Arial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8"/>
            <a:ext cx="37750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3025"/>
            <a:ext cx="35464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7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-15875" y="4710113"/>
            <a:ext cx="9159875" cy="519112"/>
          </a:xfrm>
          <a:prstGeom prst="rect">
            <a:avLst/>
          </a:prstGeom>
          <a:solidFill>
            <a:srgbClr val="002E6C"/>
          </a:solidFill>
          <a:ln>
            <a:noFill/>
          </a:ln>
          <a:extLst/>
        </p:spPr>
        <p:txBody>
          <a:bodyPr lIns="82809" tIns="43061" rIns="82809" bIns="43061" anchor="ctr">
            <a:spAutoFit/>
          </a:bodyPr>
          <a:lstStyle>
            <a:lvl1pPr defTabSz="8731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400" smtClean="0">
              <a:solidFill>
                <a:srgbClr val="BFBFBF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ru-RU" altLang="ru-RU" sz="1400" smtClean="0">
              <a:solidFill>
                <a:srgbClr val="BFBFBF"/>
              </a:solidFill>
              <a:latin typeface="Arial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8"/>
            <a:ext cx="37750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3025"/>
            <a:ext cx="35464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7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2A15-0D52-4032-8ADE-A076439DE3BD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F789-F36F-4A9E-AFD2-2D1C2EE806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03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CED3-A687-467B-A23B-49A787D8C61E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A5357-43F4-418C-B57A-CEAA735D30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37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2714-8ED3-4675-B033-58735BDAE563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7A418-C3F4-4A8E-979E-05E2DC3DF3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0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45C2-D285-4FC6-BA99-A6D66815C5AB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302F5-EDA2-4E7D-A676-AFF95BE556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98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31BB-BF47-4D1F-9A17-BFFE3873E708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ED0D2-45B5-446F-954A-ECFF0E1CE1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50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41CF6-604E-45A4-A6D9-A92FA6953BC0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6F108-7CD7-4F9B-B00D-1C9BA02C01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27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ED45-A009-4DFC-A179-800C9956E4FB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457E7-DA41-4135-B9B1-70AFB3BEDF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13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C59C-9961-40A9-9D18-D7A3728D43BB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FE2DE-0D64-4129-8323-1D2DEADD07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3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C749F2-E298-436B-88B9-E9899629E18A}" type="datetime1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20F77EC-029A-4E2A-931D-1098268ED7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10400" y="48704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08C549C-365A-49FF-9D9C-74B1771F06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10400" y="48704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85B72A9-96E9-4A29-86C7-36D4CE9EB96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ravinaav@uralsib.ru" TargetMode="External"/><Relationship Id="rId2" Type="http://schemas.openxmlformats.org/officeDocument/2006/relationships/hyperlink" Target="mailto:demchevia@uralsib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95275" y="4062413"/>
            <a:ext cx="203835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buSzPct val="25000"/>
            </a:pPr>
            <a:r>
              <a:rPr lang="ru-RU" altLang="ru-RU">
                <a:solidFill>
                  <a:srgbClr val="FFFFFF"/>
                </a:solidFill>
                <a:latin typeface="Circe" panose="020B0502020203020203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первый контакт</a:t>
            </a:r>
          </a:p>
        </p:txBody>
      </p:sp>
      <p:pic>
        <p:nvPicPr>
          <p:cNvPr id="717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5486"/>
            <a:ext cx="25717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>
            <p:custDataLst>
              <p:tags r:id="rId1"/>
            </p:custDataLst>
          </p:nvPr>
        </p:nvSpPr>
        <p:spPr>
          <a:xfrm>
            <a:off x="102655" y="1707654"/>
            <a:ext cx="8831263" cy="165735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не остаться за бортом СБП</a:t>
            </a:r>
          </a:p>
          <a:p>
            <a:pPr algn="ctr">
              <a:defRPr/>
            </a:pPr>
            <a:endParaRPr lang="ru-RU" alt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банков к Системе Быстрых Платежей по партнерской программе </a:t>
            </a:r>
            <a:endParaRPr lang="ru-RU" altLang="ru-RU" sz="1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«БАНК УРАЛСИБ» </a:t>
            </a:r>
            <a:endParaRPr lang="en-US" alt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6"/>
          <p:cNvSpPr>
            <a:spLocks noChangeArrowheads="1"/>
          </p:cNvSpPr>
          <p:nvPr/>
        </p:nvSpPr>
        <p:spPr bwMode="auto">
          <a:xfrm>
            <a:off x="102655" y="3775869"/>
            <a:ext cx="45357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Вице-президент, 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ачальник управления по работе с банками-партнерами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Демчев Игорь Анатольевич </a:t>
            </a:r>
          </a:p>
        </p:txBody>
      </p:sp>
      <p:pic>
        <p:nvPicPr>
          <p:cNvPr id="30" name="Picture 3" descr="C:\Users\SavelievVV\Pictures\map_bg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42546"/>
            <a:ext cx="2664345" cy="214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63713" y="331788"/>
            <a:ext cx="7389812" cy="0"/>
          </a:xfrm>
          <a:prstGeom prst="line">
            <a:avLst/>
          </a:prstGeom>
          <a:ln w="19050">
            <a:solidFill>
              <a:srgbClr val="204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78" y="-1"/>
            <a:ext cx="2000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5089525"/>
            <a:ext cx="9144000" cy="36513"/>
          </a:xfrm>
          <a:prstGeom prst="rect">
            <a:avLst/>
          </a:prstGeom>
          <a:solidFill>
            <a:srgbClr val="FCD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25" y="5126038"/>
            <a:ext cx="9144000" cy="34925"/>
          </a:xfrm>
          <a:prstGeom prst="rect">
            <a:avLst/>
          </a:prstGeom>
          <a:solidFill>
            <a:srgbClr val="60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6888" y="4762500"/>
            <a:ext cx="2133600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2AA48C-669E-41EC-B466-79A56F483569}" type="slidenum">
              <a:rPr lang="ru-RU" altLang="ru-RU">
                <a:solidFill>
                  <a:srgbClr val="898989"/>
                </a:solidFill>
              </a:rPr>
              <a:pPr/>
              <a:t>10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003767" y="-1"/>
            <a:ext cx="5113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E6C"/>
                </a:solidFill>
                <a:latin typeface="Arial" pitchFamily="34" charset="0"/>
              </a:rPr>
              <a:t>Развитие функциональности мобильного приложения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76129" y="576262"/>
            <a:ext cx="83534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2E6C"/>
                </a:solidFill>
                <a:latin typeface="Arial" pitchFamily="34" charset="0"/>
              </a:rPr>
              <a:t>С2В - оплата по </a:t>
            </a:r>
            <a:r>
              <a:rPr lang="en-US" altLang="ru-RU" sz="1600" dirty="0">
                <a:solidFill>
                  <a:srgbClr val="002E6C"/>
                </a:solidFill>
                <a:latin typeface="Arial" pitchFamily="34" charset="0"/>
              </a:rPr>
              <a:t>QR</a:t>
            </a:r>
            <a:r>
              <a:rPr lang="ru-RU" altLang="ru-RU" sz="1600" dirty="0">
                <a:solidFill>
                  <a:srgbClr val="002E6C"/>
                </a:solidFill>
                <a:latin typeface="Arial" pitchFamily="34" charset="0"/>
              </a:rPr>
              <a:t>-коду в торгово-сервисных предприятиях.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002E6C"/>
                </a:solidFill>
                <a:latin typeface="Arial" pitchFamily="34" charset="0"/>
              </a:rPr>
              <a:t>Денежные переводы без открытия счета.</a:t>
            </a:r>
            <a:endParaRPr lang="ru-RU" altLang="ru-RU" sz="1600" dirty="0">
              <a:solidFill>
                <a:srgbClr val="002E6C"/>
              </a:solidFill>
              <a:latin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2E6C"/>
                </a:solidFill>
                <a:latin typeface="Arial" pitchFamily="34" charset="0"/>
              </a:rPr>
              <a:t>Платежи Сити+* с возможностью разделения комиссии с банком-партнером. Настройка  автоплатежей.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002E6C"/>
                </a:solidFill>
                <a:latin typeface="Arial" pitchFamily="34" charset="0"/>
              </a:rPr>
              <a:t>Переводы </a:t>
            </a:r>
            <a:r>
              <a:rPr lang="ru-RU" altLang="ru-RU" sz="1600" dirty="0">
                <a:solidFill>
                  <a:srgbClr val="002E6C"/>
                </a:solidFill>
                <a:latin typeface="Arial" pitchFamily="34" charset="0"/>
              </a:rPr>
              <a:t>с карты на </a:t>
            </a:r>
            <a:r>
              <a:rPr lang="ru-RU" altLang="ru-RU" sz="1600" dirty="0" smtClean="0">
                <a:solidFill>
                  <a:srgbClr val="002E6C"/>
                </a:solidFill>
                <a:latin typeface="Arial" pitchFamily="34" charset="0"/>
              </a:rPr>
              <a:t>карту (Р2Р) + международные операции.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002E6C"/>
                </a:solidFill>
                <a:latin typeface="Arial" pitchFamily="34" charset="0"/>
              </a:rPr>
              <a:t>Партнерские продажи.</a:t>
            </a:r>
            <a:endParaRPr lang="ru-RU" altLang="ru-RU" sz="1600" dirty="0">
              <a:solidFill>
                <a:srgbClr val="002E6C"/>
              </a:solidFill>
              <a:latin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002E6C"/>
                </a:solidFill>
                <a:latin typeface="Arial" pitchFamily="34" charset="0"/>
              </a:rPr>
              <a:t>Разработка </a:t>
            </a:r>
            <a:r>
              <a:rPr lang="ru-RU" altLang="ru-RU" sz="1600" dirty="0">
                <a:solidFill>
                  <a:srgbClr val="002E6C"/>
                </a:solidFill>
                <a:latin typeface="Arial" pitchFamily="34" charset="0"/>
              </a:rPr>
              <a:t>брендированной банком версии мобильного </a:t>
            </a:r>
            <a:r>
              <a:rPr lang="ru-RU" altLang="ru-RU" sz="1600" dirty="0" smtClean="0">
                <a:solidFill>
                  <a:srgbClr val="002E6C"/>
                </a:solidFill>
                <a:latin typeface="Arial" pitchFamily="34" charset="0"/>
              </a:rPr>
              <a:t>приложения</a:t>
            </a:r>
            <a:r>
              <a:rPr lang="en-US" altLang="ru-RU" sz="1600" dirty="0">
                <a:solidFill>
                  <a:srgbClr val="002E6C"/>
                </a:solidFill>
                <a:latin typeface="Arial" pitchFamily="34" charset="0"/>
              </a:rPr>
              <a:t>.</a:t>
            </a:r>
            <a:endParaRPr lang="ru-RU" altLang="ru-RU" sz="1600" dirty="0">
              <a:solidFill>
                <a:srgbClr val="002E6C"/>
              </a:solidFill>
              <a:latin typeface="Arial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749749" y="3808193"/>
            <a:ext cx="5212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Что то еще забыли? 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</a:rPr>
              <a:t>Предлагайте, сделаем!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79512" y="4582457"/>
            <a:ext cx="83529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tx2"/>
                </a:solidFill>
                <a:latin typeface="Arial" pitchFamily="34" charset="0"/>
              </a:rPr>
              <a:t>* - Сити+ система агрегации платежей ПАО «БАНК УРАЛСИБ», включает в себя более 15 тыс. поставщиков услуг</a:t>
            </a:r>
          </a:p>
        </p:txBody>
      </p:sp>
    </p:spTree>
    <p:extLst>
      <p:ext uri="{BB962C8B-B14F-4D97-AF65-F5344CB8AC3E}">
        <p14:creationId xmlns:p14="http://schemas.microsoft.com/office/powerpoint/2010/main" val="34432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F789-F36F-4A9E-AFD2-2D1C2EE80675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42851" y="1131590"/>
            <a:ext cx="613873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002E6C"/>
                </a:solidFill>
                <a:latin typeface="Arial" pitchFamily="34" charset="0"/>
              </a:rPr>
              <a:t>СПАСИБО ЗА ВНИМАНИЕ!</a:t>
            </a:r>
          </a:p>
          <a:p>
            <a:pPr eaLnBrk="1" hangingPunct="1"/>
            <a:endParaRPr lang="ru-RU" altLang="ru-RU" sz="900" dirty="0" smtClean="0">
              <a:solidFill>
                <a:srgbClr val="002E6C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dirty="0" smtClean="0">
                <a:solidFill>
                  <a:srgbClr val="002E6C"/>
                </a:solidFill>
                <a:latin typeface="Arial" pitchFamily="34" charset="0"/>
              </a:rPr>
              <a:t>Контакты:</a:t>
            </a:r>
          </a:p>
          <a:p>
            <a:pPr eaLnBrk="1" hangingPunct="1"/>
            <a:endParaRPr lang="ru-RU" altLang="ru-RU" sz="900" dirty="0" smtClean="0">
              <a:solidFill>
                <a:srgbClr val="002E6C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dirty="0" smtClean="0">
                <a:solidFill>
                  <a:srgbClr val="002E6C"/>
                </a:solidFill>
                <a:latin typeface="Arial" pitchFamily="34" charset="0"/>
              </a:rPr>
              <a:t>Демчев Игорь</a:t>
            </a:r>
            <a:r>
              <a:rPr lang="ru-RU" altLang="ru-RU" dirty="0" smtClean="0">
                <a:solidFill>
                  <a:srgbClr val="002E6C"/>
                </a:solidFill>
                <a:latin typeface="Arial" pitchFamily="34" charset="0"/>
              </a:rPr>
              <a:t> </a:t>
            </a:r>
            <a:r>
              <a:rPr lang="en-US" altLang="ru-RU" dirty="0" smtClean="0">
                <a:latin typeface="Arial" pitchFamily="34" charset="0"/>
                <a:hlinkClick r:id="rId2"/>
              </a:rPr>
              <a:t>demchevia@uralsib.ru</a:t>
            </a:r>
            <a:endParaRPr lang="en-US" altLang="ru-RU" dirty="0" smtClean="0">
              <a:latin typeface="Arial" pitchFamily="34" charset="0"/>
            </a:endParaRPr>
          </a:p>
          <a:p>
            <a:pPr eaLnBrk="1" hangingPunct="1"/>
            <a:r>
              <a:rPr lang="ru-RU" altLang="ru-RU" dirty="0" smtClean="0">
                <a:solidFill>
                  <a:srgbClr val="002E6C"/>
                </a:solidFill>
                <a:latin typeface="Arial" pitchFamily="34" charset="0"/>
              </a:rPr>
              <a:t>+</a:t>
            </a:r>
            <a:r>
              <a:rPr lang="ru-RU" altLang="ru-RU" dirty="0" smtClean="0">
                <a:solidFill>
                  <a:srgbClr val="002E6C"/>
                </a:solidFill>
                <a:latin typeface="Arial" pitchFamily="34" charset="0"/>
              </a:rPr>
              <a:t>7 (903) </a:t>
            </a:r>
            <a:r>
              <a:rPr lang="ru-RU" altLang="ru-RU" dirty="0" smtClean="0">
                <a:solidFill>
                  <a:srgbClr val="002E6C"/>
                </a:solidFill>
                <a:latin typeface="Arial" pitchFamily="34" charset="0"/>
              </a:rPr>
              <a:t>510-4161</a:t>
            </a:r>
          </a:p>
          <a:p>
            <a:pPr eaLnBrk="1" hangingPunct="1"/>
            <a:endParaRPr lang="ru-RU" altLang="ru-RU" dirty="0">
              <a:solidFill>
                <a:srgbClr val="002E6C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 dirty="0" smtClean="0">
                <a:solidFill>
                  <a:srgbClr val="002E6C"/>
                </a:solidFill>
                <a:latin typeface="Arial" pitchFamily="34" charset="0"/>
              </a:rPr>
              <a:t>Травина Анна </a:t>
            </a:r>
            <a:r>
              <a:rPr lang="en-US" altLang="ru-RU" u="sng" dirty="0" smtClean="0">
                <a:latin typeface="Arial" panose="020B0604020202020204" pitchFamily="34" charset="0"/>
                <a:hlinkClick r:id="rId3"/>
              </a:rPr>
              <a:t>t</a:t>
            </a:r>
            <a:r>
              <a:rPr lang="en-US" u="sng" dirty="0" smtClean="0">
                <a:latin typeface="Arial" panose="020B0604020202020204" pitchFamily="34" charset="0"/>
                <a:hlinkClick r:id="rId3"/>
              </a:rPr>
              <a:t>ravinaav@uralsib.ru</a:t>
            </a:r>
            <a:endParaRPr lang="ru-RU" u="sng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dirty="0" smtClean="0">
                <a:solidFill>
                  <a:srgbClr val="002E6C"/>
                </a:solidFill>
                <a:latin typeface="Arial" panose="020B0604020202020204" pitchFamily="34" charset="0"/>
              </a:rPr>
              <a:t>+7 (916) 654-5478</a:t>
            </a:r>
            <a:endParaRPr lang="ru-RU" altLang="ru-RU" dirty="0">
              <a:solidFill>
                <a:srgbClr val="002E6C"/>
              </a:solidFill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7664" y="411510"/>
            <a:ext cx="7389812" cy="0"/>
          </a:xfrm>
          <a:prstGeom prst="line">
            <a:avLst/>
          </a:prstGeom>
          <a:ln w="19050">
            <a:solidFill>
              <a:srgbClr val="204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78" y="-1"/>
            <a:ext cx="2000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63713" y="331788"/>
            <a:ext cx="7389812" cy="0"/>
          </a:xfrm>
          <a:prstGeom prst="line">
            <a:avLst/>
          </a:prstGeom>
          <a:ln w="19050">
            <a:solidFill>
              <a:srgbClr val="204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78" y="-1"/>
            <a:ext cx="2000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5089525"/>
            <a:ext cx="9144000" cy="36513"/>
          </a:xfrm>
          <a:prstGeom prst="rect">
            <a:avLst/>
          </a:prstGeom>
          <a:solidFill>
            <a:srgbClr val="FCD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25" y="5126038"/>
            <a:ext cx="9144000" cy="34925"/>
          </a:xfrm>
          <a:prstGeom prst="rect">
            <a:avLst/>
          </a:prstGeom>
          <a:solidFill>
            <a:srgbClr val="60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6888" y="4762500"/>
            <a:ext cx="2133600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2AA48C-669E-41EC-B466-79A56F483569}" type="slidenum">
              <a:rPr lang="ru-RU" altLang="ru-RU">
                <a:solidFill>
                  <a:srgbClr val="898989"/>
                </a:solidFill>
              </a:rPr>
              <a:pPr/>
              <a:t>2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4" name="Прямоугольник 44"/>
          <p:cNvSpPr>
            <a:spLocks noChangeArrowheads="1"/>
          </p:cNvSpPr>
          <p:nvPr/>
        </p:nvSpPr>
        <p:spPr bwMode="auto">
          <a:xfrm>
            <a:off x="4529120" y="1515"/>
            <a:ext cx="4614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E6C"/>
                </a:solidFill>
                <a:latin typeface="Arial" pitchFamily="34" charset="0"/>
              </a:rPr>
              <a:t>Партнерская программа ПАО «БАНК УРАЛСИБ»</a:t>
            </a:r>
          </a:p>
        </p:txBody>
      </p:sp>
      <p:pic>
        <p:nvPicPr>
          <p:cNvPr id="16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 t="38507" r="56812" b="32854"/>
          <a:stretch>
            <a:fillRect/>
          </a:stretch>
        </p:blipFill>
        <p:spPr bwMode="auto">
          <a:xfrm>
            <a:off x="417768" y="580425"/>
            <a:ext cx="1388305" cy="126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1966119" y="699542"/>
            <a:ext cx="69263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002E6C"/>
                </a:solidFill>
                <a:latin typeface="Arial" pitchFamily="34" charset="0"/>
              </a:rPr>
              <a:t>ПАО «БАНК УРАЛСИБ»  </a:t>
            </a:r>
            <a:r>
              <a:rPr lang="ru-RU" altLang="ru-RU" sz="1400" dirty="0">
                <a:solidFill>
                  <a:srgbClr val="002E6C"/>
                </a:solidFill>
                <a:latin typeface="Arial" pitchFamily="34" charset="0"/>
              </a:rPr>
              <a:t>занимает ведущие позиции на российском рынке среди финансовых организаций, оказывающих процессинговые услуги и спонсорскую поддержку для банков-партнеров при взаимодействии с платежными системами Мир, </a:t>
            </a:r>
            <a:r>
              <a:rPr lang="en-US" altLang="ru-RU" sz="1400" dirty="0">
                <a:solidFill>
                  <a:srgbClr val="002E6C"/>
                </a:solidFill>
                <a:latin typeface="Arial" pitchFamily="34" charset="0"/>
              </a:rPr>
              <a:t>VISA</a:t>
            </a:r>
            <a:r>
              <a:rPr lang="ru-RU" altLang="ru-RU" sz="1400" dirty="0">
                <a:solidFill>
                  <a:srgbClr val="002E6C"/>
                </a:solidFill>
                <a:latin typeface="Arial" pitchFamily="34" charset="0"/>
              </a:rPr>
              <a:t>, </a:t>
            </a:r>
            <a:r>
              <a:rPr lang="en-US" altLang="ru-RU" sz="1400" dirty="0">
                <a:solidFill>
                  <a:srgbClr val="002E6C"/>
                </a:solidFill>
                <a:latin typeface="Arial" pitchFamily="34" charset="0"/>
              </a:rPr>
              <a:t>Master</a:t>
            </a:r>
            <a:r>
              <a:rPr lang="ru-RU" altLang="ru-RU" sz="1400" dirty="0">
                <a:solidFill>
                  <a:srgbClr val="002E6C"/>
                </a:solidFill>
                <a:latin typeface="Arial" pitchFamily="34" charset="0"/>
              </a:rPr>
              <a:t>с</a:t>
            </a:r>
            <a:r>
              <a:rPr lang="en-US" altLang="ru-RU" sz="1400" dirty="0" err="1">
                <a:solidFill>
                  <a:srgbClr val="002E6C"/>
                </a:solidFill>
                <a:latin typeface="Arial" pitchFamily="34" charset="0"/>
              </a:rPr>
              <a:t>ard</a:t>
            </a:r>
            <a:r>
              <a:rPr lang="ru-RU" altLang="ru-RU" sz="1400" dirty="0">
                <a:solidFill>
                  <a:srgbClr val="002E6C"/>
                </a:solidFill>
                <a:latin typeface="Arial" pitchFamily="34" charset="0"/>
              </a:rPr>
              <a:t>, </a:t>
            </a:r>
            <a:r>
              <a:rPr lang="en-US" altLang="ru-RU" sz="1400" dirty="0">
                <a:solidFill>
                  <a:srgbClr val="002E6C"/>
                </a:solidFill>
                <a:latin typeface="Arial" pitchFamily="34" charset="0"/>
              </a:rPr>
              <a:t>UPI</a:t>
            </a:r>
            <a:r>
              <a:rPr lang="ru-RU" altLang="ru-RU" sz="1400" dirty="0">
                <a:solidFill>
                  <a:srgbClr val="002E6C"/>
                </a:solidFill>
                <a:latin typeface="Arial" pitchFamily="34" charset="0"/>
              </a:rPr>
              <a:t>.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5606" y="2005008"/>
            <a:ext cx="848687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5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- общее число банков-партнеров, резидентов РФ, обслуживающихся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 ПАО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«БАНК УРАЛСИБ».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22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имеют универсальную лицензию, что обязывает их стать участниками СБП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до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1 октября 2020 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</a:rPr>
              <a:t>г.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30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банков-партнеров обслуживается на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In-house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процессинге ПАО «БАНК УРАЛСИБ».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Также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ПАО «БАНК УРАЛСИБ» оказывает расчетные и спонсорские услуги банкам на собственных и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третьесторонних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процессингах.</a:t>
            </a:r>
          </a:p>
          <a:p>
            <a:pPr algn="just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ПАО «БАНК УРАЛСИБ» предлагает обеспечить для своих банков-партнеров, а также сторонних банков, сервис технологического подключения к СБП на конкурентоспособных рынку условиях.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63713" y="331788"/>
            <a:ext cx="7389812" cy="0"/>
          </a:xfrm>
          <a:prstGeom prst="line">
            <a:avLst/>
          </a:prstGeom>
          <a:ln w="19050">
            <a:solidFill>
              <a:srgbClr val="204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78" y="-1"/>
            <a:ext cx="2000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5089525"/>
            <a:ext cx="9144000" cy="36513"/>
          </a:xfrm>
          <a:prstGeom prst="rect">
            <a:avLst/>
          </a:prstGeom>
          <a:solidFill>
            <a:srgbClr val="FCD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25" y="5126038"/>
            <a:ext cx="9144000" cy="34925"/>
          </a:xfrm>
          <a:prstGeom prst="rect">
            <a:avLst/>
          </a:prstGeom>
          <a:solidFill>
            <a:srgbClr val="60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6888" y="4762500"/>
            <a:ext cx="2133600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2AA48C-669E-41EC-B466-79A56F483569}" type="slidenum">
              <a:rPr lang="ru-RU" altLang="ru-RU">
                <a:solidFill>
                  <a:srgbClr val="898989"/>
                </a:solidFill>
              </a:rPr>
              <a:pPr/>
              <a:t>3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" name="Прямоугольник 44"/>
          <p:cNvSpPr>
            <a:spLocks noChangeArrowheads="1"/>
          </p:cNvSpPr>
          <p:nvPr/>
        </p:nvSpPr>
        <p:spPr bwMode="auto">
          <a:xfrm>
            <a:off x="3855261" y="13309"/>
            <a:ext cx="5255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E6C"/>
                </a:solidFill>
                <a:latin typeface="Arial" pitchFamily="34" charset="0"/>
              </a:rPr>
              <a:t>Проблемы подключения к СПБ, предпосылки проекта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47915"/>
            <a:ext cx="7920037" cy="40780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</a:rPr>
              <a:t>Высокая стоимость программного решения и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on-line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</a:rPr>
              <a:t> интеграции учетной системы банка и ДБО у поставщиков решений.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</a:rPr>
              <a:t>Ресурсоемкость и длительные сроки работ.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</a:rPr>
              <a:t>Отсутствие компетенций в данной прикладной области и необходимых ресурсов для их получения у небольших банков.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</a:rPr>
              <a:t>Высокие требования к аппаратной и коммуникационной части как для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OLTP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On-line Transaction Processing)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</a:rPr>
              <a:t>решений.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</a:rPr>
              <a:t>Поддержка взаимодействия программных комплексов в режиме 24/7.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</a:rPr>
              <a:t>Отсутствие дополнительного дохода от реализации.</a:t>
            </a:r>
          </a:p>
          <a:p>
            <a:pPr algn="just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Вышеперечисленное является предпосылками для предложения на рынок недорогого, технически простого и быстрореализуемого решения для подключения к СБП и выполнения требований законодательства в срок.</a:t>
            </a:r>
            <a:endParaRPr lang="ru-RU" sz="14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438" y="3723878"/>
            <a:ext cx="44114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432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63713" y="331788"/>
            <a:ext cx="7389812" cy="0"/>
          </a:xfrm>
          <a:prstGeom prst="line">
            <a:avLst/>
          </a:prstGeom>
          <a:ln w="19050">
            <a:solidFill>
              <a:srgbClr val="204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78" y="-1"/>
            <a:ext cx="2000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5089525"/>
            <a:ext cx="9144000" cy="36513"/>
          </a:xfrm>
          <a:prstGeom prst="rect">
            <a:avLst/>
          </a:prstGeom>
          <a:solidFill>
            <a:srgbClr val="FCD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25" y="5126038"/>
            <a:ext cx="9144000" cy="34925"/>
          </a:xfrm>
          <a:prstGeom prst="rect">
            <a:avLst/>
          </a:prstGeom>
          <a:solidFill>
            <a:srgbClr val="60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6888" y="4762500"/>
            <a:ext cx="2133600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2AA48C-669E-41EC-B466-79A56F483569}" type="slidenum">
              <a:rPr lang="ru-RU" altLang="ru-RU">
                <a:solidFill>
                  <a:srgbClr val="898989"/>
                </a:solidFill>
              </a:rPr>
              <a:pPr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" name="Прямоугольник 44"/>
          <p:cNvSpPr>
            <a:spLocks noChangeArrowheads="1"/>
          </p:cNvSpPr>
          <p:nvPr/>
        </p:nvSpPr>
        <p:spPr bwMode="auto">
          <a:xfrm>
            <a:off x="3472734" y="24011"/>
            <a:ext cx="56712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E6C"/>
                </a:solidFill>
                <a:latin typeface="Arial" pitchFamily="34" charset="0"/>
              </a:rPr>
              <a:t>Стоимость подключения к СПБ через поставщиков решений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74255"/>
              </p:ext>
            </p:extLst>
          </p:nvPr>
        </p:nvGraphicFramePr>
        <p:xfrm>
          <a:off x="714629" y="539468"/>
          <a:ext cx="7680325" cy="4103392"/>
        </p:xfrm>
        <a:graphic>
          <a:graphicData uri="http://schemas.openxmlformats.org/drawingml/2006/table">
            <a:tbl>
              <a:tblPr/>
              <a:tblGrid>
                <a:gridCol w="1895475"/>
                <a:gridCol w="1873250"/>
                <a:gridCol w="2016125"/>
                <a:gridCol w="1895475"/>
              </a:tblGrid>
              <a:tr h="5337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подключения в расчете на год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Поставщик 1: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млн. руб.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Поставщик 2: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6,8 млн. руб.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Поставщик 3: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6,7 млн. руб.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955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Дополнительные работы по интеграции на стороне банка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Покупка оборудования на стороне банка 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Организация инфраструктуры 24/7 на стороне банка 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Высокий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потранзакционный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тариф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915" marR="62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45" descr="Related image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64" y="486804"/>
            <a:ext cx="598487" cy="5810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03" y="3485381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03" y="3479561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46" y="2669282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03" y="2700319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03" y="1963973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03" y="1963973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31" y="4083918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31" y="1963973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750492" y="546483"/>
            <a:ext cx="1639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1200" b="1" dirty="0">
                <a:solidFill>
                  <a:schemeClr val="tx2"/>
                </a:solidFill>
                <a:latin typeface="Arial" pitchFamily="34" charset="0"/>
              </a:rPr>
              <a:t>Outsourcing</a:t>
            </a:r>
            <a:r>
              <a:rPr lang="ru-RU" altLang="ru-RU" sz="1200" b="1" dirty="0">
                <a:solidFill>
                  <a:schemeClr val="tx2"/>
                </a:solidFill>
                <a:latin typeface="Arial" pitchFamily="34" charset="0"/>
              </a:rPr>
              <a:t>,</a:t>
            </a:r>
          </a:p>
          <a:p>
            <a:pPr algn="ctr" eaLnBrk="1" hangingPunct="1"/>
            <a:r>
              <a:rPr lang="ru-RU" altLang="ru-RU" sz="1200" b="1" dirty="0">
                <a:solidFill>
                  <a:schemeClr val="tx2"/>
                </a:solidFill>
                <a:latin typeface="Arial" pitchFamily="34" charset="0"/>
              </a:rPr>
              <a:t>Сервисная модель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4690620" y="638816"/>
            <a:ext cx="1535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 dirty="0">
                <a:solidFill>
                  <a:schemeClr val="tx2"/>
                </a:solidFill>
                <a:latin typeface="Arial" pitchFamily="34" charset="0"/>
              </a:rPr>
              <a:t>In-house</a:t>
            </a:r>
            <a:r>
              <a:rPr lang="ru-RU" altLang="ru-RU" sz="1200" b="1" dirty="0">
                <a:solidFill>
                  <a:schemeClr val="tx2"/>
                </a:solidFill>
                <a:latin typeface="Arial" pitchFamily="34" charset="0"/>
              </a:rPr>
              <a:t> решение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559221" y="582681"/>
            <a:ext cx="1711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tx2"/>
                </a:solidFill>
                <a:latin typeface="Arial" pitchFamily="34" charset="0"/>
              </a:rPr>
              <a:t>Конвертер формата</a:t>
            </a:r>
          </a:p>
          <a:p>
            <a:pPr algn="ctr" eaLnBrk="1" hangingPunct="1"/>
            <a:r>
              <a:rPr lang="en-US" altLang="ru-RU" sz="1200" b="1" dirty="0">
                <a:solidFill>
                  <a:srgbClr val="1F497D"/>
                </a:solidFill>
                <a:latin typeface="Arial" pitchFamily="34" charset="0"/>
              </a:rPr>
              <a:t>ISO</a:t>
            </a:r>
            <a:r>
              <a:rPr lang="ru-RU" altLang="ru-RU" sz="1200" b="1" dirty="0">
                <a:solidFill>
                  <a:srgbClr val="1F497D"/>
                </a:solidFill>
                <a:latin typeface="Arial" pitchFamily="34" charset="0"/>
              </a:rPr>
              <a:t>-20022</a:t>
            </a:r>
            <a:endParaRPr lang="ru-RU" altLang="ru-RU" sz="12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105" y="1563638"/>
            <a:ext cx="44114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432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63713" y="331788"/>
            <a:ext cx="7389812" cy="0"/>
          </a:xfrm>
          <a:prstGeom prst="line">
            <a:avLst/>
          </a:prstGeom>
          <a:ln w="19050">
            <a:solidFill>
              <a:srgbClr val="204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78" y="-1"/>
            <a:ext cx="2000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5089525"/>
            <a:ext cx="9144000" cy="36513"/>
          </a:xfrm>
          <a:prstGeom prst="rect">
            <a:avLst/>
          </a:prstGeom>
          <a:solidFill>
            <a:srgbClr val="FCD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25" y="5126038"/>
            <a:ext cx="9144000" cy="34925"/>
          </a:xfrm>
          <a:prstGeom prst="rect">
            <a:avLst/>
          </a:prstGeom>
          <a:solidFill>
            <a:srgbClr val="60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6888" y="4762500"/>
            <a:ext cx="2133600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2AA48C-669E-41EC-B466-79A56F483569}" type="slidenum">
              <a:rPr lang="ru-RU" altLang="ru-RU">
                <a:solidFill>
                  <a:srgbClr val="898989"/>
                </a:solidFill>
              </a:rPr>
              <a:pPr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" name="Прямоугольник 44"/>
          <p:cNvSpPr>
            <a:spLocks noChangeArrowheads="1"/>
          </p:cNvSpPr>
          <p:nvPr/>
        </p:nvSpPr>
        <p:spPr bwMode="auto">
          <a:xfrm>
            <a:off x="4139951" y="-1"/>
            <a:ext cx="49035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E6C"/>
                </a:solidFill>
                <a:latin typeface="Arial" pitchFamily="34" charset="0"/>
              </a:rPr>
              <a:t>Преимущества нашего решения для </a:t>
            </a:r>
            <a:r>
              <a:rPr lang="ru-RU" altLang="ru-RU" sz="1400" b="1" dirty="0" smtClean="0">
                <a:solidFill>
                  <a:srgbClr val="002E6C"/>
                </a:solidFill>
                <a:latin typeface="Arial" pitchFamily="34" charset="0"/>
              </a:rPr>
              <a:t>банка-партнера</a:t>
            </a:r>
            <a:endParaRPr lang="ru-RU" altLang="ru-RU" sz="1400" b="1" dirty="0">
              <a:solidFill>
                <a:srgbClr val="002E6C"/>
              </a:solidFill>
              <a:latin typeface="Arial" pitchFamily="34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2422550" y="411510"/>
            <a:ext cx="625390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ПАО «БАНК УРАЛСИБ»  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том, чтобы обеспечить банку-партнеру максимально </a:t>
            </a:r>
            <a:r>
              <a:rPr lang="ru-RU" alt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недорогое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качественное, надежное, быстро внедряемое комплексное решение «под ключ» по присоединению к СБП, что позволит:</a:t>
            </a:r>
          </a:p>
          <a:p>
            <a:pPr algn="just" eaLnBrk="1" hangingPunct="1">
              <a:defRPr/>
            </a:pPr>
            <a:endParaRPr lang="ru-RU" altLang="ru-RU" sz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Избежать расходов на доработку, поддержку и</a:t>
            </a:r>
            <a: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on-line</a:t>
            </a: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интеграцию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программных комплексов банка. Минимизировать риски, связанные с большими вложениями в условиях постоянных изменений.</a:t>
            </a: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быстрое подключение.</a:t>
            </a: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полностью готовое решение, включая мобильное приложение, за цену сопоставимую с наймом одного сотрудника. </a:t>
            </a: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банку свободу выбора. Так как решение не предполагает дополнительной интеграции, технически банк сможет отказаться от сервиса в любой момент без потерь.</a:t>
            </a:r>
          </a:p>
          <a:p>
            <a:pPr algn="just" eaLnBrk="1" hangingPunct="1">
              <a:defRPr/>
            </a:pPr>
            <a:endParaRPr lang="ru-RU" altLang="ru-RU" sz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решения </a:t>
            </a: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«БАНК УРАЛСИБ» 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банка-партнера составит:</a:t>
            </a:r>
          </a:p>
          <a:p>
            <a:pPr algn="just" eaLnBrk="1" hangingPunct="1">
              <a:defRPr/>
            </a:pPr>
            <a:endParaRPr lang="en-US" altLang="ru-RU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ru-RU" altLang="ru-RU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ru-RU" altLang="ru-RU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ru-RU" alt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ru-RU" altLang="ru-RU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ru-RU" alt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ru-RU" altLang="ru-RU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ru-RU" altLang="ru-RU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Как мы этого достигнем?</a:t>
            </a:r>
            <a:endParaRPr lang="ru-RU" alt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94540"/>
              </p:ext>
            </p:extLst>
          </p:nvPr>
        </p:nvGraphicFramePr>
        <p:xfrm>
          <a:off x="425450" y="3435846"/>
          <a:ext cx="8293100" cy="1069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1705"/>
                <a:gridCol w="2321395"/>
              </a:tblGrid>
              <a:tr h="35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300 </a:t>
                      </a:r>
                      <a:r>
                        <a:rPr lang="ru-RU" sz="1800" kern="1200" dirty="0">
                          <a:effectLst/>
                        </a:rPr>
                        <a:t>тысяч рублей за </a:t>
                      </a:r>
                      <a:r>
                        <a:rPr lang="ru-RU" sz="1800" kern="1200" dirty="0" smtClean="0">
                          <a:effectLst/>
                        </a:rPr>
                        <a:t>подключение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1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единовременно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9513" marB="0"/>
                </a:tc>
              </a:tr>
              <a:tr h="71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тысяч рублей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информационно-технологическое обслуживание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951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ежемесячно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9513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29459" r="40521" b="39278"/>
          <a:stretch>
            <a:fillRect/>
          </a:stretch>
        </p:blipFill>
        <p:spPr bwMode="auto">
          <a:xfrm>
            <a:off x="323528" y="771550"/>
            <a:ext cx="1727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63713" y="331788"/>
            <a:ext cx="7389812" cy="0"/>
          </a:xfrm>
          <a:prstGeom prst="line">
            <a:avLst/>
          </a:prstGeom>
          <a:ln w="19050">
            <a:solidFill>
              <a:srgbClr val="204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78" y="-1"/>
            <a:ext cx="2000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5089525"/>
            <a:ext cx="9144000" cy="36513"/>
          </a:xfrm>
          <a:prstGeom prst="rect">
            <a:avLst/>
          </a:prstGeom>
          <a:solidFill>
            <a:srgbClr val="FCD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25" y="5126038"/>
            <a:ext cx="9144000" cy="34925"/>
          </a:xfrm>
          <a:prstGeom prst="rect">
            <a:avLst/>
          </a:prstGeom>
          <a:solidFill>
            <a:srgbClr val="60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6888" y="4762500"/>
            <a:ext cx="2133600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2AA48C-669E-41EC-B466-79A56F483569}" type="slidenum">
              <a:rPr lang="ru-RU" altLang="ru-RU">
                <a:solidFill>
                  <a:srgbClr val="898989"/>
                </a:solidFill>
              </a:rPr>
              <a:pPr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76328" y="27995"/>
            <a:ext cx="50676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E6C"/>
                </a:solidFill>
                <a:latin typeface="Arial" pitchFamily="34" charset="0"/>
              </a:rPr>
              <a:t> Технологическая схема подключения банка-партнера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11510"/>
            <a:ext cx="705634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63713" y="331788"/>
            <a:ext cx="7389812" cy="0"/>
          </a:xfrm>
          <a:prstGeom prst="line">
            <a:avLst/>
          </a:prstGeom>
          <a:ln w="19050">
            <a:solidFill>
              <a:srgbClr val="204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78" y="-1"/>
            <a:ext cx="2000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5089525"/>
            <a:ext cx="9144000" cy="36513"/>
          </a:xfrm>
          <a:prstGeom prst="rect">
            <a:avLst/>
          </a:prstGeom>
          <a:solidFill>
            <a:srgbClr val="FCD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25" y="5126038"/>
            <a:ext cx="9144000" cy="34925"/>
          </a:xfrm>
          <a:prstGeom prst="rect">
            <a:avLst/>
          </a:prstGeom>
          <a:solidFill>
            <a:srgbClr val="60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6888" y="4762500"/>
            <a:ext cx="2133600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2AA48C-669E-41EC-B466-79A56F483569}" type="slidenum">
              <a:rPr lang="ru-RU" altLang="ru-RU">
                <a:solidFill>
                  <a:srgbClr val="898989"/>
                </a:solidFill>
              </a:rPr>
              <a:pPr/>
              <a:t>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732240" y="31055"/>
            <a:ext cx="23313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002E6C"/>
                </a:solidFill>
                <a:latin typeface="Arial" pitchFamily="34" charset="0"/>
              </a:rPr>
              <a:t>Бизнес-идея </a:t>
            </a:r>
            <a:r>
              <a:rPr lang="en-US" altLang="ru-RU" sz="1400" b="1" dirty="0">
                <a:solidFill>
                  <a:srgbClr val="002E6C"/>
                </a:solidFill>
                <a:latin typeface="Arial" pitchFamily="34" charset="0"/>
              </a:rPr>
              <a:t>WIN - WIN</a:t>
            </a:r>
            <a:endParaRPr lang="ru-RU" altLang="ru-RU" sz="1400" b="1" dirty="0">
              <a:solidFill>
                <a:srgbClr val="002E6C"/>
              </a:solidFill>
              <a:latin typeface="Arial" pitchFamily="34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86333" y="483518"/>
            <a:ext cx="8677275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Использование действующей службы поддержки банков-партнеров </a:t>
            </a:r>
            <a:r>
              <a:rPr lang="ru-RU" alt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формате «одно окно»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подготовке документов для присоединения к Правилам СБП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Методологическая и техническая поддержка банков-партнеров</a:t>
            </a:r>
          </a:p>
          <a:p>
            <a:pPr marL="252412" indent="0" eaLnBrk="1" hangingPunct="1">
              <a:defRPr/>
            </a:pPr>
            <a:endParaRPr lang="ru-RU" altLang="ru-RU" sz="1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ru-RU" altLang="ru-RU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Использование существующей инфраструктуры процессинга</a:t>
            </a:r>
            <a:r>
              <a:rPr lang="ru-RU" altLang="ru-RU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доступного остатка на карте в процессинге (прием и отправка платежа) отражаются на счете в АБС банка-партнера штатным образом.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проблем с перерывами на закрытие операционного дня и технологическими перерывами, свойственных </a:t>
            </a: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АБС, </a:t>
            </a: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обеспечивается </a:t>
            </a: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к мгновенной доступности средств для клиента.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надо закупать и поддерживать </a:t>
            </a: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инфраструктуру 24/7.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доработок и расходов на сопровождение со стороны банков-партнеров.</a:t>
            </a:r>
          </a:p>
          <a:p>
            <a:pPr marL="0" indent="0" eaLnBrk="1" hangingPunct="1">
              <a:defRPr/>
            </a:pPr>
            <a:endParaRPr lang="ru-RU" altLang="ru-RU" sz="1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ru-RU" altLang="ru-RU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Простая договорная конструкция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банка-партнера договор только с ПАО «БАНК УРАЛСИБ».</a:t>
            </a:r>
          </a:p>
          <a:p>
            <a:pPr marL="252412" indent="0" eaLnBrk="1" hangingPunct="1">
              <a:defRPr/>
            </a:pPr>
            <a:endParaRPr lang="ru-RU" altLang="ru-RU" sz="1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ru-RU" altLang="ru-RU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Унифицированное мобильное приложение для банков-партнеров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Клиенты банка-партнера используют мобильное приложение, брендированное под партнерскую программу </a:t>
            </a:r>
            <a:r>
              <a:rPr lang="en-US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не ограничивает подключение собственных систем ДБО банка-партнера.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endParaRPr lang="ru-RU" altLang="ru-RU" sz="1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ru-RU" altLang="ru-RU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Централизованное решение по подключению к ОПКЦ СБП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«БАНК УРАЛСИБ» централизовано проводит доработки и обновления системы взаимодействия с ОПКЦ СБП в соответствии с требованиями Оператора СБП.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Банки-партнеры делегируют сопровождение средств криптографии (обмен ключами, поддержание 24/7, выполнения требований по защите информации).</a:t>
            </a:r>
          </a:p>
          <a:p>
            <a:pPr marL="450850" indent="-198438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замены или дублирования (резервирования) технологического решения взаимодействия с ОПКЦ СБП без какого-либо влияния на сторону банков-партнеров.</a:t>
            </a:r>
          </a:p>
        </p:txBody>
      </p:sp>
    </p:spTree>
    <p:extLst>
      <p:ext uri="{BB962C8B-B14F-4D97-AF65-F5344CB8AC3E}">
        <p14:creationId xmlns:p14="http://schemas.microsoft.com/office/powerpoint/2010/main" val="34432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63713" y="331788"/>
            <a:ext cx="7389812" cy="0"/>
          </a:xfrm>
          <a:prstGeom prst="line">
            <a:avLst/>
          </a:prstGeom>
          <a:ln w="19050">
            <a:solidFill>
              <a:srgbClr val="204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78" y="-1"/>
            <a:ext cx="2000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5089525"/>
            <a:ext cx="9144000" cy="36513"/>
          </a:xfrm>
          <a:prstGeom prst="rect">
            <a:avLst/>
          </a:prstGeom>
          <a:solidFill>
            <a:srgbClr val="FCD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25" y="5126038"/>
            <a:ext cx="9144000" cy="34925"/>
          </a:xfrm>
          <a:prstGeom prst="rect">
            <a:avLst/>
          </a:prstGeom>
          <a:solidFill>
            <a:srgbClr val="60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6888" y="4762500"/>
            <a:ext cx="2133600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2AA48C-669E-41EC-B466-79A56F483569}" type="slidenum">
              <a:rPr lang="ru-RU" altLang="ru-RU">
                <a:solidFill>
                  <a:srgbClr val="898989"/>
                </a:solidFill>
              </a:rPr>
              <a:pPr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6084168" y="14516"/>
            <a:ext cx="29530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E6C"/>
                </a:solidFill>
                <a:latin typeface="Arial" pitchFamily="34" charset="0"/>
              </a:rPr>
              <a:t>Схема договорных отношений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56367"/>
              </p:ext>
            </p:extLst>
          </p:nvPr>
        </p:nvGraphicFramePr>
        <p:xfrm>
          <a:off x="369057" y="593954"/>
          <a:ext cx="8424935" cy="4340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092"/>
                <a:gridCol w="1200129"/>
                <a:gridCol w="5820714"/>
              </a:tblGrid>
              <a:tr h="2571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ПАО «БАНК УРАЛСИБ»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Банк-партнер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 на оказание услуг информационно-технологического взаимодействия с ОПКЦ СБП, включающий:</a:t>
                      </a:r>
                    </a:p>
                    <a:p>
                      <a:pPr marL="357188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канала подключения к СБП,</a:t>
                      </a:r>
                    </a:p>
                    <a:p>
                      <a:pPr marL="357188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шифрование сообщений, работа с криптографическими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ключами,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7188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ведение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базы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данных о платежах и клиентах,</a:t>
                      </a:r>
                    </a:p>
                    <a:p>
                      <a:pPr marL="357188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отдельного мобильного приложения для совершения переводов и платежей.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94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E6C"/>
                          </a:solidFill>
                          <a:effectLst/>
                        </a:rPr>
                        <a:t>Банк-партнер</a:t>
                      </a:r>
                      <a:endParaRPr lang="ru-RU" sz="1800" b="1" dirty="0">
                        <a:solidFill>
                          <a:srgbClr val="002E6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E6C"/>
                          </a:solidFill>
                          <a:effectLst/>
                        </a:rPr>
                        <a:t>Банк России</a:t>
                      </a:r>
                      <a:endParaRPr lang="ru-RU" sz="1800" b="1" dirty="0">
                        <a:solidFill>
                          <a:srgbClr val="002E6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E6C"/>
                          </a:solidFill>
                          <a:effectLst/>
                        </a:rPr>
                        <a:t>Дополнительное соглашение </a:t>
                      </a:r>
                      <a:r>
                        <a:rPr lang="ru-RU" sz="1800" b="1" dirty="0">
                          <a:solidFill>
                            <a:srgbClr val="002E6C"/>
                          </a:solidFill>
                          <a:effectLst/>
                        </a:rPr>
                        <a:t>к договору </a:t>
                      </a:r>
                      <a:r>
                        <a:rPr lang="ru-RU" sz="1800" b="1" dirty="0" smtClean="0">
                          <a:solidFill>
                            <a:srgbClr val="002E6C"/>
                          </a:solidFill>
                          <a:effectLst/>
                        </a:rPr>
                        <a:t>корреспондентского счета</a:t>
                      </a:r>
                      <a:r>
                        <a:rPr lang="ru-RU" sz="1800" b="1" baseline="0" dirty="0" smtClean="0">
                          <a:solidFill>
                            <a:srgbClr val="002E6C"/>
                          </a:solidFill>
                          <a:effectLst/>
                        </a:rPr>
                        <a:t> о проведении расчетов в рамках СБП.</a:t>
                      </a:r>
                      <a:r>
                        <a:rPr lang="ru-RU" sz="1800" b="1" dirty="0">
                          <a:solidFill>
                            <a:srgbClr val="002E6C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2E6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51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E6C"/>
                          </a:solidFill>
                          <a:effectLst/>
                        </a:rPr>
                        <a:t>Банк-партнер</a:t>
                      </a:r>
                      <a:endParaRPr lang="ru-RU" sz="1800" b="1" dirty="0">
                        <a:solidFill>
                          <a:srgbClr val="002E6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E6C"/>
                          </a:solidFill>
                          <a:effectLst/>
                        </a:rPr>
                        <a:t>НСПК</a:t>
                      </a:r>
                      <a:endParaRPr lang="ru-RU" sz="1800" b="1" dirty="0">
                        <a:solidFill>
                          <a:srgbClr val="002E6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E6C"/>
                          </a:solidFill>
                          <a:effectLst/>
                        </a:rPr>
                        <a:t>Присоединение к правилам СБП, членство в </a:t>
                      </a:r>
                      <a:r>
                        <a:rPr lang="ru-RU" sz="1800" b="1" dirty="0" smtClean="0">
                          <a:solidFill>
                            <a:srgbClr val="002E6C"/>
                          </a:solidFill>
                          <a:effectLst/>
                        </a:rPr>
                        <a:t>платежной системе «Мир».</a:t>
                      </a:r>
                      <a:endParaRPr lang="ru-RU" sz="1800" b="1" dirty="0">
                        <a:solidFill>
                          <a:srgbClr val="002E6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2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63713" y="331788"/>
            <a:ext cx="7389812" cy="0"/>
          </a:xfrm>
          <a:prstGeom prst="line">
            <a:avLst/>
          </a:prstGeom>
          <a:ln w="19050">
            <a:solidFill>
              <a:srgbClr val="204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78" y="-1"/>
            <a:ext cx="2000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5089525"/>
            <a:ext cx="9144000" cy="36513"/>
          </a:xfrm>
          <a:prstGeom prst="rect">
            <a:avLst/>
          </a:prstGeom>
          <a:solidFill>
            <a:srgbClr val="FCD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25" y="5126038"/>
            <a:ext cx="9144000" cy="34925"/>
          </a:xfrm>
          <a:prstGeom prst="rect">
            <a:avLst/>
          </a:prstGeom>
          <a:solidFill>
            <a:srgbClr val="60B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7282" y="4298383"/>
            <a:ext cx="2133600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2AA48C-669E-41EC-B466-79A56F483569}" type="slidenum">
              <a:rPr lang="ru-RU" altLang="ru-RU">
                <a:solidFill>
                  <a:srgbClr val="898989"/>
                </a:solidFill>
              </a:rPr>
              <a:pPr/>
              <a:t>9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788024" y="-1"/>
            <a:ext cx="43559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E6C"/>
                </a:solidFill>
                <a:latin typeface="Arial" pitchFamily="34" charset="0"/>
              </a:rPr>
              <a:t>Дорожная карта подключения банка-партнера</a:t>
            </a:r>
            <a:endParaRPr lang="ru-RU" altLang="ru-RU"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071770" y="766221"/>
            <a:ext cx="3082925" cy="482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на стороне банка-партнера</a:t>
            </a:r>
          </a:p>
        </p:txBody>
      </p:sp>
      <p:sp>
        <p:nvSpPr>
          <p:cNvPr id="9" name="Нашивка 8"/>
          <p:cNvSpPr/>
          <p:nvPr/>
        </p:nvSpPr>
        <p:spPr>
          <a:xfrm>
            <a:off x="4880057" y="764633"/>
            <a:ext cx="2447925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Сертификационное тестирование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7105732" y="766221"/>
            <a:ext cx="1944688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Выход в промышленную эксплуатацию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50907" y="764633"/>
            <a:ext cx="2052638" cy="4841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участника СБП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22276" y="421732"/>
            <a:ext cx="1112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i="1" dirty="0">
                <a:latin typeface="Arial" pitchFamily="34" charset="0"/>
              </a:rPr>
              <a:t>    2 недели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2863932" y="421733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i="1">
                <a:latin typeface="Arial" pitchFamily="34" charset="0"/>
              </a:rPr>
              <a:t>     3 недели</a:t>
            </a:r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5527757" y="421733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i="1">
                <a:latin typeface="Arial" pitchFamily="34" charset="0"/>
              </a:rPr>
              <a:t>   2 недели</a:t>
            </a: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558170" y="428083"/>
            <a:ext cx="1190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i="1">
                <a:latin typeface="Arial" pitchFamily="34" charset="0"/>
              </a:rPr>
              <a:t>1 неделя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7420" y="1380583"/>
            <a:ext cx="8656637" cy="217488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6232" y="1747296"/>
            <a:ext cx="2663825" cy="2984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Утвердить тарифы и лимиты для платежей СБП, предоставить их для настройки в ПАО «БАНК УРАЛСИБ».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Подготовить оферту для клиентов.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Подготовить и предоставить данные по счетам и клиентам, которым будут доступны платежи СБП,  в ПАО «БАНК УРАЛСИБ».</a:t>
            </a: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24520" y="1747296"/>
            <a:ext cx="2232025" cy="2984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Зарегистрировать заявку на портале НСПК 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тайм-слот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Обратиться в Банк России с заявкой на проведение тестирования.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Тесты с НСПК проводит ПАО «БАНК УРАЛСИБ». Тесты с Банком России банк проводит самостоятельно.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в Банк России письмо об успешном прохождение тестовых испытаний.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01007" y="1747296"/>
            <a:ext cx="1506538" cy="2984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Определить дату готовности и заявить в НСПК.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0907" y="1747296"/>
            <a:ext cx="1820863" cy="2984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Присоединиться к правилам ОПКЦ СБП, заявить ПАО «БАНК УРАЛСИБ» как ТРР.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Заключить доп. соглашение к Договору корр. счета  с Банком России.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Заключить Договор с ПАО «БАНК УРАЛСИБ».</a:t>
            </a:r>
          </a:p>
          <a:p>
            <a:pPr marL="228600" indent="-228600">
              <a:buFontTx/>
              <a:buAutoNum type="arabicPeriod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215316" y="4731990"/>
            <a:ext cx="8743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i="1" dirty="0">
                <a:solidFill>
                  <a:srgbClr val="C00000"/>
                </a:solidFill>
                <a:latin typeface="Arial" pitchFamily="34" charset="0"/>
              </a:rPr>
              <a:t>    Этапы 1 и 2 могут идти параллельно, таким образом подключение занимает 6 недель. </a:t>
            </a:r>
          </a:p>
        </p:txBody>
      </p:sp>
    </p:spTree>
    <p:extLst>
      <p:ext uri="{BB962C8B-B14F-4D97-AF65-F5344CB8AC3E}">
        <p14:creationId xmlns:p14="http://schemas.microsoft.com/office/powerpoint/2010/main" val="34432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MSKhAoOUSZQj00lVrq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MSKhAoOUSZQj00lVrq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pi4sJ8MUGODSlOJwEoY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1096</Words>
  <Application>Microsoft Office PowerPoint</Application>
  <PresentationFormat>Экран (16:9)</PresentationFormat>
  <Paragraphs>175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и задачи дирекции</dc:title>
  <dc:creator>Киреева Татьяна Александровна</dc:creator>
  <cp:lastModifiedBy>Uralsib User</cp:lastModifiedBy>
  <cp:revision>280</cp:revision>
  <dcterms:created xsi:type="dcterms:W3CDTF">2017-11-10T10:02:36Z</dcterms:created>
  <dcterms:modified xsi:type="dcterms:W3CDTF">2020-02-26T07:37:50Z</dcterms:modified>
</cp:coreProperties>
</file>