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pptx" ContentType="application/vnd.openxmlformats-officedocument.presentationml.presentation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1" r:id="rId2"/>
    <p:sldId id="258" r:id="rId3"/>
    <p:sldId id="272" r:id="rId4"/>
    <p:sldId id="273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2" r:id="rId13"/>
    <p:sldId id="261" r:id="rId14"/>
    <p:sldId id="268" r:id="rId15"/>
    <p:sldId id="269" r:id="rId16"/>
    <p:sldId id="270" r:id="rId17"/>
    <p:sldId id="25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 autoAdjust="0"/>
    <p:restoredTop sz="94729" autoAdjust="0"/>
  </p:normalViewPr>
  <p:slideViewPr>
    <p:cSldViewPr>
      <p:cViewPr varScale="1">
        <p:scale>
          <a:sx n="105" d="100"/>
          <a:sy n="105" d="100"/>
        </p:scale>
        <p:origin x="210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____________Microsoft_PowerPoint1.pptx"/><Relationship Id="rId5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package" Target="../embeddings/____________Microsoft_PowerPoint3.pptx"/><Relationship Id="rId5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package" Target="../embeddings/____________Microsoft_PowerPoint4.pptx"/><Relationship Id="rId5" Type="http://schemas.openxmlformats.org/officeDocument/2006/relationships/image" Target="../media/image13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package" Target="../embeddings/____________Microsoft_PowerPoint5.pptx"/><Relationship Id="rId5" Type="http://schemas.openxmlformats.org/officeDocument/2006/relationships/image" Target="../media/image14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____________Microsoft_PowerPoint2.pptx"/><Relationship Id="rId5" Type="http://schemas.openxmlformats.org/officeDocument/2006/relationships/image" Target="../media/image11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429104"/>
              </p:ext>
            </p:extLst>
          </p:nvPr>
        </p:nvGraphicFramePr>
        <p:xfrm>
          <a:off x="995614" y="836711"/>
          <a:ext cx="7248794" cy="5435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Презентация" r:id="rId4" imgW="4570530" imgH="3427618" progId="PowerPoint.Show.12">
                  <p:embed/>
                </p:oleObj>
              </mc:Choice>
              <mc:Fallback>
                <p:oleObj name="Презентация" r:id="rId4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5614" y="836711"/>
                        <a:ext cx="7248794" cy="5435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405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/>
              <a:t>А.8 К числу наиболее актуальных источников угроз на уровне АС и приложений, эксплуатируемых в рамках бизнес-процессов и технологических процессов финансовой организации, относятся следующие</a:t>
            </a:r>
            <a:r>
              <a:rPr lang="ru-RU" sz="2400" i="1" dirty="0" smtClean="0"/>
              <a:t>:</a:t>
            </a:r>
          </a:p>
          <a:p>
            <a:pPr marL="109728" indent="0" algn="ctr">
              <a:buNone/>
            </a:pPr>
            <a:endParaRPr lang="ru-RU" sz="2400" i="1" dirty="0"/>
          </a:p>
          <a:p>
            <a:pPr algn="just"/>
            <a:r>
              <a:rPr lang="ru-RU" sz="2400" dirty="0" smtClean="0"/>
              <a:t>внутренние </a:t>
            </a:r>
            <a:r>
              <a:rPr lang="ru-RU" sz="2400" dirty="0"/>
              <a:t>нарушители безопасности информации (пользователи и эксплуатационный персонал АС и приложений), реализующие угрозы безопасности информации с использованием легально предоставленных прав логического </a:t>
            </a:r>
            <a:r>
              <a:rPr lang="ru-RU" sz="2400" dirty="0" smtClean="0"/>
              <a:t>доступа.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9423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endParaRPr lang="en-US" sz="2600" dirty="0" smtClean="0"/>
          </a:p>
          <a:p>
            <a:pPr marL="109728" indent="0" algn="ctr">
              <a:buNone/>
            </a:pPr>
            <a:endParaRPr lang="ru-RU" sz="2600" dirty="0" smtClean="0"/>
          </a:p>
          <a:p>
            <a:pPr marL="109728" indent="0" algn="ctr">
              <a:buNone/>
            </a:pPr>
            <a:r>
              <a:rPr lang="ru-RU" sz="2600" i="1" dirty="0" smtClean="0"/>
              <a:t>А.9  Наибольшими </a:t>
            </a:r>
            <a:r>
              <a:rPr lang="ru-RU" sz="2600" i="1" dirty="0"/>
              <a:t>возможностями для нанесения ущерба финансовой организации обладают ее собственные работники. </a:t>
            </a:r>
            <a:r>
              <a:rPr lang="ru-RU" sz="2600" dirty="0"/>
              <a:t>…</a:t>
            </a:r>
          </a:p>
          <a:p>
            <a:pPr marL="109728" indent="0" algn="ctr"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06777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22226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i="1" dirty="0"/>
              <a:t>К</a:t>
            </a:r>
            <a:r>
              <a:rPr lang="ru-RU" sz="2400" i="1" dirty="0" smtClean="0"/>
              <a:t>ласс </a:t>
            </a:r>
            <a:r>
              <a:rPr lang="ru-RU" sz="2400" i="1" dirty="0"/>
              <a:t>не ниже КС2</a:t>
            </a:r>
            <a:r>
              <a:rPr lang="ru-RU" sz="2400" i="1" dirty="0" smtClean="0"/>
              <a:t>. </a:t>
            </a:r>
          </a:p>
          <a:p>
            <a:pPr marL="0" indent="0" algn="ctr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В</a:t>
            </a:r>
            <a:r>
              <a:rPr lang="ru-RU" sz="2400" dirty="0" smtClean="0"/>
              <a:t>нутренний </a:t>
            </a:r>
            <a:r>
              <a:rPr lang="ru-RU" sz="2400" dirty="0"/>
              <a:t>нарушитель из числа лиц, имеющих право постоянного или разового доступа в контролируемую зону, который не имеет права доступа к средствам вычислительной техники (СВТ) с СКЗИ и самостоятельно осуществляет создание способов атак, подготовку и проведение атак, относится к типу </a:t>
            </a:r>
            <a:r>
              <a:rPr lang="ru-RU" sz="2400" dirty="0" smtClean="0"/>
              <a:t>Н2.</a:t>
            </a: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3129958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22226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i="1" dirty="0"/>
              <a:t>У</a:t>
            </a:r>
            <a:r>
              <a:rPr lang="ru-RU" sz="2400" i="1" dirty="0" smtClean="0"/>
              <a:t>силенный </a:t>
            </a:r>
            <a:r>
              <a:rPr lang="ru-RU" sz="2400" i="1" dirty="0"/>
              <a:t>уровень защиты информации.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 smtClean="0"/>
              <a:t>ГОСТ </a:t>
            </a:r>
            <a:r>
              <a:rPr lang="ru-RU" sz="2400" dirty="0"/>
              <a:t>Р 57580.1-2017 «Безопасность финансовых (банковских) операций. ЗАЩИТА ИНФОРМАЦИИ ФИНАНСОВЫХ ОРГАНИЗАЦИЙ. Базовый состав организационных и технических мер».</a:t>
            </a: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1348857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10461"/>
              </p:ext>
            </p:extLst>
          </p:nvPr>
        </p:nvGraphicFramePr>
        <p:xfrm>
          <a:off x="1115616" y="1428055"/>
          <a:ext cx="6887000" cy="387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616" y="1428055"/>
                        <a:ext cx="6887000" cy="3873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998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22954"/>
              </p:ext>
            </p:extLst>
          </p:nvPr>
        </p:nvGraphicFramePr>
        <p:xfrm>
          <a:off x="1187624" y="1268760"/>
          <a:ext cx="6887000" cy="387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7624" y="1268760"/>
                        <a:ext cx="6887000" cy="3873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1485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494096"/>
              </p:ext>
            </p:extLst>
          </p:nvPr>
        </p:nvGraphicFramePr>
        <p:xfrm>
          <a:off x="970465" y="980728"/>
          <a:ext cx="7273943" cy="4090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0465" y="980728"/>
                        <a:ext cx="7273943" cy="4090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5642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628800"/>
            <a:ext cx="6013151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Положение БР 683-п</a:t>
            </a:r>
            <a:br>
              <a:rPr lang="ru-RU" dirty="0" smtClean="0"/>
            </a:br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628482"/>
          </a:xfrm>
        </p:spPr>
        <p:txBody>
          <a:bodyPr/>
          <a:lstStyle/>
          <a:p>
            <a:r>
              <a:rPr lang="ru-RU" i="1" dirty="0" err="1" smtClean="0"/>
              <a:t>Конявский</a:t>
            </a:r>
            <a:r>
              <a:rPr lang="ru-RU" i="1" dirty="0" smtClean="0"/>
              <a:t> Валерий Аркадьевич</a:t>
            </a:r>
            <a:endParaRPr lang="ru-RU" i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763688" y="4653136"/>
            <a:ext cx="5712179" cy="6284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solidFill>
                  <a:srgbClr val="002060"/>
                </a:solidFill>
              </a:rPr>
              <a:t>Спасибо за внимание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52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548680"/>
            <a:ext cx="7344816" cy="3672408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 smtClean="0"/>
              <a:t>О нас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smtClean="0"/>
              <a:t>30</a:t>
            </a:r>
            <a:r>
              <a:rPr lang="ru-RU" sz="1800" smtClean="0"/>
              <a:t> </a:t>
            </a:r>
            <a:r>
              <a:rPr lang="ru-RU" sz="1800" dirty="0"/>
              <a:t>лет на рынке;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13 сертифицированных решений с большим модельным рядом;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Одни из крупнейших разработчиков СЗИ НСД в России;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Более 100 дилеров в России и за её пределами;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Сертификаты ФСТЭК России, ФСБ России, Минобороны России, а также сертификаты Госстандарта России и государственной санитарно-эпидемиологической службы Российской Федерации;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Лицензии ФСТЭК, ФСБ.</a:t>
            </a:r>
          </a:p>
          <a:p>
            <a:pPr marL="0" indent="0" algn="just">
              <a:buNone/>
            </a:pPr>
            <a:endParaRPr lang="ru-RU" sz="1800" dirty="0" smtClean="0"/>
          </a:p>
        </p:txBody>
      </p:sp>
      <p:pic>
        <p:nvPicPr>
          <p:cNvPr id="18" name="Picture 2" descr="C:\Users\anosov\Downloads\wps-wpimage.ph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45" y="4017168"/>
            <a:ext cx="14144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nosov\Downloads\pfr_lab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855243"/>
            <a:ext cx="16256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C:\Users\anosov\Downloads\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70" y="3979068"/>
            <a:ext cx="12065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anosov\Downloads\M9JCnMzKNK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058" y="5282405"/>
            <a:ext cx="1546225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:\Users\anosov\Downloads\sb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170" y="5355430"/>
            <a:ext cx="971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41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99592" y="1633729"/>
            <a:ext cx="7344816" cy="323543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2400" dirty="0" smtClean="0"/>
          </a:p>
        </p:txBody>
      </p:sp>
      <p:graphicFrame>
        <p:nvGraphicFramePr>
          <p:cNvPr id="4" name="Объект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32885"/>
              </p:ext>
            </p:extLst>
          </p:nvPr>
        </p:nvGraphicFramePr>
        <p:xfrm>
          <a:off x="971600" y="764704"/>
          <a:ext cx="7201633" cy="54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Презентация" r:id="rId4" imgW="4570530" imgH="3427618" progId="PowerPoint.Show.12">
                  <p:embed/>
                </p:oleObj>
              </mc:Choice>
              <mc:Fallback>
                <p:oleObj name="Презентация" r:id="rId4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764704"/>
                        <a:ext cx="7201633" cy="54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9667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633729"/>
            <a:ext cx="7344816" cy="323543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/>
              <a:t>Положение </a:t>
            </a:r>
            <a:r>
              <a:rPr lang="ru-RU" sz="2400" dirty="0"/>
              <a:t>Банка России от 17 апреля 2019 г. № 683-п «Об установлении обязательных для кредитных организаций требований к обеспечению защиты информации при осуществлении банковской деятельности в целях </a:t>
            </a:r>
            <a:r>
              <a:rPr lang="ru-RU" sz="2400" dirty="0">
                <a:solidFill>
                  <a:srgbClr val="FF0000"/>
                </a:solidFill>
              </a:rPr>
              <a:t>противодействия осуществлению переводов денежных средств без согласия клиента</a:t>
            </a:r>
            <a:r>
              <a:rPr lang="ru-RU" sz="2400" dirty="0" smtClean="0"/>
              <a:t>»</a:t>
            </a:r>
            <a:r>
              <a:rPr lang="en-US" sz="2400" dirty="0" smtClean="0"/>
              <a:t>.</a:t>
            </a: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8215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124744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 smtClean="0"/>
              <a:t>П. 3.1</a:t>
            </a:r>
            <a:r>
              <a:rPr lang="ru-RU" sz="2000" dirty="0"/>
              <a:t>. Кредитные организации </a:t>
            </a:r>
            <a:r>
              <a:rPr lang="ru-RU" sz="2000" dirty="0">
                <a:solidFill>
                  <a:srgbClr val="FF0000"/>
                </a:solidFill>
              </a:rPr>
              <a:t>должны обеспечить </a:t>
            </a:r>
            <a:r>
              <a:rPr lang="ru-RU" sz="2000" dirty="0"/>
              <a:t>реализацию следующих уровней защиты информации для объектов информационной инфраструктуры, используемых для обработки, передачи, хранения защищаемой информации в целях осуществления банковских операций, определенных национальным стандартом Российской Федерации ГОСТ Р 57580.1-2017 "Безопасность финансовых (банковских) операций. Защита информации финансовых организаций. Базовый состав организационных и технических мер", утвержденным приказом Федерального агентства по техническому регулированию и метрологии от 8 августа 2017 года N 822-ст "Об утверждении национального стандарта" (М., ФГУП "</a:t>
            </a:r>
            <a:r>
              <a:rPr lang="ru-RU" sz="2000" dirty="0" err="1"/>
              <a:t>Стандартинформ</a:t>
            </a:r>
            <a:r>
              <a:rPr lang="ru-RU" sz="2000" dirty="0"/>
              <a:t>", 2017).</a:t>
            </a:r>
          </a:p>
          <a:p>
            <a:pPr marL="0" indent="0" algn="just">
              <a:buNone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83319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60427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/>
              <a:t>Системно </a:t>
            </a:r>
            <a:r>
              <a:rPr lang="ru-RU" sz="2400" dirty="0"/>
              <a:t>значимые кредитные организации, кредитные организации, выполняющие функции оператора услуг платежной инфраструктуры системно значимых платежных систем, кредитные организации, значимые на рынке платежных услуг, должны реализовывать </a:t>
            </a:r>
            <a:r>
              <a:rPr lang="ru-RU" sz="2400" dirty="0">
                <a:solidFill>
                  <a:srgbClr val="FF0000"/>
                </a:solidFill>
              </a:rPr>
              <a:t>усиленный уровень защиты информации</a:t>
            </a:r>
            <a:r>
              <a:rPr lang="ru-RU" sz="2400" dirty="0"/>
              <a:t>.</a:t>
            </a:r>
          </a:p>
          <a:p>
            <a:pPr marL="0" indent="0" algn="just">
              <a:buNone/>
            </a:pP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186099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22226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 smtClean="0"/>
              <a:t>А.5 </a:t>
            </a:r>
            <a:r>
              <a:rPr lang="ru-RU" sz="2400" i="1" dirty="0"/>
              <a:t>Основными типами источников угроз безопасности информации являются: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-	…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/>
              <a:t>-	</a:t>
            </a:r>
            <a:r>
              <a:rPr lang="ru-RU" sz="2400" dirty="0">
                <a:solidFill>
                  <a:srgbClr val="FF0000"/>
                </a:solidFill>
              </a:rPr>
              <a:t>внутренние нарушители</a:t>
            </a:r>
            <a:r>
              <a:rPr lang="ru-RU" sz="2400" dirty="0"/>
              <a:t> безопасности информации — лица, в том числе работники финансовой организации и работники подрядных организаций, реализующие угрозы безопасности информации </a:t>
            </a:r>
            <a:r>
              <a:rPr lang="ru-RU" sz="2400" dirty="0">
                <a:solidFill>
                  <a:srgbClr val="FF0000"/>
                </a:solidFill>
              </a:rPr>
              <a:t>с использованием легально предоставленных им прав логического или физического </a:t>
            </a:r>
            <a:r>
              <a:rPr lang="ru-RU" sz="2400" dirty="0" smtClean="0">
                <a:solidFill>
                  <a:srgbClr val="FF0000"/>
                </a:solidFill>
              </a:rPr>
              <a:t>доступа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892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27584" y="1124744"/>
            <a:ext cx="7488832" cy="496855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/>
              <a:t>А.6 К числу наиболее актуальных источников угроз на уровне аппаратного обеспечения, уровне сетевого оборудования и уровне сетевых приложений и сервисов относятся следующие</a:t>
            </a:r>
            <a:r>
              <a:rPr lang="ru-RU" sz="2400" i="1" dirty="0" smtClean="0"/>
              <a:t>:</a:t>
            </a:r>
          </a:p>
          <a:p>
            <a:pPr marL="109728" indent="0" algn="ctr">
              <a:buNone/>
            </a:pPr>
            <a:endParaRPr lang="ru-RU" sz="2400" dirty="0"/>
          </a:p>
          <a:p>
            <a:r>
              <a:rPr lang="ru-RU" sz="2400" dirty="0"/>
              <a:t>-	…</a:t>
            </a:r>
          </a:p>
          <a:p>
            <a:pPr algn="just"/>
            <a:r>
              <a:rPr lang="ru-RU" sz="2400" dirty="0" smtClean="0"/>
              <a:t>внутренние </a:t>
            </a:r>
            <a:r>
              <a:rPr lang="ru-RU" sz="2400" dirty="0"/>
              <a:t>нарушители безопасности информации (эксплуатационный, вспомогательный (технический) персонал], осуществляющие целенаправленное деструктивное воздействие на объекты </a:t>
            </a:r>
            <a:r>
              <a:rPr lang="ru-RU" sz="2400" dirty="0" smtClean="0"/>
              <a:t>доступа.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7022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200" i="1" dirty="0"/>
              <a:t>А.7 К числу наиболее актуальных источников угроз на уровне серверных компонентов виртуализации, программных инфраструктурных сервисов, операционных систем, систем управления базами данных и серверов приложений относятся следующие:</a:t>
            </a:r>
          </a:p>
          <a:p>
            <a:pPr algn="just"/>
            <a:r>
              <a:rPr lang="ru-RU" sz="2200" dirty="0" smtClean="0"/>
              <a:t>внутренние </a:t>
            </a:r>
            <a:r>
              <a:rPr lang="ru-RU" sz="2200" dirty="0"/>
              <a:t>нарушители безопасности информации {эксплуатационный персонал), осуществляющие целенаправленные деструктивные воздействия на ресурсы доступа;</a:t>
            </a:r>
          </a:p>
          <a:p>
            <a:pPr algn="just"/>
            <a:r>
              <a:rPr lang="ru-RU" sz="2200" dirty="0" smtClean="0"/>
              <a:t>внутренние </a:t>
            </a:r>
            <a:r>
              <a:rPr lang="ru-RU" sz="2200" dirty="0"/>
              <a:t>нарушители безопасности информации (эксплуатационный персонал), реализующие угрозы безопасности информации с использованием легально предоставленных прав логического </a:t>
            </a:r>
            <a:r>
              <a:rPr lang="ru-RU" sz="2200" dirty="0" smtClean="0"/>
              <a:t>доступа.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64737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117</TotalTime>
  <Words>450</Words>
  <Application>Microsoft Macintosh PowerPoint</Application>
  <PresentationFormat>Экран (4:3)</PresentationFormat>
  <Paragraphs>36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Brush Script MT</vt:lpstr>
      <vt:lpstr>Constantia</vt:lpstr>
      <vt:lpstr>Franklin Gothic Book</vt:lpstr>
      <vt:lpstr>Georgia</vt:lpstr>
      <vt:lpstr>Rage Italic</vt:lpstr>
      <vt:lpstr>Arial</vt:lpstr>
      <vt:lpstr>Wingdings</vt:lpstr>
      <vt:lpstr>Кнопка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Положение БР 683-п Что делать?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Белицкая Екатерина Андреевна</dc:creator>
  <cp:lastModifiedBy>пользователь Microsoft Office</cp:lastModifiedBy>
  <cp:revision>15</cp:revision>
  <dcterms:created xsi:type="dcterms:W3CDTF">2020-02-11T07:23:04Z</dcterms:created>
  <dcterms:modified xsi:type="dcterms:W3CDTF">2020-02-12T07:03:07Z</dcterms:modified>
</cp:coreProperties>
</file>