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pptx" ContentType="application/vnd.openxmlformats-officedocument.presentationml.presentation"/>
  <Default Extension="vml" ContentType="application/vnd.openxmlformats-officedocument.vmlDrawing"/>
  <Default Extension="bin" ContentType="application/vnd.openxmlformats-officedocument.oleObjec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71" r:id="rId2"/>
    <p:sldId id="258" r:id="rId3"/>
    <p:sldId id="272" r:id="rId4"/>
    <p:sldId id="273" r:id="rId5"/>
    <p:sldId id="259" r:id="rId6"/>
    <p:sldId id="260" r:id="rId7"/>
    <p:sldId id="263" r:id="rId8"/>
    <p:sldId id="264" r:id="rId9"/>
    <p:sldId id="265" r:id="rId10"/>
    <p:sldId id="266" r:id="rId11"/>
    <p:sldId id="267" r:id="rId12"/>
    <p:sldId id="262" r:id="rId13"/>
    <p:sldId id="268" r:id="rId14"/>
    <p:sldId id="269" r:id="rId15"/>
    <p:sldId id="270" r:id="rId16"/>
    <p:sldId id="25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8" autoAdjust="0"/>
    <p:restoredTop sz="94729" autoAdjust="0"/>
  </p:normalViewPr>
  <p:slideViewPr>
    <p:cSldViewPr>
      <p:cViewPr varScale="1">
        <p:scale>
          <a:sx n="105" d="100"/>
          <a:sy n="105" d="100"/>
        </p:scale>
        <p:origin x="2104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8CC8B-8018-4BC2-82D3-CD1B7227EE65}" type="datetimeFigureOut">
              <a:rPr lang="ru-RU" smtClean="0"/>
              <a:t>12.02.20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16161-7FBC-40A1-A6A1-8E33969EE9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5325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8CC8B-8018-4BC2-82D3-CD1B7227EE65}" type="datetimeFigureOut">
              <a:rPr lang="ru-RU" smtClean="0"/>
              <a:t>12.02.20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16161-7FBC-40A1-A6A1-8E33969EE9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6128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8CC8B-8018-4BC2-82D3-CD1B7227EE65}" type="datetimeFigureOut">
              <a:rPr lang="ru-RU" smtClean="0"/>
              <a:t>12.02.20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16161-7FBC-40A1-A6A1-8E33969EE9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10488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8CC8B-8018-4BC2-82D3-CD1B7227EE65}" type="datetimeFigureOut">
              <a:rPr lang="ru-RU" smtClean="0"/>
              <a:t>12.02.20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16161-7FBC-40A1-A6A1-8E33969EE9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52548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8CC8B-8018-4BC2-82D3-CD1B7227EE65}" type="datetimeFigureOut">
              <a:rPr lang="ru-RU" smtClean="0"/>
              <a:t>12.02.20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16161-7FBC-40A1-A6A1-8E33969EE9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787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8CC8B-8018-4BC2-82D3-CD1B7227EE65}" type="datetimeFigureOut">
              <a:rPr lang="ru-RU" smtClean="0"/>
              <a:t>12.02.20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16161-7FBC-40A1-A6A1-8E33969EE9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7953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8CC8B-8018-4BC2-82D3-CD1B7227EE65}" type="datetimeFigureOut">
              <a:rPr lang="ru-RU" smtClean="0"/>
              <a:t>12.02.20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16161-7FBC-40A1-A6A1-8E33969EE9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3341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8CC8B-8018-4BC2-82D3-CD1B7227EE65}" type="datetimeFigureOut">
              <a:rPr lang="ru-RU" smtClean="0"/>
              <a:t>12.02.20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16161-7FBC-40A1-A6A1-8E33969EE9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895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8CC8B-8018-4BC2-82D3-CD1B7227EE65}" type="datetimeFigureOut">
              <a:rPr lang="ru-RU" smtClean="0"/>
              <a:t>12.02.20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16161-7FBC-40A1-A6A1-8E33969EE9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39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8CC8B-8018-4BC2-82D3-CD1B7227EE65}" type="datetimeFigureOut">
              <a:rPr lang="ru-RU" smtClean="0"/>
              <a:t>12.02.20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16161-7FBC-40A1-A6A1-8E33969EE9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9630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8CC8B-8018-4BC2-82D3-CD1B7227EE65}" type="datetimeFigureOut">
              <a:rPr lang="ru-RU" smtClean="0"/>
              <a:t>12.02.20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16161-7FBC-40A1-A6A1-8E33969EE9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76541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8CC8B-8018-4BC2-82D3-CD1B7227EE65}" type="datetimeFigureOut">
              <a:rPr lang="ru-RU" smtClean="0"/>
              <a:t>12.02.20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C16161-7FBC-40A1-A6A1-8E33969EE9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7163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package" Target="../embeddings/____________Microsoft_PowerPoint1.pptx"/><Relationship Id="rId5" Type="http://schemas.openxmlformats.org/officeDocument/2006/relationships/image" Target="../media/image1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4" Type="http://schemas.openxmlformats.org/officeDocument/2006/relationships/package" Target="../embeddings/____________Microsoft_PowerPoint3.pptx"/><Relationship Id="rId5" Type="http://schemas.openxmlformats.org/officeDocument/2006/relationships/image" Target="../media/image8.emf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4" Type="http://schemas.openxmlformats.org/officeDocument/2006/relationships/package" Target="../embeddings/____________Microsoft_PowerPoint4.pptx"/><Relationship Id="rId5" Type="http://schemas.openxmlformats.org/officeDocument/2006/relationships/image" Target="../media/image9.emf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4" Type="http://schemas.openxmlformats.org/officeDocument/2006/relationships/package" Target="../embeddings/____________Microsoft_PowerPoint5.pptx"/><Relationship Id="rId5" Type="http://schemas.openxmlformats.org/officeDocument/2006/relationships/image" Target="../media/image10.emf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6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4" Type="http://schemas.openxmlformats.org/officeDocument/2006/relationships/package" Target="../embeddings/____________Microsoft_PowerPoint2.pptx"/><Relationship Id="rId5" Type="http://schemas.openxmlformats.org/officeDocument/2006/relationships/image" Target="../media/image7.e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1429104"/>
              </p:ext>
            </p:extLst>
          </p:nvPr>
        </p:nvGraphicFramePr>
        <p:xfrm>
          <a:off x="995614" y="836711"/>
          <a:ext cx="7248794" cy="54359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9" name="Презентация" r:id="rId4" imgW="4570530" imgH="3427618" progId="PowerPoint.Show.12">
                  <p:embed/>
                </p:oleObj>
              </mc:Choice>
              <mc:Fallback>
                <p:oleObj name="Презентация" r:id="rId4" imgW="4570530" imgH="3427618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95614" y="836711"/>
                        <a:ext cx="7248794" cy="54359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294050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/>
          <p:cNvSpPr txBox="1">
            <a:spLocks/>
          </p:cNvSpPr>
          <p:nvPr/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/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2400" dirty="0" smtClean="0"/>
          </a:p>
        </p:txBody>
      </p:sp>
      <p:sp>
        <p:nvSpPr>
          <p:cNvPr id="3" name="Объект 2"/>
          <p:cNvSpPr txBox="1">
            <a:spLocks/>
          </p:cNvSpPr>
          <p:nvPr/>
        </p:nvSpPr>
        <p:spPr>
          <a:xfrm>
            <a:off x="899592" y="908720"/>
            <a:ext cx="7416824" cy="5184576"/>
          </a:xfrm>
          <a:prstGeom prst="rect">
            <a:avLst/>
          </a:prstGeom>
        </p:spPr>
        <p:txBody>
          <a:bodyPr/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728" indent="0" algn="ctr">
              <a:buNone/>
            </a:pPr>
            <a:r>
              <a:rPr lang="ru-RU" sz="2400" i="1" dirty="0"/>
              <a:t>А.8 К числу наиболее актуальных источников угроз на уровне АС и приложений, эксплуатируемых в рамках бизнес-процессов и технологических процессов финансовой организации, относятся следующие</a:t>
            </a:r>
            <a:r>
              <a:rPr lang="ru-RU" sz="2400" i="1" dirty="0" smtClean="0"/>
              <a:t>:</a:t>
            </a:r>
          </a:p>
          <a:p>
            <a:pPr marL="109728" indent="0" algn="ctr">
              <a:buNone/>
            </a:pPr>
            <a:endParaRPr lang="ru-RU" sz="2400" i="1" dirty="0"/>
          </a:p>
          <a:p>
            <a:pPr algn="just"/>
            <a:r>
              <a:rPr lang="ru-RU" sz="2400" dirty="0" smtClean="0"/>
              <a:t>внутренние </a:t>
            </a:r>
            <a:r>
              <a:rPr lang="ru-RU" sz="2400" dirty="0"/>
              <a:t>нарушители безопасности информации (пользователи и эксплуатационный персонал АС и приложений), реализующие угрозы безопасности информации с использованием легально предоставленных прав логического </a:t>
            </a:r>
            <a:r>
              <a:rPr lang="ru-RU" sz="2400" dirty="0" smtClean="0"/>
              <a:t>доступа.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0994232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/>
          <p:cNvSpPr txBox="1">
            <a:spLocks/>
          </p:cNvSpPr>
          <p:nvPr/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/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2400" dirty="0" smtClean="0"/>
          </a:p>
        </p:txBody>
      </p:sp>
      <p:sp>
        <p:nvSpPr>
          <p:cNvPr id="3" name="Объект 2"/>
          <p:cNvSpPr txBox="1">
            <a:spLocks/>
          </p:cNvSpPr>
          <p:nvPr/>
        </p:nvSpPr>
        <p:spPr>
          <a:xfrm>
            <a:off x="899592" y="908720"/>
            <a:ext cx="7416824" cy="5184576"/>
          </a:xfrm>
          <a:prstGeom prst="rect">
            <a:avLst/>
          </a:prstGeom>
        </p:spPr>
        <p:txBody>
          <a:bodyPr/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728" indent="0" algn="ctr">
              <a:buNone/>
            </a:pPr>
            <a:endParaRPr lang="en-US" sz="2600" dirty="0" smtClean="0"/>
          </a:p>
          <a:p>
            <a:pPr marL="109728" indent="0" algn="ctr">
              <a:buNone/>
            </a:pPr>
            <a:endParaRPr lang="ru-RU" sz="2600" dirty="0" smtClean="0"/>
          </a:p>
          <a:p>
            <a:pPr marL="109728" indent="0" algn="ctr">
              <a:buNone/>
            </a:pPr>
            <a:r>
              <a:rPr lang="ru-RU" sz="2600" i="1" dirty="0" smtClean="0"/>
              <a:t>А.9  Наибольшими </a:t>
            </a:r>
            <a:r>
              <a:rPr lang="ru-RU" sz="2600" i="1" dirty="0"/>
              <a:t>возможностями для нанесения ущерба финансовой организации обладают ее собственные работники. </a:t>
            </a:r>
            <a:r>
              <a:rPr lang="ru-RU" sz="2600" dirty="0"/>
              <a:t>…</a:t>
            </a:r>
          </a:p>
          <a:p>
            <a:pPr marL="109728" indent="0" algn="ctr">
              <a:buNone/>
            </a:pP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26067772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/>
          <p:cNvSpPr txBox="1">
            <a:spLocks/>
          </p:cNvSpPr>
          <p:nvPr/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/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2400" dirty="0" smtClean="0"/>
          </a:p>
        </p:txBody>
      </p:sp>
      <p:sp>
        <p:nvSpPr>
          <p:cNvPr id="3" name="Объект 2"/>
          <p:cNvSpPr txBox="1">
            <a:spLocks/>
          </p:cNvSpPr>
          <p:nvPr/>
        </p:nvSpPr>
        <p:spPr>
          <a:xfrm>
            <a:off x="899592" y="1422226"/>
            <a:ext cx="7416824" cy="4776885"/>
          </a:xfrm>
          <a:prstGeom prst="rect">
            <a:avLst/>
          </a:prstGeom>
        </p:spPr>
        <p:txBody>
          <a:bodyPr/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i="1" dirty="0"/>
              <a:t>К</a:t>
            </a:r>
            <a:r>
              <a:rPr lang="ru-RU" sz="2400" i="1" dirty="0" smtClean="0"/>
              <a:t>ласс </a:t>
            </a:r>
            <a:r>
              <a:rPr lang="ru-RU" sz="2400" i="1" dirty="0"/>
              <a:t>не ниже КС2</a:t>
            </a:r>
            <a:r>
              <a:rPr lang="ru-RU" sz="2400" i="1" dirty="0" smtClean="0"/>
              <a:t>. </a:t>
            </a:r>
          </a:p>
          <a:p>
            <a:pPr marL="0" indent="0" algn="ctr">
              <a:buNone/>
            </a:pPr>
            <a:endParaRPr lang="ru-RU" sz="2400" dirty="0"/>
          </a:p>
          <a:p>
            <a:pPr marL="0" indent="0" algn="just">
              <a:buNone/>
            </a:pPr>
            <a:r>
              <a:rPr lang="ru-RU" sz="2400" dirty="0"/>
              <a:t>В</a:t>
            </a:r>
            <a:r>
              <a:rPr lang="ru-RU" sz="2400" dirty="0" smtClean="0"/>
              <a:t>нутренний </a:t>
            </a:r>
            <a:r>
              <a:rPr lang="ru-RU" sz="2400" dirty="0"/>
              <a:t>нарушитель из числа лиц, имеющих право постоянного или разового доступа в контролируемую зону, который не имеет права доступа к средствам вычислительной техники (СВТ) с СКЗИ и самостоятельно осуществляет создание способов атак, подготовку и проведение атак, относится к типу </a:t>
            </a:r>
            <a:r>
              <a:rPr lang="ru-RU" sz="2400" dirty="0" smtClean="0"/>
              <a:t>Н2.</a:t>
            </a:r>
            <a:endParaRPr lang="ru-RU" sz="2200" dirty="0" smtClean="0"/>
          </a:p>
        </p:txBody>
      </p:sp>
    </p:spTree>
    <p:extLst>
      <p:ext uri="{BB962C8B-B14F-4D97-AF65-F5344CB8AC3E}">
        <p14:creationId xmlns:p14="http://schemas.microsoft.com/office/powerpoint/2010/main" val="31299587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710461"/>
              </p:ext>
            </p:extLst>
          </p:nvPr>
        </p:nvGraphicFramePr>
        <p:xfrm>
          <a:off x="1115616" y="1428055"/>
          <a:ext cx="6887000" cy="38731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Презентация" r:id="rId4" imgW="6094639" imgH="3427618" progId="PowerPoint.Show.12">
                  <p:embed/>
                </p:oleObj>
              </mc:Choice>
              <mc:Fallback>
                <p:oleObj name="Презентация" r:id="rId4" imgW="6094639" imgH="3427618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15616" y="1428055"/>
                        <a:ext cx="6887000" cy="38731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029989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4322954"/>
              </p:ext>
            </p:extLst>
          </p:nvPr>
        </p:nvGraphicFramePr>
        <p:xfrm>
          <a:off x="1187624" y="1268760"/>
          <a:ext cx="6887000" cy="38731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Презентация" r:id="rId4" imgW="6094639" imgH="3427618" progId="PowerPoint.Show.12">
                  <p:embed/>
                </p:oleObj>
              </mc:Choice>
              <mc:Fallback>
                <p:oleObj name="Презентация" r:id="rId4" imgW="6094639" imgH="3427618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87624" y="1268760"/>
                        <a:ext cx="6887000" cy="38731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14854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2494096"/>
              </p:ext>
            </p:extLst>
          </p:nvPr>
        </p:nvGraphicFramePr>
        <p:xfrm>
          <a:off x="970465" y="980728"/>
          <a:ext cx="7273943" cy="40907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Презентация" r:id="rId4" imgW="6094639" imgH="3427618" progId="PowerPoint.Show.12">
                  <p:embed/>
                </p:oleObj>
              </mc:Choice>
              <mc:Fallback>
                <p:oleObj name="Презентация" r:id="rId4" imgW="6094639" imgH="3427618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70465" y="980728"/>
                        <a:ext cx="7273943" cy="40907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656427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628800"/>
            <a:ext cx="6013151" cy="1872208"/>
          </a:xfrm>
        </p:spPr>
        <p:txBody>
          <a:bodyPr>
            <a:normAutofit/>
          </a:bodyPr>
          <a:lstStyle/>
          <a:p>
            <a:r>
              <a:rPr lang="ru-RU" dirty="0" smtClean="0"/>
              <a:t>Положение БР 683-п</a:t>
            </a:r>
            <a:br>
              <a:rPr lang="ru-RU" dirty="0" smtClean="0"/>
            </a:br>
            <a:r>
              <a:rPr lang="ru-RU" dirty="0" smtClean="0"/>
              <a:t>Что делать?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838944"/>
          </a:xfrm>
        </p:spPr>
        <p:txBody>
          <a:bodyPr/>
          <a:lstStyle/>
          <a:p>
            <a:r>
              <a:rPr lang="ru-RU" i="1" dirty="0" err="1" smtClean="0">
                <a:solidFill>
                  <a:schemeClr val="tx2">
                    <a:lumMod val="75000"/>
                  </a:schemeClr>
                </a:solidFill>
              </a:rPr>
              <a:t>Конявский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 Валерий Аркадьевич</a:t>
            </a:r>
            <a:endParaRPr lang="ru-RU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403648" y="4941168"/>
            <a:ext cx="6400800" cy="8389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Спасибо за внимание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0524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/>
          <p:cNvSpPr txBox="1">
            <a:spLocks/>
          </p:cNvSpPr>
          <p:nvPr/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/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2400" dirty="0" smtClean="0"/>
          </a:p>
        </p:txBody>
      </p:sp>
      <p:sp>
        <p:nvSpPr>
          <p:cNvPr id="3" name="Объект 2"/>
          <p:cNvSpPr txBox="1">
            <a:spLocks/>
          </p:cNvSpPr>
          <p:nvPr/>
        </p:nvSpPr>
        <p:spPr>
          <a:xfrm>
            <a:off x="899592" y="548680"/>
            <a:ext cx="7344816" cy="3672408"/>
          </a:xfrm>
          <a:prstGeom prst="rect">
            <a:avLst/>
          </a:prstGeom>
        </p:spPr>
        <p:txBody>
          <a:bodyPr/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000" b="1" dirty="0" smtClean="0"/>
              <a:t>О нас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1800" smtClean="0"/>
              <a:t>30</a:t>
            </a:r>
            <a:r>
              <a:rPr lang="ru-RU" sz="1800" smtClean="0"/>
              <a:t> </a:t>
            </a:r>
            <a:r>
              <a:rPr lang="ru-RU" sz="1800" dirty="0"/>
              <a:t>лет на рынке;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1800" dirty="0"/>
              <a:t>13 сертифицированных решений с большим модельным рядом;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1800" dirty="0"/>
              <a:t>Одни из крупнейших разработчиков СЗИ НСД в России; 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1800" dirty="0"/>
              <a:t>Более 100 дилеров в России и за её пределами;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1800" dirty="0"/>
              <a:t>Сертификаты ФСТЭК России, ФСБ России, Минобороны России, а также сертификаты Госстандарта России и государственной санитарно-эпидемиологической службы Российской Федерации;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1800" dirty="0"/>
              <a:t>Лицензии ФСТЭК, ФСБ.</a:t>
            </a:r>
          </a:p>
          <a:p>
            <a:pPr marL="0" indent="0" algn="just">
              <a:buNone/>
            </a:pPr>
            <a:endParaRPr lang="ru-RU" sz="1800" dirty="0" smtClean="0"/>
          </a:p>
        </p:txBody>
      </p:sp>
      <p:pic>
        <p:nvPicPr>
          <p:cNvPr id="18" name="Picture 2" descr="C:\Users\anosov\Downloads\wps-wpimage.ph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2945" y="4017168"/>
            <a:ext cx="1414463" cy="133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" descr="C:\Users\anosov\Downloads\pfr_labe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855243"/>
            <a:ext cx="1625600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4" descr="C:\Users\anosov\Downloads\phot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7870" y="3979068"/>
            <a:ext cx="1206500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5" descr="C:\Users\anosov\Downloads\M9JCnMzKNK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058" y="5282405"/>
            <a:ext cx="1546225" cy="10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6" descr="C:\Users\anosov\Downloads\sber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0170" y="5355430"/>
            <a:ext cx="971550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641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 txBox="1">
            <a:spLocks/>
          </p:cNvSpPr>
          <p:nvPr/>
        </p:nvSpPr>
        <p:spPr>
          <a:xfrm>
            <a:off x="899592" y="1633729"/>
            <a:ext cx="7344816" cy="3235432"/>
          </a:xfrm>
          <a:prstGeom prst="rect">
            <a:avLst/>
          </a:prstGeom>
        </p:spPr>
        <p:txBody>
          <a:bodyPr/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endParaRPr lang="ru-RU" sz="2400" dirty="0" smtClean="0"/>
          </a:p>
        </p:txBody>
      </p:sp>
      <p:graphicFrame>
        <p:nvGraphicFramePr>
          <p:cNvPr id="4" name="Объект 3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0005348"/>
              </p:ext>
            </p:extLst>
          </p:nvPr>
        </p:nvGraphicFramePr>
        <p:xfrm>
          <a:off x="539486" y="425146"/>
          <a:ext cx="8208978" cy="61001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Презентация" r:id="rId4" imgW="4570530" imgH="3427618" progId="PowerPoint.Show.12">
                  <p:embed/>
                </p:oleObj>
              </mc:Choice>
              <mc:Fallback>
                <p:oleObj name="Презентация" r:id="rId4" imgW="4570530" imgH="3427618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9486" y="425146"/>
                        <a:ext cx="8208978" cy="61001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896674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/>
          <p:cNvSpPr txBox="1">
            <a:spLocks/>
          </p:cNvSpPr>
          <p:nvPr/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/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2400" dirty="0" smtClean="0"/>
          </a:p>
        </p:txBody>
      </p:sp>
      <p:sp>
        <p:nvSpPr>
          <p:cNvPr id="3" name="Объект 2"/>
          <p:cNvSpPr txBox="1">
            <a:spLocks/>
          </p:cNvSpPr>
          <p:nvPr/>
        </p:nvSpPr>
        <p:spPr>
          <a:xfrm>
            <a:off x="899592" y="1633729"/>
            <a:ext cx="7344816" cy="3235432"/>
          </a:xfrm>
          <a:prstGeom prst="rect">
            <a:avLst/>
          </a:prstGeom>
        </p:spPr>
        <p:txBody>
          <a:bodyPr/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2400" dirty="0" smtClean="0"/>
              <a:t>Положение </a:t>
            </a:r>
            <a:r>
              <a:rPr lang="ru-RU" sz="2400" dirty="0"/>
              <a:t>Банка России от 17 апреля 2019 г. № 683-п «Об установлении обязательных для кредитных организаций требований к обеспечению защиты информации при осуществлении банковской деятельности в целях </a:t>
            </a:r>
            <a:r>
              <a:rPr lang="ru-RU" sz="2400" dirty="0">
                <a:solidFill>
                  <a:srgbClr val="FF0000"/>
                </a:solidFill>
              </a:rPr>
              <a:t>противодействия осуществлению переводов денежных средств без согласия клиента</a:t>
            </a:r>
            <a:r>
              <a:rPr lang="ru-RU" sz="2400" dirty="0" smtClean="0"/>
              <a:t>»</a:t>
            </a:r>
            <a:r>
              <a:rPr lang="en-US" sz="2400" dirty="0" smtClean="0"/>
              <a:t>.</a:t>
            </a:r>
            <a:r>
              <a:rPr lang="ru-RU" sz="2400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682156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/>
          <p:cNvSpPr txBox="1">
            <a:spLocks/>
          </p:cNvSpPr>
          <p:nvPr/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/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2400" dirty="0" smtClean="0"/>
          </a:p>
        </p:txBody>
      </p:sp>
      <p:sp>
        <p:nvSpPr>
          <p:cNvPr id="3" name="Объект 2"/>
          <p:cNvSpPr txBox="1">
            <a:spLocks/>
          </p:cNvSpPr>
          <p:nvPr/>
        </p:nvSpPr>
        <p:spPr>
          <a:xfrm>
            <a:off x="899592" y="1124744"/>
            <a:ext cx="7416824" cy="4776885"/>
          </a:xfrm>
          <a:prstGeom prst="rect">
            <a:avLst/>
          </a:prstGeom>
        </p:spPr>
        <p:txBody>
          <a:bodyPr/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2000" dirty="0" smtClean="0"/>
              <a:t>П. 3.1</a:t>
            </a:r>
            <a:r>
              <a:rPr lang="ru-RU" sz="2000" dirty="0"/>
              <a:t>. Кредитные организации </a:t>
            </a:r>
            <a:r>
              <a:rPr lang="ru-RU" sz="2000" dirty="0">
                <a:solidFill>
                  <a:srgbClr val="FF0000"/>
                </a:solidFill>
              </a:rPr>
              <a:t>должны обеспечить </a:t>
            </a:r>
            <a:r>
              <a:rPr lang="ru-RU" sz="2000" dirty="0"/>
              <a:t>реализацию следующих уровней защиты информации для объектов информационной инфраструктуры, используемых для обработки, передачи, хранения защищаемой информации в целях осуществления банковских операций, определенных национальным стандартом Российской Федерации ГОСТ Р 57580.1-2017 "Безопасность финансовых (банковских) операций. Защита информации финансовых организаций. Базовый состав организационных и технических мер", утвержденным приказом Федерального агентства по техническому регулированию и метрологии от 8 августа 2017 года N 822-ст "Об утверждении национального стандарта" (М., ФГУП "</a:t>
            </a:r>
            <a:r>
              <a:rPr lang="ru-RU" sz="2000" dirty="0" err="1"/>
              <a:t>Стандартинформ</a:t>
            </a:r>
            <a:r>
              <a:rPr lang="ru-RU" sz="2000" dirty="0"/>
              <a:t>", 2017).</a:t>
            </a:r>
          </a:p>
          <a:p>
            <a:pPr marL="0" indent="0" algn="just">
              <a:buNone/>
            </a:pPr>
            <a:endParaRPr lang="ru-RU" sz="2000" dirty="0" smtClean="0"/>
          </a:p>
        </p:txBody>
      </p:sp>
    </p:spTree>
    <p:extLst>
      <p:ext uri="{BB962C8B-B14F-4D97-AF65-F5344CB8AC3E}">
        <p14:creationId xmlns:p14="http://schemas.microsoft.com/office/powerpoint/2010/main" val="18331931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/>
          <p:cNvSpPr txBox="1">
            <a:spLocks/>
          </p:cNvSpPr>
          <p:nvPr/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/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2400" dirty="0" smtClean="0"/>
          </a:p>
        </p:txBody>
      </p:sp>
      <p:sp>
        <p:nvSpPr>
          <p:cNvPr id="3" name="Объект 2"/>
          <p:cNvSpPr txBox="1">
            <a:spLocks/>
          </p:cNvSpPr>
          <p:nvPr/>
        </p:nvSpPr>
        <p:spPr>
          <a:xfrm>
            <a:off x="899592" y="1460427"/>
            <a:ext cx="7416824" cy="4776885"/>
          </a:xfrm>
          <a:prstGeom prst="rect">
            <a:avLst/>
          </a:prstGeom>
        </p:spPr>
        <p:txBody>
          <a:bodyPr/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2400" dirty="0" smtClean="0"/>
              <a:t>Системно </a:t>
            </a:r>
            <a:r>
              <a:rPr lang="ru-RU" sz="2400" dirty="0"/>
              <a:t>значимые кредитные организации, кредитные организации, выполняющие функции оператора услуг платежной инфраструктуры системно значимых платежных систем, кредитные организации, значимые на рынке платежных услуг, должны реализовывать </a:t>
            </a:r>
            <a:r>
              <a:rPr lang="ru-RU" sz="2400" dirty="0">
                <a:solidFill>
                  <a:srgbClr val="FF0000"/>
                </a:solidFill>
              </a:rPr>
              <a:t>усиленный уровень защиты информации</a:t>
            </a:r>
            <a:r>
              <a:rPr lang="ru-RU" sz="2400" dirty="0"/>
              <a:t>.</a:t>
            </a:r>
          </a:p>
          <a:p>
            <a:pPr marL="0" indent="0" algn="just">
              <a:buNone/>
            </a:pPr>
            <a:endParaRPr lang="ru-RU" sz="2200" dirty="0" smtClean="0"/>
          </a:p>
        </p:txBody>
      </p:sp>
    </p:spTree>
    <p:extLst>
      <p:ext uri="{BB962C8B-B14F-4D97-AF65-F5344CB8AC3E}">
        <p14:creationId xmlns:p14="http://schemas.microsoft.com/office/powerpoint/2010/main" val="1860998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/>
          <p:cNvSpPr txBox="1">
            <a:spLocks/>
          </p:cNvSpPr>
          <p:nvPr/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/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2400" dirty="0" smtClean="0"/>
          </a:p>
        </p:txBody>
      </p:sp>
      <p:sp>
        <p:nvSpPr>
          <p:cNvPr id="3" name="Объект 2"/>
          <p:cNvSpPr txBox="1">
            <a:spLocks/>
          </p:cNvSpPr>
          <p:nvPr/>
        </p:nvSpPr>
        <p:spPr>
          <a:xfrm>
            <a:off x="899592" y="1422226"/>
            <a:ext cx="7416824" cy="4776885"/>
          </a:xfrm>
          <a:prstGeom prst="rect">
            <a:avLst/>
          </a:prstGeom>
        </p:spPr>
        <p:txBody>
          <a:bodyPr/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728" indent="0" algn="ctr">
              <a:buNone/>
            </a:pPr>
            <a:r>
              <a:rPr lang="ru-RU" sz="2400" i="1" dirty="0" smtClean="0"/>
              <a:t>А.5 </a:t>
            </a:r>
            <a:r>
              <a:rPr lang="ru-RU" sz="2400" i="1" dirty="0"/>
              <a:t>Основными типами источников угроз безопасности информации являются: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/>
              <a:t>-	…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2400" dirty="0"/>
              <a:t>-	</a:t>
            </a:r>
            <a:r>
              <a:rPr lang="ru-RU" sz="2400" dirty="0">
                <a:solidFill>
                  <a:srgbClr val="FF0000"/>
                </a:solidFill>
              </a:rPr>
              <a:t>внутренние нарушители</a:t>
            </a:r>
            <a:r>
              <a:rPr lang="ru-RU" sz="2400" dirty="0"/>
              <a:t> безопасности информации — лица, в том числе работники финансовой организации и работники подрядных организаций, реализующие угрозы безопасности информации </a:t>
            </a:r>
            <a:r>
              <a:rPr lang="ru-RU" sz="2400" dirty="0">
                <a:solidFill>
                  <a:srgbClr val="FF0000"/>
                </a:solidFill>
              </a:rPr>
              <a:t>с использованием легально предоставленных им прав логического или физического </a:t>
            </a:r>
            <a:r>
              <a:rPr lang="ru-RU" sz="2400" dirty="0" smtClean="0">
                <a:solidFill>
                  <a:srgbClr val="FF0000"/>
                </a:solidFill>
              </a:rPr>
              <a:t>доступа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7189282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/>
          <p:cNvSpPr txBox="1">
            <a:spLocks/>
          </p:cNvSpPr>
          <p:nvPr/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/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2400" dirty="0" smtClean="0"/>
          </a:p>
        </p:txBody>
      </p:sp>
      <p:sp>
        <p:nvSpPr>
          <p:cNvPr id="3" name="Объект 2"/>
          <p:cNvSpPr txBox="1">
            <a:spLocks/>
          </p:cNvSpPr>
          <p:nvPr/>
        </p:nvSpPr>
        <p:spPr>
          <a:xfrm>
            <a:off x="827584" y="1124744"/>
            <a:ext cx="7488832" cy="4968552"/>
          </a:xfrm>
          <a:prstGeom prst="rect">
            <a:avLst/>
          </a:prstGeom>
        </p:spPr>
        <p:txBody>
          <a:bodyPr/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728" indent="0" algn="ctr">
              <a:buNone/>
            </a:pPr>
            <a:r>
              <a:rPr lang="ru-RU" sz="2400" i="1" dirty="0"/>
              <a:t>А.6 К числу наиболее актуальных источников угроз на уровне аппаратного обеспечения, уровне сетевого оборудования и уровне сетевых приложений и сервисов относятся следующие</a:t>
            </a:r>
            <a:r>
              <a:rPr lang="ru-RU" sz="2400" i="1" dirty="0" smtClean="0"/>
              <a:t>:</a:t>
            </a:r>
          </a:p>
          <a:p>
            <a:pPr marL="109728" indent="0" algn="ctr">
              <a:buNone/>
            </a:pPr>
            <a:endParaRPr lang="ru-RU" sz="2400" dirty="0"/>
          </a:p>
          <a:p>
            <a:r>
              <a:rPr lang="ru-RU" sz="2400" dirty="0"/>
              <a:t>-	…</a:t>
            </a:r>
          </a:p>
          <a:p>
            <a:pPr algn="just"/>
            <a:r>
              <a:rPr lang="ru-RU" sz="2400" dirty="0" smtClean="0"/>
              <a:t>внутренние </a:t>
            </a:r>
            <a:r>
              <a:rPr lang="ru-RU" sz="2400" dirty="0"/>
              <a:t>нарушители безопасности информации (эксплуатационный, вспомогательный (технический) персонал], осуществляющие целенаправленное деструктивное воздействие на объекты </a:t>
            </a:r>
            <a:r>
              <a:rPr lang="ru-RU" sz="2400" dirty="0" smtClean="0"/>
              <a:t>доступа.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5370223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/>
          <p:cNvSpPr txBox="1">
            <a:spLocks/>
          </p:cNvSpPr>
          <p:nvPr/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/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2400" dirty="0" smtClean="0"/>
          </a:p>
        </p:txBody>
      </p:sp>
      <p:sp>
        <p:nvSpPr>
          <p:cNvPr id="3" name="Объект 2"/>
          <p:cNvSpPr txBox="1">
            <a:spLocks/>
          </p:cNvSpPr>
          <p:nvPr/>
        </p:nvSpPr>
        <p:spPr>
          <a:xfrm>
            <a:off x="899592" y="908720"/>
            <a:ext cx="7416824" cy="5184576"/>
          </a:xfrm>
          <a:prstGeom prst="rect">
            <a:avLst/>
          </a:prstGeom>
        </p:spPr>
        <p:txBody>
          <a:bodyPr/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728" indent="0" algn="ctr">
              <a:buNone/>
            </a:pPr>
            <a:r>
              <a:rPr lang="ru-RU" sz="2200" i="1" dirty="0"/>
              <a:t>А.7 К числу наиболее актуальных источников угроз на уровне серверных компонентов виртуализации, программных инфраструктурных сервисов, операционных систем, систем управления базами данных и серверов приложений относятся следующие:</a:t>
            </a:r>
          </a:p>
          <a:p>
            <a:pPr algn="just"/>
            <a:r>
              <a:rPr lang="ru-RU" sz="2200" dirty="0" smtClean="0"/>
              <a:t>внутренние </a:t>
            </a:r>
            <a:r>
              <a:rPr lang="ru-RU" sz="2200" dirty="0"/>
              <a:t>нарушители безопасности информации {эксплуатационный персонал), осуществляющие целенаправленные деструктивные воздействия на ресурсы доступа;</a:t>
            </a:r>
          </a:p>
          <a:p>
            <a:pPr algn="just"/>
            <a:r>
              <a:rPr lang="ru-RU" sz="2200" dirty="0" smtClean="0"/>
              <a:t>внутренние </a:t>
            </a:r>
            <a:r>
              <a:rPr lang="ru-RU" sz="2200" dirty="0"/>
              <a:t>нарушители безопасности информации (эксплуатационный персонал), реализующие угрозы безопасности информации с использованием легально предоставленных прав логического </a:t>
            </a:r>
            <a:r>
              <a:rPr lang="ru-RU" sz="2200" dirty="0" smtClean="0"/>
              <a:t>доступа.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306473753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</TotalTime>
  <Words>422</Words>
  <Application>Microsoft Macintosh PowerPoint</Application>
  <PresentationFormat>Экран (4:3)</PresentationFormat>
  <Paragraphs>32</Paragraphs>
  <Slides>16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Georgia</vt:lpstr>
      <vt:lpstr>Arial</vt:lpstr>
      <vt:lpstr>Calibri</vt:lpstr>
      <vt:lpstr>Wingdings</vt:lpstr>
      <vt:lpstr>Тема Office</vt:lpstr>
      <vt:lpstr>Презентация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Положение БР 683-п Что делать?</vt:lpstr>
    </vt:vector>
  </TitlesOfParts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Белицкая Екатерина Андреевна</dc:creator>
  <cp:lastModifiedBy>пользователь Microsoft Office</cp:lastModifiedBy>
  <cp:revision>16</cp:revision>
  <dcterms:created xsi:type="dcterms:W3CDTF">2020-02-11T07:23:04Z</dcterms:created>
  <dcterms:modified xsi:type="dcterms:W3CDTF">2020-02-12T07:03:36Z</dcterms:modified>
</cp:coreProperties>
</file>