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1.xml" ContentType="application/inkml+xml"/>
  <Override PartName="/ppt/ink/ink2.xml" ContentType="application/inkml+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ink/ink3.xml" ContentType="application/inkml+xml"/>
  <Override PartName="/ppt/ink/ink4.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ink/ink5.xml" ContentType="application/inkml+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67" r:id="rId3"/>
  </p:sldMasterIdLst>
  <p:notesMasterIdLst>
    <p:notesMasterId r:id="rId27"/>
  </p:notesMasterIdLst>
  <p:handoutMasterIdLst>
    <p:handoutMasterId r:id="rId28"/>
  </p:handoutMasterIdLst>
  <p:sldIdLst>
    <p:sldId id="670" r:id="rId4"/>
    <p:sldId id="635" r:id="rId5"/>
    <p:sldId id="571" r:id="rId6"/>
    <p:sldId id="527" r:id="rId7"/>
    <p:sldId id="447" r:id="rId8"/>
    <p:sldId id="674" r:id="rId9"/>
    <p:sldId id="449" r:id="rId10"/>
    <p:sldId id="673" r:id="rId11"/>
    <p:sldId id="675" r:id="rId12"/>
    <p:sldId id="676" r:id="rId13"/>
    <p:sldId id="661" r:id="rId14"/>
    <p:sldId id="678" r:id="rId15"/>
    <p:sldId id="677" r:id="rId16"/>
    <p:sldId id="685" r:id="rId17"/>
    <p:sldId id="679" r:id="rId18"/>
    <p:sldId id="682" r:id="rId19"/>
    <p:sldId id="683" r:id="rId20"/>
    <p:sldId id="684" r:id="rId21"/>
    <p:sldId id="668" r:id="rId22"/>
    <p:sldId id="669" r:id="rId23"/>
    <p:sldId id="681" r:id="rId24"/>
    <p:sldId id="605" r:id="rId25"/>
    <p:sldId id="667" r:id="rId26"/>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3AA"/>
    <a:srgbClr val="0100C6"/>
    <a:srgbClr val="0100C8"/>
    <a:srgbClr val="0000C3"/>
    <a:srgbClr val="0000CE"/>
    <a:srgbClr val="0001EC"/>
    <a:srgbClr val="0000B3"/>
    <a:srgbClr val="0000B2"/>
    <a:srgbClr val="202DD1"/>
    <a:srgbClr val="367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89573" autoAdjust="0"/>
  </p:normalViewPr>
  <p:slideViewPr>
    <p:cSldViewPr snapToGrid="0" showGuides="1">
      <p:cViewPr varScale="1">
        <p:scale>
          <a:sx n="102" d="100"/>
          <a:sy n="102" d="100"/>
        </p:scale>
        <p:origin x="787" y="67"/>
      </p:cViewPr>
      <p:guideLst>
        <p:guide orient="horz" pos="1620"/>
        <p:guide pos="2880"/>
      </p:guideLst>
    </p:cSldViewPr>
  </p:slideViewPr>
  <p:notesTextViewPr>
    <p:cViewPr>
      <p:scale>
        <a:sx n="1" d="1"/>
        <a:sy n="1" d="1"/>
      </p:scale>
      <p:origin x="0" y="0"/>
    </p:cViewPr>
  </p:notesTextViewPr>
  <p:notesViewPr>
    <p:cSldViewPr snapToGrid="0" showGuides="1">
      <p:cViewPr varScale="1">
        <p:scale>
          <a:sx n="51" d="100"/>
          <a:sy n="51" d="100"/>
        </p:scale>
        <p:origin x="297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8698B8-CBF2-4EE5-BA53-73D880D6AF19}" type="datetimeFigureOut">
              <a:rPr lang="ru-RU" smtClean="0"/>
              <a:t>29.04.2021</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83BDE7-C762-459B-BCB8-FB25BB5BF8AE}" type="slidenum">
              <a:rPr lang="ru-RU" smtClean="0"/>
              <a:t>‹#›</a:t>
            </a:fld>
            <a:endParaRPr lang="ru-RU"/>
          </a:p>
        </p:txBody>
      </p:sp>
    </p:spTree>
    <p:extLst>
      <p:ext uri="{BB962C8B-B14F-4D97-AF65-F5344CB8AC3E}">
        <p14:creationId xmlns:p14="http://schemas.microsoft.com/office/powerpoint/2010/main" val="9997692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17-12-05T08:27:24.9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812521A-9ACE-44A2-9A42-6A7A063CDB68}" emma:medium="tactile" emma:mode="ink">
          <msink:context xmlns:msink="http://schemas.microsoft.com/ink/2010/main" type="inkDrawing" rotatedBoundingBox="8685,5169 8690,5168 8690,5169 8686,5171" semanticType="callout" shapeName="Other"/>
        </emma:interpretation>
      </emma:emma>
    </inkml:annotationXML>
    <inkml:trace contextRef="#ctx0" brushRef="#br0">4 0 201,'0'2'44,"0"-2"-49,-4 0-56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17-12-05T09:03:41.33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2124A7A-B66C-435A-B6AA-975E5824CE3D}" emma:medium="tactile" emma:mode="ink">
          <msink:context xmlns:msink="http://schemas.microsoft.com/ink/2010/main" type="writingRegion" rotatedBoundingBox="249,-1647 302,-1647 302,-1614 249,-1614"/>
        </emma:interpretation>
      </emma:emma>
    </inkml:annotationXML>
    <inkml:traceGroup>
      <inkml:annotationXML>
        <emma:emma xmlns:emma="http://www.w3.org/2003/04/emma" version="1.0">
          <emma:interpretation id="{006841C2-2F15-4370-98E8-8EF8790A8C2D}" emma:medium="tactile" emma:mode="ink">
            <msink:context xmlns:msink="http://schemas.microsoft.com/ink/2010/main" type="paragraph" rotatedBoundingBox="249,-1647 302,-1647 302,-1614 249,-1614" alignmentLevel="1"/>
          </emma:interpretation>
        </emma:emma>
      </inkml:annotationXML>
      <inkml:traceGroup>
        <inkml:annotationXML>
          <emma:emma xmlns:emma="http://www.w3.org/2003/04/emma" version="1.0">
            <emma:interpretation id="{CF36522D-B9D0-4527-A2DF-2C6DE7207BE8}" emma:medium="tactile" emma:mode="ink">
              <msink:context xmlns:msink="http://schemas.microsoft.com/ink/2010/main" type="line" rotatedBoundingBox="249,-1647 302,-1647 302,-1614 249,-1614"/>
            </emma:interpretation>
          </emma:emma>
        </inkml:annotationXML>
        <inkml:traceGroup>
          <inkml:annotationXML>
            <emma:emma xmlns:emma="http://www.w3.org/2003/04/emma" version="1.0">
              <emma:interpretation id="{18951EFF-FD25-4E67-9FC9-864751FCD604}" emma:medium="tactile" emma:mode="ink">
                <msink:context xmlns:msink="http://schemas.microsoft.com/ink/2010/main" type="inkWord" rotatedBoundingBox="249,-1647 302,-1647 302,-1614 249,-1614"/>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4</emma:literal>
                </emma:interpretation>
              </emma:one-of>
            </emma:emma>
          </inkml:annotationXML>
          <inkml:trace contextRef="#ctx0" brushRef="#br0">56 33 250,'-35'-15'22,"17"6"-19,18 7-3,0 0-39,24-3-61</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17-12-05T08:27:24.936"/>
    </inkml:context>
    <inkml:brush xml:id="br0">
      <inkml:brushProperty name="width" value="0.06667" units="cm"/>
      <inkml:brushProperty name="height" value="0.06667" units="cm"/>
      <inkml:brushProperty name="fitToCurve" value="1"/>
    </inkml:brush>
  </inkml:definitions>
  <inkml:trace contextRef="#ctx0" brushRef="#br0">4 0 201,'0'2'44,"0"-2"-49,-4 0-56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17-12-05T09:03:41.334"/>
    </inkml:context>
    <inkml:brush xml:id="br0">
      <inkml:brushProperty name="width" value="0.06667" units="cm"/>
      <inkml:brushProperty name="height" value="0.06667" units="cm"/>
      <inkml:brushProperty name="fitToCurve" value="1"/>
    </inkml:brush>
  </inkml:definitions>
  <inkml:trace contextRef="#ctx0" brushRef="#br0">56 33 250,'-35'-15'22,"17"6"-19,18 7-3,0 0-39,24-3-61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17-12-05T08:27:24.936"/>
    </inkml:context>
    <inkml:brush xml:id="br0">
      <inkml:brushProperty name="width" value="0.06667" units="cm"/>
      <inkml:brushProperty name="height" value="0.06667" units="cm"/>
      <inkml:brushProperty name="fitToCurve" value="1"/>
    </inkml:brush>
  </inkml:definitions>
  <inkml:trace contextRef="#ctx0" brushRef="#br0">4 0 201,'0'2'44,"0"-2"-49,-4 0-56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cm"/>
        </inkml:traceFormat>
        <inkml:channelProperties>
          <inkml:channelProperty channel="X" name="resolution" value="1465.95374" units="1/cm"/>
          <inkml:channelProperty channel="Y" name="resolution" value="2345.52612" units="1/cm"/>
          <inkml:channelProperty channel="F" name="resolution" value="5.68611" units="1/cm"/>
        </inkml:channelProperties>
      </inkml:inkSource>
      <inkml:timestamp xml:id="ts0" timeString="2020-02-04T07:20:35.471"/>
    </inkml:context>
    <inkml:brush xml:id="br0">
      <inkml:brushProperty name="width" value="0.06667" units="cm"/>
      <inkml:brushProperty name="height" value="0.06667" units="cm"/>
      <inkml:brushProperty name="fitToCurve" value="1"/>
    </inkml:brush>
  </inkml:definitions>
  <inkml:trace contextRef="#ctx0" brushRef="#br0">27 0 201,'0'3'38,"-8"9"-27,1 2-12,1-2-14,2 1-14,2-3-33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2A4EF0-4662-4BB4-8F99-B9FDE6120FB0}" type="datetimeFigureOut">
              <a:rPr lang="ru-RU" smtClean="0"/>
              <a:t>29.04.2021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45549ED-DF61-4D80-9912-626E6D6D6433}" type="slidenum">
              <a:rPr lang="ru-RU" smtClean="0"/>
              <a:t>‹#›</a:t>
            </a:fld>
            <a:endParaRPr lang="ru-RU"/>
          </a:p>
        </p:txBody>
      </p:sp>
    </p:spTree>
    <p:extLst>
      <p:ext uri="{BB962C8B-B14F-4D97-AF65-F5344CB8AC3E}">
        <p14:creationId xmlns:p14="http://schemas.microsoft.com/office/powerpoint/2010/main" val="135557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b="0" i="0" dirty="0">
                <a:solidFill>
                  <a:srgbClr val="333333"/>
                </a:solidFill>
                <a:effectLst/>
                <a:latin typeface="Arial" panose="020B0604020202020204" pitchFamily="34" charset="0"/>
              </a:rPr>
              <a:t>Встроить анкету в оферту банка, с которой клиент соглашается. </a:t>
            </a:r>
          </a:p>
          <a:p>
            <a:pPr lvl="0"/>
            <a:r>
              <a:rPr lang="ru-RU" b="0" i="0" dirty="0">
                <a:solidFill>
                  <a:srgbClr val="333333"/>
                </a:solidFill>
                <a:effectLst/>
                <a:latin typeface="Arial" panose="020B0604020202020204" pitchFamily="34" charset="0"/>
              </a:rPr>
              <a:t>В решении ЦФТ предусмотрен опционально мини опросник, который включается/отключается по настройке, также предусмотрена возможность банку разработать собственную страницу, которая по настройке встраивается в решение ЦФТ. </a:t>
            </a:r>
          </a:p>
          <a:p>
            <a:pPr lvl="0"/>
            <a:r>
              <a:rPr lang="ru-RU" b="0" i="0" dirty="0">
                <a:solidFill>
                  <a:srgbClr val="333333"/>
                </a:solidFill>
                <a:effectLst/>
                <a:latin typeface="Arial" panose="020B0604020202020204" pitchFamily="34" charset="0"/>
              </a:rPr>
              <a:t>В мини опроснике не только согласие с офертой банка, а предусмотрены дополнительные вопросы к клиенту. </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9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целях экономии: мы можем опционально спросить у клиента, является ли он клиентом банка или не является. Если является, сказать иди в ДБО – мы не можем тебя идентифицировать, если не является, продолжаем клиентский путь</a:t>
            </a:r>
          </a:p>
          <a:p>
            <a:r>
              <a:rPr lang="ru-RU" dirty="0"/>
              <a:t>клиент дает согласие на обратку персональных данных, после чего подписываем с клиентом оферту с опросником или без опросника. </a:t>
            </a:r>
          </a:p>
          <a:p>
            <a:r>
              <a:rPr lang="ru-RU" dirty="0"/>
              <a:t>После чего мы клиента отправляем на страницу успеха или страницу неуспеха с </a:t>
            </a:r>
            <a:r>
              <a:rPr lang="ru-RU" dirty="0" err="1"/>
              <a:t>редиректом</a:t>
            </a:r>
            <a:r>
              <a:rPr lang="ru-RU" dirty="0"/>
              <a:t> или без него на страницу в ДБО</a:t>
            </a:r>
          </a:p>
          <a:p>
            <a:endParaRPr lang="ru-RU" dirty="0"/>
          </a:p>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236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b="0" i="0" dirty="0">
                <a:solidFill>
                  <a:srgbClr val="333333"/>
                </a:solidFill>
                <a:effectLst/>
                <a:latin typeface="Arial" panose="020B0604020202020204" pitchFamily="34" charset="0"/>
              </a:rPr>
              <a:t>Что нужно сделать банку:</a:t>
            </a:r>
          </a:p>
          <a:p>
            <a:pPr lvl="0"/>
            <a:r>
              <a:rPr lang="ru-RU" b="0" i="0" dirty="0">
                <a:solidFill>
                  <a:srgbClr val="333333"/>
                </a:solidFill>
                <a:effectLst/>
                <a:latin typeface="Arial" panose="020B0604020202020204" pitchFamily="34" charset="0"/>
              </a:rPr>
              <a:t>Стартовую кнопку на сайте или в МП, </a:t>
            </a:r>
            <a:r>
              <a:rPr lang="en-US" b="0" i="0" dirty="0">
                <a:solidFill>
                  <a:srgbClr val="333333"/>
                </a:solidFill>
                <a:effectLst/>
                <a:latin typeface="Arial" panose="020B0604020202020204" pitchFamily="34" charset="0"/>
              </a:rPr>
              <a:t>URL</a:t>
            </a:r>
            <a:r>
              <a:rPr lang="ru-RU" b="0" i="0" dirty="0">
                <a:solidFill>
                  <a:srgbClr val="333333"/>
                </a:solidFill>
                <a:effectLst/>
                <a:latin typeface="Arial" panose="020B0604020202020204" pitchFamily="34" charset="0"/>
              </a:rPr>
              <a:t> запуска клиентского сценария банк получает от вендора</a:t>
            </a:r>
          </a:p>
          <a:p>
            <a:pPr lvl="0"/>
            <a:r>
              <a:rPr lang="ru-RU" b="0" i="0" dirty="0">
                <a:solidFill>
                  <a:srgbClr val="333333"/>
                </a:solidFill>
                <a:effectLst/>
                <a:latin typeface="Arial" panose="020B0604020202020204" pitchFamily="34" charset="0"/>
              </a:rPr>
              <a:t>Отрисовать страницы успеха и неуспеха для клиента,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333333"/>
                </a:solidFill>
                <a:effectLst/>
                <a:latin typeface="Arial" panose="020B0604020202020204" pitchFamily="34" charset="0"/>
              </a:rPr>
              <a:t>Отрисовать страницу с офертой и опросником</a:t>
            </a:r>
            <a:endParaRPr lang="ru-RU" dirty="0"/>
          </a:p>
          <a:p>
            <a:r>
              <a:rPr lang="ru-RU" b="0" i="0" dirty="0">
                <a:solidFill>
                  <a:srgbClr val="333333"/>
                </a:solidFill>
                <a:effectLst/>
                <a:latin typeface="Arial" panose="020B0604020202020204" pitchFamily="34" charset="0"/>
              </a:rPr>
              <a:t>или можно воспользоваться готовыми страницами, предусмотренными в решении ЦФТ</a:t>
            </a:r>
          </a:p>
          <a:p>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Calibri" panose="020F0502020204030204" pitchFamily="34" charset="0"/>
                <a:ea typeface="Calibri" panose="020F0502020204030204" pitchFamily="34" charset="0"/>
                <a:cs typeface="Times New Roman" panose="02020603050405020304" pitchFamily="18" charset="0"/>
              </a:rPr>
              <a:t>Пример текста страницы успеха: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"Идентификация прошла успешно, дождитесь инструкцию от банка по оформлению продукта« с последующим </a:t>
            </a:r>
            <a:r>
              <a:rPr lang="ru-RU" sz="1200" dirty="0" err="1">
                <a:effectLst/>
                <a:latin typeface="Calibri" panose="020F0502020204030204" pitchFamily="34" charset="0"/>
                <a:ea typeface="Calibri" panose="020F0502020204030204" pitchFamily="34" charset="0"/>
                <a:cs typeface="Times New Roman" panose="02020603050405020304" pitchFamily="18" charset="0"/>
              </a:rPr>
              <a:t>редиректом</a:t>
            </a:r>
            <a:r>
              <a:rPr lang="ru-RU" sz="1200" dirty="0">
                <a:effectLst/>
                <a:latin typeface="Calibri" panose="020F0502020204030204" pitchFamily="34" charset="0"/>
                <a:ea typeface="Calibri" panose="020F0502020204030204" pitchFamily="34" charset="0"/>
                <a:cs typeface="Times New Roman" panose="02020603050405020304" pitchFamily="18" charset="0"/>
              </a:rPr>
              <a:t> клиента на страницу входа в ДБО</a:t>
            </a:r>
          </a:p>
          <a:p>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200" dirty="0">
                <a:effectLst/>
                <a:latin typeface="Calibri" panose="020F0502020204030204" pitchFamily="34" charset="0"/>
                <a:ea typeface="Calibri" panose="020F0502020204030204" pitchFamily="34" charset="0"/>
                <a:cs typeface="Times New Roman" panose="02020603050405020304" pitchFamily="18" charset="0"/>
              </a:rPr>
              <a:t>Пример текста страницы неуспеха: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"К сожалению, мы не можем идентифицировать Вас удаленно, будем рады видеть Вас в отделении банка".</a:t>
            </a:r>
            <a:endParaRPr lang="ru-RU" b="0" i="0" dirty="0">
              <a:solidFill>
                <a:srgbClr val="333333"/>
              </a:solidFill>
              <a:effectLst/>
              <a:latin typeface="Arial" panose="020B0604020202020204" pitchFamily="34" charset="0"/>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80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56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a:t>В типовом решении ЦФТ мы предусмотрели 2 сценария работы, в целях экономии банком </a:t>
            </a:r>
            <a:r>
              <a:rPr lang="ru-RU" dirty="0" err="1"/>
              <a:t>ден</a:t>
            </a:r>
            <a:r>
              <a:rPr lang="ru-RU" dirty="0"/>
              <a:t>. средств на биометрическую идентификацию. </a:t>
            </a:r>
          </a:p>
          <a:p>
            <a:pPr lvl="0"/>
            <a:r>
              <a:rPr lang="ru-RU" dirty="0"/>
              <a:t>Первый вариант сквозной, когда мы в банк передаем разом все данные: персональные, расширенный результат верификации и опросник (при наличии), </a:t>
            </a:r>
          </a:p>
          <a:p>
            <a:pPr lvl="0"/>
            <a:r>
              <a:rPr lang="ru-RU" dirty="0"/>
              <a:t>Второй вариант, разрывной протокол </a:t>
            </a:r>
            <a:r>
              <a:rPr lang="en-US" dirty="0"/>
              <a:t>open id connect</a:t>
            </a:r>
            <a:r>
              <a:rPr lang="ru-RU" dirty="0"/>
              <a:t>, то есть сначала передаем банку персональные данные и ждем ответа от АБС, банк в это время проводит проверки. Только после положительного ответа от банка мы идем за расширенным результатом верификации, который стоит 200 р.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95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5549ED-DF61-4D80-9912-626E6D6D6433}" type="slidenum">
              <a:rPr lang="ru-RU" smtClean="0"/>
              <a:t>15</a:t>
            </a:fld>
            <a:endParaRPr lang="ru-RU"/>
          </a:p>
        </p:txBody>
      </p:sp>
    </p:spTree>
    <p:extLst>
      <p:ext uri="{BB962C8B-B14F-4D97-AF65-F5344CB8AC3E}">
        <p14:creationId xmlns:p14="http://schemas.microsoft.com/office/powerpoint/2010/main" val="162398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a:t>В части ИБ инфраструктуру можно и нужно переиспользовать ту же, что для ЕБС</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Если вы используете инхауз инсталляцию, вам нужно дополнительно поставить МЭ, т.к. клиенты ФЛ будут ходить через интернет. </a:t>
            </a:r>
          </a:p>
          <a:p>
            <a:r>
              <a:rPr lang="ru-RU" dirty="0"/>
              <a:t>Важно учитывать требования ГОСТ Р 57580.1-2017. Они распространяются и на ЕБС</a:t>
            </a:r>
            <a:endParaRPr lang="ru-RU" baseline="0"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26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a:t>Вы можете самостоятельно реализовать защищенный протокол </a:t>
            </a:r>
            <a:r>
              <a:rPr lang="en-US" dirty="0"/>
              <a:t>open id connect</a:t>
            </a:r>
            <a:r>
              <a:rPr lang="ru-RU" dirty="0"/>
              <a:t>, в этом случае необходимо, согласовать с ФСБ системный проект, пройти тематические исследования и получить заключение о корректности встраивания СКЗИ</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1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effectLst/>
                <a:latin typeface="Segoe UI" panose="020B0502040204020203" pitchFamily="34" charset="0"/>
              </a:rPr>
              <a:t>КонсультантПлюс: примечание.</a:t>
            </a:r>
            <a:br>
              <a:rPr lang="ru-RU" b="0" i="0" dirty="0">
                <a:effectLst/>
                <a:latin typeface="Segoe UI" panose="020B0502040204020203" pitchFamily="34" charset="0"/>
              </a:rPr>
            </a:br>
            <a:r>
              <a:rPr lang="ru-RU" b="0" i="0" dirty="0">
                <a:effectLst/>
                <a:latin typeface="Segoe UI" panose="020B0502040204020203" pitchFamily="34" charset="0"/>
              </a:rPr>
              <a:t>С 01.01.2022 ч. 19 ст. 14.1 утрачивает силу (ФЗ от 29.12.2020 N 479-ФЗ).</a:t>
            </a:r>
            <a:br>
              <a:rPr lang="ru-RU" b="0" i="0" dirty="0">
                <a:effectLst/>
                <a:latin typeface="Segoe UI" panose="020B0502040204020203" pitchFamily="34" charset="0"/>
              </a:rPr>
            </a:br>
            <a:r>
              <a:rPr lang="ru-RU" b="0" i="0" dirty="0">
                <a:effectLst/>
                <a:latin typeface="Segoe UI" panose="020B0502040204020203" pitchFamily="34" charset="0"/>
              </a:rPr>
              <a:t>19. При предоставлении биометрических персональных данных физического лица по каналам связи в единую биометрическую систему в целях проведения его идентификации и (или) аутентификации без личного присутствия посредством сети "Интернет" должны применяться шифровальные (криптографические) средства, позволяющие обеспечить безопасность передаваемых данных от угроз безопасности, актуальных при обработке биометрических персональных данных, определенных для государственных органов, органов местного самоуправления, индивидуальных предпринимателей, организаций и нотариусов в соответствии с пунктом 4 части 13 настоящей статьи, для организаций финансового рынка в соответствии с частью 14 настоящей статьи. Указанные шифровальные (криптографические) средства должны иметь подтверждение соответствия требованиям, установленным в соответствии со статьей 19 Федерального закона от 27 июля 2006 года N 152-ФЗ "О персональных данных". Государственный орган, орган местного самоуправления, организация финансового рынка, иная организация, индивидуальный предприниматель, нотариус обязаны предложить использовать шифровальные (криптографические) средства, указанные в настоящей части, физическим лицам, обратившимся к ним в целях проведения идентификации без личного присутствия, и указать страницу сайта в сети "Интернет", с которой предоставляются эти средства.</a:t>
            </a:r>
            <a:br>
              <a:rPr lang="ru-RU" b="0" i="0" dirty="0">
                <a:effectLst/>
                <a:latin typeface="Segoe UI" panose="020B0502040204020203" pitchFamily="34" charset="0"/>
              </a:rPr>
            </a:br>
            <a:r>
              <a:rPr lang="ru-RU" b="0" i="0" dirty="0">
                <a:effectLst/>
                <a:latin typeface="Segoe UI" panose="020B0502040204020203" pitchFamily="34" charset="0"/>
              </a:rPr>
              <a:t>(часть 19 в ред. Федерального закона от 29.12.2020 N 479-ФЗ)</a:t>
            </a:r>
            <a:br>
              <a:rPr lang="ru-RU" b="0" i="0" dirty="0">
                <a:effectLst/>
                <a:latin typeface="Segoe UI" panose="020B0502040204020203" pitchFamily="34" charset="0"/>
              </a:rPr>
            </a:br>
            <a:br>
              <a:rPr lang="ru-RU" b="0" i="0" dirty="0">
                <a:effectLst/>
                <a:latin typeface="Segoe UI" panose="020B0502040204020203" pitchFamily="34" charset="0"/>
              </a:rPr>
            </a:br>
            <a:r>
              <a:rPr lang="ru-RU" b="0" i="0" dirty="0">
                <a:effectLst/>
                <a:latin typeface="Segoe UI" panose="020B0502040204020203" pitchFamily="34" charset="0"/>
              </a:rPr>
              <a:t>20. В случае, если физическое лицо для предоставления своих биометрических персональных данных в целях проведения идентификации без личного присутствия посредством сети "Интернет" использует мобильный телефон, смартфон или планшетный компьютер и отказывается от использования шифровальных (криптографических) средств, указанных в части 19 настоящей статьи, государственный орган, орган местного самоуправления, организация финансового рынка, иная организация, индивидуальный предприниматель, нотариус обязаны отказать такому лицу в проведении указанной идентификации.</a:t>
            </a:r>
            <a:br>
              <a:rPr lang="ru-RU" b="0" i="0" dirty="0">
                <a:effectLst/>
                <a:latin typeface="Segoe UI" panose="020B0502040204020203" pitchFamily="34" charset="0"/>
              </a:rPr>
            </a:br>
            <a:r>
              <a:rPr lang="ru-RU" b="0" i="0" dirty="0">
                <a:effectLst/>
                <a:latin typeface="Segoe UI" panose="020B0502040204020203" pitchFamily="34" charset="0"/>
              </a:rPr>
              <a:t>(часть 20 в ред. Федерального закона от 29.12.2020 N 479-ФЗ)</a:t>
            </a:r>
            <a:br>
              <a:rPr lang="ru-RU" b="0" i="0" dirty="0">
                <a:effectLst/>
                <a:latin typeface="Segoe UI" panose="020B0502040204020203" pitchFamily="34" charset="0"/>
              </a:rPr>
            </a:br>
            <a:r>
              <a:rPr lang="ru-RU" b="0" i="0" dirty="0">
                <a:effectLst/>
                <a:latin typeface="Segoe UI" panose="020B0502040204020203" pitchFamily="34" charset="0"/>
              </a:rPr>
              <a:t>21. В случае, если физическое лицо при предоставлении своих биометрических персональных данных в целях проведения идентификации без личного присутствия посредством сети "Интернет" использует иные устройства, в том числе персональный компьютер, и отказывается от использования шифровальных (криптографических) средств, указанных в части 19 настоящей статьи, государственный орган, орган местного самоуправления, организация финансового рынка, иная организация, индивидуальный предприниматель, нотариус уведомляют его о рисках, связанных с таким отказом. После подтверждения физическим лицом своего решения государственный орган, орган местного самоуправления, организация финансового рынка, иная организация, индивидуальный предприниматель, нотариус могут провести соответствующую идентификацию физического лица посредством сети "Интернет" без использования им указанных шифровальных (криптографических) средств.</a:t>
            </a:r>
            <a:br>
              <a:rPr lang="ru-RU" b="0" i="0" dirty="0">
                <a:effectLst/>
                <a:latin typeface="Segoe UI" panose="020B0502040204020203" pitchFamily="34" charset="0"/>
              </a:rPr>
            </a:br>
            <a:r>
              <a:rPr lang="ru-RU" b="0" i="0" dirty="0">
                <a:effectLst/>
                <a:latin typeface="Segoe UI" panose="020B0502040204020203" pitchFamily="34" charset="0"/>
              </a:rPr>
              <a:t>(часть 21 в ред. Федерального закона от 29.12.2020 N 479-ФЗ)</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59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 ЕБС больше 250 000 биометрических образцов</a:t>
            </a:r>
          </a:p>
          <a:p>
            <a:r>
              <a:rPr lang="ru-RU" sz="1200" b="0" i="0" kern="1200" dirty="0">
                <a:solidFill>
                  <a:schemeClr val="tx1"/>
                </a:solidFill>
                <a:effectLst/>
                <a:latin typeface="+mn-lt"/>
                <a:ea typeface="+mn-ea"/>
                <a:cs typeface="+mn-cs"/>
              </a:rPr>
              <a:t>В ближайшие 2 года планируется нарастить базу до 70 млн. через МФЦ, сотрудничество со Сбербанком</a:t>
            </a:r>
          </a:p>
          <a:p>
            <a:r>
              <a:rPr lang="ru-RU" sz="1200" b="0" i="0" kern="1200" dirty="0">
                <a:solidFill>
                  <a:schemeClr val="tx1"/>
                </a:solidFill>
                <a:effectLst/>
                <a:latin typeface="+mn-lt"/>
                <a:ea typeface="+mn-ea"/>
                <a:cs typeface="+mn-cs"/>
              </a:rPr>
              <a:t>Студенты будут сдавать биометрию для допуска к онлайн экзаменам.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434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0" i="0" dirty="0">
                <a:effectLst/>
                <a:latin typeface="Segoe UI" panose="020B0502040204020203" pitchFamily="34" charset="0"/>
              </a:rPr>
              <a:t>С компьютера возможен только ГОСТ.  </a:t>
            </a:r>
          </a:p>
          <a:p>
            <a:pPr algn="l"/>
            <a:r>
              <a:rPr lang="ru-RU" b="0" i="0" dirty="0">
                <a:effectLst/>
                <a:latin typeface="Segoe UI" panose="020B0502040204020203" pitchFamily="34" charset="0"/>
              </a:rPr>
              <a:t>2 Варианта: </a:t>
            </a:r>
          </a:p>
          <a:p>
            <a:pPr marL="228600" indent="-228600" algn="l">
              <a:buAutoNum type="arabicPeriod"/>
            </a:pPr>
            <a:r>
              <a:rPr lang="ru-RU" b="0" i="0" dirty="0">
                <a:effectLst/>
                <a:latin typeface="Segoe UI" panose="020B0502040204020203" pitchFamily="34" charset="0"/>
              </a:rPr>
              <a:t>Банк должен предложить использовать СКЗИ, и дать клиент ссылку на сайт, с которого можно сертифицированное СКЗИ скачать. СКЗИ позволяют выполнить подключение клиента через браузер к веб-серверу на стороне банка с использованием алгоритмов ГОСТ</a:t>
            </a:r>
          </a:p>
          <a:p>
            <a:pPr marL="228600" indent="-228600" algn="l">
              <a:buAutoNum type="arabicPeriod"/>
            </a:pPr>
            <a:r>
              <a:rPr lang="ru-RU" b="0" i="0" dirty="0">
                <a:effectLst/>
                <a:latin typeface="Segoe UI" panose="020B0502040204020203" pitchFamily="34" charset="0"/>
              </a:rPr>
              <a:t>Предложить работать через МП</a:t>
            </a:r>
          </a:p>
          <a:p>
            <a:pPr marL="0" indent="0" algn="l">
              <a:buNone/>
            </a:pPr>
            <a:r>
              <a:rPr lang="ru-RU" b="0" i="0" dirty="0">
                <a:effectLst/>
                <a:latin typeface="Segoe UI" panose="020B0502040204020203" pitchFamily="34" charset="0"/>
              </a:rPr>
              <a:t>Банку не разрешается проводить идентификацию клиента, который не использует СКЗИ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effectLst/>
                <a:latin typeface="Segoe UI" panose="020B0502040204020203" pitchFamily="34" charset="0"/>
              </a:rPr>
              <a:t>В МП только ГОСТ. </a:t>
            </a:r>
          </a:p>
          <a:p>
            <a:pPr algn="l"/>
            <a:r>
              <a:rPr lang="ru-RU" b="0" i="0" dirty="0">
                <a:effectLst/>
                <a:latin typeface="Segoe UI" panose="020B0502040204020203" pitchFamily="34" charset="0"/>
              </a:rPr>
              <a:t>Части 19, 20 и 21 статьи 14.1 Федерального закона от 27 июля 2006 года N 149-ФЗ "Об информации, информационных технологиях и о защите информации" действуют до 31 декабря 2021 года включительно.</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effectLst/>
                <a:latin typeface="Segoe UI" panose="020B0502040204020203" pitchFamily="34" charset="0"/>
              </a:rPr>
              <a:t>Добавляется "19.1. При предоставлении биометрических персональных данных физического лица по каналам связи в целях проведения его идентификации и (или) аутентификации посредством сети "Интернет" должны применяться шифровальные (криптографические) средства, позволяющие обеспечить безопасность передаваемых данных от угроз безопасности, актуальных при обработке биометрических персональных данных, определенных для государственных органов, органов местного самоуправления, организаций, индивидуальных предпринимателей и нотариусов в соответствии с пунктами 4 и 6 части 13 настоящей статьи, для организаций финансового рынка в соответствии с частями 14 и 14.1 настоящей статьи. Указанные шифровальные (криптографические) средства должны иметь подтверждение соответствия требованиям, установленным в соответствии со статьей 19 Федерального закона от 27 июля 2006 года N 152-ФЗ "О персональных данных". Государственный орган, орган местного самоуправления, организация финансового рынка, иная организация, индивидуальный предприниматель, нотариус обязаны предложить использовать шифровальные (криптографические) средства, указанные в настоящей части, физическим лицам, обратившимся к ним, и указать страницу сайта в сети "Интернет", с которой предоставляются эти средства.</a:t>
            </a:r>
            <a:br>
              <a:rPr lang="ru-RU" b="0" i="0" dirty="0">
                <a:effectLst/>
                <a:latin typeface="Segoe UI" panose="020B0502040204020203" pitchFamily="34" charset="0"/>
              </a:rPr>
            </a:br>
            <a:r>
              <a:rPr lang="ru-RU" b="0" i="0" dirty="0">
                <a:effectLst/>
                <a:latin typeface="Segoe UI" panose="020B0502040204020203" pitchFamily="34" charset="0"/>
              </a:rPr>
              <a:t>19.2. Проведение государственным органом, органом местного самоуправления, организацией финансового рынка, иной организацией, индивидуальным предпринимателем, нотариусом идентификации и (или) аутентификации без личного присутствия физического лица в случае отказа такого лица использовать указанные в части 19.1 настоящей статьи шифровальные (криптографические) средства для предоставления своих биометрических персональных данных не допускается."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2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solidFill>
                <a:prstClr val="black"/>
              </a:solidFill>
              <a:latin typeface="Calibri"/>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5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140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5549ED-DF61-4D80-9912-626E6D6D6433}" type="slidenum">
              <a:rPr lang="ru-RU" smtClean="0"/>
              <a:t>23</a:t>
            </a:fld>
            <a:endParaRPr lang="ru-RU"/>
          </a:p>
        </p:txBody>
      </p:sp>
    </p:spTree>
    <p:extLst>
      <p:ext uri="{BB962C8B-B14F-4D97-AF65-F5344CB8AC3E}">
        <p14:creationId xmlns:p14="http://schemas.microsoft.com/office/powerpoint/2010/main" val="241191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a:t>Ответ: Если у вас в ЛК ДБО – в МП или на сайте, есть возможность клиенту открыть счет, вклад, кредит для существующих клиентов, то реализовывать нужно. </a:t>
            </a:r>
          </a:p>
          <a:p>
            <a:pPr lvl="0"/>
            <a:r>
              <a:rPr lang="ru-RU" dirty="0"/>
              <a:t>Если такой возможности в ЛК нет, то на усмотрение банка. Если у вас на сайте, есть заявки на кредит, доработать возможностью биометрической идентификации.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080610C-4F05-4B91-B403-9E24EDCCB411}" type="slidenum">
              <a:rPr lang="ru-RU" smtClean="0"/>
              <a:t>4</a:t>
            </a:fld>
            <a:endParaRPr lang="ru-RU" dirty="0"/>
          </a:p>
        </p:txBody>
      </p:sp>
    </p:spTree>
    <p:extLst>
      <p:ext uri="{BB962C8B-B14F-4D97-AF65-F5344CB8AC3E}">
        <p14:creationId xmlns:p14="http://schemas.microsoft.com/office/powerpoint/2010/main" val="24537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53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59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первом этапе мы запускаем в принципе возможность пройти биометрическую идентификацию, идентифицируем клиента, отправляем в ДБО и уже в ДБО клиент оформляет продукты.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втором этапе запускаем кредиты, добавляем интеграцию с цифровым профилем и подключаем системы принятия решений в банке.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На третьем и четвертом этапе реализуем тоже самое (вклады и кредиты) в мобильном Приложении.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Этапы запуска могут отличаться, если например, вы не будете реализовывать МП или у вас не будет кредитов.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0610C-4F05-4B91-B403-9E24EDCCB411}"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01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b="0" i="0" dirty="0">
                <a:solidFill>
                  <a:srgbClr val="333333"/>
                </a:solidFill>
                <a:effectLst/>
                <a:latin typeface="Arial" panose="020B0604020202020204" pitchFamily="34" charset="0"/>
              </a:rPr>
              <a:t>В соответствие с 115-ФЗ – когда ФЛ приходит очно в банк, он заполняет анкету по 115-ФЗ. </a:t>
            </a:r>
          </a:p>
          <a:p>
            <a:pPr lvl="0"/>
            <a:r>
              <a:rPr lang="ru-RU" b="0" i="0" dirty="0">
                <a:solidFill>
                  <a:srgbClr val="333333"/>
                </a:solidFill>
                <a:effectLst/>
                <a:latin typeface="Arial" panose="020B0604020202020204" pitchFamily="34" charset="0"/>
              </a:rPr>
              <a:t>Поэтому кроме биометрической идентификации, нужно получить анкету клиента. </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69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44029-AE08-49FB-BB13-64384E2CF23E}"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6323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customXml" Target="../ink/ink2.xml"/><Relationship Id="rId1" Type="http://schemas.openxmlformats.org/officeDocument/2006/relationships/slideMaster" Target="../slideMasters/slideMaster1.xml"/><Relationship Id="rId6" Type="http://schemas.openxmlformats.org/officeDocument/2006/relationships/image" Target="../media/image4.emf"/><Relationship Id="rId10" Type="http://schemas.microsoft.com/office/2007/relationships/hdphoto" Target="../media/hdphoto1.wdp"/><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4.xml"/><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0.emf"/><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Рукописные данные 5"/>
              <p14:cNvContentPartPr/>
              <p14:nvPr userDrawn="1"/>
            </p14:nvContentPartPr>
            <p14:xfrm>
              <a:off x="88732" y="-593139"/>
              <a:ext cx="20520" cy="12240"/>
            </p14:xfrm>
          </p:contentPart>
        </mc:Choice>
        <mc:Fallback xmlns="">
          <p:pic>
            <p:nvPicPr>
              <p:cNvPr id="6" name="Рукописные данные 5"/>
              <p:cNvPicPr/>
              <p:nvPr/>
            </p:nvPicPr>
            <p:blipFill>
              <a:blip r:embed="rId6"/>
              <a:stretch>
                <a:fillRect/>
              </a:stretch>
            </p:blipFill>
            <p:spPr>
              <a:xfrm>
                <a:off x="83332" y="-597459"/>
                <a:ext cx="30960" cy="21600"/>
              </a:xfrm>
              <a:prstGeom prst="rect">
                <a:avLst/>
              </a:prstGeom>
            </p:spPr>
          </p:pic>
        </mc:Fallback>
      </mc:AlternateContent>
      <p:sp>
        <p:nvSpPr>
          <p:cNvPr id="17" name="Заголовок 1"/>
          <p:cNvSpPr txBox="1">
            <a:spLocks/>
          </p:cNvSpPr>
          <p:nvPr userDrawn="1"/>
        </p:nvSpPr>
        <p:spPr>
          <a:xfrm>
            <a:off x="471371" y="-169475"/>
            <a:ext cx="7664116" cy="9005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800" b="1" dirty="0">
              <a:solidFill>
                <a:schemeClr val="bg1"/>
              </a:solidFill>
              <a:ea typeface="Segoe UI" panose="020B0502040204020203" pitchFamily="34" charset="0"/>
              <a:cs typeface="Segoe UI" panose="020B0502040204020203" pitchFamily="34" charset="0"/>
            </a:endParaRPr>
          </a:p>
        </p:txBody>
      </p:sp>
      <p:pic>
        <p:nvPicPr>
          <p:cNvPr id="2" name="Рисунок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0" y="-1"/>
            <a:ext cx="9142420" cy="5182341"/>
          </a:xfrm>
          <a:prstGeom prst="rect">
            <a:avLst/>
          </a:prstGeom>
        </p:spPr>
      </p:pic>
      <p:sp>
        <p:nvSpPr>
          <p:cNvPr id="26" name="Овал 25"/>
          <p:cNvSpPr/>
          <p:nvPr userDrawn="1"/>
        </p:nvSpPr>
        <p:spPr>
          <a:xfrm>
            <a:off x="7660770" y="731072"/>
            <a:ext cx="326174" cy="326174"/>
          </a:xfrm>
          <a:prstGeom prst="ellipse">
            <a:avLst/>
          </a:prstGeom>
          <a:solidFill>
            <a:srgbClr val="383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userDrawn="1"/>
        </p:nvSpPr>
        <p:spPr>
          <a:xfrm>
            <a:off x="7130408" y="207096"/>
            <a:ext cx="1386899" cy="1386899"/>
          </a:xfrm>
          <a:prstGeom prst="ellipse">
            <a:avLst/>
          </a:prstGeom>
          <a:solidFill>
            <a:srgbClr val="367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userDrawn="1"/>
        </p:nvSpPr>
        <p:spPr>
          <a:xfrm rot="10800000">
            <a:off x="-1" y="-1"/>
            <a:ext cx="3122856" cy="2349795"/>
          </a:xfrm>
          <a:prstGeom prst="rect">
            <a:avLst/>
          </a:prstGeom>
          <a:gradFill flip="none" rotWithShape="1">
            <a:gsLst>
              <a:gs pos="0">
                <a:srgbClr val="0003AA"/>
              </a:gs>
              <a:gs pos="1000">
                <a:srgbClr val="0003AA">
                  <a:shade val="67500"/>
                  <a:satMod val="115000"/>
                </a:srgbClr>
              </a:gs>
              <a:gs pos="100000">
                <a:srgbClr val="0000B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userDrawn="1"/>
        </p:nvPicPr>
        <p:blipFill rotWithShape="1">
          <a:blip r:embed="rId8">
            <a:extLst>
              <a:ext uri="{28A0092B-C50C-407E-A947-70E740481C1C}">
                <a14:useLocalDpi xmlns:a14="http://schemas.microsoft.com/office/drawing/2010/main" val="0"/>
              </a:ext>
            </a:extLst>
          </a:blip>
          <a:srcRect l="34183" t="35558" r="35287" b="35650"/>
          <a:stretch/>
        </p:blipFill>
        <p:spPr>
          <a:xfrm>
            <a:off x="269220" y="4076053"/>
            <a:ext cx="1356064" cy="903689"/>
          </a:xfrm>
          <a:prstGeom prst="rect">
            <a:avLst/>
          </a:prstGeom>
        </p:spPr>
      </p:pic>
      <p:sp>
        <p:nvSpPr>
          <p:cNvPr id="5" name="Скругленный прямоугольник 4"/>
          <p:cNvSpPr/>
          <p:nvPr userDrawn="1"/>
        </p:nvSpPr>
        <p:spPr>
          <a:xfrm rot="18747533">
            <a:off x="1532372" y="2337283"/>
            <a:ext cx="1637414" cy="559664"/>
          </a:xfrm>
          <a:prstGeom prst="roundRect">
            <a:avLst>
              <a:gd name="adj" fmla="val 48667"/>
            </a:avLst>
          </a:prstGeom>
          <a:solidFill>
            <a:srgbClr val="000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userDrawn="1"/>
        </p:nvSpPr>
        <p:spPr>
          <a:xfrm>
            <a:off x="46287" y="1869293"/>
            <a:ext cx="701772" cy="747822"/>
          </a:xfrm>
          <a:prstGeom prst="ellipse">
            <a:avLst/>
          </a:prstGeom>
          <a:solidFill>
            <a:srgbClr val="000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userDrawn="1"/>
        </p:nvSpPr>
        <p:spPr>
          <a:xfrm rot="900000">
            <a:off x="519281" y="2396499"/>
            <a:ext cx="264435" cy="264435"/>
          </a:xfrm>
          <a:prstGeom prst="ellipse">
            <a:avLst/>
          </a:prstGeom>
          <a:solidFill>
            <a:srgbClr val="000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6" name="Рисунок 35"/>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136" b="19223" l="59191" r="70667"/>
                    </a14:imgEffect>
                  </a14:imgLayer>
                </a14:imgProps>
              </a:ext>
              <a:ext uri="{28A0092B-C50C-407E-A947-70E740481C1C}">
                <a14:useLocalDpi xmlns:a14="http://schemas.microsoft.com/office/drawing/2010/main" val="0"/>
              </a:ext>
            </a:extLst>
          </a:blip>
          <a:srcRect l="57756" r="27899" b="78641"/>
          <a:stretch/>
        </p:blipFill>
        <p:spPr>
          <a:xfrm rot="10800000">
            <a:off x="5402860" y="3788681"/>
            <a:ext cx="1311443" cy="1106906"/>
          </a:xfrm>
          <a:prstGeom prst="rect">
            <a:avLst/>
          </a:prstGeom>
        </p:spPr>
      </p:pic>
      <p:sp>
        <p:nvSpPr>
          <p:cNvPr id="13" name="Скругленный прямоугольник 12"/>
          <p:cNvSpPr/>
          <p:nvPr userDrawn="1"/>
        </p:nvSpPr>
        <p:spPr>
          <a:xfrm rot="18747533">
            <a:off x="2314999" y="1764097"/>
            <a:ext cx="2647162" cy="968030"/>
          </a:xfrm>
          <a:prstGeom prst="roundRect">
            <a:avLst>
              <a:gd name="adj" fmla="val 48667"/>
            </a:avLst>
          </a:prstGeom>
          <a:solidFill>
            <a:srgbClr val="010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userDrawn="1"/>
        </p:nvSpPr>
        <p:spPr>
          <a:xfrm rot="18747533">
            <a:off x="4335629" y="1827345"/>
            <a:ext cx="1582003" cy="1078875"/>
          </a:xfrm>
          <a:prstGeom prst="roundRect">
            <a:avLst>
              <a:gd name="adj" fmla="val 48667"/>
            </a:avLst>
          </a:prstGeom>
          <a:solidFill>
            <a:srgbClr val="010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219246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400" y="199803"/>
            <a:ext cx="8089200" cy="317459"/>
          </a:xfrm>
          <a:prstGeom prst="rect">
            <a:avLst/>
          </a:prstGeom>
        </p:spPr>
        <p:txBody>
          <a:bodyPr>
            <a:spAutoFit/>
          </a:bodyPr>
          <a:lstStyle>
            <a:lvl1pPr algn="l">
              <a:defRPr sz="1463" b="1">
                <a:solidFill>
                  <a:srgbClr val="E60000"/>
                </a:solidFill>
              </a:defRPr>
            </a:lvl1pPr>
          </a:lstStyle>
          <a:p>
            <a:r>
              <a:rPr lang="ru-RU"/>
              <a:t>Образец заголовка</a:t>
            </a:r>
          </a:p>
        </p:txBody>
      </p:sp>
      <p:sp>
        <p:nvSpPr>
          <p:cNvPr id="4" name="Рисунок 3"/>
          <p:cNvSpPr>
            <a:spLocks noGrp="1"/>
          </p:cNvSpPr>
          <p:nvPr>
            <p:ph type="pic" sz="quarter" idx="10" hasCustomPrompt="1"/>
          </p:nvPr>
        </p:nvSpPr>
        <p:spPr>
          <a:xfrm>
            <a:off x="338139" y="669603"/>
            <a:ext cx="8089900" cy="213585"/>
          </a:xfrm>
          <a:prstGeom prst="rect">
            <a:avLst/>
          </a:prstGeom>
        </p:spPr>
        <p:txBody>
          <a:bodyPr>
            <a:spAutoFit/>
          </a:bodyPr>
          <a:lstStyle>
            <a:lvl1pPr marL="0" indent="0">
              <a:buNone/>
              <a:defRPr sz="788" baseline="0">
                <a:solidFill>
                  <a:srgbClr val="7F7F7F"/>
                </a:solidFill>
              </a:defRPr>
            </a:lvl1pPr>
          </a:lstStyle>
          <a:p>
            <a:r>
              <a:rPr lang="ru-RU" sz="788" dirty="0"/>
              <a:t>Рисунок с подписью</a:t>
            </a:r>
            <a:endParaRPr lang="ru-RU" dirty="0"/>
          </a:p>
        </p:txBody>
      </p:sp>
    </p:spTree>
    <p:extLst>
      <p:ext uri="{BB962C8B-B14F-4D97-AF65-F5344CB8AC3E}">
        <p14:creationId xmlns:p14="http://schemas.microsoft.com/office/powerpoint/2010/main" val="182253434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502" y="557477"/>
            <a:ext cx="1656000" cy="552155"/>
          </a:xfrm>
          <a:prstGeom prst="rect">
            <a:avLst/>
          </a:prstGeom>
        </p:spPr>
      </p:pic>
      <p:sp>
        <p:nvSpPr>
          <p:cNvPr id="11" name="Прямоугольник 10"/>
          <p:cNvSpPr/>
          <p:nvPr userDrawn="1"/>
        </p:nvSpPr>
        <p:spPr>
          <a:xfrm>
            <a:off x="9532" y="1507787"/>
            <a:ext cx="9134468" cy="2529192"/>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798" t="-234" r="9494" b="234"/>
          <a:stretch/>
        </p:blipFill>
        <p:spPr>
          <a:xfrm rot="10800000">
            <a:off x="0" y="0"/>
            <a:ext cx="9156032" cy="5285250"/>
          </a:xfrm>
          <a:prstGeom prst="rect">
            <a:avLst/>
          </a:prstGeom>
        </p:spPr>
      </p:pic>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902" y="709877"/>
            <a:ext cx="1656000" cy="552155"/>
          </a:xfrm>
          <a:prstGeom prst="rect">
            <a:avLst/>
          </a:prstGeom>
        </p:spPr>
      </p:pic>
    </p:spTree>
    <p:extLst>
      <p:ext uri="{BB962C8B-B14F-4D97-AF65-F5344CB8AC3E}">
        <p14:creationId xmlns:p14="http://schemas.microsoft.com/office/powerpoint/2010/main" val="350106900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65397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98" t="-234" r="9494" b="234"/>
          <a:stretch/>
        </p:blipFill>
        <p:spPr>
          <a:xfrm rot="10800000">
            <a:off x="0" y="0"/>
            <a:ext cx="9156032" cy="5285250"/>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902" y="709877"/>
            <a:ext cx="1656000" cy="552155"/>
          </a:xfrm>
          <a:prstGeom prst="rect">
            <a:avLst/>
          </a:prstGeom>
        </p:spPr>
      </p:pic>
    </p:spTree>
    <p:extLst>
      <p:ext uri="{BB962C8B-B14F-4D97-AF65-F5344CB8AC3E}">
        <p14:creationId xmlns:p14="http://schemas.microsoft.com/office/powerpoint/2010/main" val="29250754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Номер слайда 5"/>
          <p:cNvSpPr>
            <a:spLocks noGrp="1"/>
          </p:cNvSpPr>
          <p:nvPr>
            <p:ph type="sldNum" sz="quarter" idx="12"/>
          </p:nvPr>
        </p:nvSpPr>
        <p:spPr>
          <a:xfrm>
            <a:off x="6553200" y="4767267"/>
            <a:ext cx="2133600" cy="273844"/>
          </a:xfrm>
          <a:prstGeom prst="rect">
            <a:avLst/>
          </a:prstGeom>
        </p:spPr>
        <p:txBody>
          <a:bodyPr/>
          <a:lstStyle/>
          <a:p>
            <a:fld id="{591A6B34-3675-4C0F-99AE-6FB362FDF76C}" type="slidenum">
              <a:rPr lang="ru-RU" smtClean="0"/>
              <a:t>‹#›</a:t>
            </a:fld>
            <a:endParaRPr lang="ru-RU"/>
          </a:p>
        </p:txBody>
      </p:sp>
      <p:sp>
        <p:nvSpPr>
          <p:cNvPr id="3" name="Прямоугольник 2"/>
          <p:cNvSpPr/>
          <p:nvPr userDrawn="1"/>
        </p:nvSpPr>
        <p:spPr>
          <a:xfrm>
            <a:off x="318977" y="4412512"/>
            <a:ext cx="1828800" cy="62859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3605559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0" y="-1"/>
            <a:ext cx="9142420" cy="5182341"/>
          </a:xfrm>
          <a:prstGeom prst="rect">
            <a:avLst/>
          </a:prstGeom>
        </p:spPr>
      </p:pic>
      <p:sp>
        <p:nvSpPr>
          <p:cNvPr id="15" name="Овал 14"/>
          <p:cNvSpPr/>
          <p:nvPr userDrawn="1"/>
        </p:nvSpPr>
        <p:spPr>
          <a:xfrm>
            <a:off x="7660770" y="731072"/>
            <a:ext cx="326174" cy="326174"/>
          </a:xfrm>
          <a:prstGeom prst="ellipse">
            <a:avLst/>
          </a:prstGeom>
          <a:solidFill>
            <a:srgbClr val="383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userDrawn="1"/>
        </p:nvSpPr>
        <p:spPr>
          <a:xfrm>
            <a:off x="7130408" y="207096"/>
            <a:ext cx="1386899" cy="1386899"/>
          </a:xfrm>
          <a:prstGeom prst="ellipse">
            <a:avLst/>
          </a:prstGeom>
          <a:solidFill>
            <a:srgbClr val="367CD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Заголовок 1"/>
          <p:cNvSpPr txBox="1">
            <a:spLocks/>
          </p:cNvSpPr>
          <p:nvPr userDrawn="1"/>
        </p:nvSpPr>
        <p:spPr>
          <a:xfrm>
            <a:off x="471371" y="-169475"/>
            <a:ext cx="7664116" cy="9005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1800" b="1" dirty="0">
              <a:solidFill>
                <a:schemeClr val="bg1"/>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2466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03"/>
          <a:stretch/>
        </p:blipFill>
        <p:spPr>
          <a:xfrm>
            <a:off x="-2" y="0"/>
            <a:ext cx="9144000" cy="517281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Рукописные данные 5"/>
              <p14:cNvContentPartPr/>
              <p14:nvPr userDrawn="1"/>
            </p14:nvContentPartPr>
            <p14:xfrm>
              <a:off x="88732" y="-593139"/>
              <a:ext cx="20520" cy="12240"/>
            </p14:xfrm>
          </p:contentPart>
        </mc:Choice>
        <mc:Fallback xmlns="">
          <p:pic>
            <p:nvPicPr>
              <p:cNvPr id="6" name="Рукописные данные 5"/>
              <p:cNvPicPr/>
              <p:nvPr/>
            </p:nvPicPr>
            <p:blipFill>
              <a:blip r:embed="rId6"/>
              <a:stretch>
                <a:fillRect/>
              </a:stretch>
            </p:blipFill>
            <p:spPr>
              <a:xfrm>
                <a:off x="83332" y="-597459"/>
                <a:ext cx="30960" cy="21600"/>
              </a:xfrm>
              <a:prstGeom prst="rect">
                <a:avLst/>
              </a:prstGeom>
            </p:spPr>
          </p:pic>
        </mc:Fallback>
      </mc:AlternateContent>
      <p:sp>
        <p:nvSpPr>
          <p:cNvPr id="8" name="Прямоугольник 7"/>
          <p:cNvSpPr/>
          <p:nvPr userDrawn="1"/>
        </p:nvSpPr>
        <p:spPr>
          <a:xfrm>
            <a:off x="-7883" y="4670015"/>
            <a:ext cx="9151883" cy="5007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userDrawn="1"/>
        </p:nvPicPr>
        <p:blipFill rotWithShape="1">
          <a:blip r:embed="rId7" cstate="print">
            <a:extLst>
              <a:ext uri="{28A0092B-C50C-407E-A947-70E740481C1C}">
                <a14:useLocalDpi xmlns:a14="http://schemas.microsoft.com/office/drawing/2010/main" val="0"/>
              </a:ext>
            </a:extLst>
          </a:blip>
          <a:srcRect l="24539" b="-10595"/>
          <a:stretch/>
        </p:blipFill>
        <p:spPr>
          <a:xfrm>
            <a:off x="2143192" y="4717285"/>
            <a:ext cx="3184617" cy="360000"/>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6089" y="4753285"/>
            <a:ext cx="862612" cy="288000"/>
          </a:xfrm>
          <a:prstGeom prst="rect">
            <a:avLst/>
          </a:prstGeom>
        </p:spPr>
      </p:pic>
      <p:sp>
        <p:nvSpPr>
          <p:cNvPr id="11" name="Прямоугольник 10"/>
          <p:cNvSpPr/>
          <p:nvPr userDrawn="1"/>
        </p:nvSpPr>
        <p:spPr>
          <a:xfrm>
            <a:off x="1845" y="4670015"/>
            <a:ext cx="9144000" cy="500781"/>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83043" y="571042"/>
            <a:ext cx="1620000" cy="540000"/>
          </a:xfrm>
          <a:prstGeom prst="rect">
            <a:avLst/>
          </a:prstGeom>
        </p:spPr>
      </p:pic>
      <p:sp>
        <p:nvSpPr>
          <p:cNvPr id="22" name="TextBox 21"/>
          <p:cNvSpPr txBox="1"/>
          <p:nvPr userDrawn="1"/>
        </p:nvSpPr>
        <p:spPr>
          <a:xfrm>
            <a:off x="2893325" y="648890"/>
            <a:ext cx="5434598" cy="439800"/>
          </a:xfrm>
          <a:prstGeom prst="rect">
            <a:avLst/>
          </a:prstGeom>
          <a:noFill/>
        </p:spPr>
        <p:txBody>
          <a:bodyPr wrap="square" lIns="0" tIns="0" rIns="0" bIns="0" rtlCol="0" anchor="t">
            <a:spAutoFit/>
          </a:bodyPr>
          <a:lstStyle/>
          <a:p>
            <a:pPr>
              <a:lnSpc>
                <a:spcPct val="70000"/>
              </a:lnSpc>
            </a:pPr>
            <a:r>
              <a:rPr lang="en-US" sz="4000" i="1" dirty="0">
                <a:solidFill>
                  <a:srgbClr val="394B73"/>
                </a:solidFill>
                <a:latin typeface="Cambria Math" panose="02040503050406030204" pitchFamily="18" charset="0"/>
                <a:ea typeface="Cambria Math" panose="02040503050406030204" pitchFamily="18" charset="0"/>
                <a:cs typeface="Times New Roman" panose="02020603050405020304" pitchFamily="18" charset="0"/>
              </a:rPr>
              <a:t>expertise &amp;</a:t>
            </a:r>
            <a:r>
              <a:rPr lang="ru-RU" sz="4000" i="1" dirty="0">
                <a:solidFill>
                  <a:srgbClr val="394B73"/>
                </a:solidFill>
                <a:latin typeface="Cambria Math" panose="02040503050406030204" pitchFamily="18" charset="0"/>
                <a:ea typeface="Cambria Math" panose="02040503050406030204" pitchFamily="18" charset="0"/>
                <a:cs typeface="Times New Roman" panose="02020603050405020304" pitchFamily="18" charset="0"/>
              </a:rPr>
              <a:t> </a:t>
            </a:r>
            <a:r>
              <a:rPr lang="en-US" sz="4000" i="1" dirty="0">
                <a:solidFill>
                  <a:srgbClr val="394B73"/>
                </a:solidFill>
                <a:latin typeface="Cambria Math" panose="02040503050406030204" pitchFamily="18" charset="0"/>
                <a:ea typeface="Cambria Math" panose="02040503050406030204" pitchFamily="18" charset="0"/>
                <a:cs typeface="Times New Roman" panose="02020603050405020304" pitchFamily="18" charset="0"/>
              </a:rPr>
              <a:t>innovation</a:t>
            </a:r>
            <a:endParaRPr lang="ru-RU" sz="4000" i="1" dirty="0">
              <a:solidFill>
                <a:srgbClr val="394B73"/>
              </a:solidFill>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1882404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826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1503"/>
          <a:stretch/>
        </p:blipFill>
        <p:spPr>
          <a:xfrm>
            <a:off x="-13649" y="0"/>
            <a:ext cx="9157649" cy="5143500"/>
          </a:xfrm>
          <a:prstGeom prst="rect">
            <a:avLst/>
          </a:prstGeom>
        </p:spPr>
      </p:pic>
      <p:grpSp>
        <p:nvGrpSpPr>
          <p:cNvPr id="8" name="Группа 7"/>
          <p:cNvGrpSpPr/>
          <p:nvPr userDrawn="1"/>
        </p:nvGrpSpPr>
        <p:grpSpPr>
          <a:xfrm>
            <a:off x="2631972" y="3112947"/>
            <a:ext cx="2000068" cy="1029113"/>
            <a:chOff x="2393837" y="2470530"/>
            <a:chExt cx="2000068" cy="1029113"/>
          </a:xfrm>
        </p:grpSpPr>
        <p:sp>
          <p:nvSpPr>
            <p:cNvPr id="4" name="Прямоугольник 3"/>
            <p:cNvSpPr/>
            <p:nvPr userDrawn="1"/>
          </p:nvSpPr>
          <p:spPr>
            <a:xfrm>
              <a:off x="2393837" y="2470530"/>
              <a:ext cx="1895745" cy="523220"/>
            </a:xfrm>
            <a:prstGeom prst="rect">
              <a:avLst/>
            </a:prstGeom>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(495) 780-50-12</a:t>
              </a:r>
              <a:r>
                <a:rPr lang="ru-RU" sz="1400" baseline="0" dirty="0">
                  <a:solidFill>
                    <a:schemeClr val="bg1"/>
                  </a:solidFill>
                  <a:latin typeface="Segoe UI" panose="020B0502040204020203" pitchFamily="34" charset="0"/>
                  <a:cs typeface="Segoe UI" panose="020B0502040204020203" pitchFamily="34" charset="0"/>
                </a:rPr>
                <a:t> </a:t>
              </a:r>
            </a:p>
            <a:p>
              <a:r>
                <a:rPr lang="ru-RU" sz="1400" baseline="0" dirty="0">
                  <a:solidFill>
                    <a:schemeClr val="bg1"/>
                  </a:solidFill>
                  <a:latin typeface="Segoe UI" panose="020B0502040204020203" pitchFamily="34" charset="0"/>
                  <a:cs typeface="Segoe UI" panose="020B0502040204020203" pitchFamily="34" charset="0"/>
                </a:rPr>
                <a:t>(495) 604-12-20 </a:t>
              </a:r>
              <a:endParaRPr lang="ru-RU" sz="1400" dirty="0">
                <a:solidFill>
                  <a:schemeClr val="bg1"/>
                </a:solidFill>
                <a:latin typeface="Segoe UI" panose="020B0502040204020203" pitchFamily="34" charset="0"/>
                <a:cs typeface="Segoe UI" panose="020B0502040204020203" pitchFamily="34" charset="0"/>
              </a:endParaRPr>
            </a:p>
          </p:txBody>
        </p:sp>
        <p:sp>
          <p:nvSpPr>
            <p:cNvPr id="5" name="Прямоугольник 4"/>
            <p:cNvSpPr/>
            <p:nvPr userDrawn="1"/>
          </p:nvSpPr>
          <p:spPr>
            <a:xfrm>
              <a:off x="2393837" y="3191866"/>
              <a:ext cx="1311256" cy="307777"/>
            </a:xfrm>
            <a:prstGeom prst="rect">
              <a:avLst/>
            </a:prstGeom>
          </p:spPr>
          <p:txBody>
            <a:bodyPr wrap="none">
              <a:spAutoFit/>
            </a:bodyPr>
            <a:lstStyle/>
            <a:p>
              <a:r>
                <a:rPr lang="en-US" sz="1400" kern="1200" dirty="0">
                  <a:solidFill>
                    <a:schemeClr val="bg1"/>
                  </a:solidFill>
                  <a:latin typeface="Segoe UI" panose="020B0502040204020203" pitchFamily="34" charset="0"/>
                  <a:cs typeface="Segoe UI" panose="020B0502040204020203" pitchFamily="34" charset="0"/>
                </a:rPr>
                <a:t>market@cft.ru</a:t>
              </a:r>
              <a:endParaRPr lang="ru-RU" sz="1400" kern="1200" dirty="0">
                <a:solidFill>
                  <a:schemeClr val="bg1"/>
                </a:solidFill>
                <a:latin typeface="Segoe UI" panose="020B0502040204020203" pitchFamily="34" charset="0"/>
                <a:cs typeface="Segoe UI" panose="020B0502040204020203" pitchFamily="34" charset="0"/>
              </a:endParaRPr>
            </a:p>
          </p:txBody>
        </p:sp>
        <p:sp>
          <p:nvSpPr>
            <p:cNvPr id="6" name="Прямоугольник 5"/>
            <p:cNvSpPr/>
            <p:nvPr userDrawn="1"/>
          </p:nvSpPr>
          <p:spPr>
            <a:xfrm>
              <a:off x="2393837" y="3038342"/>
              <a:ext cx="2000068" cy="261418"/>
            </a:xfrm>
            <a:prstGeom prst="rect">
              <a:avLst/>
            </a:prstGeom>
          </p:spPr>
          <p:txBody>
            <a:bodyPr wrap="square">
              <a:spAutoFit/>
            </a:bodyPr>
            <a:lstStyle/>
            <a:p>
              <a:pPr>
                <a:lnSpc>
                  <a:spcPts val="1300"/>
                </a:lnSpc>
              </a:pPr>
              <a:r>
                <a:rPr lang="en-US" sz="1400" dirty="0">
                  <a:solidFill>
                    <a:schemeClr val="bg1"/>
                  </a:solidFill>
                  <a:latin typeface="Segoe UI" panose="020B0502040204020203" pitchFamily="34" charset="0"/>
                  <a:cs typeface="Segoe UI" panose="020B0502040204020203" pitchFamily="34" charset="0"/>
                </a:rPr>
                <a:t>www.cft.group.ru</a:t>
              </a:r>
              <a:endParaRPr lang="ru-RU" sz="1400" dirty="0">
                <a:solidFill>
                  <a:schemeClr val="bg1"/>
                </a:solidFill>
                <a:latin typeface="Segoe UI" panose="020B0502040204020203" pitchFamily="34" charset="0"/>
                <a:cs typeface="Segoe UI" panose="020B0502040204020203" pitchFamily="34" charset="0"/>
              </a:endParaRPr>
            </a:p>
          </p:txBody>
        </p:sp>
      </p:grpSp>
      <p:pic>
        <p:nvPicPr>
          <p:cNvPr id="7" name="Picture 2" descr="http://qrcoder.ru/code/?https%3A%2F%2Fcft.group%2F&amp;4&amp;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6330" y="2951713"/>
            <a:ext cx="1351582" cy="135158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3043" y="584690"/>
            <a:ext cx="1512000" cy="504000"/>
          </a:xfrm>
          <a:prstGeom prst="rect">
            <a:avLst/>
          </a:prstGeom>
        </p:spPr>
      </p:pic>
    </p:spTree>
    <p:extLst>
      <p:ext uri="{BB962C8B-B14F-4D97-AF65-F5344CB8AC3E}">
        <p14:creationId xmlns:p14="http://schemas.microsoft.com/office/powerpoint/2010/main" val="311813940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0278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4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3"/>
            <a:ext cx="7772400" cy="1102519"/>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4767267"/>
            <a:ext cx="2133600" cy="273844"/>
          </a:xfrm>
          <a:prstGeom prst="rect">
            <a:avLst/>
          </a:prstGeom>
        </p:spPr>
        <p:txBody>
          <a:bodyPr/>
          <a:lstStyle/>
          <a:p>
            <a:endParaRPr lang="ru-RU"/>
          </a:p>
        </p:txBody>
      </p:sp>
      <p:sp>
        <p:nvSpPr>
          <p:cNvPr id="5" name="Нижний колонтитул 4"/>
          <p:cNvSpPr>
            <a:spLocks noGrp="1"/>
          </p:cNvSpPr>
          <p:nvPr>
            <p:ph type="ftr" sz="quarter" idx="11"/>
          </p:nvPr>
        </p:nvSpPr>
        <p:spPr>
          <a:xfrm>
            <a:off x="3124200" y="4767267"/>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7"/>
            <a:ext cx="2133600" cy="273844"/>
          </a:xfrm>
          <a:prstGeom prst="rect">
            <a:avLst/>
          </a:prstGeom>
        </p:spPr>
        <p:txBody>
          <a:bodyPr/>
          <a:lstStyle/>
          <a:p>
            <a:fld id="{591A6B34-3675-4C0F-99AE-6FB362FDF76C}" type="slidenum">
              <a:rPr lang="ru-RU" smtClean="0"/>
              <a:t>‹#›</a:t>
            </a:fld>
            <a:endParaRPr lang="ru-RU"/>
          </a:p>
        </p:txBody>
      </p:sp>
    </p:spTree>
    <p:extLst>
      <p:ext uri="{BB962C8B-B14F-4D97-AF65-F5344CB8AC3E}">
        <p14:creationId xmlns:p14="http://schemas.microsoft.com/office/powerpoint/2010/main" val="326683997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6038" y="239530"/>
            <a:ext cx="8053018" cy="211989"/>
          </a:xfrm>
          <a:prstGeom prst="rect">
            <a:avLst/>
          </a:prstGeom>
        </p:spPr>
        <p:txBody>
          <a:bodyPr/>
          <a:lstStyle/>
          <a:p>
            <a:r>
              <a:rPr lang="ru-RU"/>
              <a:t>Образец заголовка</a:t>
            </a:r>
          </a:p>
        </p:txBody>
      </p:sp>
      <p:sp>
        <p:nvSpPr>
          <p:cNvPr id="3" name="Объект 2"/>
          <p:cNvSpPr>
            <a:spLocks noGrp="1"/>
          </p:cNvSpPr>
          <p:nvPr>
            <p:ph idx="1"/>
          </p:nvPr>
        </p:nvSpPr>
        <p:spPr>
          <a:xfrm>
            <a:off x="1482156" y="1493000"/>
            <a:ext cx="4389768" cy="847956"/>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28651" y="4767264"/>
            <a:ext cx="2057400" cy="273844"/>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028950" y="4767264"/>
            <a:ext cx="3086100" cy="273844"/>
          </a:xfrm>
          <a:prstGeom prst="rect">
            <a:avLst/>
          </a:prstGeom>
        </p:spPr>
        <p:txBody>
          <a:bodyPr/>
          <a:lstStyle/>
          <a:p>
            <a:endParaRPr lang="ru-RU" dirty="0"/>
          </a:p>
        </p:txBody>
      </p:sp>
      <p:sp>
        <p:nvSpPr>
          <p:cNvPr id="6" name="Номер слайда 5"/>
          <p:cNvSpPr>
            <a:spLocks noGrp="1"/>
          </p:cNvSpPr>
          <p:nvPr>
            <p:ph type="sldNum" sz="quarter" idx="12"/>
          </p:nvPr>
        </p:nvSpPr>
        <p:spPr>
          <a:xfrm>
            <a:off x="6457950" y="4767264"/>
            <a:ext cx="2057400" cy="273844"/>
          </a:xfrm>
          <a:prstGeom prst="rect">
            <a:avLst/>
          </a:prstGeom>
        </p:spPr>
        <p:txBody>
          <a:bodyPr/>
          <a:lstStyle/>
          <a:p>
            <a:fld id="{B0CBC0D6-191C-F642-825C-D71644795104}" type="slidenum">
              <a:rPr lang="ru-RU" smtClean="0"/>
              <a:t>‹#›</a:t>
            </a:fld>
            <a:endParaRPr lang="ru-RU" dirty="0"/>
          </a:p>
        </p:txBody>
      </p:sp>
    </p:spTree>
    <p:extLst>
      <p:ext uri="{BB962C8B-B14F-4D97-AF65-F5344CB8AC3E}">
        <p14:creationId xmlns:p14="http://schemas.microsoft.com/office/powerpoint/2010/main" val="36871885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2.emf"/><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customXml" Target="../ink/ink1.xml"/><Relationship Id="rId4" Type="http://schemas.openxmlformats.org/officeDocument/2006/relationships/theme" Target="../theme/theme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20.emf"/><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customXml" Target="../ink/ink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customXml" Target="../ink/ink5.xml"/><Relationship Id="rId5" Type="http://schemas.openxmlformats.org/officeDocument/2006/relationships/image" Target="../media/image11.jpeg"/><Relationship Id="rId10" Type="http://schemas.openxmlformats.org/officeDocument/2006/relationships/image" Target="../media/image12.wmf"/><Relationship Id="rId4" Type="http://schemas.openxmlformats.org/officeDocument/2006/relationships/theme" Target="../theme/theme3.xml"/><Relationship Id="rId9" Type="http://schemas.openxmlformats.org/officeDocument/2006/relationships/image" Target="../media/image2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5">
            <p14:nvContentPartPr>
              <p14:cNvPr id="4" name="Рукописные данные 3"/>
              <p14:cNvContentPartPr/>
              <p14:nvPr userDrawn="1"/>
            </p14:nvContentPartPr>
            <p14:xfrm>
              <a:off x="3127132" y="1860621"/>
              <a:ext cx="1800" cy="1080"/>
            </p14:xfrm>
          </p:contentPart>
        </mc:Choice>
        <mc:Fallback xmlns="">
          <p:pic>
            <p:nvPicPr>
              <p:cNvPr id="4" name="Рукописные данные 3"/>
              <p:cNvPicPr/>
              <p:nvPr/>
            </p:nvPicPr>
            <p:blipFill>
              <a:blip r:embed="rId13"/>
              <a:stretch>
                <a:fillRect/>
              </a:stretch>
            </p:blipFill>
            <p:spPr>
              <a:xfrm>
                <a:off x="3122452" y="1855941"/>
                <a:ext cx="11520" cy="10800"/>
              </a:xfrm>
              <a:prstGeom prst="rect">
                <a:avLst/>
              </a:prstGeom>
            </p:spPr>
          </p:pic>
        </mc:Fallback>
      </mc:AlternateContent>
      <p:pic>
        <p:nvPicPr>
          <p:cNvPr id="2" name="Рисунок 1"/>
          <p:cNvPicPr>
            <a:picLocks noChangeAspect="1"/>
          </p:cNvPicPr>
          <p:nvPr userDrawn="1"/>
        </p:nvPicPr>
        <p:blipFill rotWithShape="1">
          <a:blip r:embed="rId14" cstate="print">
            <a:extLst>
              <a:ext uri="{28A0092B-C50C-407E-A947-70E740481C1C}">
                <a14:useLocalDpi xmlns:a14="http://schemas.microsoft.com/office/drawing/2010/main" val="0"/>
              </a:ext>
            </a:extLst>
          </a:blip>
          <a:srcRect t="21270" b="19752"/>
          <a:stretch/>
        </p:blipFill>
        <p:spPr>
          <a:xfrm>
            <a:off x="524876" y="4574769"/>
            <a:ext cx="1236517" cy="515566"/>
          </a:xfrm>
          <a:prstGeom prst="rect">
            <a:avLst/>
          </a:prstGeom>
        </p:spPr>
      </p:pic>
      <p:sp>
        <p:nvSpPr>
          <p:cNvPr id="9" name="Номер слайда 5"/>
          <p:cNvSpPr>
            <a:spLocks noGrp="1"/>
          </p:cNvSpPr>
          <p:nvPr>
            <p:ph type="sldNum" sz="quarter" idx="4"/>
          </p:nvPr>
        </p:nvSpPr>
        <p:spPr>
          <a:xfrm>
            <a:off x="6553200" y="4767267"/>
            <a:ext cx="2133600" cy="273844"/>
          </a:xfrm>
          <a:prstGeom prst="rect">
            <a:avLst/>
          </a:prstGeom>
        </p:spPr>
        <p:txBody>
          <a:bodyPr/>
          <a:lstStyle>
            <a:lvl1pPr algn="r">
              <a:defRPr sz="1200">
                <a:solidFill>
                  <a:schemeClr val="bg1"/>
                </a:solidFill>
              </a:defRPr>
            </a:lvl1pPr>
          </a:lstStyle>
          <a:p>
            <a:r>
              <a:rPr lang="en-US" dirty="0"/>
              <a:t>1</a:t>
            </a:r>
            <a:endParaRPr lang="ru-RU" dirty="0"/>
          </a:p>
        </p:txBody>
      </p:sp>
    </p:spTree>
    <p:extLst>
      <p:ext uri="{BB962C8B-B14F-4D97-AF65-F5344CB8AC3E}">
        <p14:creationId xmlns:p14="http://schemas.microsoft.com/office/powerpoint/2010/main" val="46660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500000000000000"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500000000000000"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500000000000000"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Прямоугольник 4"/>
          <p:cNvSpPr/>
          <p:nvPr userDrawn="1"/>
        </p:nvSpPr>
        <p:spPr>
          <a:xfrm>
            <a:off x="0" y="0"/>
            <a:ext cx="9144000" cy="4697128"/>
          </a:xfrm>
          <a:prstGeom prst="rect">
            <a:avLst/>
          </a:prstGeom>
          <a:solidFill>
            <a:srgbClr val="FE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p14="http://schemas.microsoft.com/office/powerpoint/2010/main">
        <mc:Choice Requires="p14">
          <p:contentPart p14:bwMode="auto" r:id="rId9">
            <p14:nvContentPartPr>
              <p14:cNvPr id="4" name="Рукописные данные 3"/>
              <p14:cNvContentPartPr/>
              <p14:nvPr userDrawn="1"/>
            </p14:nvContentPartPr>
            <p14:xfrm>
              <a:off x="3127132" y="1860621"/>
              <a:ext cx="1800" cy="1080"/>
            </p14:xfrm>
          </p:contentPart>
        </mc:Choice>
        <mc:Fallback xmlns="">
          <p:pic>
            <p:nvPicPr>
              <p:cNvPr id="4" name="Рукописные данные 3"/>
              <p:cNvPicPr/>
              <p:nvPr/>
            </p:nvPicPr>
            <p:blipFill>
              <a:blip r:embed="rId13"/>
              <a:stretch>
                <a:fillRect/>
              </a:stretch>
            </p:blipFill>
            <p:spPr>
              <a:xfrm>
                <a:off x="3122452" y="1855941"/>
                <a:ext cx="11520" cy="10800"/>
              </a:xfrm>
              <a:prstGeom prst="rect">
                <a:avLst/>
              </a:prstGeom>
            </p:spPr>
          </p:pic>
        </mc:Fallback>
      </mc:AlternateContent>
      <p:pic>
        <p:nvPicPr>
          <p:cNvPr id="14" name="Рисунок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7993" y="4776577"/>
            <a:ext cx="972000" cy="324000"/>
          </a:xfrm>
          <a:prstGeom prst="rect">
            <a:avLst/>
          </a:prstGeom>
        </p:spPr>
      </p:pic>
      <p:cxnSp>
        <p:nvCxnSpPr>
          <p:cNvPr id="3" name="Прямая соединительная линия 2"/>
          <p:cNvCxnSpPr/>
          <p:nvPr userDrawn="1"/>
        </p:nvCxnSpPr>
        <p:spPr>
          <a:xfrm>
            <a:off x="-30473" y="4727937"/>
            <a:ext cx="9180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6008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500000000000000"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500000000000000"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500000000000000"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5" cstate="print">
            <a:extLst>
              <a:ext uri="{28A0092B-C50C-407E-A947-70E740481C1C}">
                <a14:useLocalDpi xmlns:a14="http://schemas.microsoft.com/office/drawing/2010/main" val="0"/>
              </a:ext>
            </a:extLst>
          </a:blip>
          <a:srcRect l="25985" t="90877" r="9494" b="234"/>
          <a:stretch/>
        </p:blipFill>
        <p:spPr>
          <a:xfrm rot="10800000">
            <a:off x="0" y="4794083"/>
            <a:ext cx="9168062" cy="457200"/>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Рукописные данные 3"/>
              <p14:cNvContentPartPr/>
              <p14:nvPr userDrawn="1"/>
            </p14:nvContentPartPr>
            <p14:xfrm>
              <a:off x="3127132" y="1860621"/>
              <a:ext cx="1800" cy="1080"/>
            </p14:xfrm>
          </p:contentPart>
        </mc:Choice>
        <mc:Fallback xmlns="">
          <p:pic>
            <p:nvPicPr>
              <p:cNvPr id="4" name="Рукописные данные 3"/>
              <p:cNvPicPr/>
              <p:nvPr/>
            </p:nvPicPr>
            <p:blipFill>
              <a:blip r:embed="rId9"/>
              <a:stretch>
                <a:fillRect/>
              </a:stretch>
            </p:blipFill>
            <p:spPr>
              <a:xfrm>
                <a:off x="3122452" y="1855941"/>
                <a:ext cx="11520" cy="10800"/>
              </a:xfrm>
              <a:prstGeom prst="rect">
                <a:avLst/>
              </a:prstGeom>
            </p:spPr>
          </p:pic>
        </mc:Fallback>
      </mc:AlternateContent>
      <p:pic>
        <p:nvPicPr>
          <p:cNvPr id="5" name="Рисунок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6868" y="4662578"/>
            <a:ext cx="1080000" cy="360105"/>
          </a:xfrm>
          <a:prstGeom prst="rect">
            <a:avLst/>
          </a:prstGeom>
        </p:spPr>
      </p:pic>
    </p:spTree>
    <p:extLst>
      <p:ext uri="{BB962C8B-B14F-4D97-AF65-F5344CB8AC3E}">
        <p14:creationId xmlns:p14="http://schemas.microsoft.com/office/powerpoint/2010/main" val="19321232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500000000000000"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500000000000000"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500000000000000"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6.xml"/><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bio.rt.ru/upload/iblock/ce6/Gaydlayn.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hyperlink" Target="https://bio.rt.ru/upload/iblock/acb/Metodicheskiye_rekomendatsii_po_vnedreniyu_protsessa_registratsii_biometricheskikh_dannykh_v_bankakh.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7" name="Рукописные данные 4"/>
              <p14:cNvContentPartPr/>
              <p14:nvPr/>
            </p14:nvContentPartPr>
            <p14:xfrm>
              <a:off x="4581532" y="4659981"/>
              <a:ext cx="9720" cy="23400"/>
            </p14:xfrm>
          </p:contentPart>
        </mc:Choice>
        <mc:Fallback xmlns="">
          <p:pic>
            <p:nvPicPr>
              <p:cNvPr id="7" name="Рукописные данные 4"/>
              <p:cNvPicPr/>
              <p:nvPr/>
            </p:nvPicPr>
            <p:blipFill>
              <a:blip r:embed="rId6"/>
              <a:stretch>
                <a:fillRect/>
              </a:stretch>
            </p:blipFill>
            <p:spPr>
              <a:xfrm>
                <a:off x="4577212" y="4655301"/>
                <a:ext cx="19080" cy="32400"/>
              </a:xfrm>
              <a:prstGeom prst="rect">
                <a:avLst/>
              </a:prstGeom>
            </p:spPr>
          </p:pic>
        </mc:Fallback>
      </mc:AlternateContent>
      <p:sp>
        <p:nvSpPr>
          <p:cNvPr id="8" name="Подзаголовок 2"/>
          <p:cNvSpPr txBox="1">
            <a:spLocks/>
          </p:cNvSpPr>
          <p:nvPr/>
        </p:nvSpPr>
        <p:spPr>
          <a:xfrm>
            <a:off x="2451194" y="3524517"/>
            <a:ext cx="6096734" cy="758954"/>
          </a:xfrm>
          <a:prstGeom prst="rect">
            <a:avLst/>
          </a:prstGeom>
        </p:spPr>
        <p:txBody>
          <a:bodyPr/>
          <a:lstStyle>
            <a:lvl1pPr marL="342900" indent="-342900" algn="l" defTabSz="914400" rtl="0" eaLnBrk="1" latinLnBrk="0" hangingPunct="1">
              <a:spcBef>
                <a:spcPct val="20000"/>
              </a:spcBef>
              <a:buFont typeface="Arial" panose="020B0500000000000000"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500000000000000"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500000000000000"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500000000000000" pitchFamily="34" charset="0"/>
              <a:buNone/>
              <a:tabLst/>
              <a:defRPr/>
            </a:pPr>
            <a:endParaRPr kumimoji="0" lang="ru-RU"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endParaRPr>
          </a:p>
        </p:txBody>
      </p:sp>
      <p:sp>
        <p:nvSpPr>
          <p:cNvPr id="9" name="Подзаголовок 2"/>
          <p:cNvSpPr txBox="1">
            <a:spLocks/>
          </p:cNvSpPr>
          <p:nvPr/>
        </p:nvSpPr>
        <p:spPr>
          <a:xfrm>
            <a:off x="1372347" y="3524517"/>
            <a:ext cx="6096734" cy="735554"/>
          </a:xfrm>
          <a:prstGeom prst="rect">
            <a:avLst/>
          </a:prstGeom>
        </p:spPr>
        <p:txBody>
          <a:bodyPr/>
          <a:lstStyle>
            <a:lvl1pPr marL="342900" indent="-342900" algn="l" defTabSz="914400" rtl="0" eaLnBrk="1" latinLnBrk="0" hangingPunct="1">
              <a:spcBef>
                <a:spcPct val="20000"/>
              </a:spcBef>
              <a:buFont typeface="Arial" panose="020B0500000000000000"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500000000000000"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500000000000000"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500000000000000"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500000000000000" pitchFamily="34" charset="0"/>
              <a:buNone/>
              <a:tabLst/>
              <a:defRPr/>
            </a:pPr>
            <a:endParaRPr kumimoji="0" lang="ru-RU"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ctangle 1"/>
          <p:cNvSpPr>
            <a:spLocks noChangeArrowheads="1"/>
          </p:cNvSpPr>
          <p:nvPr/>
        </p:nvSpPr>
        <p:spPr bwMode="auto">
          <a:xfrm>
            <a:off x="545647" y="1537412"/>
            <a:ext cx="85983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3200" b="1" i="1" dirty="0">
                <a:solidFill>
                  <a:schemeClr val="bg1"/>
                </a:solidFill>
                <a:effectLst/>
                <a:latin typeface="inherit"/>
              </a:rPr>
              <a:t>«Реализация проекта по удаленной биометрической идентификации и ответы на актуальные вопросы»</a:t>
            </a:r>
            <a:endParaRPr kumimoji="0" lang="ru-RU" sz="3200" b="0" i="0" u="none" strike="noStrike" kern="1200" cap="none" spc="0" normalizeH="0" baseline="0" noProof="0" dirty="0">
              <a:ln>
                <a:noFill/>
              </a:ln>
              <a:solidFill>
                <a:schemeClr val="bg1"/>
              </a:solidFill>
              <a:effectLst/>
              <a:uLnTx/>
              <a:uFillTx/>
              <a:latin typeface="Calibri"/>
            </a:endParaRPr>
          </a:p>
        </p:txBody>
      </p:sp>
      <p:pic>
        <p:nvPicPr>
          <p:cNvPr id="10" name="Рисунок 9"/>
          <p:cNvPicPr>
            <a:picLocks noChangeAspect="1"/>
          </p:cNvPicPr>
          <p:nvPr/>
        </p:nvPicPr>
        <p:blipFill rotWithShape="1">
          <a:blip r:embed="rId7" cstate="print">
            <a:extLst>
              <a:ext uri="{28A0092B-C50C-407E-A947-70E740481C1C}">
                <a14:useLocalDpi xmlns:a14="http://schemas.microsoft.com/office/drawing/2010/main" val="0"/>
              </a:ext>
            </a:extLst>
          </a:blip>
          <a:srcRect l="26056" t="7207" r="29254" b="24135"/>
          <a:stretch/>
        </p:blipFill>
        <p:spPr>
          <a:xfrm>
            <a:off x="686314" y="3589198"/>
            <a:ext cx="1255594" cy="1287666"/>
          </a:xfrm>
          <a:prstGeom prst="ellipse">
            <a:avLst/>
          </a:prstGeom>
        </p:spPr>
      </p:pic>
      <p:sp>
        <p:nvSpPr>
          <p:cNvPr id="3" name="TextBox 2"/>
          <p:cNvSpPr txBox="1"/>
          <p:nvPr/>
        </p:nvSpPr>
        <p:spPr>
          <a:xfrm>
            <a:off x="2103716" y="3903994"/>
            <a:ext cx="335175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Елена Смышляева,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Заместитель директора бизнеса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«Цифровые технологии»</a:t>
            </a:r>
          </a:p>
        </p:txBody>
      </p:sp>
    </p:spTree>
    <p:extLst>
      <p:ext uri="{BB962C8B-B14F-4D97-AF65-F5344CB8AC3E}">
        <p14:creationId xmlns:p14="http://schemas.microsoft.com/office/powerpoint/2010/main" val="23280864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7772CC6-1C3A-4A37-B265-B08856956ED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232453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 ID  Удаленная идентификация клиента в ЕБС">
            <a:hlinkClick r:id="" action="ppaction://media"/>
            <a:extLst>
              <a:ext uri="{FF2B5EF4-FFF2-40B4-BE49-F238E27FC236}">
                <a16:creationId xmlns:a16="http://schemas.microsoft.com/office/drawing/2014/main" id="{BEBE5785-DE4F-43FD-BAED-4D17DFD38B6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4253" y="48861"/>
            <a:ext cx="8058586" cy="4532954"/>
          </a:xfrm>
          <a:prstGeom prst="rect">
            <a:avLst/>
          </a:prstGeom>
        </p:spPr>
      </p:pic>
    </p:spTree>
    <p:extLst>
      <p:ext uri="{BB962C8B-B14F-4D97-AF65-F5344CB8AC3E}">
        <p14:creationId xmlns:p14="http://schemas.microsoft.com/office/powerpoint/2010/main" val="1309055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57413"/>
            <a:ext cx="91440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Стартовая кнопка «Стать клиентом банка онлайн»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Страница успеха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Страница неуспеха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Страница «Согласие с офертой с опросником или без»</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 </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37067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71713"/>
            <a:ext cx="89916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Что будет являться артефактом подписания оферты:</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ПЭП от Госуслуг?</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Согласие клиента с офертой (сохраненные </a:t>
            </a:r>
            <a:r>
              <a:rPr lang="ru-RU" sz="2800" dirty="0" err="1">
                <a:solidFill>
                  <a:prstClr val="black"/>
                </a:solidFill>
                <a:latin typeface="Calibri"/>
              </a:rPr>
              <a:t>логи</a:t>
            </a:r>
            <a:r>
              <a:rPr lang="ru-RU" sz="2800" dirty="0">
                <a:solidFill>
                  <a:prstClr val="black"/>
                </a:solidFill>
                <a:latin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Согласие с офертой через СМС?</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 </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0959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71713"/>
            <a:ext cx="89916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2 варианта решения:</a:t>
            </a: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r>
              <a:rPr lang="ru-RU" sz="2800" dirty="0">
                <a:solidFill>
                  <a:prstClr val="black"/>
                </a:solidFill>
                <a:latin typeface="Calibri"/>
              </a:rPr>
              <a:t>Сквозной </a:t>
            </a:r>
            <a:r>
              <a:rPr lang="en-US" sz="2800" dirty="0">
                <a:solidFill>
                  <a:prstClr val="black"/>
                </a:solidFill>
                <a:latin typeface="Calibri"/>
              </a:rPr>
              <a:t>Open ID</a:t>
            </a:r>
            <a:r>
              <a:rPr lang="ru-RU" sz="2800" dirty="0">
                <a:solidFill>
                  <a:prstClr val="black"/>
                </a:solidFill>
                <a:latin typeface="Calibri"/>
              </a:rPr>
              <a:t> </a:t>
            </a:r>
            <a:r>
              <a:rPr lang="en-US" sz="2800" dirty="0">
                <a:solidFill>
                  <a:prstClr val="black"/>
                </a:solidFill>
                <a:latin typeface="Calibri"/>
              </a:rPr>
              <a:t>Connect</a:t>
            </a:r>
            <a:endParaRPr lang="ru-RU" sz="2800" dirty="0">
              <a:solidFill>
                <a:prstClr val="black"/>
              </a:solidFill>
              <a:latin typeface="Calibri"/>
            </a:endParaRPr>
          </a:p>
          <a:p>
            <a:pPr marL="514350" indent="-514350">
              <a:buFontTx/>
              <a:buAutoNum type="arabicPeriod"/>
              <a:defRPr/>
            </a:pPr>
            <a:r>
              <a:rPr lang="ru-RU" sz="2800" dirty="0">
                <a:solidFill>
                  <a:prstClr val="black"/>
                </a:solidFill>
                <a:latin typeface="Calibri"/>
              </a:rPr>
              <a:t>Разрывной </a:t>
            </a:r>
            <a:r>
              <a:rPr lang="en-US" sz="2800" dirty="0">
                <a:solidFill>
                  <a:prstClr val="black"/>
                </a:solidFill>
                <a:latin typeface="Calibri"/>
              </a:rPr>
              <a:t>Open ID</a:t>
            </a:r>
            <a:r>
              <a:rPr lang="ru-RU" sz="2800" dirty="0">
                <a:solidFill>
                  <a:prstClr val="black"/>
                </a:solidFill>
                <a:latin typeface="Calibri"/>
              </a:rPr>
              <a:t> </a:t>
            </a:r>
            <a:r>
              <a:rPr lang="en-US" sz="2800" dirty="0">
                <a:solidFill>
                  <a:prstClr val="black"/>
                </a:solidFill>
                <a:latin typeface="Calibri"/>
              </a:rPr>
              <a:t>Connect</a:t>
            </a:r>
            <a:r>
              <a:rPr lang="ru-RU" sz="2800" dirty="0">
                <a:solidFill>
                  <a:prstClr val="black"/>
                </a:solidFill>
                <a:latin typeface="Calibri"/>
              </a:rPr>
              <a:t> для проверок в АБС </a:t>
            </a:r>
            <a:endParaRPr lang="en-US" sz="2800" dirty="0">
              <a:solidFill>
                <a:prstClr val="black"/>
              </a:solidFill>
              <a:latin typeface="Calibri"/>
            </a:endParaRPr>
          </a:p>
          <a:p>
            <a:pPr marL="514350" marR="0" lvl="0" indent="-514350" defTabSz="914400" rtl="0" eaLnBrk="1" fontAlgn="auto" latinLnBrk="0" hangingPunct="1">
              <a:lnSpc>
                <a:spcPct val="100000"/>
              </a:lnSpc>
              <a:spcBef>
                <a:spcPts val="0"/>
              </a:spcBef>
              <a:spcAft>
                <a:spcPts val="0"/>
              </a:spcAft>
              <a:buClrTx/>
              <a:buSzTx/>
              <a:buFontTx/>
              <a:buAutoNum type="arabicPeriod"/>
              <a:tabLst/>
              <a:defRPr/>
            </a:pPr>
            <a:endParaRPr lang="ru-RU" sz="28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 </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89275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3776B98-D14B-483F-A797-4588D4579B72}"/>
              </a:ext>
            </a:extLst>
          </p:cNvPr>
          <p:cNvSpPr>
            <a:spLocks noChangeArrowheads="1"/>
          </p:cNvSpPr>
          <p:nvPr/>
        </p:nvSpPr>
        <p:spPr bwMode="auto">
          <a:xfrm>
            <a:off x="1" y="209676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200" dirty="0">
                <a:solidFill>
                  <a:prstClr val="white"/>
                </a:solidFill>
                <a:latin typeface="Calibri"/>
              </a:rPr>
              <a:t>Информационная безопасность и МП</a:t>
            </a:r>
            <a:endParaRPr kumimoji="0" lang="ru-RU"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79539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490" y="1929853"/>
            <a:ext cx="89670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Можно ли использовать ту же инфраструктуру, что для Регистрации в ЕБС?</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502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8" y="-460563"/>
            <a:ext cx="9097951" cy="5143500"/>
          </a:xfrm>
          <a:prstGeom prst="rect">
            <a:avLst/>
          </a:prstGeom>
        </p:spPr>
      </p:pic>
    </p:spTree>
    <p:extLst>
      <p:ext uri="{BB962C8B-B14F-4D97-AF65-F5344CB8AC3E}">
        <p14:creationId xmlns:p14="http://schemas.microsoft.com/office/powerpoint/2010/main" val="185235641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29853"/>
            <a:ext cx="899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a:ea typeface="+mn-ea"/>
                <a:cs typeface="+mn-cs"/>
              </a:rPr>
              <a:t>Можем ли мы самостоятельно разработать  решение для биометрической идентификации?</a:t>
            </a:r>
          </a:p>
        </p:txBody>
      </p:sp>
    </p:spTree>
    <p:extLst>
      <p:ext uri="{BB962C8B-B14F-4D97-AF65-F5344CB8AC3E}">
        <p14:creationId xmlns:p14="http://schemas.microsoft.com/office/powerpoint/2010/main" val="295158655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5733" y="267459"/>
            <a:ext cx="850861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D6779709-9C16-41B7-A396-552D4256DB2B}"/>
              </a:ext>
            </a:extLst>
          </p:cNvPr>
          <p:cNvSpPr txBox="1"/>
          <p:nvPr/>
        </p:nvSpPr>
        <p:spPr>
          <a:xfrm>
            <a:off x="328406" y="267459"/>
            <a:ext cx="8323638" cy="4124206"/>
          </a:xfrm>
          <a:prstGeom prst="rect">
            <a:avLst/>
          </a:prstGeom>
          <a:noFill/>
        </p:spPr>
        <p:txBody>
          <a:bodyPr wrap="square">
            <a:spAutoFit/>
          </a:bodyPr>
          <a:lstStyle/>
          <a:p>
            <a:r>
              <a:rPr lang="ru-RU" sz="2400" b="1" dirty="0">
                <a:solidFill>
                  <a:srgbClr val="0070C0"/>
                </a:solidFill>
                <a:latin typeface="Segoe UI" panose="020B0502040204020203" pitchFamily="34" charset="0"/>
              </a:rPr>
              <a:t>Законодательство </a:t>
            </a:r>
            <a:r>
              <a:rPr lang="ru-RU" sz="2400" b="1" u="sng" dirty="0">
                <a:solidFill>
                  <a:srgbClr val="0070C0"/>
                </a:solidFill>
                <a:latin typeface="Segoe UI" panose="020B0502040204020203" pitchFamily="34" charset="0"/>
              </a:rPr>
              <a:t>до 01.01.2022</a:t>
            </a:r>
          </a:p>
          <a:p>
            <a:pPr algn="l"/>
            <a:endParaRPr lang="ru-RU" sz="2000" b="0" i="0" dirty="0">
              <a:effectLst/>
              <a:latin typeface="Segoe UI" panose="020B0502040204020203" pitchFamily="34" charset="0"/>
            </a:endParaRPr>
          </a:p>
          <a:p>
            <a:pPr algn="l"/>
            <a:r>
              <a:rPr lang="ru-RU" b="1" dirty="0">
                <a:solidFill>
                  <a:srgbClr val="0070C0"/>
                </a:solidFill>
                <a:latin typeface="Segoe UI" panose="020B0502040204020203" pitchFamily="34" charset="0"/>
              </a:rPr>
              <a:t>С компьютера </a:t>
            </a:r>
            <a:r>
              <a:rPr lang="en-US" b="1" dirty="0">
                <a:solidFill>
                  <a:srgbClr val="0070C0"/>
                </a:solidFill>
                <a:latin typeface="Segoe UI" panose="020B0502040204020203" pitchFamily="34" charset="0"/>
              </a:rPr>
              <a:t>RSA </a:t>
            </a:r>
            <a:r>
              <a:rPr lang="ru-RU" b="1" dirty="0">
                <a:solidFill>
                  <a:srgbClr val="0070C0"/>
                </a:solidFill>
                <a:latin typeface="Segoe UI" panose="020B0502040204020203" pitchFamily="34" charset="0"/>
              </a:rPr>
              <a:t>или ГОСТ </a:t>
            </a:r>
            <a:r>
              <a:rPr lang="en-US" b="1" dirty="0">
                <a:solidFill>
                  <a:srgbClr val="0070C0"/>
                </a:solidFill>
                <a:latin typeface="Segoe UI" panose="020B0502040204020203" pitchFamily="34" charset="0"/>
              </a:rPr>
              <a:t>TLS</a:t>
            </a:r>
          </a:p>
          <a:p>
            <a:pPr algn="l"/>
            <a:r>
              <a:rPr lang="en-US" b="1" dirty="0">
                <a:solidFill>
                  <a:srgbClr val="0070C0"/>
                </a:solidFill>
                <a:latin typeface="Segoe UI" panose="020B0502040204020203" pitchFamily="34" charset="0"/>
              </a:rPr>
              <a:t>C </a:t>
            </a:r>
            <a:r>
              <a:rPr lang="ru-RU" b="1" dirty="0">
                <a:solidFill>
                  <a:srgbClr val="0070C0"/>
                </a:solidFill>
                <a:latin typeface="Segoe UI" panose="020B0502040204020203" pitchFamily="34" charset="0"/>
              </a:rPr>
              <a:t>мобильного Приложения только ГОСТ</a:t>
            </a:r>
          </a:p>
          <a:p>
            <a:endParaRPr lang="ru-RU" sz="2000" b="0" i="0" dirty="0">
              <a:solidFill>
                <a:srgbClr val="0070C0"/>
              </a:solidFill>
              <a:effectLst/>
              <a:latin typeface="Segoe UI" panose="020B0502040204020203" pitchFamily="34" charset="0"/>
            </a:endParaRPr>
          </a:p>
          <a:p>
            <a:endParaRPr lang="ru-RU" sz="1000" i="0" dirty="0">
              <a:effectLst/>
              <a:latin typeface="Segoe UI" panose="020B0502040204020203" pitchFamily="34" charset="0"/>
            </a:endParaRPr>
          </a:p>
          <a:p>
            <a:r>
              <a:rPr lang="ru-RU" sz="1100" i="0" dirty="0">
                <a:effectLst/>
                <a:latin typeface="Segoe UI" panose="020B0502040204020203" pitchFamily="34" charset="0"/>
              </a:rPr>
              <a:t>До 01.01.2022 149-ФЗ При проведении удаленной идентификации физического лица … должны применяться сертифицированные СКЗИ. Организация финансового рынка обязана предложить использовать такие сертифицированные СКЗИ физическим лицам, обратившимся к ним в целях проведения идентификации без личного присутствия, и указать страницу сайта в сети "Интернет", с которой предоставляются эти средства.</a:t>
            </a:r>
            <a:endParaRPr lang="ru-RU" sz="1100" i="0" u="sng" dirty="0">
              <a:effectLst/>
              <a:latin typeface="Segoe UI" panose="020B0502040204020203" pitchFamily="34" charset="0"/>
            </a:endParaRPr>
          </a:p>
          <a:p>
            <a:r>
              <a:rPr lang="ru-RU" sz="1100" b="0" i="0" dirty="0">
                <a:effectLst/>
                <a:latin typeface="Segoe UI" panose="020B0502040204020203" pitchFamily="34" charset="0"/>
              </a:rPr>
              <a:t>В случае, </a:t>
            </a:r>
            <a:r>
              <a:rPr lang="ru-RU" sz="1100" b="1" i="0" dirty="0">
                <a:effectLst/>
                <a:latin typeface="Segoe UI" panose="020B0502040204020203" pitchFamily="34" charset="0"/>
              </a:rPr>
              <a:t>если физическое лицо </a:t>
            </a:r>
            <a:r>
              <a:rPr lang="ru-RU" sz="1100" b="0" i="0" dirty="0">
                <a:effectLst/>
                <a:latin typeface="Segoe UI" panose="020B0502040204020203" pitchFamily="34" charset="0"/>
              </a:rPr>
              <a:t>… использует </a:t>
            </a:r>
            <a:r>
              <a:rPr lang="ru-RU" sz="1100" b="1" i="0" dirty="0">
                <a:effectLst/>
                <a:latin typeface="Segoe UI" panose="020B0502040204020203" pitchFamily="34" charset="0"/>
              </a:rPr>
              <a:t>мобильный телефон</a:t>
            </a:r>
            <a:r>
              <a:rPr lang="ru-RU" sz="1100" b="0" i="0" dirty="0">
                <a:effectLst/>
                <a:latin typeface="Segoe UI" panose="020B0502040204020203" pitchFamily="34" charset="0"/>
              </a:rPr>
              <a:t>, смартфон или планшетный компьютер и </a:t>
            </a:r>
            <a:r>
              <a:rPr lang="ru-RU" sz="1100" b="1" i="0" dirty="0">
                <a:effectLst/>
                <a:latin typeface="Segoe UI" panose="020B0502040204020203" pitchFamily="34" charset="0"/>
              </a:rPr>
              <a:t>отказывается</a:t>
            </a:r>
            <a:r>
              <a:rPr lang="ru-RU" sz="1100" b="0" i="0" dirty="0">
                <a:effectLst/>
                <a:latin typeface="Segoe UI" panose="020B0502040204020203" pitchFamily="34" charset="0"/>
              </a:rPr>
              <a:t> от использования сертифицированных СКЗИ, </a:t>
            </a:r>
            <a:r>
              <a:rPr lang="ru-RU" sz="1100" b="1" i="0" dirty="0">
                <a:solidFill>
                  <a:srgbClr val="FF0000"/>
                </a:solidFill>
                <a:effectLst/>
                <a:latin typeface="Segoe UI" panose="020B0502040204020203" pitchFamily="34" charset="0"/>
              </a:rPr>
              <a:t>организация</a:t>
            </a:r>
            <a:r>
              <a:rPr lang="ru-RU" sz="1100" b="0" i="0" dirty="0">
                <a:effectLst/>
                <a:latin typeface="Segoe UI" panose="020B0502040204020203" pitchFamily="34" charset="0"/>
              </a:rPr>
              <a:t> финансового рынка </a:t>
            </a:r>
            <a:r>
              <a:rPr lang="ru-RU" sz="1100" b="1" i="0" dirty="0">
                <a:solidFill>
                  <a:srgbClr val="FF0000"/>
                </a:solidFill>
                <a:effectLst/>
                <a:latin typeface="Segoe UI" panose="020B0502040204020203" pitchFamily="34" charset="0"/>
              </a:rPr>
              <a:t>обязана отказать</a:t>
            </a:r>
            <a:r>
              <a:rPr lang="ru-RU" sz="1100" b="0" i="0" dirty="0">
                <a:solidFill>
                  <a:srgbClr val="FF0000"/>
                </a:solidFill>
                <a:effectLst/>
                <a:latin typeface="Segoe UI" panose="020B0502040204020203" pitchFamily="34" charset="0"/>
              </a:rPr>
              <a:t> </a:t>
            </a:r>
            <a:r>
              <a:rPr lang="ru-RU" sz="1100" b="0" i="0" dirty="0">
                <a:effectLst/>
                <a:latin typeface="Segoe UI" panose="020B0502040204020203" pitchFamily="34" charset="0"/>
              </a:rPr>
              <a:t>такому лицу в проведении указанной идентификации.</a:t>
            </a:r>
          </a:p>
          <a:p>
            <a:pPr algn="l"/>
            <a:r>
              <a:rPr lang="ru-RU" sz="1100" b="0" i="0" dirty="0">
                <a:effectLst/>
                <a:latin typeface="Segoe UI" panose="020B0502040204020203" pitchFamily="34" charset="0"/>
              </a:rPr>
              <a:t>В случае, </a:t>
            </a:r>
            <a:r>
              <a:rPr lang="ru-RU" sz="1100" b="1" i="0" dirty="0">
                <a:effectLst/>
                <a:latin typeface="Segoe UI" panose="020B0502040204020203" pitchFamily="34" charset="0"/>
              </a:rPr>
              <a:t>если физическое лицо </a:t>
            </a:r>
            <a:r>
              <a:rPr lang="ru-RU" sz="1100" b="0" i="0" dirty="0">
                <a:effectLst/>
                <a:latin typeface="Segoe UI" panose="020B0502040204020203" pitchFamily="34" charset="0"/>
              </a:rPr>
              <a:t>… </a:t>
            </a:r>
            <a:r>
              <a:rPr lang="ru-RU" sz="1100" b="1" i="0" dirty="0">
                <a:effectLst/>
                <a:latin typeface="Segoe UI" panose="020B0502040204020203" pitchFamily="34" charset="0"/>
              </a:rPr>
              <a:t>использует иные устройства (</a:t>
            </a:r>
            <a:r>
              <a:rPr lang="ru-RU" sz="1100" b="1" i="0" u="sng" dirty="0">
                <a:effectLst/>
                <a:latin typeface="Segoe UI" panose="020B0502040204020203" pitchFamily="34" charset="0"/>
              </a:rPr>
              <a:t>НЕ</a:t>
            </a:r>
            <a:r>
              <a:rPr lang="ru-RU" sz="1100" b="1" i="0" dirty="0">
                <a:effectLst/>
                <a:latin typeface="Segoe UI" panose="020B0502040204020203" pitchFamily="34" charset="0"/>
              </a:rPr>
              <a:t> мобильный телефон, смартфон или планшетный компьютер), </a:t>
            </a:r>
            <a:r>
              <a:rPr lang="ru-RU" sz="1100" b="0" i="0" dirty="0">
                <a:effectLst/>
                <a:latin typeface="Segoe UI" panose="020B0502040204020203" pitchFamily="34" charset="0"/>
              </a:rPr>
              <a:t>в том числе персональный компьютер, </a:t>
            </a:r>
            <a:r>
              <a:rPr lang="ru-RU" sz="1100" i="0" dirty="0">
                <a:effectLst/>
                <a:latin typeface="Segoe UI" panose="020B0502040204020203" pitchFamily="34" charset="0"/>
              </a:rPr>
              <a:t>и отказывается </a:t>
            </a:r>
            <a:r>
              <a:rPr lang="ru-RU" sz="1100" b="0" i="0" dirty="0">
                <a:effectLst/>
                <a:latin typeface="Segoe UI" panose="020B0502040204020203" pitchFamily="34" charset="0"/>
              </a:rPr>
              <a:t>от использования сертифицированных СКЗИ, </a:t>
            </a:r>
            <a:r>
              <a:rPr lang="ru-RU" sz="1100" b="1" i="0" dirty="0">
                <a:solidFill>
                  <a:srgbClr val="FF0000"/>
                </a:solidFill>
                <a:effectLst/>
                <a:latin typeface="Segoe UI" panose="020B0502040204020203" pitchFamily="34" charset="0"/>
              </a:rPr>
              <a:t>организация </a:t>
            </a:r>
            <a:r>
              <a:rPr lang="ru-RU" sz="1100" b="0" i="0" dirty="0">
                <a:effectLst/>
                <a:latin typeface="Segoe UI" panose="020B0502040204020203" pitchFamily="34" charset="0"/>
              </a:rPr>
              <a:t>финансового рынка </a:t>
            </a:r>
            <a:r>
              <a:rPr lang="ru-RU" sz="1100" i="0" dirty="0">
                <a:effectLst/>
                <a:latin typeface="Segoe UI" panose="020B0502040204020203" pitchFamily="34" charset="0"/>
              </a:rPr>
              <a:t>уведомляет его о рисках, связанных с таким отказом. После подтверждения физическим </a:t>
            </a:r>
            <a:r>
              <a:rPr lang="ru-RU" sz="1100" b="0" i="0" dirty="0">
                <a:effectLst/>
                <a:latin typeface="Segoe UI" panose="020B0502040204020203" pitchFamily="34" charset="0"/>
              </a:rPr>
              <a:t>лицом своего решения организация финансового рынка </a:t>
            </a:r>
            <a:r>
              <a:rPr lang="ru-RU" sz="1100" b="1" i="0" dirty="0">
                <a:solidFill>
                  <a:srgbClr val="FF0000"/>
                </a:solidFill>
                <a:effectLst/>
                <a:latin typeface="Segoe UI" panose="020B0502040204020203" pitchFamily="34" charset="0"/>
              </a:rPr>
              <a:t>может</a:t>
            </a:r>
            <a:r>
              <a:rPr lang="ru-RU" sz="1100" b="0" i="0" dirty="0">
                <a:solidFill>
                  <a:srgbClr val="FF0000"/>
                </a:solidFill>
                <a:effectLst/>
                <a:latin typeface="Segoe UI" panose="020B0502040204020203" pitchFamily="34" charset="0"/>
              </a:rPr>
              <a:t> </a:t>
            </a:r>
            <a:r>
              <a:rPr lang="ru-RU" sz="1100" b="1" i="0" dirty="0">
                <a:solidFill>
                  <a:srgbClr val="FF0000"/>
                </a:solidFill>
                <a:effectLst/>
                <a:latin typeface="Segoe UI" panose="020B0502040204020203" pitchFamily="34" charset="0"/>
              </a:rPr>
              <a:t>провести</a:t>
            </a:r>
            <a:r>
              <a:rPr lang="ru-RU" sz="1100" b="0" i="0" dirty="0">
                <a:solidFill>
                  <a:srgbClr val="FF0000"/>
                </a:solidFill>
                <a:effectLst/>
                <a:latin typeface="Segoe UI" panose="020B0502040204020203" pitchFamily="34" charset="0"/>
              </a:rPr>
              <a:t> </a:t>
            </a:r>
            <a:r>
              <a:rPr lang="ru-RU" sz="1100" b="0" i="0" dirty="0">
                <a:effectLst/>
                <a:latin typeface="Segoe UI" panose="020B0502040204020203" pitchFamily="34" charset="0"/>
              </a:rPr>
              <a:t>соответствующую идентификацию физического лица посредством сети "Интернет" без использования им сертифицированных СКЗИ.</a:t>
            </a:r>
          </a:p>
          <a:p>
            <a:pPr algn="l"/>
            <a:endParaRPr lang="ru-RU" sz="1000" dirty="0">
              <a:latin typeface="Segoe UI" panose="020B0502040204020203" pitchFamily="34" charset="0"/>
            </a:endParaRPr>
          </a:p>
          <a:p>
            <a:pPr algn="l"/>
            <a:endParaRPr lang="ru-RU" sz="1000" b="0" i="0" dirty="0">
              <a:effectLst/>
              <a:latin typeface="Segoe UI" panose="020B0502040204020203" pitchFamily="34" charset="0"/>
            </a:endParaRPr>
          </a:p>
        </p:txBody>
      </p:sp>
    </p:spTree>
    <p:extLst>
      <p:ext uri="{BB962C8B-B14F-4D97-AF65-F5344CB8AC3E}">
        <p14:creationId xmlns:p14="http://schemas.microsoft.com/office/powerpoint/2010/main" val="5795549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3A1114E-7F26-4CEB-BD8A-5328AA9BF717}"/>
              </a:ext>
            </a:extLst>
          </p:cNvPr>
          <p:cNvSpPr/>
          <p:nvPr/>
        </p:nvSpPr>
        <p:spPr>
          <a:xfrm>
            <a:off x="325222" y="373130"/>
            <a:ext cx="8694234" cy="19697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Биометрическая идентификация – обязанность или бизнес?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ФЗ от 29 декабря 2020 г. № 479-ФЗ</a:t>
            </a:r>
            <a:endParaRPr kumimoji="0" lang="ru-RU" sz="16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1" i="0" u="none" strike="noStrike" kern="1200" cap="none" spc="0" normalizeH="0" baseline="0" noProof="0" dirty="0">
                <a:ln>
                  <a:noFill/>
                </a:ln>
                <a:solidFill>
                  <a:prstClr val="black"/>
                </a:solidFill>
                <a:effectLst/>
                <a:uLnTx/>
                <a:uFillTx/>
                <a:latin typeface="Calibri"/>
                <a:ea typeface="+mn-ea"/>
                <a:cs typeface="+mn-cs"/>
              </a:rPr>
              <a:t>N </a:t>
            </a:r>
            <a:r>
              <a:rPr kumimoji="0" lang="ru-RU"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115-ФЗ «О противодействии легализации…»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N 149-ФЗ «Об информации, информационных технологиях и о защите информации»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N 86-ФЗ "О Центральном банке Российской Федерации (Банке России)«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N 210-ФЗ "Об организации предоставления государственных и муниципальных услуг"</a:t>
            </a:r>
          </a:p>
        </p:txBody>
      </p:sp>
      <p:sp>
        <p:nvSpPr>
          <p:cNvPr id="11" name="TextBox 10">
            <a:extLst>
              <a:ext uri="{FF2B5EF4-FFF2-40B4-BE49-F238E27FC236}">
                <a16:creationId xmlns:a16="http://schemas.microsoft.com/office/drawing/2014/main" id="{D8B3CAD0-2EE6-401E-880F-037A5A359350}"/>
              </a:ext>
            </a:extLst>
          </p:cNvPr>
          <p:cNvSpPr txBox="1"/>
          <p:nvPr/>
        </p:nvSpPr>
        <p:spPr>
          <a:xfrm>
            <a:off x="353079" y="2637267"/>
            <a:ext cx="863852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prstClr val="black"/>
                </a:solidFill>
                <a:latin typeface="Tahoma" panose="020B0604030504040204" pitchFamily="34" charset="0"/>
              </a:rPr>
              <a:t>Статья 1. Изменения в </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115-ФЗ:</a:t>
            </a:r>
            <a:br>
              <a:rPr kumimoji="0" lang="ru-RU" sz="1800" b="0" i="0" u="none" strike="noStrike" kern="1200" cap="none" spc="0" normalizeH="0" baseline="0" noProof="0" dirty="0">
                <a:ln>
                  <a:noFill/>
                </a:ln>
                <a:solidFill>
                  <a:prstClr val="black"/>
                </a:solidFill>
                <a:effectLst/>
                <a:uLnTx/>
                <a:uFillTx/>
                <a:latin typeface="Calibri"/>
                <a:ea typeface="+mn-ea"/>
                <a:cs typeface="+mn-cs"/>
              </a:rPr>
            </a:b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Банки с универсальной лицензией</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ОБЯЗАНЫ</a:t>
            </a:r>
            <a:r>
              <a:rPr kumimoji="0" lang="ru-RU"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обеспечить возможность клиентам -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физическим лицам </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открывать счета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(вклады) </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в рублях, а также получать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кредиты</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в рублях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без личного присутствия</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после проведения идентификации клиента … обеспечивается банком посредством официального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сайта</a:t>
            </a:r>
            <a:r>
              <a:rPr kumimoji="0" lang="ru-RU"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r>
              <a:rPr kumimoji="0" lang="ru-RU" sz="1800" b="0"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а также мобильного приложения</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300513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5733" y="267459"/>
            <a:ext cx="850861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DC581049-68E0-4D4E-9D7D-39587F05670C}"/>
              </a:ext>
            </a:extLst>
          </p:cNvPr>
          <p:cNvSpPr txBox="1"/>
          <p:nvPr/>
        </p:nvSpPr>
        <p:spPr>
          <a:xfrm>
            <a:off x="532826" y="202873"/>
            <a:ext cx="8078347" cy="2862322"/>
          </a:xfrm>
          <a:prstGeom prst="rect">
            <a:avLst/>
          </a:prstGeom>
          <a:noFill/>
        </p:spPr>
        <p:txBody>
          <a:bodyPr wrap="square">
            <a:spAutoFit/>
          </a:bodyPr>
          <a:lstStyle/>
          <a:p>
            <a:pPr algn="l"/>
            <a:r>
              <a:rPr lang="ru-RU" sz="2000" b="1" i="0" dirty="0">
                <a:solidFill>
                  <a:srgbClr val="0070C0"/>
                </a:solidFill>
                <a:effectLst/>
                <a:latin typeface="Segoe UI" panose="020B0502040204020203" pitchFamily="34" charset="0"/>
              </a:rPr>
              <a:t>Законодательство с 01.01.2022</a:t>
            </a:r>
          </a:p>
          <a:p>
            <a:pPr algn="l"/>
            <a:endParaRPr lang="ru-RU" sz="1000" b="1" i="0" dirty="0">
              <a:effectLst/>
              <a:latin typeface="Segoe UI" panose="020B0502040204020203" pitchFamily="34" charset="0"/>
            </a:endParaRPr>
          </a:p>
          <a:p>
            <a:pPr algn="l"/>
            <a:endParaRPr lang="ru-RU" sz="1000" b="1" dirty="0">
              <a:latin typeface="Segoe UI" panose="020B0502040204020203" pitchFamily="34" charset="0"/>
            </a:endParaRPr>
          </a:p>
          <a:p>
            <a:pPr algn="l"/>
            <a:endParaRPr lang="ru-RU" sz="1000" b="1" i="0" dirty="0">
              <a:effectLst/>
              <a:latin typeface="Segoe UI" panose="020B0502040204020203" pitchFamily="34" charset="0"/>
            </a:endParaRPr>
          </a:p>
          <a:p>
            <a:pPr algn="l"/>
            <a:endParaRPr lang="ru-RU" sz="1000" b="1" dirty="0">
              <a:latin typeface="Segoe UI" panose="020B0502040204020203" pitchFamily="34" charset="0"/>
            </a:endParaRPr>
          </a:p>
          <a:p>
            <a:pPr algn="l"/>
            <a:endParaRPr lang="ru-RU" sz="1000" b="1" i="0" dirty="0">
              <a:effectLst/>
              <a:latin typeface="Segoe UI" panose="020B0502040204020203" pitchFamily="34" charset="0"/>
            </a:endParaRPr>
          </a:p>
          <a:p>
            <a:pPr algn="l"/>
            <a:endParaRPr lang="ru-RU" sz="1000" b="1" dirty="0">
              <a:latin typeface="Segoe UI" panose="020B0502040204020203" pitchFamily="34" charset="0"/>
            </a:endParaRPr>
          </a:p>
          <a:p>
            <a:pPr algn="l"/>
            <a:endParaRPr lang="ru-RU" sz="1000" b="1" i="0" dirty="0">
              <a:effectLst/>
              <a:latin typeface="Segoe UI" panose="020B0502040204020203" pitchFamily="34" charset="0"/>
            </a:endParaRPr>
          </a:p>
          <a:p>
            <a:pPr algn="l"/>
            <a:endParaRPr lang="ru-RU" sz="1000" b="1" dirty="0">
              <a:latin typeface="Segoe UI" panose="020B0502040204020203" pitchFamily="34" charset="0"/>
            </a:endParaRPr>
          </a:p>
          <a:p>
            <a:pPr algn="l"/>
            <a:endParaRPr lang="ru-RU" sz="1000" dirty="0">
              <a:latin typeface="Segoe UI" panose="020B0502040204020203" pitchFamily="34" charset="0"/>
            </a:endParaRPr>
          </a:p>
          <a:p>
            <a:pPr algn="l"/>
            <a:r>
              <a:rPr lang="ru-RU" sz="1000" i="0" dirty="0">
                <a:effectLst/>
                <a:latin typeface="Segoe UI" panose="020B0502040204020203" pitchFamily="34" charset="0"/>
              </a:rPr>
              <a:t>14.1 статья 149-ФЗ (479-ФЗ) Начиная с 01.01.2022.</a:t>
            </a:r>
            <a:br>
              <a:rPr lang="ru-RU" sz="1000" b="0" i="0" dirty="0">
                <a:effectLst/>
                <a:latin typeface="Segoe UI" panose="020B0502040204020203" pitchFamily="34" charset="0"/>
              </a:rPr>
            </a:br>
            <a:r>
              <a:rPr lang="ru-RU" sz="1000" b="0" i="0" dirty="0">
                <a:effectLst/>
                <a:latin typeface="Segoe UI" panose="020B0502040204020203" pitchFamily="34" charset="0"/>
              </a:rPr>
              <a:t>19.1. </a:t>
            </a:r>
            <a:r>
              <a:rPr lang="ru-RU" sz="1000" b="0" i="0" dirty="0">
                <a:effectLst/>
                <a:latin typeface="Arial" panose="020B0604020202020204" pitchFamily="34" charset="0"/>
              </a:rPr>
              <a:t>При проведении удаленной идентификации физического лица </a:t>
            </a:r>
            <a:r>
              <a:rPr lang="ru-RU" sz="1000" i="0" dirty="0">
                <a:effectLst/>
                <a:latin typeface="Arial" panose="020B0604020202020204" pitchFamily="34" charset="0"/>
              </a:rPr>
              <a:t>… должны применяться сертифицированные СКЗИ. </a:t>
            </a:r>
            <a:r>
              <a:rPr lang="ru-RU" sz="1000" b="0" i="0" dirty="0">
                <a:effectLst/>
                <a:latin typeface="Arial" panose="020B0604020202020204" pitchFamily="34" charset="0"/>
              </a:rPr>
              <a:t>Организация финансового рынка </a:t>
            </a:r>
            <a:r>
              <a:rPr lang="ru-RU" sz="1000" b="1" i="0" dirty="0">
                <a:effectLst/>
                <a:latin typeface="Arial" panose="020B0604020202020204" pitchFamily="34" charset="0"/>
              </a:rPr>
              <a:t>обязана предложить</a:t>
            </a:r>
            <a:r>
              <a:rPr lang="ru-RU" sz="1000" b="0" i="0" dirty="0">
                <a:effectLst/>
                <a:latin typeface="Arial" panose="020B0604020202020204" pitchFamily="34" charset="0"/>
              </a:rPr>
              <a:t> </a:t>
            </a:r>
            <a:r>
              <a:rPr lang="ru-RU" sz="1000" b="1" i="0" dirty="0">
                <a:effectLst/>
                <a:latin typeface="Arial" panose="020B0604020202020204" pitchFamily="34" charset="0"/>
              </a:rPr>
              <a:t>использовать такие сертифицированные СКЗИ </a:t>
            </a:r>
            <a:r>
              <a:rPr lang="ru-RU" sz="1000" b="0" i="0" dirty="0">
                <a:effectLst/>
                <a:latin typeface="Arial" panose="020B0604020202020204" pitchFamily="34" charset="0"/>
              </a:rPr>
              <a:t>физическим лицам, обратившимся к ним в целях проведения идентификации без личного присутствия, и </a:t>
            </a:r>
            <a:r>
              <a:rPr lang="ru-RU" sz="1000" b="1" i="0" dirty="0">
                <a:effectLst/>
                <a:latin typeface="Arial" panose="020B0604020202020204" pitchFamily="34" charset="0"/>
              </a:rPr>
              <a:t>указать страницу сайта в сети "Интернет"</a:t>
            </a:r>
            <a:r>
              <a:rPr lang="ru-RU" sz="1000" b="0" i="0" dirty="0">
                <a:effectLst/>
                <a:latin typeface="Arial" panose="020B0604020202020204" pitchFamily="34" charset="0"/>
              </a:rPr>
              <a:t>, с которой предоставляются эти средства</a:t>
            </a:r>
            <a:r>
              <a:rPr lang="ru-RU" sz="1000" b="0" i="0" dirty="0">
                <a:effectLst/>
                <a:latin typeface="Segoe UI" panose="020B0502040204020203" pitchFamily="34" charset="0"/>
              </a:rPr>
              <a:t>.</a:t>
            </a:r>
            <a:br>
              <a:rPr lang="ru-RU" sz="1000" b="0" i="0" dirty="0">
                <a:effectLst/>
                <a:latin typeface="Segoe UI" panose="020B0502040204020203" pitchFamily="34" charset="0"/>
              </a:rPr>
            </a:br>
            <a:r>
              <a:rPr lang="ru-RU" sz="1000" b="0" i="0" dirty="0">
                <a:effectLst/>
                <a:latin typeface="Segoe UI" panose="020B0502040204020203" pitchFamily="34" charset="0"/>
              </a:rPr>
              <a:t>19.2. Проведение … организацией финансового рынка … удаленной идентификации физического лица </a:t>
            </a:r>
            <a:r>
              <a:rPr lang="ru-RU" sz="1000" b="1" i="0" dirty="0">
                <a:solidFill>
                  <a:srgbClr val="FF0000"/>
                </a:solidFill>
                <a:effectLst/>
                <a:latin typeface="Segoe UI" panose="020B0502040204020203" pitchFamily="34" charset="0"/>
              </a:rPr>
              <a:t>в случае отказа </a:t>
            </a:r>
            <a:r>
              <a:rPr lang="ru-RU" sz="1000" b="0" i="0" dirty="0">
                <a:effectLst/>
                <a:latin typeface="Segoe UI" panose="020B0502040204020203" pitchFamily="34" charset="0"/>
              </a:rPr>
              <a:t>такого лица использовать </a:t>
            </a:r>
            <a:r>
              <a:rPr lang="ru-RU" sz="1000" b="1" i="0" dirty="0">
                <a:effectLst/>
                <a:latin typeface="Segoe UI" panose="020B0502040204020203" pitchFamily="34" charset="0"/>
              </a:rPr>
              <a:t>сертифицированные СКЗИ</a:t>
            </a:r>
            <a:r>
              <a:rPr lang="ru-RU" sz="1000" b="0" i="0" dirty="0">
                <a:effectLst/>
                <a:latin typeface="Segoe UI" panose="020B0502040204020203" pitchFamily="34" charset="0"/>
              </a:rPr>
              <a:t> для предоставления своих биометрических персональных данных </a:t>
            </a:r>
            <a:r>
              <a:rPr lang="ru-RU" sz="1000" b="1" i="0" u="sng" dirty="0">
                <a:solidFill>
                  <a:srgbClr val="FF0000"/>
                </a:solidFill>
                <a:effectLst/>
                <a:latin typeface="Segoe UI" panose="020B0502040204020203" pitchFamily="34" charset="0"/>
              </a:rPr>
              <a:t>не допускается</a:t>
            </a:r>
            <a:r>
              <a:rPr lang="ru-RU" sz="1000" b="0" i="0" dirty="0">
                <a:solidFill>
                  <a:srgbClr val="FF0000"/>
                </a:solidFill>
                <a:effectLst/>
                <a:latin typeface="Segoe UI" panose="020B0502040204020203" pitchFamily="34" charset="0"/>
              </a:rPr>
              <a:t>.</a:t>
            </a:r>
            <a:endParaRPr lang="ru-RU" sz="1000" b="0" i="0" dirty="0">
              <a:solidFill>
                <a:srgbClr val="FF0000"/>
              </a:solidFill>
              <a:effectLst/>
              <a:latin typeface="Calibri" panose="020F0502020204030204" pitchFamily="34" charset="0"/>
            </a:endParaRPr>
          </a:p>
        </p:txBody>
      </p:sp>
      <p:sp>
        <p:nvSpPr>
          <p:cNvPr id="6" name="TextBox 5">
            <a:extLst>
              <a:ext uri="{FF2B5EF4-FFF2-40B4-BE49-F238E27FC236}">
                <a16:creationId xmlns:a16="http://schemas.microsoft.com/office/drawing/2014/main" id="{16ABEE71-B35D-4E6B-BE7C-6342D69EC863}"/>
              </a:ext>
            </a:extLst>
          </p:cNvPr>
          <p:cNvSpPr txBox="1"/>
          <p:nvPr/>
        </p:nvSpPr>
        <p:spPr>
          <a:xfrm>
            <a:off x="532825" y="856929"/>
            <a:ext cx="8343545" cy="646331"/>
          </a:xfrm>
          <a:prstGeom prst="rect">
            <a:avLst/>
          </a:prstGeom>
          <a:noFill/>
        </p:spPr>
        <p:txBody>
          <a:bodyPr wrap="square">
            <a:spAutoFit/>
          </a:bodyPr>
          <a:lstStyle/>
          <a:p>
            <a:pPr algn="l"/>
            <a:r>
              <a:rPr lang="ru-RU" sz="1800" b="1" dirty="0">
                <a:solidFill>
                  <a:srgbClr val="0070C0"/>
                </a:solidFill>
                <a:latin typeface="Segoe UI" panose="020B0502040204020203" pitchFamily="34" charset="0"/>
              </a:rPr>
              <a:t>С компьютера возможен только ГОСТ </a:t>
            </a:r>
          </a:p>
          <a:p>
            <a:pPr algn="l"/>
            <a:r>
              <a:rPr lang="en-US" sz="1800" b="1" dirty="0">
                <a:solidFill>
                  <a:srgbClr val="0070C0"/>
                </a:solidFill>
                <a:latin typeface="Segoe UI" panose="020B0502040204020203" pitchFamily="34" charset="0"/>
              </a:rPr>
              <a:t>C </a:t>
            </a:r>
            <a:r>
              <a:rPr lang="ru-RU" sz="1800" b="1" dirty="0">
                <a:solidFill>
                  <a:srgbClr val="0070C0"/>
                </a:solidFill>
                <a:latin typeface="Segoe UI" panose="020B0502040204020203" pitchFamily="34" charset="0"/>
              </a:rPr>
              <a:t>мобильного Приложения только ГОСТ</a:t>
            </a:r>
          </a:p>
        </p:txBody>
      </p:sp>
    </p:spTree>
    <p:extLst>
      <p:ext uri="{BB962C8B-B14F-4D97-AF65-F5344CB8AC3E}">
        <p14:creationId xmlns:p14="http://schemas.microsoft.com/office/powerpoint/2010/main" val="401031086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000" y="1158819"/>
            <a:ext cx="8522219" cy="175432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a:rPr>
              <a:t>Вариант 1.</a:t>
            </a:r>
            <a:r>
              <a:rPr lang="ru-RU" dirty="0">
                <a:solidFill>
                  <a:prstClr val="black"/>
                </a:solidFill>
                <a:latin typeface="Calibri"/>
              </a:rPr>
              <a:t> Сейчас реализовать интеграцию с МП биометрия, в этом случае:</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ru-RU" dirty="0">
                <a:solidFill>
                  <a:prstClr val="black"/>
                </a:solidFill>
                <a:latin typeface="Calibri"/>
              </a:rPr>
              <a:t>Банк не сможет реализовать ГОСТ для клиента, следовательно, всем клиентам нужно отказать</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ru-RU" dirty="0">
                <a:solidFill>
                  <a:prstClr val="black"/>
                </a:solidFill>
                <a:latin typeface="Calibri"/>
              </a:rPr>
              <a:t>Банку необходимо провести контроль встраивания МП</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ru-RU" dirty="0">
                <a:solidFill>
                  <a:prstClr val="black"/>
                </a:solidFill>
                <a:latin typeface="Calibri"/>
              </a:rPr>
              <a:t>Временное решение до 01.01.2021</a:t>
            </a:r>
          </a:p>
          <a:p>
            <a:pPr marL="285750" indent="-285750">
              <a:buFontTx/>
              <a:buChar char="-"/>
              <a:defRPr/>
            </a:pPr>
            <a:r>
              <a:rPr lang="ru-RU" dirty="0">
                <a:solidFill>
                  <a:prstClr val="black"/>
                </a:solidFill>
                <a:latin typeface="Calibri"/>
              </a:rPr>
              <a:t>Не выполнение требования 149-ФЗ или выполнение «отказ всем клиентам»</a:t>
            </a:r>
          </a:p>
        </p:txBody>
      </p:sp>
      <p:sp>
        <p:nvSpPr>
          <p:cNvPr id="4" name="TextBox 3">
            <a:extLst>
              <a:ext uri="{FF2B5EF4-FFF2-40B4-BE49-F238E27FC236}">
                <a16:creationId xmlns:a16="http://schemas.microsoft.com/office/drawing/2014/main" id="{166688E7-816B-44C0-90CE-8C0BE1E292B7}"/>
              </a:ext>
            </a:extLst>
          </p:cNvPr>
          <p:cNvSpPr txBox="1"/>
          <p:nvPr/>
        </p:nvSpPr>
        <p:spPr>
          <a:xfrm>
            <a:off x="432000" y="3146207"/>
            <a:ext cx="8856780" cy="135421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Calibri"/>
              </a:rPr>
              <a:t>Вариант 2:</a:t>
            </a:r>
            <a:r>
              <a:rPr lang="ru-RU" dirty="0">
                <a:solidFill>
                  <a:prstClr val="black"/>
                </a:solidFill>
                <a:latin typeface="Calibri"/>
              </a:rPr>
              <a:t> Дождаться реализации оператором ЕБС,</a:t>
            </a:r>
            <a:r>
              <a:rPr lang="en-US" dirty="0">
                <a:solidFill>
                  <a:prstClr val="black"/>
                </a:solidFill>
                <a:latin typeface="Calibri"/>
              </a:rPr>
              <a:t> </a:t>
            </a:r>
            <a:r>
              <a:rPr lang="ru-RU" dirty="0">
                <a:solidFill>
                  <a:prstClr val="black"/>
                </a:solidFill>
                <a:latin typeface="Calibri"/>
              </a:rPr>
              <a:t>Крипто</a:t>
            </a:r>
            <a:r>
              <a:rPr lang="en-US" dirty="0">
                <a:solidFill>
                  <a:prstClr val="black"/>
                </a:solidFill>
                <a:latin typeface="Calibri"/>
              </a:rPr>
              <a:t>SDK </a:t>
            </a:r>
            <a:r>
              <a:rPr lang="ru-RU" dirty="0">
                <a:solidFill>
                  <a:prstClr val="black"/>
                </a:solidFill>
                <a:latin typeface="Calibri"/>
              </a:rPr>
              <a:t>для встраивания в МП,</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a:solidFill>
                  <a:prstClr val="black"/>
                </a:solidFill>
                <a:latin typeface="Calibri"/>
              </a:rPr>
              <a:t>Реализация ГОСТа для клиента,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a:solidFill>
                  <a:prstClr val="black"/>
                </a:solidFill>
                <a:latin typeface="Calibri"/>
              </a:rPr>
              <a:t>Не требуется проводить контроль встраивания МП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a:solidFill>
                  <a:prstClr val="black"/>
                </a:solidFill>
                <a:latin typeface="Calibri"/>
              </a:rPr>
              <a:t>Выполнение требования 149-ФЗ и 115-ФЗ</a:t>
            </a:r>
            <a:r>
              <a:rPr lang="ru-RU" sz="2800" dirty="0">
                <a:solidFill>
                  <a:prstClr val="black"/>
                </a:solidFill>
                <a:latin typeface="Calibri"/>
              </a:rPr>
              <a:t> </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EC9531F0-6605-451A-BDC9-C005DAC590BF}"/>
              </a:ext>
            </a:extLst>
          </p:cNvPr>
          <p:cNvSpPr txBox="1"/>
          <p:nvPr/>
        </p:nvSpPr>
        <p:spPr>
          <a:xfrm>
            <a:off x="432000" y="250166"/>
            <a:ext cx="8522218" cy="830997"/>
          </a:xfrm>
          <a:prstGeom prst="rect">
            <a:avLst/>
          </a:prstGeom>
          <a:noFill/>
        </p:spPr>
        <p:txBody>
          <a:bodyPr wrap="square" rtlCol="0">
            <a:spAutoFit/>
          </a:bodyPr>
          <a:lstStyle/>
          <a:p>
            <a:r>
              <a:rPr lang="ru-RU" sz="2400" dirty="0">
                <a:solidFill>
                  <a:srgbClr val="0070C0"/>
                </a:solidFill>
              </a:rPr>
              <a:t>Как реализовать требование 115-ФЗ по запуску МП к 01.01.2022?</a:t>
            </a:r>
          </a:p>
        </p:txBody>
      </p:sp>
    </p:spTree>
    <p:extLst>
      <p:ext uri="{BB962C8B-B14F-4D97-AF65-F5344CB8AC3E}">
        <p14:creationId xmlns:p14="http://schemas.microsoft.com/office/powerpoint/2010/main" val="42280186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995EDA7-D22F-4E2B-A1EF-2977628C36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32" r="21965"/>
          <a:stretch/>
        </p:blipFill>
        <p:spPr>
          <a:xfrm>
            <a:off x="6518591" y="0"/>
            <a:ext cx="2625409" cy="4498772"/>
          </a:xfrm>
          <a:prstGeom prst="rect">
            <a:avLst/>
          </a:prstGeom>
        </p:spPr>
      </p:pic>
      <p:sp>
        <p:nvSpPr>
          <p:cNvPr id="3" name="Прямоугольник 2">
            <a:extLst>
              <a:ext uri="{FF2B5EF4-FFF2-40B4-BE49-F238E27FC236}">
                <a16:creationId xmlns:a16="http://schemas.microsoft.com/office/drawing/2014/main" id="{87AD4141-CC40-4E94-89BA-5F8A238E7D46}"/>
              </a:ext>
            </a:extLst>
          </p:cNvPr>
          <p:cNvSpPr/>
          <p:nvPr/>
        </p:nvSpPr>
        <p:spPr>
          <a:xfrm>
            <a:off x="247046" y="184590"/>
            <a:ext cx="850861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FF0066"/>
                </a:solidFill>
                <a:effectLst/>
                <a:uLnTx/>
                <a:uFillTx/>
                <a:latin typeface="Segoe UI" panose="020B0502040204020203" pitchFamily="34" charset="0"/>
                <a:ea typeface="+mn-ea"/>
                <a:cs typeface="Segoe UI" panose="020B0502040204020203" pitchFamily="34" charset="0"/>
              </a:rPr>
              <a:t>Модуль удаленной идентификации</a:t>
            </a:r>
          </a:p>
        </p:txBody>
      </p:sp>
      <p:sp>
        <p:nvSpPr>
          <p:cNvPr id="4" name="Прямоугольник 3">
            <a:extLst>
              <a:ext uri="{FF2B5EF4-FFF2-40B4-BE49-F238E27FC236}">
                <a16:creationId xmlns:a16="http://schemas.microsoft.com/office/drawing/2014/main" id="{FDFA44FA-381A-41C2-95B2-7C69BDB09F0C}"/>
              </a:ext>
            </a:extLst>
          </p:cNvPr>
          <p:cNvSpPr/>
          <p:nvPr/>
        </p:nvSpPr>
        <p:spPr>
          <a:xfrm>
            <a:off x="247046" y="1043311"/>
            <a:ext cx="6686963" cy="3321230"/>
          </a:xfrm>
          <a:prstGeom prst="rect">
            <a:avLst/>
          </a:prstGeom>
        </p:spPr>
        <p:txBody>
          <a:bodyPr wrap="square">
            <a:spAutoFit/>
          </a:bodyPr>
          <a:lstStyle/>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Готовый клиентский и технологический сценарий</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Опросник клиента</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x-none"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Поддержка API для взаимодействия с внешними системами </a:t>
            </a:r>
            <a:endPar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10000"/>
              </a:lnSpc>
              <a:spcBef>
                <a:spcPts val="0"/>
              </a:spcBef>
              <a:spcAft>
                <a:spcPts val="0"/>
              </a:spcAft>
              <a:buClr>
                <a:srgbClr val="E0002E"/>
              </a:buClr>
              <a:buSzTx/>
              <a:buFontTx/>
              <a:buNone/>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x-none"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банка для проверки клиентов и приема на обслуживание </a:t>
            </a:r>
            <a:endPar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10000"/>
              </a:lnSpc>
              <a:spcBef>
                <a:spcPts val="0"/>
              </a:spcBef>
              <a:spcAft>
                <a:spcPts val="0"/>
              </a:spcAft>
              <a:buClr>
                <a:srgbClr val="E0002E"/>
              </a:buClr>
              <a:buSzTx/>
              <a:buFontTx/>
              <a:buNone/>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x-none"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(ДБО, C</a:t>
            </a: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ПР</a:t>
            </a:r>
            <a:r>
              <a:rPr kumimoji="0" lang="x-none"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АБС)</a:t>
            </a:r>
            <a:endPar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Дистрибутивная интеграция с ДБО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Faktura.ru</a:t>
            </a: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и «ЦФТ-банк» </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Облачная и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inhouse </a:t>
            </a: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поставка</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lang="ru-RU" sz="1600" dirty="0">
                <a:solidFill>
                  <a:prstClr val="black"/>
                </a:solidFill>
                <a:latin typeface="Segoe UI" panose="020B0502040204020203" pitchFamily="34" charset="0"/>
                <a:cs typeface="Segoe UI" panose="020B0502040204020203" pitchFamily="34" charset="0"/>
              </a:rPr>
              <a:t>Возможность реализации 2-х сценариев: с проверками на стороне банка или без проверок</a:t>
            </a:r>
            <a:endParaRPr lang="en-US" sz="1600" dirty="0">
              <a:solidFill>
                <a:prstClr val="black"/>
              </a:solidFill>
              <a:latin typeface="Segoe UI" panose="020B0502040204020203" pitchFamily="34" charset="0"/>
              <a:cs typeface="Segoe UI" panose="020B0502040204020203" pitchFamily="34" charset="0"/>
            </a:endParaRP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lang="ru-RU" sz="1600" dirty="0">
                <a:solidFill>
                  <a:prstClr val="black"/>
                </a:solidFill>
                <a:latin typeface="Segoe UI" panose="020B0502040204020203" pitchFamily="34" charset="0"/>
                <a:cs typeface="Segoe UI" panose="020B0502040204020203" pitchFamily="34" charset="0"/>
              </a:rPr>
              <a:t>Уведомления клиентов (СКЗИ, каналы)</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Поддержка (интеграци</a:t>
            </a:r>
            <a:r>
              <a:rPr lang="ru-RU" sz="1600" dirty="0">
                <a:solidFill>
                  <a:prstClr val="black"/>
                </a:solidFill>
                <a:latin typeface="Segoe UI" panose="020B0502040204020203" pitchFamily="34" charset="0"/>
                <a:cs typeface="Segoe UI" panose="020B0502040204020203" pitchFamily="34" charset="0"/>
              </a:rPr>
              <a:t>я) с Крипто</a:t>
            </a:r>
            <a:r>
              <a:rPr lang="en-US" sz="1600" dirty="0">
                <a:solidFill>
                  <a:prstClr val="black"/>
                </a:solidFill>
                <a:latin typeface="Segoe UI" panose="020B0502040204020203" pitchFamily="34" charset="0"/>
                <a:cs typeface="Segoe UI" panose="020B0502040204020203" pitchFamily="34" charset="0"/>
              </a:rPr>
              <a:t>SDK </a:t>
            </a:r>
            <a:r>
              <a:rPr lang="ru-RU" sz="1600" dirty="0">
                <a:solidFill>
                  <a:prstClr val="black"/>
                </a:solidFill>
                <a:latin typeface="Segoe UI" panose="020B0502040204020203" pitchFamily="34" charset="0"/>
                <a:cs typeface="Segoe UI" panose="020B0502040204020203" pitchFamily="34" charset="0"/>
              </a:rPr>
              <a:t>типового решения и дистрибутивная реализация в Фактура</a:t>
            </a:r>
            <a:endParaRPr kumimoji="0" lang="ru-RU"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Прямоугольник 4">
            <a:extLst>
              <a:ext uri="{FF2B5EF4-FFF2-40B4-BE49-F238E27FC236}">
                <a16:creationId xmlns:a16="http://schemas.microsoft.com/office/drawing/2014/main" id="{70FC15A4-5D79-4979-AE39-98F76A7DA68B}"/>
              </a:ext>
            </a:extLst>
          </p:cNvPr>
          <p:cNvSpPr/>
          <p:nvPr/>
        </p:nvSpPr>
        <p:spPr>
          <a:xfrm>
            <a:off x="247046" y="644728"/>
            <a:ext cx="696452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Удаленная биометрическая идентификация клиентов</a:t>
            </a:r>
          </a:p>
        </p:txBody>
      </p:sp>
    </p:spTree>
    <p:extLst>
      <p:ext uri="{BB962C8B-B14F-4D97-AF65-F5344CB8AC3E}">
        <p14:creationId xmlns:p14="http://schemas.microsoft.com/office/powerpoint/2010/main" val="40903381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C65417B-FFC4-4C6C-BD78-E3EA566BE4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56" t="7207" r="29254" b="24135"/>
          <a:stretch/>
        </p:blipFill>
        <p:spPr>
          <a:xfrm>
            <a:off x="3780367" y="2318525"/>
            <a:ext cx="1255594" cy="1287666"/>
          </a:xfrm>
          <a:prstGeom prst="ellipse">
            <a:avLst/>
          </a:prstGeom>
        </p:spPr>
      </p:pic>
      <p:sp>
        <p:nvSpPr>
          <p:cNvPr id="8" name="TextBox 7">
            <a:extLst>
              <a:ext uri="{FF2B5EF4-FFF2-40B4-BE49-F238E27FC236}">
                <a16:creationId xmlns:a16="http://schemas.microsoft.com/office/drawing/2014/main" id="{674B0EA2-E454-4C5D-AEEA-4CDF2E7C3BF7}"/>
              </a:ext>
            </a:extLst>
          </p:cNvPr>
          <p:cNvSpPr txBox="1"/>
          <p:nvPr/>
        </p:nvSpPr>
        <p:spPr>
          <a:xfrm>
            <a:off x="2653843" y="3775114"/>
            <a:ext cx="2664512" cy="923330"/>
          </a:xfrm>
          <a:prstGeom prst="rect">
            <a:avLst/>
          </a:prstGeom>
          <a:noFill/>
        </p:spPr>
        <p:txBody>
          <a:bodyPr wrap="none" rtlCol="0">
            <a:spAutoFit/>
          </a:bodyPr>
          <a:lstStyle/>
          <a:p>
            <a:r>
              <a:rPr lang="ru-RU" dirty="0">
                <a:solidFill>
                  <a:schemeClr val="bg1"/>
                </a:solidFill>
              </a:rPr>
              <a:t>Елена Смышляева,</a:t>
            </a:r>
          </a:p>
          <a:p>
            <a:r>
              <a:rPr kumimoji="0" lang="en-US" sz="1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e.smyshljaeva@cft.ru</a:t>
            </a:r>
            <a:endParaRPr kumimoji="0" lang="ru-RU" sz="1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Моб. +7(925)-376-65-27 </a:t>
            </a:r>
          </a:p>
        </p:txBody>
      </p:sp>
      <p:sp>
        <p:nvSpPr>
          <p:cNvPr id="6" name="Прямоугольник 5">
            <a:extLst>
              <a:ext uri="{FF2B5EF4-FFF2-40B4-BE49-F238E27FC236}">
                <a16:creationId xmlns:a16="http://schemas.microsoft.com/office/drawing/2014/main" id="{C866FC54-7B7A-41AE-B7AB-E68678569EE4}"/>
              </a:ext>
            </a:extLst>
          </p:cNvPr>
          <p:cNvSpPr/>
          <p:nvPr/>
        </p:nvSpPr>
        <p:spPr>
          <a:xfrm>
            <a:off x="-163835" y="1741649"/>
            <a:ext cx="914399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mn-cs"/>
              </a:rPr>
              <a:t>ВАШИ ВОПРОСЫ</a:t>
            </a:r>
          </a:p>
        </p:txBody>
      </p:sp>
    </p:spTree>
    <p:extLst>
      <p:ext uri="{BB962C8B-B14F-4D97-AF65-F5344CB8AC3E}">
        <p14:creationId xmlns:p14="http://schemas.microsoft.com/office/powerpoint/2010/main" val="37801706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571" y="1784710"/>
            <a:ext cx="895531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a:ea typeface="+mn-ea"/>
                <a:cs typeface="+mn-cs"/>
              </a:rPr>
              <a:t>Нужно ли нашему банку реализовывать </a:t>
            </a:r>
            <a:br>
              <a:rPr kumimoji="0" lang="ru-RU" sz="2800" b="0" i="0" u="none" strike="noStrike" kern="1200" cap="none" spc="0" normalizeH="0" baseline="0" noProof="0" dirty="0">
                <a:ln>
                  <a:noFill/>
                </a:ln>
                <a:solidFill>
                  <a:prstClr val="black"/>
                </a:solidFill>
                <a:effectLst/>
                <a:uLnTx/>
                <a:uFillTx/>
                <a:latin typeface="Calibri"/>
                <a:ea typeface="+mn-ea"/>
                <a:cs typeface="+mn-cs"/>
              </a:rPr>
            </a:br>
            <a:r>
              <a:rPr kumimoji="0" lang="ru-RU" sz="2800" b="0" i="0" u="none" strike="noStrike" kern="1200" cap="none" spc="0" normalizeH="0" baseline="0" noProof="0" dirty="0">
                <a:ln>
                  <a:noFill/>
                </a:ln>
                <a:solidFill>
                  <a:prstClr val="black"/>
                </a:solidFill>
                <a:effectLst/>
                <a:uLnTx/>
                <a:uFillTx/>
                <a:latin typeface="Calibri"/>
                <a:ea typeface="+mn-ea"/>
                <a:cs typeface="+mn-cs"/>
              </a:rPr>
              <a:t>биометрическую идентификацию?</a:t>
            </a:r>
          </a:p>
        </p:txBody>
      </p:sp>
    </p:spTree>
    <p:extLst>
      <p:ext uri="{BB962C8B-B14F-4D97-AF65-F5344CB8AC3E}">
        <p14:creationId xmlns:p14="http://schemas.microsoft.com/office/powerpoint/2010/main" val="21876212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5733" y="267459"/>
            <a:ext cx="8508614" cy="461665"/>
          </a:xfrm>
          <a:prstGeom prst="rect">
            <a:avLst/>
          </a:prstGeom>
        </p:spPr>
        <p:txBody>
          <a:bodyPr wrap="square">
            <a:spAutoFit/>
          </a:bodyPr>
          <a:lstStyle/>
          <a:p>
            <a:r>
              <a:rPr lang="ru-RU" sz="2400" dirty="0">
                <a:solidFill>
                  <a:srgbClr val="005C7D"/>
                </a:solidFill>
                <a:latin typeface="Segoe UI" panose="020B0502040204020203" pitchFamily="34" charset="0"/>
                <a:cs typeface="Segoe UI" panose="020B0502040204020203" pitchFamily="34" charset="0"/>
              </a:rPr>
              <a:t>Основные технологические отличия</a:t>
            </a:r>
          </a:p>
        </p:txBody>
      </p:sp>
      <p:graphicFrame>
        <p:nvGraphicFramePr>
          <p:cNvPr id="9" name="Таблица 8">
            <a:extLst>
              <a:ext uri="{FF2B5EF4-FFF2-40B4-BE49-F238E27FC236}">
                <a16:creationId xmlns:a16="http://schemas.microsoft.com/office/drawing/2014/main" id="{0C741BBA-E588-4BE1-BDB3-F83BDB2D1515}"/>
              </a:ext>
            </a:extLst>
          </p:cNvPr>
          <p:cNvGraphicFramePr>
            <a:graphicFrameLocks noGrp="1"/>
          </p:cNvGraphicFramePr>
          <p:nvPr>
            <p:extLst>
              <p:ext uri="{D42A27DB-BD31-4B8C-83A1-F6EECF244321}">
                <p14:modId xmlns:p14="http://schemas.microsoft.com/office/powerpoint/2010/main" val="3175371576"/>
              </p:ext>
            </p:extLst>
          </p:nvPr>
        </p:nvGraphicFramePr>
        <p:xfrm>
          <a:off x="380806" y="952125"/>
          <a:ext cx="8618468" cy="3403600"/>
        </p:xfrm>
        <a:graphic>
          <a:graphicData uri="http://schemas.openxmlformats.org/drawingml/2006/table">
            <a:tbl>
              <a:tblPr firstRow="1" bandRow="1">
                <a:tableStyleId>{5C22544A-7EE6-4342-B048-85BDC9FD1C3A}</a:tableStyleId>
              </a:tblPr>
              <a:tblGrid>
                <a:gridCol w="4309234">
                  <a:extLst>
                    <a:ext uri="{9D8B030D-6E8A-4147-A177-3AD203B41FA5}">
                      <a16:colId xmlns:a16="http://schemas.microsoft.com/office/drawing/2014/main" val="20000"/>
                    </a:ext>
                  </a:extLst>
                </a:gridCol>
                <a:gridCol w="4309234">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chemeClr val="tx1">
                              <a:lumMod val="75000"/>
                              <a:lumOff val="25000"/>
                            </a:schemeClr>
                          </a:solidFill>
                          <a:latin typeface="+mn-lt"/>
                        </a:rPr>
                        <a:t>Регистрация в ЕБС</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chemeClr val="tx1">
                              <a:lumMod val="75000"/>
                              <a:lumOff val="25000"/>
                            </a:schemeClr>
                          </a:solidFill>
                          <a:latin typeface="+mn-lt"/>
                        </a:rPr>
                        <a:t>Удаленная идентификация в ЕБС</a:t>
                      </a:r>
                      <a:endParaRPr lang="ru-RU" dirty="0"/>
                    </a:p>
                  </a:txBody>
                  <a:tcPr/>
                </a:tc>
                <a:extLst>
                  <a:ext uri="{0D108BD9-81ED-4DB2-BD59-A6C34878D82A}">
                    <a16:rowId xmlns:a16="http://schemas.microsoft.com/office/drawing/2014/main" val="10000"/>
                  </a:ext>
                </a:extLst>
              </a:tr>
              <a:tr h="370840">
                <a:tc>
                  <a:txBody>
                    <a:bodyPr/>
                    <a:lstStyle/>
                    <a:p>
                      <a:r>
                        <a:rPr lang="ru-RU" sz="1800" dirty="0">
                          <a:solidFill>
                            <a:schemeClr val="tx1">
                              <a:lumMod val="75000"/>
                              <a:lumOff val="25000"/>
                            </a:schemeClr>
                          </a:solidFill>
                          <a:latin typeface="+mn-lt"/>
                        </a:rPr>
                        <a:t>Взаимодействие с ЕСИА и ЕБС через СМЭВ</a:t>
                      </a:r>
                      <a:endParaRPr lang="ru-RU" dirty="0"/>
                    </a:p>
                  </a:txBody>
                  <a:tcPr/>
                </a:tc>
                <a:tc>
                  <a:txBody>
                    <a:bodyPr/>
                    <a:lstStyle/>
                    <a:p>
                      <a:r>
                        <a:rPr lang="ru-RU" sz="1800" dirty="0">
                          <a:solidFill>
                            <a:schemeClr val="tx1">
                              <a:lumMod val="75000"/>
                              <a:lumOff val="25000"/>
                            </a:schemeClr>
                          </a:solidFill>
                          <a:latin typeface="+mn-lt"/>
                        </a:rPr>
                        <a:t>Взаимодействие с ЕСИА и ЕБС через веб-сервисы</a:t>
                      </a:r>
                      <a:endParaRPr lang="ru-RU" dirty="0"/>
                    </a:p>
                  </a:txBody>
                  <a:tcPr/>
                </a:tc>
                <a:extLst>
                  <a:ext uri="{0D108BD9-81ED-4DB2-BD59-A6C34878D82A}">
                    <a16:rowId xmlns:a16="http://schemas.microsoft.com/office/drawing/2014/main" val="10001"/>
                  </a:ext>
                </a:extLst>
              </a:tr>
              <a:tr h="370840">
                <a:tc>
                  <a:txBody>
                    <a:bodyPr/>
                    <a:lstStyle/>
                    <a:p>
                      <a:r>
                        <a:rPr lang="ru-RU" sz="1800" dirty="0">
                          <a:solidFill>
                            <a:schemeClr val="tx1">
                              <a:lumMod val="75000"/>
                              <a:lumOff val="25000"/>
                            </a:schemeClr>
                          </a:solidFill>
                          <a:latin typeface="+mn-lt"/>
                        </a:rPr>
                        <a:t>Работа с </a:t>
                      </a:r>
                      <a:r>
                        <a:rPr lang="ru-RU" sz="1800" dirty="0" err="1">
                          <a:solidFill>
                            <a:schemeClr val="tx1">
                              <a:lumMod val="75000"/>
                              <a:lumOff val="25000"/>
                            </a:schemeClr>
                          </a:solidFill>
                          <a:latin typeface="+mn-lt"/>
                        </a:rPr>
                        <a:t>БДн</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Отсутствие работы с </a:t>
                      </a:r>
                      <a:r>
                        <a:rPr lang="ru-RU" sz="1800" dirty="0" err="1">
                          <a:solidFill>
                            <a:schemeClr val="tx1">
                              <a:lumMod val="75000"/>
                              <a:lumOff val="25000"/>
                            </a:schemeClr>
                          </a:solidFill>
                          <a:latin typeface="+mn-lt"/>
                        </a:rPr>
                        <a:t>БДн</a:t>
                      </a:r>
                      <a:endParaRPr lang="ru-RU"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lumMod val="75000"/>
                              <a:lumOff val="25000"/>
                            </a:schemeClr>
                          </a:solidFill>
                          <a:latin typeface="+mn-lt"/>
                        </a:rPr>
                        <a:t>HSM</a:t>
                      </a:r>
                      <a:r>
                        <a:rPr lang="en-US" sz="1800" dirty="0">
                          <a:solidFill>
                            <a:schemeClr val="tx1">
                              <a:lumMod val="75000"/>
                              <a:lumOff val="25000"/>
                            </a:schemeClr>
                          </a:solidFill>
                          <a:latin typeface="+mn-lt"/>
                        </a:rPr>
                        <a:t> </a:t>
                      </a:r>
                      <a:r>
                        <a:rPr lang="ru-RU" sz="1800" dirty="0">
                          <a:solidFill>
                            <a:schemeClr val="tx1">
                              <a:lumMod val="75000"/>
                              <a:lumOff val="25000"/>
                            </a:schemeClr>
                          </a:solidFill>
                          <a:latin typeface="+mn-lt"/>
                        </a:rPr>
                        <a:t>для подписания биометрических образцов</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lumMod val="75000"/>
                              <a:lumOff val="25000"/>
                            </a:schemeClr>
                          </a:solidFill>
                          <a:latin typeface="+mn-lt"/>
                        </a:rPr>
                        <a:t>HSM</a:t>
                      </a:r>
                      <a:r>
                        <a:rPr lang="en-US" sz="1800" dirty="0">
                          <a:solidFill>
                            <a:schemeClr val="tx1">
                              <a:lumMod val="75000"/>
                              <a:lumOff val="25000"/>
                            </a:schemeClr>
                          </a:solidFill>
                          <a:latin typeface="+mn-lt"/>
                        </a:rPr>
                        <a:t> </a:t>
                      </a:r>
                      <a:r>
                        <a:rPr lang="ru-RU" sz="1800" dirty="0">
                          <a:solidFill>
                            <a:schemeClr val="tx1">
                              <a:lumMod val="75000"/>
                              <a:lumOff val="25000"/>
                            </a:schemeClr>
                          </a:solidFill>
                          <a:latin typeface="+mn-lt"/>
                        </a:rPr>
                        <a:t>для подписания запросов</a:t>
                      </a:r>
                      <a:endParaRPr lang="ru-RU"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Не обязательно взаимодействие с др. </a:t>
                      </a:r>
                      <a:r>
                        <a:rPr lang="ru-RU" sz="1800" dirty="0" err="1">
                          <a:solidFill>
                            <a:schemeClr val="tx1">
                              <a:lumMod val="75000"/>
                              <a:lumOff val="25000"/>
                            </a:schemeClr>
                          </a:solidFill>
                          <a:latin typeface="+mn-lt"/>
                        </a:rPr>
                        <a:t>ИС</a:t>
                      </a:r>
                      <a:r>
                        <a:rPr lang="ru-RU" sz="1800" dirty="0">
                          <a:solidFill>
                            <a:schemeClr val="tx1">
                              <a:lumMod val="75000"/>
                              <a:lumOff val="25000"/>
                            </a:schemeClr>
                          </a:solidFill>
                          <a:latin typeface="+mn-lt"/>
                        </a:rPr>
                        <a:t> банка</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Обязательно взаимодействие с др. </a:t>
                      </a:r>
                      <a:r>
                        <a:rPr lang="ru-RU" sz="1800" dirty="0" err="1">
                          <a:solidFill>
                            <a:schemeClr val="tx1">
                              <a:lumMod val="75000"/>
                              <a:lumOff val="25000"/>
                            </a:schemeClr>
                          </a:solidFill>
                          <a:latin typeface="+mn-lt"/>
                        </a:rPr>
                        <a:t>ИС</a:t>
                      </a:r>
                      <a:r>
                        <a:rPr lang="ru-RU" sz="1800" dirty="0">
                          <a:solidFill>
                            <a:schemeClr val="tx1">
                              <a:lumMod val="75000"/>
                              <a:lumOff val="25000"/>
                            </a:schemeClr>
                          </a:solidFill>
                          <a:latin typeface="+mn-lt"/>
                        </a:rPr>
                        <a:t> банка (ДБО, </a:t>
                      </a:r>
                      <a:r>
                        <a:rPr lang="ru-RU" sz="1800" dirty="0" err="1">
                          <a:solidFill>
                            <a:schemeClr val="tx1">
                              <a:lumMod val="75000"/>
                              <a:lumOff val="25000"/>
                            </a:schemeClr>
                          </a:solidFill>
                          <a:latin typeface="+mn-lt"/>
                        </a:rPr>
                        <a:t>АБС</a:t>
                      </a:r>
                      <a:r>
                        <a:rPr lang="ru-RU" sz="1800" dirty="0">
                          <a:solidFill>
                            <a:schemeClr val="tx1">
                              <a:lumMod val="75000"/>
                              <a:lumOff val="25000"/>
                            </a:schemeClr>
                          </a:solidFill>
                          <a:latin typeface="+mn-lt"/>
                        </a:rPr>
                        <a:t>)</a:t>
                      </a:r>
                      <a:endParaRPr lang="ru-RU"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Роль банка – поставщик услуг</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Роль банка – потребитель услуг</a:t>
                      </a:r>
                      <a:endParaRPr lang="ru-RU" dirty="0"/>
                    </a:p>
                  </a:txBody>
                  <a:tcPr/>
                </a:tc>
                <a:extLst>
                  <a:ext uri="{0D108BD9-81ED-4DB2-BD59-A6C34878D82A}">
                    <a16:rowId xmlns:a16="http://schemas.microsoft.com/office/drawing/2014/main" val="10005"/>
                  </a:ext>
                </a:extLst>
              </a:tr>
              <a:tr h="370840">
                <a:tc>
                  <a:txBody>
                    <a:bodyPr/>
                    <a:lstStyle/>
                    <a:p>
                      <a:r>
                        <a:rPr lang="ru-RU" sz="1800" kern="1200" dirty="0">
                          <a:solidFill>
                            <a:schemeClr val="tx1">
                              <a:lumMod val="75000"/>
                              <a:lumOff val="25000"/>
                            </a:schemeClr>
                          </a:solidFill>
                          <a:latin typeface="+mn-lt"/>
                          <a:ea typeface="+mn-ea"/>
                          <a:cs typeface="+mn-cs"/>
                        </a:rPr>
                        <a:t>Не требуется дополнительный канал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chemeClr val="tx1">
                              <a:lumMod val="75000"/>
                              <a:lumOff val="25000"/>
                            </a:schemeClr>
                          </a:solidFill>
                          <a:latin typeface="+mn-lt"/>
                        </a:rPr>
                        <a:t>Требуется дополнительный канал. </a:t>
                      </a:r>
                      <a:endParaRPr lang="ru-RU"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082768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5733" y="267459"/>
            <a:ext cx="850861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p:txBody>
      </p:sp>
      <p:sp>
        <p:nvSpPr>
          <p:cNvPr id="17" name="Прямоугольник 16"/>
          <p:cNvSpPr/>
          <p:nvPr/>
        </p:nvSpPr>
        <p:spPr>
          <a:xfrm>
            <a:off x="435733" y="875172"/>
            <a:ext cx="6701365" cy="3254994"/>
          </a:xfrm>
          <a:prstGeom prst="rect">
            <a:avLst/>
          </a:prstGeom>
        </p:spPr>
        <p:txBody>
          <a:bodyPr wrap="square">
            <a:spAutoFit/>
          </a:bodyPr>
          <a:lstStyle/>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Регистрация банка, как потребителя Биометрических персональных данных*</a:t>
            </a:r>
          </a:p>
          <a:p>
            <a:pPr marL="214313" indent="-214313">
              <a:lnSpc>
                <a:spcPct val="110000"/>
              </a:lnSpc>
              <a:buClr>
                <a:srgbClr val="E0002E"/>
              </a:buClr>
              <a:buFont typeface="Arial" panose="020B0604020202020204" pitchFamily="34" charset="0"/>
              <a:buChar char="•"/>
              <a:defRPr/>
            </a:pPr>
            <a:r>
              <a:rPr kumimoji="0" lang="ru-RU" sz="16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Доп.канал</a:t>
            </a: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в </a:t>
            </a:r>
            <a:r>
              <a:rPr kumimoji="0" lang="en-US" sz="1600" b="0" i="0" u="none" strike="noStrike" kern="1200" cap="none" spc="0" normalizeH="0" baseline="0" noProof="0" dirty="0" err="1">
                <a:ln>
                  <a:noFill/>
                </a:ln>
                <a:solidFill>
                  <a:prstClr val="black"/>
                </a:solidFill>
                <a:effectLst/>
                <a:uLnTx/>
                <a:uFillTx/>
                <a:latin typeface="Calibri Light" panose="020F0302020204030204" pitchFamily="34" charset="0"/>
                <a:ea typeface="+mn-ea"/>
                <a:cs typeface="Calibri Light" panose="020F0302020204030204" pitchFamily="34" charset="0"/>
              </a:rPr>
              <a:t>Vipnet</a:t>
            </a:r>
            <a:r>
              <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до </a:t>
            </a:r>
            <a:r>
              <a:rPr lang="ru-RU" sz="1600" dirty="0">
                <a:solidFill>
                  <a:prstClr val="black"/>
                </a:solidFill>
                <a:latin typeface="Calibri Light" panose="020F0302020204030204" pitchFamily="34" charset="0"/>
                <a:cs typeface="Calibri Light" panose="020F0302020204030204" pitchFamily="34" charset="0"/>
              </a:rPr>
              <a:t>СМЭВ (</a:t>
            </a:r>
            <a:r>
              <a:rPr lang="ru-RU" sz="1600" dirty="0" err="1">
                <a:solidFill>
                  <a:prstClr val="black"/>
                </a:solidFill>
                <a:latin typeface="Calibri Light" panose="020F0302020204030204" pitchFamily="34" charset="0"/>
                <a:cs typeface="Calibri Light" panose="020F0302020204030204" pitchFamily="34" charset="0"/>
              </a:rPr>
              <a:t>Донастройка</a:t>
            </a:r>
            <a:r>
              <a:rPr lang="ru-RU" sz="1600" dirty="0">
                <a:solidFill>
                  <a:prstClr val="black"/>
                </a:solidFill>
                <a:latin typeface="Calibri Light" panose="020F0302020204030204" pitchFamily="34" charset="0"/>
                <a:cs typeface="Calibri Light" panose="020F0302020204030204" pitchFamily="34" charset="0"/>
              </a:rPr>
              <a:t> </a:t>
            </a:r>
            <a:r>
              <a:rPr lang="en-US" sz="1600" dirty="0" err="1">
                <a:solidFill>
                  <a:prstClr val="black"/>
                </a:solidFill>
                <a:latin typeface="Calibri Light" panose="020F0302020204030204" pitchFamily="34" charset="0"/>
                <a:cs typeface="Calibri Light" panose="020F0302020204030204" pitchFamily="34" charset="0"/>
              </a:rPr>
              <a:t>VipNet</a:t>
            </a:r>
            <a:r>
              <a:rPr lang="ru-RU" sz="1600" dirty="0">
                <a:solidFill>
                  <a:prstClr val="black"/>
                </a:solidFill>
                <a:latin typeface="Calibri Light" panose="020F0302020204030204" pitchFamily="34" charset="0"/>
                <a:cs typeface="Calibri Light" panose="020F0302020204030204" pitchFamily="34" charset="0"/>
              </a:rPr>
              <a:t>. Написать письмо на </a:t>
            </a:r>
            <a:r>
              <a:rPr lang="en-US" sz="1600" dirty="0">
                <a:solidFill>
                  <a:prstClr val="black"/>
                </a:solidFill>
                <a:latin typeface="Calibri Light" panose="020F0302020204030204" pitchFamily="34" charset="0"/>
                <a:cs typeface="Calibri Light" panose="020F0302020204030204" pitchFamily="34" charset="0"/>
              </a:rPr>
              <a:t>kriptokanal@rt.ru</a:t>
            </a:r>
            <a:r>
              <a:rPr lang="ru-RU" sz="1600" dirty="0">
                <a:solidFill>
                  <a:prstClr val="black"/>
                </a:solidFill>
                <a:latin typeface="Calibri Light" panose="020F0302020204030204" pitchFamily="34" charset="0"/>
                <a:cs typeface="Calibri Light" panose="020F03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Внесение изменений на сайт банка. Должна быть отдельная страница для такого рода услуг и прочие требования. Стандарты брендирования </a:t>
            </a:r>
            <a:r>
              <a:rPr kumimoji="0" lang="ru-RU"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https://bio.rt.ru/upload/iblock/ce6/Gaydlayn.pdf  </a:t>
            </a: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Согласование внутри бизнес-процесса/клиентского пути и условий при дистанционном приеме на обслуживание</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Утверждение оферты и прочих нужных документов при приеме ФЛ на обслуживание дистанционно</a:t>
            </a:r>
          </a:p>
          <a:p>
            <a:pPr marL="214313" marR="0" lvl="0" indent="-214313" algn="l" defTabSz="914400" rtl="0" eaLnBrk="1" fontAlgn="auto" latinLnBrk="0" hangingPunct="1">
              <a:lnSpc>
                <a:spcPct val="110000"/>
              </a:lnSpc>
              <a:spcBef>
                <a:spcPts val="0"/>
              </a:spcBef>
              <a:spcAft>
                <a:spcPts val="0"/>
              </a:spcAft>
              <a:buClr>
                <a:srgbClr val="E0002E"/>
              </a:buClr>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Доработки ИС Банка (ДБО, АБС, </a:t>
            </a:r>
            <a:r>
              <a:rPr lang="en-US" sz="1600" dirty="0">
                <a:solidFill>
                  <a:prstClr val="black"/>
                </a:solidFill>
                <a:latin typeface="Calibri Light" panose="020F0302020204030204" pitchFamily="34" charset="0"/>
                <a:cs typeface="Calibri Light" panose="020F0302020204030204" pitchFamily="34" charset="0"/>
              </a:rPr>
              <a:t>C</a:t>
            </a:r>
            <a:r>
              <a:rPr lang="ru-RU" sz="1600" dirty="0">
                <a:solidFill>
                  <a:prstClr val="black"/>
                </a:solidFill>
                <a:latin typeface="Calibri Light" panose="020F0302020204030204" pitchFamily="34" charset="0"/>
                <a:cs typeface="Calibri Light" panose="020F0302020204030204" pitchFamily="34" charset="0"/>
              </a:rPr>
              <a:t>ПР</a:t>
            </a: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p>
        </p:txBody>
      </p:sp>
      <p:sp>
        <p:nvSpPr>
          <p:cNvPr id="19" name="Прямоугольник 18"/>
          <p:cNvSpPr/>
          <p:nvPr/>
        </p:nvSpPr>
        <p:spPr>
          <a:xfrm>
            <a:off x="373276" y="301144"/>
            <a:ext cx="85710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Организационные мероприятия внутри банка</a:t>
            </a:r>
          </a:p>
        </p:txBody>
      </p:sp>
      <p:sp>
        <p:nvSpPr>
          <p:cNvPr id="3" name="TextBox 2">
            <a:extLst>
              <a:ext uri="{FF2B5EF4-FFF2-40B4-BE49-F238E27FC236}">
                <a16:creationId xmlns:a16="http://schemas.microsoft.com/office/drawing/2014/main" id="{213E2611-1A37-42DB-8469-74AA3E28D38D}"/>
              </a:ext>
            </a:extLst>
          </p:cNvPr>
          <p:cNvSpPr txBox="1"/>
          <p:nvPr/>
        </p:nvSpPr>
        <p:spPr>
          <a:xfrm>
            <a:off x="435733" y="4288779"/>
            <a:ext cx="88590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  </a:t>
            </a: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
            </a:r>
            <a:r>
              <a:rPr kumimoji="0" lang="ru-RU" sz="1600" b="0" i="0" u="none" strike="noStrike" kern="1200" cap="none" spc="0" normalizeH="0" baseline="0" noProof="0" dirty="0">
                <a:ln>
                  <a:noFill/>
                </a:ln>
                <a:solidFill>
                  <a:prstClr val="black"/>
                </a:solidFill>
                <a:effectLst/>
                <a:uLnTx/>
                <a:uFillTx/>
                <a:latin typeface="Calibri"/>
                <a:ea typeface="+mn-ea"/>
                <a:cs typeface="+mn-cs"/>
              </a:rPr>
              <a:t> </a:t>
            </a:r>
            <a:r>
              <a:rPr kumimoji="0" lang="ru-RU"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Методические рекомендации по Удаленной идентификации </a:t>
            </a:r>
            <a:r>
              <a:rPr kumimoji="0" lang="ru-RU" sz="1600" b="0" i="0" u="none" strike="noStrike" kern="1200" cap="none" spc="0" normalizeH="0" baseline="0" noProof="0" dirty="0">
                <a:ln>
                  <a:noFill/>
                </a:ln>
                <a:solidFill>
                  <a:prstClr val="black"/>
                </a:solidFill>
                <a:effectLst/>
                <a:uLnTx/>
                <a:uFillTx/>
                <a:latin typeface="Calibri"/>
                <a:ea typeface="+mn-ea"/>
                <a:cs typeface="+mn-cs"/>
              </a:rPr>
              <a:t>– </a:t>
            </a:r>
            <a:r>
              <a:rPr kumimoji="0" lang="ru-RU" sz="1600" b="0" i="0" u="none" strike="noStrike" kern="1200" cap="none" spc="0" normalizeH="0" baseline="0" noProof="0" dirty="0">
                <a:ln>
                  <a:noFill/>
                </a:ln>
                <a:solidFill>
                  <a:prstClr val="black"/>
                </a:solidFill>
                <a:effectLst/>
                <a:uLnTx/>
                <a:uFillTx/>
                <a:latin typeface="Calibri"/>
                <a:ea typeface="+mn-ea"/>
                <a:cs typeface="+mn-cs"/>
                <a:hlinkClick r:id="rId4"/>
              </a:rPr>
              <a:t>здесь</a:t>
            </a: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F05953BB-C091-43B2-97D9-5D5F6A5066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652" y="1033785"/>
            <a:ext cx="1952557" cy="243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689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693633"/>
            <a:ext cx="89916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a:ea typeface="+mn-ea"/>
                <a:cs typeface="+mn-cs"/>
              </a:rPr>
              <a:t>С чего нам начать?</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Кредиты или депозиты?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a:ea typeface="+mn-ea"/>
                <a:cs typeface="+mn-cs"/>
              </a:rPr>
              <a:t>Сайт или Мобильное Приложение?</a:t>
            </a:r>
          </a:p>
        </p:txBody>
      </p:sp>
    </p:spTree>
    <p:extLst>
      <p:ext uri="{BB962C8B-B14F-4D97-AF65-F5344CB8AC3E}">
        <p14:creationId xmlns:p14="http://schemas.microsoft.com/office/powerpoint/2010/main" val="714430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94591" y="682807"/>
            <a:ext cx="882747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Этап 1. </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Вклады/счет на сайте банка</a:t>
            </a:r>
            <a:r>
              <a:rPr lang="ru-RU" dirty="0">
                <a:solidFill>
                  <a:srgbClr val="005C7D"/>
                </a:solidFill>
                <a:latin typeface="Segoe UI" panose="020B0502040204020203" pitchFamily="34" charset="0"/>
                <a:cs typeface="Segoe UI" panose="020B0502040204020203" pitchFamily="34" charset="0"/>
              </a:rPr>
              <a:t>. Идентифицируем клиента, пускаем в ДБО</a:t>
            </a:r>
            <a:endPar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1.Сайт + 2.УБИ (типовое решение) + 3.АБС + 4.ДБО (ЛК)</a:t>
            </a:r>
            <a:r>
              <a:rPr kumimoji="0" lang="en-US"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a:t>
            </a:r>
            <a:endPar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endParaRPr>
          </a:p>
        </p:txBody>
      </p:sp>
      <p:pic>
        <p:nvPicPr>
          <p:cNvPr id="11" name="Рисунок 10">
            <a:extLst>
              <a:ext uri="{FF2B5EF4-FFF2-40B4-BE49-F238E27FC236}">
                <a16:creationId xmlns:a16="http://schemas.microsoft.com/office/drawing/2014/main" id="{D0BB0F4E-B815-4A9B-B21E-2284FE4AC6CA}"/>
              </a:ext>
            </a:extLst>
          </p:cNvPr>
          <p:cNvPicPr>
            <a:picLocks noChangeAspect="1"/>
          </p:cNvPicPr>
          <p:nvPr/>
        </p:nvPicPr>
        <p:blipFill>
          <a:blip r:embed="rId3"/>
          <a:stretch>
            <a:fillRect/>
          </a:stretch>
        </p:blipFill>
        <p:spPr>
          <a:xfrm>
            <a:off x="8200292" y="4159583"/>
            <a:ext cx="943708" cy="923330"/>
          </a:xfrm>
          <a:prstGeom prst="rect">
            <a:avLst/>
          </a:prstGeom>
        </p:spPr>
      </p:pic>
      <p:sp>
        <p:nvSpPr>
          <p:cNvPr id="12" name="TextBox 11">
            <a:extLst>
              <a:ext uri="{FF2B5EF4-FFF2-40B4-BE49-F238E27FC236}">
                <a16:creationId xmlns:a16="http://schemas.microsoft.com/office/drawing/2014/main" id="{18798646-D3F2-47BE-81A9-6F9380828940}"/>
              </a:ext>
            </a:extLst>
          </p:cNvPr>
          <p:cNvSpPr txBox="1"/>
          <p:nvPr/>
        </p:nvSpPr>
        <p:spPr>
          <a:xfrm>
            <a:off x="684141" y="3300760"/>
            <a:ext cx="837703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Этап 4.</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Кредиты в Мобильном Приложении: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1.МП банка (доавторизационная зона) + 2. Встраивание </a:t>
            </a:r>
            <a:r>
              <a:rPr kumimoji="0" lang="en-US"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SDK </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в МП (замена МП </a:t>
            </a:r>
            <a:r>
              <a:rPr lang="ru-RU" dirty="0">
                <a:solidFill>
                  <a:srgbClr val="005C7D"/>
                </a:solidFill>
                <a:latin typeface="Segoe UI" panose="020B0502040204020203" pitchFamily="34" charset="0"/>
                <a:cs typeface="Segoe UI" panose="020B0502040204020203" pitchFamily="34" charset="0"/>
              </a:rPr>
              <a:t>Биометрия) + 3.УБИ (типовое решение) + 4.АБС + 5.МП банка (ЛК) + 6.Цифровой профиль + 7.СПР</a:t>
            </a:r>
          </a:p>
        </p:txBody>
      </p:sp>
      <p:sp>
        <p:nvSpPr>
          <p:cNvPr id="14" name="Прямоугольник 13">
            <a:extLst>
              <a:ext uri="{FF2B5EF4-FFF2-40B4-BE49-F238E27FC236}">
                <a16:creationId xmlns:a16="http://schemas.microsoft.com/office/drawing/2014/main" id="{AAEA85CA-33B7-4515-8DBA-1D4580F8B785}"/>
              </a:ext>
            </a:extLst>
          </p:cNvPr>
          <p:cNvSpPr/>
          <p:nvPr/>
        </p:nvSpPr>
        <p:spPr>
          <a:xfrm>
            <a:off x="694590" y="1329138"/>
            <a:ext cx="829114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Этап 2.</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Кредиты на сайте банка: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1.Сайт + 2.УБИ (типовое решение) + 3.АБС</a:t>
            </a:r>
            <a:r>
              <a:rPr kumimoji="0" lang="en-US"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4.ДБО (ЛК) + 5.Цифровой профиль + 6.СПР </a:t>
            </a:r>
          </a:p>
        </p:txBody>
      </p:sp>
      <p:sp>
        <p:nvSpPr>
          <p:cNvPr id="6" name="Прямоугольник 5">
            <a:extLst>
              <a:ext uri="{FF2B5EF4-FFF2-40B4-BE49-F238E27FC236}">
                <a16:creationId xmlns:a16="http://schemas.microsoft.com/office/drawing/2014/main" id="{D3A1114E-7F26-4CEB-BD8A-5328AA9BF717}"/>
              </a:ext>
            </a:extLst>
          </p:cNvPr>
          <p:cNvSpPr/>
          <p:nvPr/>
        </p:nvSpPr>
        <p:spPr>
          <a:xfrm>
            <a:off x="278423" y="172573"/>
            <a:ext cx="85050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ЭТАПЫ ПРОЕКТА УБИ</a:t>
            </a:r>
          </a:p>
        </p:txBody>
      </p:sp>
      <p:sp>
        <p:nvSpPr>
          <p:cNvPr id="10" name="Овал 9">
            <a:extLst>
              <a:ext uri="{FF2B5EF4-FFF2-40B4-BE49-F238E27FC236}">
                <a16:creationId xmlns:a16="http://schemas.microsoft.com/office/drawing/2014/main" id="{6E97A417-CD81-48FE-9646-3DA63AAD5FEC}"/>
              </a:ext>
            </a:extLst>
          </p:cNvPr>
          <p:cNvSpPr/>
          <p:nvPr/>
        </p:nvSpPr>
        <p:spPr>
          <a:xfrm>
            <a:off x="240322" y="1436861"/>
            <a:ext cx="443819" cy="43088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6</a:t>
            </a:r>
          </a:p>
        </p:txBody>
      </p:sp>
      <p:sp>
        <p:nvSpPr>
          <p:cNvPr id="13" name="Овал 12">
            <a:extLst>
              <a:ext uri="{FF2B5EF4-FFF2-40B4-BE49-F238E27FC236}">
                <a16:creationId xmlns:a16="http://schemas.microsoft.com/office/drawing/2014/main" id="{F2104AE6-0391-4F8F-AE1D-BD15C01E68DE}"/>
              </a:ext>
            </a:extLst>
          </p:cNvPr>
          <p:cNvSpPr/>
          <p:nvPr/>
        </p:nvSpPr>
        <p:spPr>
          <a:xfrm>
            <a:off x="240323" y="683606"/>
            <a:ext cx="443819" cy="4620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5" name="Овал 14">
            <a:extLst>
              <a:ext uri="{FF2B5EF4-FFF2-40B4-BE49-F238E27FC236}">
                <a16:creationId xmlns:a16="http://schemas.microsoft.com/office/drawing/2014/main" id="{3E964A2A-07D5-4D0B-BC23-E4457E4C1039}"/>
              </a:ext>
            </a:extLst>
          </p:cNvPr>
          <p:cNvSpPr/>
          <p:nvPr/>
        </p:nvSpPr>
        <p:spPr>
          <a:xfrm>
            <a:off x="250769" y="2481891"/>
            <a:ext cx="443819" cy="43088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16" name="Овал 15">
            <a:extLst>
              <a:ext uri="{FF2B5EF4-FFF2-40B4-BE49-F238E27FC236}">
                <a16:creationId xmlns:a16="http://schemas.microsoft.com/office/drawing/2014/main" id="{62577045-4C5D-454A-804C-F1660C865C52}"/>
              </a:ext>
            </a:extLst>
          </p:cNvPr>
          <p:cNvSpPr/>
          <p:nvPr/>
        </p:nvSpPr>
        <p:spPr>
          <a:xfrm>
            <a:off x="278415" y="3543720"/>
            <a:ext cx="443819" cy="4308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7</a:t>
            </a:r>
          </a:p>
        </p:txBody>
      </p:sp>
      <p:sp>
        <p:nvSpPr>
          <p:cNvPr id="18" name="TextBox 17">
            <a:extLst>
              <a:ext uri="{FF2B5EF4-FFF2-40B4-BE49-F238E27FC236}">
                <a16:creationId xmlns:a16="http://schemas.microsoft.com/office/drawing/2014/main" id="{2C1D6F42-865D-47F9-97B8-9DCCC8D57450}"/>
              </a:ext>
            </a:extLst>
          </p:cNvPr>
          <p:cNvSpPr txBox="1"/>
          <p:nvPr/>
        </p:nvSpPr>
        <p:spPr>
          <a:xfrm>
            <a:off x="684141" y="2282695"/>
            <a:ext cx="83770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Этап 3.</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 Вклады/счет в Мобильном Приложении: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1.МП банка (доавторизационная зона) + 2. Встраивание </a:t>
            </a:r>
            <a:r>
              <a:rPr kumimoji="0" lang="en-US"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SDK </a:t>
            </a:r>
            <a:r>
              <a:rPr kumimoji="0" lang="ru-RU" sz="1800" b="0" i="0" u="none" strike="noStrike" kern="1200" cap="none" spc="0" normalizeH="0" baseline="0" noProof="0" dirty="0">
                <a:ln>
                  <a:noFill/>
                </a:ln>
                <a:solidFill>
                  <a:srgbClr val="005C7D"/>
                </a:solidFill>
                <a:effectLst/>
                <a:uLnTx/>
                <a:uFillTx/>
                <a:latin typeface="Segoe UI" panose="020B0502040204020203" pitchFamily="34" charset="0"/>
                <a:ea typeface="+mn-ea"/>
                <a:cs typeface="Segoe UI" panose="020B0502040204020203" pitchFamily="34" charset="0"/>
              </a:rPr>
              <a:t>в МП (замена </a:t>
            </a:r>
            <a:r>
              <a:rPr lang="ru-RU" dirty="0">
                <a:solidFill>
                  <a:srgbClr val="005C7D"/>
                </a:solidFill>
                <a:latin typeface="Segoe UI" panose="020B0502040204020203" pitchFamily="34" charset="0"/>
                <a:cs typeface="Segoe UI" panose="020B0502040204020203" pitchFamily="34" charset="0"/>
              </a:rPr>
              <a:t>МП Биометрия) + 3.УБИ (типовое решение) + 4.АБС + 5.МП банка (ЛК)</a:t>
            </a:r>
          </a:p>
        </p:txBody>
      </p:sp>
    </p:spTree>
    <p:extLst>
      <p:ext uri="{BB962C8B-B14F-4D97-AF65-F5344CB8AC3E}">
        <p14:creationId xmlns:p14="http://schemas.microsoft.com/office/powerpoint/2010/main" val="247980519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 y="878293"/>
            <a:ext cx="8991600" cy="2585323"/>
          </a:xfrm>
          <a:prstGeom prst="rect">
            <a:avLst/>
          </a:prstGeom>
          <a:noFill/>
        </p:spPr>
        <p:txBody>
          <a:bodyPr wrap="square" rtlCol="0">
            <a:spAutoFit/>
          </a:bodyPr>
          <a:lstStyle/>
          <a:p>
            <a:pPr marL="342900" indent="-342900" algn="l">
              <a:buFont typeface="+mj-lt"/>
              <a:buAutoNum type="arabicPeriod"/>
            </a:pPr>
            <a:r>
              <a:rPr lang="ru-RU" sz="1800" dirty="0">
                <a:effectLst/>
                <a:latin typeface="Times New Roman" panose="02020603050405020304" pitchFamily="18" charset="0"/>
                <a:ea typeface="Times New Roman" panose="02020603050405020304" pitchFamily="18" charset="0"/>
              </a:rPr>
              <a:t>Сведения о бенефициарных владельцах</a:t>
            </a:r>
          </a:p>
          <a:p>
            <a:pPr marL="342900" indent="-342900">
              <a:buFont typeface="+mj-lt"/>
              <a:buAutoNum type="arabicPeriod"/>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Сведения о выгодоприобретателях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Сведения о принадлежности к Публичным должностным лицам* (ПДЛ)</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(FATCA</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CRS</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принадлежность к иностранным налогоплательщикам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rabicPeriod"/>
            </a:pPr>
            <a:r>
              <a:rPr lang="ru-RU" dirty="0">
                <a:latin typeface="Times New Roman" panose="02020603050405020304" pitchFamily="18" charset="0"/>
                <a:cs typeface="Times New Roman" panose="02020603050405020304" pitchFamily="18" charset="0"/>
              </a:rPr>
              <a:t>Взаимоотношения с Банком:</a:t>
            </a:r>
          </a:p>
          <a:p>
            <a:pPr marL="285750" indent="-285750" algn="l">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Цели установления деловых отношений с Банком</a:t>
            </a:r>
            <a:endParaRPr lang="en-US"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Характер деловых отношений с Банком - Долгосрочное сотрудничество</a:t>
            </a:r>
          </a:p>
          <a:p>
            <a:pPr marL="285750" indent="-285750" algn="l">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Источник происхождения денежных средств</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Др</a:t>
            </a:r>
            <a:r>
              <a:rPr lang="ru-RU"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297FFC26-2986-4DB6-BACA-508A2651CDC0}"/>
              </a:ext>
            </a:extLst>
          </p:cNvPr>
          <p:cNvSpPr txBox="1"/>
          <p:nvPr/>
        </p:nvSpPr>
        <p:spPr>
          <a:xfrm>
            <a:off x="304800" y="236220"/>
            <a:ext cx="8260080" cy="523220"/>
          </a:xfrm>
          <a:prstGeom prst="rect">
            <a:avLst/>
          </a:prstGeom>
          <a:noFill/>
        </p:spPr>
        <p:txBody>
          <a:bodyPr wrap="square" rtlCol="0">
            <a:spAutoFit/>
          </a:bodyPr>
          <a:lstStyle/>
          <a:p>
            <a:r>
              <a:rPr lang="ru-RU" sz="2800" dirty="0">
                <a:solidFill>
                  <a:srgbClr val="0070C0"/>
                </a:solidFill>
              </a:rPr>
              <a:t>Анкета по 115-ФЗ </a:t>
            </a:r>
          </a:p>
        </p:txBody>
      </p:sp>
    </p:spTree>
    <p:extLst>
      <p:ext uri="{BB962C8B-B14F-4D97-AF65-F5344CB8AC3E}">
        <p14:creationId xmlns:p14="http://schemas.microsoft.com/office/powerpoint/2010/main" val="361824936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48530"/>
            <a:ext cx="914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solidFill>
                  <a:prstClr val="black"/>
                </a:solidFill>
                <a:latin typeface="Calibri"/>
              </a:rPr>
              <a:t>Как от клиента получить анкету по 115-ФЗ? </a:t>
            </a:r>
            <a:endParaRPr kumimoji="0" lang="ru-R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662502"/>
      </p:ext>
    </p:extLst>
  </p:cSld>
  <p:clrMapOvr>
    <a:masterClrMapping/>
  </p:clrMapOvr>
  <p:transition spd="slow">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48805</TotalTime>
  <Words>2613</Words>
  <Application>Microsoft Office PowerPoint</Application>
  <PresentationFormat>Экран (16:9)</PresentationFormat>
  <Paragraphs>200</Paragraphs>
  <Slides>23</Slides>
  <Notes>23</Notes>
  <HiddenSlides>0</HiddenSlides>
  <MMClips>1</MMClips>
  <ScaleCrop>false</ScaleCrop>
  <HeadingPairs>
    <vt:vector size="6" baseType="variant">
      <vt:variant>
        <vt:lpstr>Использованные шрифты</vt:lpstr>
      </vt:variant>
      <vt:variant>
        <vt:i4>10</vt:i4>
      </vt:variant>
      <vt:variant>
        <vt:lpstr>Тема</vt:lpstr>
      </vt:variant>
      <vt:variant>
        <vt:i4>3</vt:i4>
      </vt:variant>
      <vt:variant>
        <vt:lpstr>Заголовки слайдов</vt:lpstr>
      </vt:variant>
      <vt:variant>
        <vt:i4>23</vt:i4>
      </vt:variant>
    </vt:vector>
  </HeadingPairs>
  <TitlesOfParts>
    <vt:vector size="36" baseType="lpstr">
      <vt:lpstr>Arial</vt:lpstr>
      <vt:lpstr>Calibri</vt:lpstr>
      <vt:lpstr>Calibri Light</vt:lpstr>
      <vt:lpstr>Cambria Math</vt:lpstr>
      <vt:lpstr>inherit</vt:lpstr>
      <vt:lpstr>Segoe UI</vt:lpstr>
      <vt:lpstr>Segoe UI Light</vt:lpstr>
      <vt:lpstr>Segoe UI Semibold</vt:lpstr>
      <vt:lpstr>Tahoma</vt:lpstr>
      <vt:lpstr>Times New Roman</vt:lpstr>
      <vt:lpstr>Тема Office</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CFTUser</dc:creator>
  <cp:lastModifiedBy>Смышляева Елена Владимировна</cp:lastModifiedBy>
  <cp:revision>687</cp:revision>
  <cp:lastPrinted>2018-01-26T04:53:39Z</cp:lastPrinted>
  <dcterms:created xsi:type="dcterms:W3CDTF">2017-12-04T04:45:05Z</dcterms:created>
  <dcterms:modified xsi:type="dcterms:W3CDTF">2021-04-29T12:32:41Z</dcterms:modified>
</cp:coreProperties>
</file>