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3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353" r:id="rId3"/>
    <p:sldId id="601" r:id="rId4"/>
    <p:sldId id="603" r:id="rId5"/>
    <p:sldId id="588" r:id="rId6"/>
    <p:sldId id="527" r:id="rId7"/>
    <p:sldId id="604" r:id="rId8"/>
    <p:sldId id="628" r:id="rId9"/>
    <p:sldId id="623" r:id="rId10"/>
    <p:sldId id="447" r:id="rId11"/>
    <p:sldId id="449" r:id="rId12"/>
    <p:sldId id="585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B73"/>
    <a:srgbClr val="2F3E5F"/>
    <a:srgbClr val="485E91"/>
    <a:srgbClr val="153A54"/>
    <a:srgbClr val="086AAC"/>
    <a:srgbClr val="01416C"/>
    <a:srgbClr val="FFFFFF"/>
    <a:srgbClr val="097AC7"/>
    <a:srgbClr val="065387"/>
    <a:srgbClr val="03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129" autoAdjust="0"/>
  </p:normalViewPr>
  <p:slideViewPr>
    <p:cSldViewPr snapToGrid="0" showGuides="1">
      <p:cViewPr varScale="1">
        <p:scale>
          <a:sx n="135" d="100"/>
          <a:sy n="135" d="100"/>
        </p:scale>
        <p:origin x="93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17/03/2021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2521A-9ACE-44A2-9A42-6A7A063CDB68}" emma:medium="tactile" emma:mode="ink">
          <msink:context xmlns:msink="http://schemas.microsoft.com/ink/2010/main" type="inkDrawing" rotatedBoundingBox="8685,5169 8690,5168 8690,5169 8686,5171" semanticType="callout" shapeName="Other"/>
        </emma:interpretation>
      </emma:emma>
    </inkml:annotationXML>
    <inkml:trace contextRef="#ctx0" brushRef="#br0">4 0 201,'0'2'44,"0"-2"-49,-4 0-56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24A7A-B66C-435A-B6AA-975E5824CE3D}" emma:medium="tactile" emma:mode="ink">
          <msink:context xmlns:msink="http://schemas.microsoft.com/ink/2010/main" type="writingRegion" rotatedBoundingBox="249,-1647 302,-1647 302,-1614 249,-1614"/>
        </emma:interpretation>
      </emma:emma>
    </inkml:annotationXML>
    <inkml:traceGroup>
      <inkml:annotationXML>
        <emma:emma xmlns:emma="http://www.w3.org/2003/04/emma" version="1.0">
          <emma:interpretation id="{006841C2-2F15-4370-98E8-8EF8790A8C2D}" emma:medium="tactile" emma:mode="ink">
            <msink:context xmlns:msink="http://schemas.microsoft.com/ink/2010/main" type="paragraph" rotatedBoundingBox="249,-1647 302,-1647 302,-1614 249,-1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36522D-B9D0-4527-A2DF-2C6DE7207BE8}" emma:medium="tactile" emma:mode="ink">
              <msink:context xmlns:msink="http://schemas.microsoft.com/ink/2010/main" type="line" rotatedBoundingBox="249,-1647 302,-1647 302,-1614 249,-1614"/>
            </emma:interpretation>
          </emma:emma>
        </inkml:annotationXML>
        <inkml:traceGroup>
          <inkml:annotationXML>
            <emma:emma xmlns:emma="http://www.w3.org/2003/04/emma" version="1.0">
              <emma:interpretation id="{18951EFF-FD25-4E67-9FC9-864751FCD604}" emma:medium="tactile" emma:mode="ink">
                <msink:context xmlns:msink="http://schemas.microsoft.com/ink/2010/main" type="inkWord" rotatedBoundingBox="249,-1647 302,-1647 302,-1614 249,-161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56 33 250,'-35'-15'22,"17"6"-19,18 7-3,0 0-39,24-3-61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0 201,'0'2'44,"0"-2"-49,-4 0-56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4EF0-4662-4BB4-8F99-B9FDE6120FB0}" type="datetimeFigureOut">
              <a:rPr lang="ru-RU" smtClean="0"/>
              <a:t>17/03/2021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49ED-DF61-4D80-9912-626E6D6D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Этап 2 включает в себя этап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1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6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8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1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549ED-DF61-4D80-9912-626E6D6D64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1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0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3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2" y="0"/>
            <a:ext cx="9144000" cy="51728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 7"/>
          <p:cNvSpPr/>
          <p:nvPr userDrawn="1"/>
        </p:nvSpPr>
        <p:spPr>
          <a:xfrm>
            <a:off x="-7883" y="4670015"/>
            <a:ext cx="9151883" cy="5007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b="-10595"/>
          <a:stretch/>
        </p:blipFill>
        <p:spPr>
          <a:xfrm>
            <a:off x="2143192" y="4717285"/>
            <a:ext cx="3184617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9" y="4753285"/>
            <a:ext cx="862612" cy="28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845" y="4670015"/>
            <a:ext cx="9144000" cy="5007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71042"/>
            <a:ext cx="1620000" cy="540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93325" y="648890"/>
            <a:ext cx="5434598" cy="439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expertise &amp;</a:t>
            </a:r>
            <a:r>
              <a:rPr lang="ru-RU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innovation</a:t>
            </a:r>
            <a:endParaRPr lang="ru-RU" sz="4000" i="1" dirty="0">
              <a:solidFill>
                <a:srgbClr val="394B7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13649" y="0"/>
            <a:ext cx="9157649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2631972" y="3112947"/>
            <a:ext cx="2000068" cy="1029113"/>
            <a:chOff x="2393837" y="2470530"/>
            <a:chExt cx="2000068" cy="1029113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2393837" y="2470530"/>
              <a:ext cx="18957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780-50-12</a:t>
              </a:r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604-12-20 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2393837" y="3191866"/>
              <a:ext cx="1311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market@cft.ru</a:t>
              </a:r>
              <a:endParaRPr lang="ru-RU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393837" y="3038342"/>
              <a:ext cx="2000068" cy="261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www.cft.group.ru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Picture 2" descr="http://qrcoder.ru/code/?https%3A%2F%2Fcft.group%2F&amp;4&amp;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0" y="2951713"/>
            <a:ext cx="1351582" cy="13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84690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71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239530"/>
            <a:ext cx="8053018" cy="21198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156" y="1493000"/>
            <a:ext cx="4389768" cy="847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CBC0D6-191C-F642-825C-D716447951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7176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2" y="557477"/>
            <a:ext cx="1656000" cy="552155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9532" y="1507787"/>
            <a:ext cx="9134468" cy="252919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29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614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27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239530"/>
            <a:ext cx="8053018" cy="21198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156" y="1493000"/>
            <a:ext cx="4389768" cy="847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CBC0D6-191C-F642-825C-D716447951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2744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9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3" y="4776577"/>
            <a:ext cx="972000" cy="324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-30473" y="4727937"/>
            <a:ext cx="918000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8" r:id="rId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0877" r="9494" b="234"/>
          <a:stretch/>
        </p:blipFill>
        <p:spPr>
          <a:xfrm rot="10800000">
            <a:off x="0" y="4794083"/>
            <a:ext cx="9168062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8" y="4662578"/>
            <a:ext cx="1080000" cy="3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rt.ru/upload/iblock/acb/Metodicheskiye_rekomendatsii_po_vnedreniyu_protsessa_registratsii_biometricheskikh_dannykh_v_bankak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s://bio.rt.ru/upload/iblock/ce6/Gaydlay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184" y="1766602"/>
            <a:ext cx="85983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Удаленная биометрическая идентификация.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Что нужно банкам успеть в 2021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944" y="3890739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Захуцкий Евгений</a:t>
            </a:r>
          </a:p>
        </p:txBody>
      </p:sp>
    </p:spTree>
    <p:extLst>
      <p:ext uri="{BB962C8B-B14F-4D97-AF65-F5344CB8AC3E}">
        <p14:creationId xmlns:p14="http://schemas.microsoft.com/office/powerpoint/2010/main" val="7671117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6146" y="1344624"/>
            <a:ext cx="671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 1. Вклады на сайте (</a:t>
            </a:r>
            <a:r>
              <a:rPr lang="en-US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</a:t>
            </a:r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B0F4E-B815-4A9B-B21E-2284FE4A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25" y="1344624"/>
            <a:ext cx="1340254" cy="1295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798646-D3F2-47BE-81A9-6F9380828940}"/>
              </a:ext>
            </a:extLst>
          </p:cNvPr>
          <p:cNvSpPr txBox="1"/>
          <p:nvPr/>
        </p:nvSpPr>
        <p:spPr>
          <a:xfrm>
            <a:off x="336147" y="2392918"/>
            <a:ext cx="5147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 3. Реализация мобильного приложения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EA85CA-33B7-4515-8DBA-1D4580F8B785}"/>
              </a:ext>
            </a:extLst>
          </p:cNvPr>
          <p:cNvSpPr/>
          <p:nvPr/>
        </p:nvSpPr>
        <p:spPr>
          <a:xfrm>
            <a:off x="336146" y="1868771"/>
            <a:ext cx="588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 2. Кредиты на сайте (</a:t>
            </a:r>
            <a:r>
              <a:rPr lang="en-US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</a:t>
            </a:r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+ Цифровой профиль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051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139" y="1376536"/>
            <a:ext cx="62570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435" y="1859627"/>
            <a:ext cx="53832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Евгений Захуцкий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е.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zakhutskij@cft.ru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+7 916 700 15 75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719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76D6FF-DA57-4D7A-A8D2-75F682713E34}"/>
              </a:ext>
            </a:extLst>
          </p:cNvPr>
          <p:cNvSpPr/>
          <p:nvPr/>
        </p:nvSpPr>
        <p:spPr>
          <a:xfrm>
            <a:off x="3282050" y="867808"/>
            <a:ext cx="2670684" cy="980730"/>
          </a:xfrm>
          <a:prstGeom prst="rect">
            <a:avLst/>
          </a:prstGeom>
          <a:solidFill>
            <a:srgbClr val="E4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39366F-1CE8-4200-801E-44C04998CBA0}"/>
              </a:ext>
            </a:extLst>
          </p:cNvPr>
          <p:cNvSpPr/>
          <p:nvPr/>
        </p:nvSpPr>
        <p:spPr>
          <a:xfrm>
            <a:off x="3282050" y="1110072"/>
            <a:ext cx="267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6DA9-A462-4631-83D7-02624CB90B6F}"/>
              </a:ext>
            </a:extLst>
          </p:cNvPr>
          <p:cNvSpPr/>
          <p:nvPr/>
        </p:nvSpPr>
        <p:spPr>
          <a:xfrm>
            <a:off x="3282050" y="2185014"/>
            <a:ext cx="2670684" cy="9807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8322AA-3AD1-470F-9152-689E27D59293}"/>
              </a:ext>
            </a:extLst>
          </p:cNvPr>
          <p:cNvSpPr/>
          <p:nvPr/>
        </p:nvSpPr>
        <p:spPr>
          <a:xfrm>
            <a:off x="3282050" y="2475152"/>
            <a:ext cx="267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454D05-9A8F-481D-8AB2-0E89E30EFBD4}"/>
              </a:ext>
            </a:extLst>
          </p:cNvPr>
          <p:cNvSpPr/>
          <p:nvPr/>
        </p:nvSpPr>
        <p:spPr>
          <a:xfrm>
            <a:off x="3282050" y="3455882"/>
            <a:ext cx="2670684" cy="9807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5EB853C-9245-4232-AF26-EFB7A3F76EB5}"/>
              </a:ext>
            </a:extLst>
          </p:cNvPr>
          <p:cNvSpPr/>
          <p:nvPr/>
        </p:nvSpPr>
        <p:spPr>
          <a:xfrm>
            <a:off x="303900" y="254056"/>
            <a:ext cx="850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Биометрию во все каналы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5E7D82-9DAF-46C5-80D1-9CDE4E106FFD}"/>
              </a:ext>
            </a:extLst>
          </p:cNvPr>
          <p:cNvSpPr/>
          <p:nvPr/>
        </p:nvSpPr>
        <p:spPr>
          <a:xfrm>
            <a:off x="3295843" y="3792358"/>
            <a:ext cx="267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Банка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6A48B0-7224-42DE-8A8C-61C6C0E1BAA5}"/>
              </a:ext>
            </a:extLst>
          </p:cNvPr>
          <p:cNvSpPr/>
          <p:nvPr/>
        </p:nvSpPr>
        <p:spPr>
          <a:xfrm>
            <a:off x="183250" y="2185014"/>
            <a:ext cx="2670684" cy="9807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6F14C8-5090-4013-BF35-D5C7223A51FE}"/>
              </a:ext>
            </a:extLst>
          </p:cNvPr>
          <p:cNvSpPr/>
          <p:nvPr/>
        </p:nvSpPr>
        <p:spPr>
          <a:xfrm>
            <a:off x="183250" y="2505929"/>
            <a:ext cx="267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УЦ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637EEB-7A5E-4553-9519-4915C68F762B}"/>
              </a:ext>
            </a:extLst>
          </p:cNvPr>
          <p:cNvSpPr/>
          <p:nvPr/>
        </p:nvSpPr>
        <p:spPr>
          <a:xfrm>
            <a:off x="6221193" y="2185014"/>
            <a:ext cx="2670684" cy="980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26C0080-6300-4C58-8D5F-13CE80D7F521}"/>
              </a:ext>
            </a:extLst>
          </p:cNvPr>
          <p:cNvSpPr/>
          <p:nvPr/>
        </p:nvSpPr>
        <p:spPr>
          <a:xfrm>
            <a:off x="6221193" y="2505929"/>
            <a:ext cx="267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</a:t>
            </a:r>
          </a:p>
        </p:txBody>
      </p:sp>
    </p:spTree>
    <p:extLst>
      <p:ext uri="{BB962C8B-B14F-4D97-AF65-F5344CB8AC3E}">
        <p14:creationId xmlns:p14="http://schemas.microsoft.com/office/powerpoint/2010/main" val="40586927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38D1A9-7B3D-46EE-B855-30CBC0E15370}"/>
              </a:ext>
            </a:extLst>
          </p:cNvPr>
          <p:cNvSpPr/>
          <p:nvPr/>
        </p:nvSpPr>
        <p:spPr>
          <a:xfrm>
            <a:off x="435733" y="267459"/>
            <a:ext cx="850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Популярные кейсы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D534D7-5270-4BA7-BC76-039D3124B8EA}"/>
              </a:ext>
            </a:extLst>
          </p:cNvPr>
          <p:cNvSpPr/>
          <p:nvPr/>
        </p:nvSpPr>
        <p:spPr>
          <a:xfrm>
            <a:off x="435733" y="867950"/>
            <a:ext cx="7713327" cy="251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Прием физического лица на обслуживание без прихода в отделение банка 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Сразу забрать машину из дилерского центра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Вам привезут большой телевизор из магазина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Открытие вклада для немобильных граждан/на карантине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Обслуживание в отделении банка без паспорта (в том числе кредиты)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Получить ЭЦП в УЦ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Выдача кредитов со сниженным процентом резервирования (Указание №5211-У от 18.07.2019 о внесении изменений в 590-П)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864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8545501" cy="48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31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733" y="267459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технологические отличия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C741BBA-E588-4BE1-BDB3-F83BDB2D1515}"/>
              </a:ext>
            </a:extLst>
          </p:cNvPr>
          <p:cNvGraphicFramePr>
            <a:graphicFrameLocks noGrp="1"/>
          </p:cNvGraphicFramePr>
          <p:nvPr/>
        </p:nvGraphicFramePr>
        <p:xfrm>
          <a:off x="380806" y="952125"/>
          <a:ext cx="861846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Регистрация в ЕБС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Удаленная идентификация в ЕБС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Взаимодействие с ЕСИА и ЕБС через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Взаимодействие с ЕСИА и ЕБС через веб-сервисы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Работа с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БДн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Отсутствие работы с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БДн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HSM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для подписания биометрических образцов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HSM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для подписания запросов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Не обязательно взаимодействие с др.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ИС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банка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Обязательно взаимодействие с др.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ИС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банка (ДБО,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АБС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Роль банка – поставщик услуг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Роль банка – потребитель услуг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требуется дополнительный канал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Требуется дополнительный канал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768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95EDA7-D22F-4E2B-A1EF-2977628C3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r="21965"/>
          <a:stretch/>
        </p:blipFill>
        <p:spPr>
          <a:xfrm>
            <a:off x="6518591" y="0"/>
            <a:ext cx="2625409" cy="44987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AD4141-CC40-4E94-89BA-5F8A238E7D46}"/>
              </a:ext>
            </a:extLst>
          </p:cNvPr>
          <p:cNvSpPr/>
          <p:nvPr/>
        </p:nvSpPr>
        <p:spPr>
          <a:xfrm>
            <a:off x="247046" y="184590"/>
            <a:ext cx="850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Модуль удаленной идентификации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FA44FA-381A-41C2-95B2-7C69BDB09F0C}"/>
              </a:ext>
            </a:extLst>
          </p:cNvPr>
          <p:cNvSpPr/>
          <p:nvPr/>
        </p:nvSpPr>
        <p:spPr>
          <a:xfrm>
            <a:off x="247046" y="1043311"/>
            <a:ext cx="6686963" cy="277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Готовый клиентский и технологический сценарий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дополнительной валидации перед приемом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физического лица на обслуживание в банк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Мини-опросник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Выполнение требований по информационной безопасности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x-none" sz="16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 API для взаимодействия с внешними системами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Clr>
                <a:srgbClr val="E0002E"/>
              </a:buClr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x-none" sz="1600" dirty="0">
                <a:latin typeface="Segoe UI" panose="020B0502040204020203" pitchFamily="34" charset="0"/>
                <a:cs typeface="Segoe UI" panose="020B0502040204020203" pitchFamily="34" charset="0"/>
              </a:rPr>
              <a:t>банка для проверки клиентов и приема на обслуживание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buClr>
                <a:srgbClr val="E0002E"/>
              </a:buClr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x-none" sz="1600" dirty="0">
                <a:latin typeface="Segoe UI" panose="020B0502040204020203" pitchFamily="34" charset="0"/>
                <a:cs typeface="Segoe UI" panose="020B0502040204020203" pitchFamily="34" charset="0"/>
              </a:rPr>
              <a:t>(ДБО, CRM, АБС)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Дистрибутивная интеграция с ДБО «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Faktura.ru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» и «ЦФТ-банк» 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Облачная поставка или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on-premise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FC15A4-5D79-4979-AE39-98F76A7DA68B}"/>
              </a:ext>
            </a:extLst>
          </p:cNvPr>
          <p:cNvSpPr/>
          <p:nvPr/>
        </p:nvSpPr>
        <p:spPr>
          <a:xfrm>
            <a:off x="247046" y="644728"/>
            <a:ext cx="6964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Удаленная биометрическая идентификация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4090338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974D9C-EA5A-4716-8831-E79A194C3A07}"/>
              </a:ext>
            </a:extLst>
          </p:cNvPr>
          <p:cNvSpPr/>
          <p:nvPr/>
        </p:nvSpPr>
        <p:spPr>
          <a:xfrm>
            <a:off x="283812" y="138887"/>
            <a:ext cx="8169065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 defTabSz="762000">
              <a:lnSpc>
                <a:spcPts val="1875"/>
              </a:lnSpc>
              <a:spcBef>
                <a:spcPct val="0"/>
              </a:spcBef>
              <a:spcAft>
                <a:spcPct val="10000"/>
              </a:spcAft>
              <a:buClr>
                <a:srgbClr val="0099FF"/>
              </a:buClr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Удаленная идентификация: </a:t>
            </a:r>
            <a:r>
              <a:rPr lang="ru-RU" altLang="ru-RU" sz="2000" b="1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путь клиента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altLang="ru-RU" sz="20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Udalennaya identifikacia 15.03">
            <a:hlinkClick r:id="" action="ppaction://media"/>
            <a:extLst>
              <a:ext uri="{FF2B5EF4-FFF2-40B4-BE49-F238E27FC236}">
                <a16:creationId xmlns:a16="http://schemas.microsoft.com/office/drawing/2014/main" id="{248DA58B-64DB-4F57-908D-CDD3E320A6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946" y="424464"/>
            <a:ext cx="7634795" cy="42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733" y="267459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733" y="1084722"/>
            <a:ext cx="6701365" cy="224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Бизнес-подразделения (определение сценария бизнес-процесса)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Маркетинг (изменения на сайте)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Юристы/методологи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онлайн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офферта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/договор комплексного банковского обслуживания)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Фин.мониторинг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(проверки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физ.лиц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ИБ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ИТ 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678" y="359792"/>
            <a:ext cx="661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Какие подразделения задействовать</a:t>
            </a:r>
          </a:p>
        </p:txBody>
      </p:sp>
    </p:spTree>
    <p:extLst>
      <p:ext uri="{BB962C8B-B14F-4D97-AF65-F5344CB8AC3E}">
        <p14:creationId xmlns:p14="http://schemas.microsoft.com/office/powerpoint/2010/main" val="36772361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733" y="267459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733" y="875172"/>
            <a:ext cx="6701365" cy="278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Регистрация банка, как потребителя Биометрических персональных данных*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Доп.канал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Vipnet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сети до СМЭВ (через Ростелеком)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Внесение изменений на сайт банка. Должна быть отдельная страница для такого рода услуг и прочие требования**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Согласование бизнес-процесса/клиентского пути и условий при дистанционном приеме на обслуживание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Утверждение оферты и прочих нужных документов при приеме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неклиента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банка на обслуживание дистанционно</a:t>
            </a:r>
          </a:p>
          <a:p>
            <a:pPr marL="214313" indent="-214313">
              <a:lnSpc>
                <a:spcPct val="110000"/>
              </a:lnSpc>
              <a:buClr>
                <a:srgbClr val="E0002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Доработки ИС Банка (ДБО, АБС,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CRM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678" y="359792"/>
            <a:ext cx="661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Организационные мероприятия внутри банка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E2611-1A37-42DB-8469-74AA3E28D38D}"/>
              </a:ext>
            </a:extLst>
          </p:cNvPr>
          <p:cNvSpPr txBox="1"/>
          <p:nvPr/>
        </p:nvSpPr>
        <p:spPr>
          <a:xfrm>
            <a:off x="284922" y="3774708"/>
            <a:ext cx="885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ru-RU" sz="1600" dirty="0"/>
              <a:t>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Методические рекомендации по Удаленной идентификации </a:t>
            </a:r>
            <a:r>
              <a:rPr lang="ru-RU" sz="1600" dirty="0"/>
              <a:t>– </a:t>
            </a:r>
            <a:r>
              <a:rPr lang="ru-RU" sz="1600" dirty="0">
                <a:hlinkClick r:id="rId3"/>
              </a:rPr>
              <a:t>здесь</a:t>
            </a:r>
            <a:endParaRPr lang="ru-RU" sz="1600" dirty="0"/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**Стандарты брендирования </a:t>
            </a:r>
            <a:r>
              <a:rPr lang="ru-RU" sz="1600" dirty="0"/>
              <a:t>- </a:t>
            </a:r>
            <a:r>
              <a:rPr lang="en-US" sz="1600" dirty="0">
                <a:hlinkClick r:id="rId4"/>
              </a:rPr>
              <a:t>https://bio.rt.ru/upload/iblock/ce6/Gaydlayn.pdf  </a:t>
            </a:r>
            <a:endParaRPr lang="ru-RU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5953BB-C091-43B2-97D9-5D5F6A50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52" y="1033785"/>
            <a:ext cx="1952557" cy="2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68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35808</TotalTime>
  <Words>453</Words>
  <Application>Microsoft Office PowerPoint</Application>
  <PresentationFormat>Экран (16:9)</PresentationFormat>
  <Paragraphs>78</Paragraphs>
  <Slides>11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Segoe UI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Захуцкий Евгений Валерьевич</cp:lastModifiedBy>
  <cp:revision>543</cp:revision>
  <cp:lastPrinted>2018-01-26T04:53:39Z</cp:lastPrinted>
  <dcterms:created xsi:type="dcterms:W3CDTF">2017-12-04T04:45:05Z</dcterms:created>
  <dcterms:modified xsi:type="dcterms:W3CDTF">2021-03-17T20:57:21Z</dcterms:modified>
</cp:coreProperties>
</file>