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ink/ink4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0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ink/ink11.xml" ContentType="application/inkml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61" r:id="rId3"/>
  </p:sldMasterIdLst>
  <p:notesMasterIdLst>
    <p:notesMasterId r:id="rId36"/>
  </p:notesMasterIdLst>
  <p:handoutMasterIdLst>
    <p:handoutMasterId r:id="rId37"/>
  </p:handoutMasterIdLst>
  <p:sldIdLst>
    <p:sldId id="353" r:id="rId4"/>
    <p:sldId id="585" r:id="rId5"/>
    <p:sldId id="586" r:id="rId6"/>
    <p:sldId id="521" r:id="rId7"/>
    <p:sldId id="462" r:id="rId8"/>
    <p:sldId id="548" r:id="rId9"/>
    <p:sldId id="574" r:id="rId10"/>
    <p:sldId id="587" r:id="rId11"/>
    <p:sldId id="566" r:id="rId12"/>
    <p:sldId id="568" r:id="rId13"/>
    <p:sldId id="576" r:id="rId14"/>
    <p:sldId id="556" r:id="rId15"/>
    <p:sldId id="578" r:id="rId16"/>
    <p:sldId id="571" r:id="rId17"/>
    <p:sldId id="563" r:id="rId18"/>
    <p:sldId id="580" r:id="rId19"/>
    <p:sldId id="584" r:id="rId20"/>
    <p:sldId id="557" r:id="rId21"/>
    <p:sldId id="581" r:id="rId22"/>
    <p:sldId id="583" r:id="rId23"/>
    <p:sldId id="588" r:id="rId24"/>
    <p:sldId id="599" r:id="rId25"/>
    <p:sldId id="594" r:id="rId26"/>
    <p:sldId id="595" r:id="rId27"/>
    <p:sldId id="596" r:id="rId28"/>
    <p:sldId id="597" r:id="rId29"/>
    <p:sldId id="598" r:id="rId30"/>
    <p:sldId id="593" r:id="rId31"/>
    <p:sldId id="582" r:id="rId32"/>
    <p:sldId id="577" r:id="rId33"/>
    <p:sldId id="591" r:id="rId34"/>
    <p:sldId id="519" r:id="rId3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DC6"/>
    <a:srgbClr val="06EA2C"/>
    <a:srgbClr val="F43F42"/>
    <a:srgbClr val="00B0F0"/>
    <a:srgbClr val="10187F"/>
    <a:srgbClr val="3B67BC"/>
    <a:srgbClr val="43A547"/>
    <a:srgbClr val="005C7D"/>
    <a:srgbClr val="5D5D5D"/>
    <a:srgbClr val="016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7862" autoAdjust="0"/>
  </p:normalViewPr>
  <p:slideViewPr>
    <p:cSldViewPr snapToGrid="0" showGuides="1">
      <p:cViewPr varScale="1">
        <p:scale>
          <a:sx n="78" d="100"/>
          <a:sy n="78" d="100"/>
        </p:scale>
        <p:origin x="1618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780AC-E522-4FB7-AFA6-CC3061BCA3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1759CC-1660-4EF4-84F7-E50530998E7D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Больше данных</a:t>
          </a:r>
        </a:p>
      </dgm:t>
    </dgm:pt>
    <dgm:pt modelId="{FCB2C46E-9A6A-4D78-8F85-7D09296A99F7}" type="parTrans" cxnId="{59E50DFB-4BE7-4934-B576-F4F8C81E8DA3}">
      <dgm:prSet/>
      <dgm:spPr/>
      <dgm:t>
        <a:bodyPr/>
        <a:lstStyle/>
        <a:p>
          <a:endParaRPr lang="ru-RU"/>
        </a:p>
      </dgm:t>
    </dgm:pt>
    <dgm:pt modelId="{27A8F1C2-CE24-46AC-94CF-5223C10D788A}" type="sibTrans" cxnId="{59E50DFB-4BE7-4934-B576-F4F8C81E8DA3}">
      <dgm:prSet/>
      <dgm:spPr/>
      <dgm:t>
        <a:bodyPr/>
        <a:lstStyle/>
        <a:p>
          <a:endParaRPr lang="ru-RU"/>
        </a:p>
      </dgm:t>
    </dgm:pt>
    <dgm:pt modelId="{3A0B346D-98E3-4CB8-B38C-CA7EF01D6670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Увеличение точности скоринга</a:t>
          </a:r>
        </a:p>
      </dgm:t>
    </dgm:pt>
    <dgm:pt modelId="{AE966BE7-1506-4303-BB79-929ABE38802D}" type="parTrans" cxnId="{862A5926-86F5-46AF-B57E-CE53DD6F9996}">
      <dgm:prSet/>
      <dgm:spPr/>
      <dgm:t>
        <a:bodyPr/>
        <a:lstStyle/>
        <a:p>
          <a:endParaRPr lang="ru-RU"/>
        </a:p>
      </dgm:t>
    </dgm:pt>
    <dgm:pt modelId="{E3F9567E-C79A-4398-9855-F5FD9C0BFAD2}" type="sibTrans" cxnId="{862A5926-86F5-46AF-B57E-CE53DD6F9996}">
      <dgm:prSet/>
      <dgm:spPr/>
      <dgm:t>
        <a:bodyPr/>
        <a:lstStyle/>
        <a:p>
          <a:endParaRPr lang="ru-RU"/>
        </a:p>
      </dgm:t>
    </dgm:pt>
    <dgm:pt modelId="{FE4F6E0D-9C9B-4148-83D9-F157DB4A67D5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Снижение рисков невозвратов</a:t>
          </a:r>
        </a:p>
      </dgm:t>
    </dgm:pt>
    <dgm:pt modelId="{98B7C316-3F1A-479E-9D0B-BEF876209E44}" type="parTrans" cxnId="{7B3400BF-86AC-4867-8E5A-CEE7A2668F8D}">
      <dgm:prSet/>
      <dgm:spPr/>
      <dgm:t>
        <a:bodyPr/>
        <a:lstStyle/>
        <a:p>
          <a:endParaRPr lang="ru-RU"/>
        </a:p>
      </dgm:t>
    </dgm:pt>
    <dgm:pt modelId="{590932C1-160B-4A33-A080-43FF455D27F9}" type="sibTrans" cxnId="{7B3400BF-86AC-4867-8E5A-CEE7A2668F8D}">
      <dgm:prSet/>
      <dgm:spPr/>
      <dgm:t>
        <a:bodyPr/>
        <a:lstStyle/>
        <a:p>
          <a:endParaRPr lang="ru-RU"/>
        </a:p>
      </dgm:t>
    </dgm:pt>
    <dgm:pt modelId="{CCD5C1DB-9CF4-41B0-B3DD-2A0878B15FCC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Уменьшение стоимости кредитов</a:t>
          </a:r>
        </a:p>
      </dgm:t>
    </dgm:pt>
    <dgm:pt modelId="{1ECAD6AA-16A2-42F8-ADD0-CBAF8822747B}" type="parTrans" cxnId="{DF5BC33C-A57D-4236-9485-5376BA77C98A}">
      <dgm:prSet/>
      <dgm:spPr/>
      <dgm:t>
        <a:bodyPr/>
        <a:lstStyle/>
        <a:p>
          <a:endParaRPr lang="ru-RU"/>
        </a:p>
      </dgm:t>
    </dgm:pt>
    <dgm:pt modelId="{86C8430A-A832-46EB-AD51-58FC21D7CDE6}" type="sibTrans" cxnId="{DF5BC33C-A57D-4236-9485-5376BA77C98A}">
      <dgm:prSet/>
      <dgm:spPr/>
      <dgm:t>
        <a:bodyPr/>
        <a:lstStyle/>
        <a:p>
          <a:endParaRPr lang="ru-RU"/>
        </a:p>
      </dgm:t>
    </dgm:pt>
    <dgm:pt modelId="{9C1A11C3-AD80-4BDC-A40F-8293BCEC4053}" type="pres">
      <dgm:prSet presAssocID="{F03780AC-E522-4FB7-AFA6-CC3061BCA36B}" presName="Name0" presStyleCnt="0">
        <dgm:presLayoutVars>
          <dgm:dir/>
          <dgm:animLvl val="lvl"/>
          <dgm:resizeHandles val="exact"/>
        </dgm:presLayoutVars>
      </dgm:prSet>
      <dgm:spPr/>
    </dgm:pt>
    <dgm:pt modelId="{01ECF5C9-C88B-47EB-882C-C5C167BB1A32}" type="pres">
      <dgm:prSet presAssocID="{DF1759CC-1660-4EF4-84F7-E50530998E7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080E-4C6B-47D3-85D9-09DFD757E822}" type="pres">
      <dgm:prSet presAssocID="{27A8F1C2-CE24-46AC-94CF-5223C10D788A}" presName="parTxOnlySpace" presStyleCnt="0"/>
      <dgm:spPr/>
    </dgm:pt>
    <dgm:pt modelId="{62417F3D-8CC4-4551-BD21-D86FA34F128B}" type="pres">
      <dgm:prSet presAssocID="{3A0B346D-98E3-4CB8-B38C-CA7EF01D667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06B05-A430-41FA-AA2E-AF2E1E352CDD}" type="pres">
      <dgm:prSet presAssocID="{E3F9567E-C79A-4398-9855-F5FD9C0BFAD2}" presName="parTxOnlySpace" presStyleCnt="0"/>
      <dgm:spPr/>
    </dgm:pt>
    <dgm:pt modelId="{5AB8644B-7F73-4C95-84A3-1348FA89A455}" type="pres">
      <dgm:prSet presAssocID="{FE4F6E0D-9C9B-4148-83D9-F157DB4A67D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F81FA-A4C8-40C6-A73F-2A92D55F82F0}" type="pres">
      <dgm:prSet presAssocID="{590932C1-160B-4A33-A080-43FF455D27F9}" presName="parTxOnlySpace" presStyleCnt="0"/>
      <dgm:spPr/>
    </dgm:pt>
    <dgm:pt modelId="{15F9A7E1-41E2-4CAA-B413-7608A08059FB}" type="pres">
      <dgm:prSet presAssocID="{CCD5C1DB-9CF4-41B0-B3DD-2A0878B15FC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E50DFB-4BE7-4934-B576-F4F8C81E8DA3}" srcId="{F03780AC-E522-4FB7-AFA6-CC3061BCA36B}" destId="{DF1759CC-1660-4EF4-84F7-E50530998E7D}" srcOrd="0" destOrd="0" parTransId="{FCB2C46E-9A6A-4D78-8F85-7D09296A99F7}" sibTransId="{27A8F1C2-CE24-46AC-94CF-5223C10D788A}"/>
    <dgm:cxn modelId="{7B3400BF-86AC-4867-8E5A-CEE7A2668F8D}" srcId="{F03780AC-E522-4FB7-AFA6-CC3061BCA36B}" destId="{FE4F6E0D-9C9B-4148-83D9-F157DB4A67D5}" srcOrd="2" destOrd="0" parTransId="{98B7C316-3F1A-479E-9D0B-BEF876209E44}" sibTransId="{590932C1-160B-4A33-A080-43FF455D27F9}"/>
    <dgm:cxn modelId="{49E958BD-C716-4769-B5F2-138A83D0C9EA}" type="presOf" srcId="{F03780AC-E522-4FB7-AFA6-CC3061BCA36B}" destId="{9C1A11C3-AD80-4BDC-A40F-8293BCEC4053}" srcOrd="0" destOrd="0" presId="urn:microsoft.com/office/officeart/2005/8/layout/chevron1"/>
    <dgm:cxn modelId="{862A5926-86F5-46AF-B57E-CE53DD6F9996}" srcId="{F03780AC-E522-4FB7-AFA6-CC3061BCA36B}" destId="{3A0B346D-98E3-4CB8-B38C-CA7EF01D6670}" srcOrd="1" destOrd="0" parTransId="{AE966BE7-1506-4303-BB79-929ABE38802D}" sibTransId="{E3F9567E-C79A-4398-9855-F5FD9C0BFAD2}"/>
    <dgm:cxn modelId="{7C38A508-6931-49B8-87C6-D44FE1FB12A3}" type="presOf" srcId="{DF1759CC-1660-4EF4-84F7-E50530998E7D}" destId="{01ECF5C9-C88B-47EB-882C-C5C167BB1A32}" srcOrd="0" destOrd="0" presId="urn:microsoft.com/office/officeart/2005/8/layout/chevron1"/>
    <dgm:cxn modelId="{DF5BC33C-A57D-4236-9485-5376BA77C98A}" srcId="{F03780AC-E522-4FB7-AFA6-CC3061BCA36B}" destId="{CCD5C1DB-9CF4-41B0-B3DD-2A0878B15FCC}" srcOrd="3" destOrd="0" parTransId="{1ECAD6AA-16A2-42F8-ADD0-CBAF8822747B}" sibTransId="{86C8430A-A832-46EB-AD51-58FC21D7CDE6}"/>
    <dgm:cxn modelId="{212F72B3-7D3C-4EC0-B412-3747700F97FA}" type="presOf" srcId="{CCD5C1DB-9CF4-41B0-B3DD-2A0878B15FCC}" destId="{15F9A7E1-41E2-4CAA-B413-7608A08059FB}" srcOrd="0" destOrd="0" presId="urn:microsoft.com/office/officeart/2005/8/layout/chevron1"/>
    <dgm:cxn modelId="{F034A80F-448A-48F8-BD21-738ED3E8B4EB}" type="presOf" srcId="{FE4F6E0D-9C9B-4148-83D9-F157DB4A67D5}" destId="{5AB8644B-7F73-4C95-84A3-1348FA89A455}" srcOrd="0" destOrd="0" presId="urn:microsoft.com/office/officeart/2005/8/layout/chevron1"/>
    <dgm:cxn modelId="{74DF98C9-CB30-47B8-BC0B-C061E67DDE26}" type="presOf" srcId="{3A0B346D-98E3-4CB8-B38C-CA7EF01D6670}" destId="{62417F3D-8CC4-4551-BD21-D86FA34F128B}" srcOrd="0" destOrd="0" presId="urn:microsoft.com/office/officeart/2005/8/layout/chevron1"/>
    <dgm:cxn modelId="{C96FACD5-487C-4370-B18F-2A165823797E}" type="presParOf" srcId="{9C1A11C3-AD80-4BDC-A40F-8293BCEC4053}" destId="{01ECF5C9-C88B-47EB-882C-C5C167BB1A32}" srcOrd="0" destOrd="0" presId="urn:microsoft.com/office/officeart/2005/8/layout/chevron1"/>
    <dgm:cxn modelId="{1D7CF0AB-5AF2-4E43-B63F-AA79020CE16A}" type="presParOf" srcId="{9C1A11C3-AD80-4BDC-A40F-8293BCEC4053}" destId="{3A17080E-4C6B-47D3-85D9-09DFD757E822}" srcOrd="1" destOrd="0" presId="urn:microsoft.com/office/officeart/2005/8/layout/chevron1"/>
    <dgm:cxn modelId="{371200B5-3D8C-4C11-982C-EC795CEDA99D}" type="presParOf" srcId="{9C1A11C3-AD80-4BDC-A40F-8293BCEC4053}" destId="{62417F3D-8CC4-4551-BD21-D86FA34F128B}" srcOrd="2" destOrd="0" presId="urn:microsoft.com/office/officeart/2005/8/layout/chevron1"/>
    <dgm:cxn modelId="{B383DC31-E1C4-4562-9CC1-790D53917281}" type="presParOf" srcId="{9C1A11C3-AD80-4BDC-A40F-8293BCEC4053}" destId="{DA406B05-A430-41FA-AA2E-AF2E1E352CDD}" srcOrd="3" destOrd="0" presId="urn:microsoft.com/office/officeart/2005/8/layout/chevron1"/>
    <dgm:cxn modelId="{58F8FAD9-D734-4A86-BC5C-6F252A3DE474}" type="presParOf" srcId="{9C1A11C3-AD80-4BDC-A40F-8293BCEC4053}" destId="{5AB8644B-7F73-4C95-84A3-1348FA89A455}" srcOrd="4" destOrd="0" presId="urn:microsoft.com/office/officeart/2005/8/layout/chevron1"/>
    <dgm:cxn modelId="{C3DB1F06-09BC-4F0D-9F83-62C05F7FD383}" type="presParOf" srcId="{9C1A11C3-AD80-4BDC-A40F-8293BCEC4053}" destId="{942F81FA-A4C8-40C6-A73F-2A92D55F82F0}" srcOrd="5" destOrd="0" presId="urn:microsoft.com/office/officeart/2005/8/layout/chevron1"/>
    <dgm:cxn modelId="{CE6CA36B-0A41-4BC7-92E3-41D8A8BD80CC}" type="presParOf" srcId="{9C1A11C3-AD80-4BDC-A40F-8293BCEC4053}" destId="{15F9A7E1-41E2-4CAA-B413-7608A08059F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5BFFA-05F1-434D-8FBE-F5E2316CFC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9BAA7B3-27EE-4FCF-B6F1-9F3CAC5B7149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Ускорение процесса</a:t>
          </a:r>
        </a:p>
      </dgm:t>
    </dgm:pt>
    <dgm:pt modelId="{4F19FE86-D625-450A-9F1F-859E26E8533D}" type="parTrans" cxnId="{E68ACF1A-754B-438E-8B17-9297FD7B9556}">
      <dgm:prSet/>
      <dgm:spPr/>
      <dgm:t>
        <a:bodyPr/>
        <a:lstStyle/>
        <a:p>
          <a:endParaRPr lang="ru-RU"/>
        </a:p>
      </dgm:t>
    </dgm:pt>
    <dgm:pt modelId="{DDEE1CA8-3B0E-4A5A-95CC-7AE5EA54C6B7}" type="sibTrans" cxnId="{E68ACF1A-754B-438E-8B17-9297FD7B9556}">
      <dgm:prSet/>
      <dgm:spPr/>
      <dgm:t>
        <a:bodyPr/>
        <a:lstStyle/>
        <a:p>
          <a:endParaRPr lang="ru-RU"/>
        </a:p>
      </dgm:t>
    </dgm:pt>
    <dgm:pt modelId="{C6C9AC2D-7799-4424-8D8A-4180AC4255CE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Увеличение конверсии</a:t>
          </a:r>
        </a:p>
      </dgm:t>
    </dgm:pt>
    <dgm:pt modelId="{FB1CE6E4-863C-465D-AD74-C3332CAEC306}" type="parTrans" cxnId="{D0468D91-52C4-4B00-894F-7287ED78B47D}">
      <dgm:prSet/>
      <dgm:spPr/>
      <dgm:t>
        <a:bodyPr/>
        <a:lstStyle/>
        <a:p>
          <a:endParaRPr lang="ru-RU"/>
        </a:p>
      </dgm:t>
    </dgm:pt>
    <dgm:pt modelId="{9059B1E8-83A9-45CD-9B6A-5F9F68ABC561}" type="sibTrans" cxnId="{D0468D91-52C4-4B00-894F-7287ED78B47D}">
      <dgm:prSet/>
      <dgm:spPr/>
      <dgm:t>
        <a:bodyPr/>
        <a:lstStyle/>
        <a:p>
          <a:endParaRPr lang="ru-RU"/>
        </a:p>
      </dgm:t>
    </dgm:pt>
    <dgm:pt modelId="{24BC56A9-641E-4E06-82AE-34A0EC83A951}">
      <dgm:prSet phldrT="[Текст]"/>
      <dgm:spPr>
        <a:solidFill>
          <a:srgbClr val="C41C00"/>
        </a:solidFill>
      </dgm:spPr>
      <dgm:t>
        <a:bodyPr/>
        <a:lstStyle/>
        <a:p>
          <a:r>
            <a:rPr lang="ru-RU" dirty="0"/>
            <a:t>Больше клиентов</a:t>
          </a:r>
        </a:p>
      </dgm:t>
    </dgm:pt>
    <dgm:pt modelId="{92D8A445-4148-4500-83EA-316B07416156}" type="parTrans" cxnId="{57A5A027-2CDF-4D4E-B15F-F7DFB7AC3276}">
      <dgm:prSet/>
      <dgm:spPr/>
      <dgm:t>
        <a:bodyPr/>
        <a:lstStyle/>
        <a:p>
          <a:endParaRPr lang="ru-RU"/>
        </a:p>
      </dgm:t>
    </dgm:pt>
    <dgm:pt modelId="{0D837CF0-9654-4E21-A907-E234EEA64BE6}" type="sibTrans" cxnId="{57A5A027-2CDF-4D4E-B15F-F7DFB7AC3276}">
      <dgm:prSet/>
      <dgm:spPr/>
      <dgm:t>
        <a:bodyPr/>
        <a:lstStyle/>
        <a:p>
          <a:endParaRPr lang="ru-RU"/>
        </a:p>
      </dgm:t>
    </dgm:pt>
    <dgm:pt modelId="{1775567A-561B-49DC-B14F-E53F7B25FEEB}" type="pres">
      <dgm:prSet presAssocID="{CC25BFFA-05F1-434D-8FBE-F5E2316CFCA8}" presName="CompostProcess" presStyleCnt="0">
        <dgm:presLayoutVars>
          <dgm:dir/>
          <dgm:resizeHandles val="exact"/>
        </dgm:presLayoutVars>
      </dgm:prSet>
      <dgm:spPr/>
    </dgm:pt>
    <dgm:pt modelId="{5E0790F6-543F-454F-8F7D-07A7DA85CCFF}" type="pres">
      <dgm:prSet presAssocID="{CC25BFFA-05F1-434D-8FBE-F5E2316CFCA8}" presName="arrow" presStyleLbl="bgShp" presStyleIdx="0" presStyleCnt="1" custLinFactNeighborX="3191" custLinFactNeighborY="-3679"/>
      <dgm:spPr>
        <a:solidFill>
          <a:srgbClr val="002060"/>
        </a:solidFill>
      </dgm:spPr>
    </dgm:pt>
    <dgm:pt modelId="{73C1DE14-EAC9-4633-BE47-3AF35DFC7F1E}" type="pres">
      <dgm:prSet presAssocID="{CC25BFFA-05F1-434D-8FBE-F5E2316CFCA8}" presName="linearProcess" presStyleCnt="0"/>
      <dgm:spPr/>
    </dgm:pt>
    <dgm:pt modelId="{F7E2404A-5B9C-4950-8560-CB3D08D136AC}" type="pres">
      <dgm:prSet presAssocID="{19BAA7B3-27EE-4FCF-B6F1-9F3CAC5B71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EAE1A-35D2-4498-8C97-F22AC47D714D}" type="pres">
      <dgm:prSet presAssocID="{DDEE1CA8-3B0E-4A5A-95CC-7AE5EA54C6B7}" presName="sibTrans" presStyleCnt="0"/>
      <dgm:spPr/>
    </dgm:pt>
    <dgm:pt modelId="{900B6C8F-0F81-4EF3-AF48-729ED1A7A0CD}" type="pres">
      <dgm:prSet presAssocID="{C6C9AC2D-7799-4424-8D8A-4180AC4255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0AE1-4F3A-4FFB-A069-B114AF8BF9F3}" type="pres">
      <dgm:prSet presAssocID="{9059B1E8-83A9-45CD-9B6A-5F9F68ABC561}" presName="sibTrans" presStyleCnt="0"/>
      <dgm:spPr/>
    </dgm:pt>
    <dgm:pt modelId="{2CD05037-1D97-492E-8802-F09A2BBE78D4}" type="pres">
      <dgm:prSet presAssocID="{24BC56A9-641E-4E06-82AE-34A0EC83A95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5A027-2CDF-4D4E-B15F-F7DFB7AC3276}" srcId="{CC25BFFA-05F1-434D-8FBE-F5E2316CFCA8}" destId="{24BC56A9-641E-4E06-82AE-34A0EC83A951}" srcOrd="2" destOrd="0" parTransId="{92D8A445-4148-4500-83EA-316B07416156}" sibTransId="{0D837CF0-9654-4E21-A907-E234EEA64BE6}"/>
    <dgm:cxn modelId="{5CB613EA-18E8-4193-91EC-2BBDF9A3CC53}" type="presOf" srcId="{CC25BFFA-05F1-434D-8FBE-F5E2316CFCA8}" destId="{1775567A-561B-49DC-B14F-E53F7B25FEEB}" srcOrd="0" destOrd="0" presId="urn:microsoft.com/office/officeart/2005/8/layout/hProcess9"/>
    <dgm:cxn modelId="{CBAD7C48-7EE7-4215-989A-AA20EA22D97D}" type="presOf" srcId="{24BC56A9-641E-4E06-82AE-34A0EC83A951}" destId="{2CD05037-1D97-492E-8802-F09A2BBE78D4}" srcOrd="0" destOrd="0" presId="urn:microsoft.com/office/officeart/2005/8/layout/hProcess9"/>
    <dgm:cxn modelId="{D924160E-BBBC-40E9-818B-1A4223ACB5AA}" type="presOf" srcId="{C6C9AC2D-7799-4424-8D8A-4180AC4255CE}" destId="{900B6C8F-0F81-4EF3-AF48-729ED1A7A0CD}" srcOrd="0" destOrd="0" presId="urn:microsoft.com/office/officeart/2005/8/layout/hProcess9"/>
    <dgm:cxn modelId="{D0468D91-52C4-4B00-894F-7287ED78B47D}" srcId="{CC25BFFA-05F1-434D-8FBE-F5E2316CFCA8}" destId="{C6C9AC2D-7799-4424-8D8A-4180AC4255CE}" srcOrd="1" destOrd="0" parTransId="{FB1CE6E4-863C-465D-AD74-C3332CAEC306}" sibTransId="{9059B1E8-83A9-45CD-9B6A-5F9F68ABC561}"/>
    <dgm:cxn modelId="{38C33DD4-5624-4536-9766-E0B626FC0E11}" type="presOf" srcId="{19BAA7B3-27EE-4FCF-B6F1-9F3CAC5B7149}" destId="{F7E2404A-5B9C-4950-8560-CB3D08D136AC}" srcOrd="0" destOrd="0" presId="urn:microsoft.com/office/officeart/2005/8/layout/hProcess9"/>
    <dgm:cxn modelId="{E68ACF1A-754B-438E-8B17-9297FD7B9556}" srcId="{CC25BFFA-05F1-434D-8FBE-F5E2316CFCA8}" destId="{19BAA7B3-27EE-4FCF-B6F1-9F3CAC5B7149}" srcOrd="0" destOrd="0" parTransId="{4F19FE86-D625-450A-9F1F-859E26E8533D}" sibTransId="{DDEE1CA8-3B0E-4A5A-95CC-7AE5EA54C6B7}"/>
    <dgm:cxn modelId="{0A21C125-BD88-4057-B944-376766A8AAAE}" type="presParOf" srcId="{1775567A-561B-49DC-B14F-E53F7B25FEEB}" destId="{5E0790F6-543F-454F-8F7D-07A7DA85CCFF}" srcOrd="0" destOrd="0" presId="urn:microsoft.com/office/officeart/2005/8/layout/hProcess9"/>
    <dgm:cxn modelId="{EE16CC8D-2CD6-49CD-BD78-541776A8E264}" type="presParOf" srcId="{1775567A-561B-49DC-B14F-E53F7B25FEEB}" destId="{73C1DE14-EAC9-4633-BE47-3AF35DFC7F1E}" srcOrd="1" destOrd="0" presId="urn:microsoft.com/office/officeart/2005/8/layout/hProcess9"/>
    <dgm:cxn modelId="{1C243F4A-9C79-46D8-882B-38247CC99D30}" type="presParOf" srcId="{73C1DE14-EAC9-4633-BE47-3AF35DFC7F1E}" destId="{F7E2404A-5B9C-4950-8560-CB3D08D136AC}" srcOrd="0" destOrd="0" presId="urn:microsoft.com/office/officeart/2005/8/layout/hProcess9"/>
    <dgm:cxn modelId="{C2CFD839-B945-4F82-8AB2-1E4F8434BB47}" type="presParOf" srcId="{73C1DE14-EAC9-4633-BE47-3AF35DFC7F1E}" destId="{D17EAE1A-35D2-4498-8C97-F22AC47D714D}" srcOrd="1" destOrd="0" presId="urn:microsoft.com/office/officeart/2005/8/layout/hProcess9"/>
    <dgm:cxn modelId="{83362954-40D1-4822-89A6-68EEA1B8B237}" type="presParOf" srcId="{73C1DE14-EAC9-4633-BE47-3AF35DFC7F1E}" destId="{900B6C8F-0F81-4EF3-AF48-729ED1A7A0CD}" srcOrd="2" destOrd="0" presId="urn:microsoft.com/office/officeart/2005/8/layout/hProcess9"/>
    <dgm:cxn modelId="{83C22D09-73FB-425A-BF14-88C6D949A659}" type="presParOf" srcId="{73C1DE14-EAC9-4633-BE47-3AF35DFC7F1E}" destId="{02560AE1-4F3A-4FFB-A069-B114AF8BF9F3}" srcOrd="3" destOrd="0" presId="urn:microsoft.com/office/officeart/2005/8/layout/hProcess9"/>
    <dgm:cxn modelId="{C4B38E42-C7A4-4FA3-BFEA-2514676906F7}" type="presParOf" srcId="{73C1DE14-EAC9-4633-BE47-3AF35DFC7F1E}" destId="{2CD05037-1D97-492E-8802-F09A2BBE78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F5C9-C88B-47EB-882C-C5C167BB1A32}">
      <dsp:nvSpPr>
        <dsp:cNvPr id="0" name=""/>
        <dsp:cNvSpPr/>
      </dsp:nvSpPr>
      <dsp:spPr>
        <a:xfrm>
          <a:off x="3262" y="560921"/>
          <a:ext cx="1899275" cy="759710"/>
        </a:xfrm>
        <a:prstGeom prst="chevron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Больше данных</a:t>
          </a:r>
        </a:p>
      </dsp:txBody>
      <dsp:txXfrm>
        <a:off x="383117" y="560921"/>
        <a:ext cx="1139565" cy="759710"/>
      </dsp:txXfrm>
    </dsp:sp>
    <dsp:sp modelId="{62417F3D-8CC4-4551-BD21-D86FA34F128B}">
      <dsp:nvSpPr>
        <dsp:cNvPr id="0" name=""/>
        <dsp:cNvSpPr/>
      </dsp:nvSpPr>
      <dsp:spPr>
        <a:xfrm>
          <a:off x="1712610" y="560921"/>
          <a:ext cx="1899275" cy="759710"/>
        </a:xfrm>
        <a:prstGeom prst="chevron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Увеличение точности скоринга</a:t>
          </a:r>
        </a:p>
      </dsp:txBody>
      <dsp:txXfrm>
        <a:off x="2092465" y="560921"/>
        <a:ext cx="1139565" cy="759710"/>
      </dsp:txXfrm>
    </dsp:sp>
    <dsp:sp modelId="{5AB8644B-7F73-4C95-84A3-1348FA89A455}">
      <dsp:nvSpPr>
        <dsp:cNvPr id="0" name=""/>
        <dsp:cNvSpPr/>
      </dsp:nvSpPr>
      <dsp:spPr>
        <a:xfrm>
          <a:off x="3421959" y="560921"/>
          <a:ext cx="1899275" cy="759710"/>
        </a:xfrm>
        <a:prstGeom prst="chevron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Снижение рисков невозвратов</a:t>
          </a:r>
        </a:p>
      </dsp:txBody>
      <dsp:txXfrm>
        <a:off x="3801814" y="560921"/>
        <a:ext cx="1139565" cy="759710"/>
      </dsp:txXfrm>
    </dsp:sp>
    <dsp:sp modelId="{15F9A7E1-41E2-4CAA-B413-7608A08059FB}">
      <dsp:nvSpPr>
        <dsp:cNvPr id="0" name=""/>
        <dsp:cNvSpPr/>
      </dsp:nvSpPr>
      <dsp:spPr>
        <a:xfrm>
          <a:off x="5131307" y="560921"/>
          <a:ext cx="1899275" cy="759710"/>
        </a:xfrm>
        <a:prstGeom prst="chevron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Уменьшение стоимости кредитов</a:t>
          </a:r>
        </a:p>
      </dsp:txBody>
      <dsp:txXfrm>
        <a:off x="5511162" y="560921"/>
        <a:ext cx="1139565" cy="75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790F6-543F-454F-8F7D-07A7DA85CCFF}">
      <dsp:nvSpPr>
        <dsp:cNvPr id="0" name=""/>
        <dsp:cNvSpPr/>
      </dsp:nvSpPr>
      <dsp:spPr>
        <a:xfrm>
          <a:off x="397231" y="0"/>
          <a:ext cx="3306260" cy="2103165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2404A-5B9C-4950-8560-CB3D08D136AC}">
      <dsp:nvSpPr>
        <dsp:cNvPr id="0" name=""/>
        <dsp:cNvSpPr/>
      </dsp:nvSpPr>
      <dsp:spPr>
        <a:xfrm>
          <a:off x="4178" y="630949"/>
          <a:ext cx="1252002" cy="841266"/>
        </a:xfrm>
        <a:prstGeom prst="roundRect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Ускорение процесса</a:t>
          </a:r>
        </a:p>
      </dsp:txBody>
      <dsp:txXfrm>
        <a:off x="45245" y="672016"/>
        <a:ext cx="1169868" cy="759132"/>
      </dsp:txXfrm>
    </dsp:sp>
    <dsp:sp modelId="{900B6C8F-0F81-4EF3-AF48-729ED1A7A0CD}">
      <dsp:nvSpPr>
        <dsp:cNvPr id="0" name=""/>
        <dsp:cNvSpPr/>
      </dsp:nvSpPr>
      <dsp:spPr>
        <a:xfrm>
          <a:off x="1318857" y="630949"/>
          <a:ext cx="1252002" cy="841266"/>
        </a:xfrm>
        <a:prstGeom prst="roundRect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Увеличение конверсии</a:t>
          </a:r>
        </a:p>
      </dsp:txBody>
      <dsp:txXfrm>
        <a:off x="1359924" y="672016"/>
        <a:ext cx="1169868" cy="759132"/>
      </dsp:txXfrm>
    </dsp:sp>
    <dsp:sp modelId="{2CD05037-1D97-492E-8802-F09A2BBE78D4}">
      <dsp:nvSpPr>
        <dsp:cNvPr id="0" name=""/>
        <dsp:cNvSpPr/>
      </dsp:nvSpPr>
      <dsp:spPr>
        <a:xfrm>
          <a:off x="2633536" y="630949"/>
          <a:ext cx="1252002" cy="841266"/>
        </a:xfrm>
        <a:prstGeom prst="roundRect">
          <a:avLst/>
        </a:prstGeom>
        <a:solidFill>
          <a:srgbClr val="C41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Больше клиентов</a:t>
          </a:r>
        </a:p>
      </dsp:txBody>
      <dsp:txXfrm>
        <a:off x="2674603" y="672016"/>
        <a:ext cx="1169868" cy="75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28/01/2021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2521A-9ACE-44A2-9A42-6A7A063CDB68}" emma:medium="tactile" emma:mode="ink">
          <msink:context xmlns:msink="http://schemas.microsoft.com/ink/2010/main" type="inkDrawing" rotatedBoundingBox="8685,5169 8690,5168 8690,5169 8686,5171" semanticType="callout" shapeName="Other"/>
        </emma:interpretation>
      </emma:emma>
    </inkml:annotationXML>
    <inkml:trace contextRef="#ctx0" brushRef="#br0">4 0 201,'0'2'44,"0"-2"-49,-4 0-56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0 201,'0'2'44,"0"-2"-49,-4 0-56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56 33 250,'-35'-15'22,"17"6"-19,18 7-3,0 0-39,24-3-61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0 201,'0'2'44,"0"-2"-49,-4 0-56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E176-EC2E-4D0B-A0DC-6497DCBABA43}" type="datetimeFigureOut">
              <a:rPr lang="ru-RU" smtClean="0"/>
              <a:t>28/01/2021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610C-4F05-4B91-B403-9E24EDCCB4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99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0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1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48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325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91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29.12.2020 года: Федеральный закон от 29 декабря 2020 г. № 479-ФЗ "О внесении изменений в отдельные законодательные акты Российской Федерации«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которого отражено внесение изменений в: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115-ФЗ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"О противодействии легализации (отмыванию) доходов, полученных преступным путем, и финансированию терроризма"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149-ФЗ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"Об информации, информационных технологиях и о защите информации"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86-ФЗ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"О Центральном банке Российской Федерации (Банке России)"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210-ФЗ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"Об организации предоставления государственных и муниципальных услуг"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этих изменений уже вступила в силу, часть изменений вступает в силу 31.12.2021 г., еще часть вступает в силу с 01.01.2022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"5.8-1. Банки с универсальной лицензией, соответствующие критериям, установленным абзацами вторым - четвертым пункта 5.7 настоящей статьи, ОБЯЗАНЫ обеспечить возможность клиентам - физическим лицам открывать счета (вклады) в рублях, а также получать кредиты в рублях без личного присутствия после проведения идентификации клиента - физического лица в порядке, предусмотренном пунктом 5.8 настоящей статьи. Такая возможность обеспечивается банком посредством своего официального сайта в сети Интернет, а также мобильного приложения, которое соответствует критериям, установленным Центральным банком Российской Федерации.«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если вклады можно поддержать без использования цифрового профиля, то кредиты – очень затруднительно, я бы даже сказала невозможно, поскольку банк принимает на обслуживание физика которого никогда не видел и выдать кредит, основываясь только на словах клиента, очень большой риск.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7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53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51E47-D256-45CD-BC10-EA2204E21631}" type="slidenum">
              <a:rPr lang="en-US" altLang="ru-RU" sz="1200" smtClean="0"/>
              <a:pPr>
                <a:spcBef>
                  <a:spcPct val="0"/>
                </a:spcBef>
              </a:pPr>
              <a:t>2</a:t>
            </a:fld>
            <a:endParaRPr lang="en-US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748933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96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84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073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9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3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76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11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56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25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8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6625">
              <a:spcBef>
                <a:spcPct val="3000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51E47-D256-45CD-BC10-EA2204E21631}" type="slidenum">
              <a:rPr lang="en-US" altLang="ru-RU" sz="1200" smtClean="0"/>
              <a:pPr>
                <a:spcBef>
                  <a:spcPct val="0"/>
                </a:spcBef>
              </a:pPr>
              <a:t>3</a:t>
            </a:fld>
            <a:endParaRPr lang="en-US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332372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71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3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4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банк </a:t>
            </a:r>
            <a:r>
              <a:rPr lang="ru-RU" baseline="0" dirty="0" smtClean="0"/>
              <a:t>вне цифрового профиля может получать следующие данные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 Это данные,</a:t>
            </a:r>
            <a:r>
              <a:rPr lang="ru-RU" baseline="0" dirty="0" smtClean="0"/>
              <a:t> которые можно запросить из </a:t>
            </a:r>
            <a:r>
              <a:rPr lang="ru-RU" baseline="0" dirty="0" err="1" smtClean="0"/>
              <a:t>ГИСов</a:t>
            </a:r>
            <a:r>
              <a:rPr lang="ru-RU" baseline="0" dirty="0" smtClean="0"/>
              <a:t> и по которым не требуется подтверждение клиента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1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 данные,</a:t>
            </a:r>
            <a:r>
              <a:rPr lang="ru-RU" baseline="0" dirty="0" smtClean="0"/>
              <a:t> которые можно запросить из коммерческих источников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18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данные,</a:t>
            </a:r>
            <a:r>
              <a:rPr lang="ru-RU" baseline="0" dirty="0" smtClean="0"/>
              <a:t> которые можно получить из </a:t>
            </a:r>
            <a:r>
              <a:rPr lang="ru-RU" baseline="0" dirty="0" err="1" smtClean="0"/>
              <a:t>ГИСов</a:t>
            </a:r>
            <a:r>
              <a:rPr lang="ru-RU" baseline="0" dirty="0" smtClean="0"/>
              <a:t> и по которым требуется дополнительное согласие клиента.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7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4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321A52-0DBA-4E97-A33C-CF61F0F5C097}" type="slidenum">
              <a:rPr lang="ru-RU" altLang="ru-RU" sz="1200" b="0" smtClean="0">
                <a:solidFill>
                  <a:srgbClr val="000000"/>
                </a:solidFill>
              </a:rPr>
              <a:pPr/>
              <a:t>8</a:t>
            </a:fld>
            <a:endParaRPr lang="ru-RU" altLang="ru-RU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1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2" y="557477"/>
            <a:ext cx="1656000" cy="552155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9532" y="1507787"/>
            <a:ext cx="9134468" cy="252919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342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239530"/>
            <a:ext cx="8053018" cy="21198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156" y="1493000"/>
            <a:ext cx="4389768" cy="847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CBC0D6-191C-F642-825C-D716447951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0237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39287" y="4770285"/>
            <a:ext cx="14874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Е Б И Н А Р  2 0 1 </a:t>
            </a:r>
            <a:r>
              <a:rPr lang="en-US" sz="9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ru-RU" sz="9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452425"/>
            <a:ext cx="9144000" cy="78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85237" y="4708642"/>
            <a:ext cx="804114" cy="318653"/>
            <a:chOff x="4018982" y="1038990"/>
            <a:chExt cx="1096466" cy="4345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1629 w 2159"/>
                <a:gd name="T1" fmla="*/ 3110 h 3216"/>
                <a:gd name="T2" fmla="*/ 1339 w 2159"/>
                <a:gd name="T3" fmla="*/ 105 h 3216"/>
                <a:gd name="T4" fmla="*/ 1473 w 2159"/>
                <a:gd name="T5" fmla="*/ 107 h 3216"/>
                <a:gd name="T6" fmla="*/ 1543 w 2159"/>
                <a:gd name="T7" fmla="*/ 120 h 3216"/>
                <a:gd name="T8" fmla="*/ 1607 w 2159"/>
                <a:gd name="T9" fmla="*/ 146 h 3216"/>
                <a:gd name="T10" fmla="*/ 1666 w 2159"/>
                <a:gd name="T11" fmla="*/ 184 h 3216"/>
                <a:gd name="T12" fmla="*/ 1719 w 2159"/>
                <a:gd name="T13" fmla="*/ 231 h 3216"/>
                <a:gd name="T14" fmla="*/ 1767 w 2159"/>
                <a:gd name="T15" fmla="*/ 287 h 3216"/>
                <a:gd name="T16" fmla="*/ 1811 w 2159"/>
                <a:gd name="T17" fmla="*/ 349 h 3216"/>
                <a:gd name="T18" fmla="*/ 1850 w 2159"/>
                <a:gd name="T19" fmla="*/ 417 h 3216"/>
                <a:gd name="T20" fmla="*/ 1885 w 2159"/>
                <a:gd name="T21" fmla="*/ 490 h 3216"/>
                <a:gd name="T22" fmla="*/ 1914 w 2159"/>
                <a:gd name="T23" fmla="*/ 565 h 3216"/>
                <a:gd name="T24" fmla="*/ 1940 w 2159"/>
                <a:gd name="T25" fmla="*/ 643 h 3216"/>
                <a:gd name="T26" fmla="*/ 1963 w 2159"/>
                <a:gd name="T27" fmla="*/ 721 h 3216"/>
                <a:gd name="T28" fmla="*/ 1981 w 2159"/>
                <a:gd name="T29" fmla="*/ 798 h 3216"/>
                <a:gd name="T30" fmla="*/ 1998 w 2159"/>
                <a:gd name="T31" fmla="*/ 872 h 3216"/>
                <a:gd name="T32" fmla="*/ 2015 w 2159"/>
                <a:gd name="T33" fmla="*/ 976 h 3216"/>
                <a:gd name="T34" fmla="*/ 2159 w 2159"/>
                <a:gd name="T35" fmla="*/ 1039 h 3216"/>
                <a:gd name="T36" fmla="*/ 29 w 2159"/>
                <a:gd name="T37" fmla="*/ 0 h 3216"/>
                <a:gd name="T38" fmla="*/ 125 w 2159"/>
                <a:gd name="T39" fmla="*/ 1039 h 3216"/>
                <a:gd name="T40" fmla="*/ 141 w 2159"/>
                <a:gd name="T41" fmla="*/ 935 h 3216"/>
                <a:gd name="T42" fmla="*/ 160 w 2159"/>
                <a:gd name="T43" fmla="*/ 836 h 3216"/>
                <a:gd name="T44" fmla="*/ 181 w 2159"/>
                <a:gd name="T45" fmla="*/ 742 h 3216"/>
                <a:gd name="T46" fmla="*/ 205 w 2159"/>
                <a:gd name="T47" fmla="*/ 654 h 3216"/>
                <a:gd name="T48" fmla="*/ 232 w 2159"/>
                <a:gd name="T49" fmla="*/ 571 h 3216"/>
                <a:gd name="T50" fmla="*/ 262 w 2159"/>
                <a:gd name="T51" fmla="*/ 494 h 3216"/>
                <a:gd name="T52" fmla="*/ 295 w 2159"/>
                <a:gd name="T53" fmla="*/ 424 h 3216"/>
                <a:gd name="T54" fmla="*/ 331 w 2159"/>
                <a:gd name="T55" fmla="*/ 360 h 3216"/>
                <a:gd name="T56" fmla="*/ 369 w 2159"/>
                <a:gd name="T57" fmla="*/ 302 h 3216"/>
                <a:gd name="T58" fmla="*/ 410 w 2159"/>
                <a:gd name="T59" fmla="*/ 251 h 3216"/>
                <a:gd name="T60" fmla="*/ 455 w 2159"/>
                <a:gd name="T61" fmla="*/ 207 h 3216"/>
                <a:gd name="T62" fmla="*/ 503 w 2159"/>
                <a:gd name="T63" fmla="*/ 171 h 3216"/>
                <a:gd name="T64" fmla="*/ 553 w 2159"/>
                <a:gd name="T65" fmla="*/ 143 h 3216"/>
                <a:gd name="T66" fmla="*/ 606 w 2159"/>
                <a:gd name="T67" fmla="*/ 122 h 3216"/>
                <a:gd name="T68" fmla="*/ 662 w 2159"/>
                <a:gd name="T69" fmla="*/ 109 h 3216"/>
                <a:gd name="T70" fmla="*/ 722 w 2159"/>
                <a:gd name="T71" fmla="*/ 105 h 3216"/>
                <a:gd name="T72" fmla="*/ 809 w 2159"/>
                <a:gd name="T73" fmla="*/ 3110 h 3216"/>
                <a:gd name="T74" fmla="*/ 520 w 2159"/>
                <a:gd name="T75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1086 w 2785"/>
                <a:gd name="T1" fmla="*/ 393 h 3284"/>
                <a:gd name="T2" fmla="*/ 862 w 2785"/>
                <a:gd name="T3" fmla="*/ 406 h 3284"/>
                <a:gd name="T4" fmla="*/ 627 w 2785"/>
                <a:gd name="T5" fmla="*/ 467 h 3284"/>
                <a:gd name="T6" fmla="*/ 401 w 2785"/>
                <a:gd name="T7" fmla="*/ 592 h 3284"/>
                <a:gd name="T8" fmla="*/ 207 w 2785"/>
                <a:gd name="T9" fmla="*/ 801 h 3284"/>
                <a:gd name="T10" fmla="*/ 66 w 2785"/>
                <a:gd name="T11" fmla="*/ 1109 h 3284"/>
                <a:gd name="T12" fmla="*/ 2 w 2785"/>
                <a:gd name="T13" fmla="*/ 1535 h 3284"/>
                <a:gd name="T14" fmla="*/ 33 w 2785"/>
                <a:gd name="T15" fmla="*/ 2040 h 3284"/>
                <a:gd name="T16" fmla="*/ 155 w 2785"/>
                <a:gd name="T17" fmla="*/ 2411 h 3284"/>
                <a:gd name="T18" fmla="*/ 341 w 2785"/>
                <a:gd name="T19" fmla="*/ 2655 h 3284"/>
                <a:gd name="T20" fmla="*/ 563 w 2785"/>
                <a:gd name="T21" fmla="*/ 2800 h 3284"/>
                <a:gd name="T22" fmla="*/ 797 w 2785"/>
                <a:gd name="T23" fmla="*/ 2868 h 3284"/>
                <a:gd name="T24" fmla="*/ 1015 w 2785"/>
                <a:gd name="T25" fmla="*/ 2884 h 3284"/>
                <a:gd name="T26" fmla="*/ 838 w 2785"/>
                <a:gd name="T27" fmla="*/ 3177 h 3284"/>
                <a:gd name="T28" fmla="*/ 1658 w 2785"/>
                <a:gd name="T29" fmla="*/ 2879 h 3284"/>
                <a:gd name="T30" fmla="*/ 1853 w 2785"/>
                <a:gd name="T31" fmla="*/ 2880 h 3284"/>
                <a:gd name="T32" fmla="*/ 2082 w 2785"/>
                <a:gd name="T33" fmla="*/ 2842 h 3284"/>
                <a:gd name="T34" fmla="*/ 2314 w 2785"/>
                <a:gd name="T35" fmla="*/ 2742 h 3284"/>
                <a:gd name="T36" fmla="*/ 2525 w 2785"/>
                <a:gd name="T37" fmla="*/ 2558 h 3284"/>
                <a:gd name="T38" fmla="*/ 2688 w 2785"/>
                <a:gd name="T39" fmla="*/ 2267 h 3284"/>
                <a:gd name="T40" fmla="*/ 2776 w 2785"/>
                <a:gd name="T41" fmla="*/ 1846 h 3284"/>
                <a:gd name="T42" fmla="*/ 2768 w 2785"/>
                <a:gd name="T43" fmla="*/ 1349 h 3284"/>
                <a:gd name="T44" fmla="*/ 2671 w 2785"/>
                <a:gd name="T45" fmla="*/ 973 h 3284"/>
                <a:gd name="T46" fmla="*/ 2505 w 2785"/>
                <a:gd name="T47" fmla="*/ 706 h 3284"/>
                <a:gd name="T48" fmla="*/ 2296 w 2785"/>
                <a:gd name="T49" fmla="*/ 534 h 3284"/>
                <a:gd name="T50" fmla="*/ 2065 w 2785"/>
                <a:gd name="T51" fmla="*/ 437 h 3284"/>
                <a:gd name="T52" fmla="*/ 1831 w 2785"/>
                <a:gd name="T53" fmla="*/ 397 h 3284"/>
                <a:gd name="T54" fmla="*/ 1658 w 2785"/>
                <a:gd name="T55" fmla="*/ 105 h 3284"/>
                <a:gd name="T56" fmla="*/ 1754 w 2785"/>
                <a:gd name="T57" fmla="*/ 500 h 3284"/>
                <a:gd name="T58" fmla="*/ 1908 w 2785"/>
                <a:gd name="T59" fmla="*/ 523 h 3284"/>
                <a:gd name="T60" fmla="*/ 2021 w 2785"/>
                <a:gd name="T61" fmla="*/ 585 h 3284"/>
                <a:gd name="T62" fmla="*/ 2099 w 2785"/>
                <a:gd name="T63" fmla="*/ 675 h 3284"/>
                <a:gd name="T64" fmla="*/ 2149 w 2785"/>
                <a:gd name="T65" fmla="*/ 783 h 3284"/>
                <a:gd name="T66" fmla="*/ 2177 w 2785"/>
                <a:gd name="T67" fmla="*/ 897 h 3284"/>
                <a:gd name="T68" fmla="*/ 2187 w 2785"/>
                <a:gd name="T69" fmla="*/ 1049 h 3284"/>
                <a:gd name="T70" fmla="*/ 2179 w 2785"/>
                <a:gd name="T71" fmla="*/ 2342 h 3284"/>
                <a:gd name="T72" fmla="*/ 2155 w 2785"/>
                <a:gd name="T73" fmla="*/ 2471 h 3284"/>
                <a:gd name="T74" fmla="*/ 2110 w 2785"/>
                <a:gd name="T75" fmla="*/ 2587 h 3284"/>
                <a:gd name="T76" fmla="*/ 2041 w 2785"/>
                <a:gd name="T77" fmla="*/ 2679 h 3284"/>
                <a:gd name="T78" fmla="*/ 1940 w 2785"/>
                <a:gd name="T79" fmla="*/ 2743 h 3284"/>
                <a:gd name="T80" fmla="*/ 1806 w 2785"/>
                <a:gd name="T81" fmla="*/ 2773 h 3284"/>
                <a:gd name="T82" fmla="*/ 1040 w 2785"/>
                <a:gd name="T83" fmla="*/ 2773 h 3284"/>
                <a:gd name="T84" fmla="*/ 896 w 2785"/>
                <a:gd name="T85" fmla="*/ 2756 h 3284"/>
                <a:gd name="T86" fmla="*/ 785 w 2785"/>
                <a:gd name="T87" fmla="*/ 2706 h 3284"/>
                <a:gd name="T88" fmla="*/ 702 w 2785"/>
                <a:gd name="T89" fmla="*/ 2627 h 3284"/>
                <a:gd name="T90" fmla="*/ 647 w 2785"/>
                <a:gd name="T91" fmla="*/ 2521 h 3284"/>
                <a:gd name="T92" fmla="*/ 613 w 2785"/>
                <a:gd name="T93" fmla="*/ 2392 h 3284"/>
                <a:gd name="T94" fmla="*/ 599 w 2785"/>
                <a:gd name="T95" fmla="*/ 2242 h 3284"/>
                <a:gd name="T96" fmla="*/ 601 w 2785"/>
                <a:gd name="T97" fmla="*/ 958 h 3284"/>
                <a:gd name="T98" fmla="*/ 639 w 2785"/>
                <a:gd name="T99" fmla="*/ 774 h 3284"/>
                <a:gd name="T100" fmla="*/ 707 w 2785"/>
                <a:gd name="T101" fmla="*/ 647 h 3284"/>
                <a:gd name="T102" fmla="*/ 796 w 2785"/>
                <a:gd name="T103" fmla="*/ 567 h 3284"/>
                <a:gd name="T104" fmla="*/ 890 w 2785"/>
                <a:gd name="T105" fmla="*/ 523 h 3284"/>
                <a:gd name="T106" fmla="*/ 978 w 2785"/>
                <a:gd name="T107" fmla="*/ 504 h 3284"/>
                <a:gd name="T108" fmla="*/ 1128 w 2785"/>
                <a:gd name="T109" fmla="*/ 2773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1628 w 2563"/>
                <a:gd name="T1" fmla="*/ 3110 h 3968"/>
                <a:gd name="T2" fmla="*/ 819 w 2563"/>
                <a:gd name="T3" fmla="*/ 3110 h 3968"/>
                <a:gd name="T4" fmla="*/ 819 w 2563"/>
                <a:gd name="T5" fmla="*/ 105 h 3968"/>
                <a:gd name="T6" fmla="*/ 1060 w 2563"/>
                <a:gd name="T7" fmla="*/ 105 h 3968"/>
                <a:gd name="T8" fmla="*/ 1060 w 2563"/>
                <a:gd name="T9" fmla="*/ 0 h 3968"/>
                <a:gd name="T10" fmla="*/ 0 w 2563"/>
                <a:gd name="T11" fmla="*/ 0 h 3968"/>
                <a:gd name="T12" fmla="*/ 0 w 2563"/>
                <a:gd name="T13" fmla="*/ 105 h 3968"/>
                <a:gd name="T14" fmla="*/ 289 w 2563"/>
                <a:gd name="T15" fmla="*/ 105 h 3968"/>
                <a:gd name="T16" fmla="*/ 289 w 2563"/>
                <a:gd name="T17" fmla="*/ 3110 h 3968"/>
                <a:gd name="T18" fmla="*/ 0 w 2563"/>
                <a:gd name="T19" fmla="*/ 3110 h 3968"/>
                <a:gd name="T20" fmla="*/ 0 w 2563"/>
                <a:gd name="T21" fmla="*/ 3216 h 3968"/>
                <a:gd name="T22" fmla="*/ 1840 w 2563"/>
                <a:gd name="T23" fmla="*/ 3216 h 3968"/>
                <a:gd name="T24" fmla="*/ 1863 w 2563"/>
                <a:gd name="T25" fmla="*/ 3216 h 3968"/>
                <a:gd name="T26" fmla="*/ 1891 w 2563"/>
                <a:gd name="T27" fmla="*/ 3216 h 3968"/>
                <a:gd name="T28" fmla="*/ 1905 w 2563"/>
                <a:gd name="T29" fmla="*/ 3216 h 3968"/>
                <a:gd name="T30" fmla="*/ 1921 w 2563"/>
                <a:gd name="T31" fmla="*/ 3217 h 3968"/>
                <a:gd name="T32" fmla="*/ 1938 w 2563"/>
                <a:gd name="T33" fmla="*/ 3220 h 3968"/>
                <a:gd name="T34" fmla="*/ 1956 w 2563"/>
                <a:gd name="T35" fmla="*/ 3223 h 3968"/>
                <a:gd name="T36" fmla="*/ 1974 w 2563"/>
                <a:gd name="T37" fmla="*/ 3226 h 3968"/>
                <a:gd name="T38" fmla="*/ 1994 w 2563"/>
                <a:gd name="T39" fmla="*/ 3232 h 3968"/>
                <a:gd name="T40" fmla="*/ 2014 w 2563"/>
                <a:gd name="T41" fmla="*/ 3238 h 3968"/>
                <a:gd name="T42" fmla="*/ 2034 w 2563"/>
                <a:gd name="T43" fmla="*/ 3246 h 3968"/>
                <a:gd name="T44" fmla="*/ 2055 w 2563"/>
                <a:gd name="T45" fmla="*/ 3255 h 3968"/>
                <a:gd name="T46" fmla="*/ 2077 w 2563"/>
                <a:gd name="T47" fmla="*/ 3266 h 3968"/>
                <a:gd name="T48" fmla="*/ 2098 w 2563"/>
                <a:gd name="T49" fmla="*/ 3280 h 3968"/>
                <a:gd name="T50" fmla="*/ 2120 w 2563"/>
                <a:gd name="T51" fmla="*/ 3296 h 3968"/>
                <a:gd name="T52" fmla="*/ 2142 w 2563"/>
                <a:gd name="T53" fmla="*/ 3313 h 3968"/>
                <a:gd name="T54" fmla="*/ 2165 w 2563"/>
                <a:gd name="T55" fmla="*/ 3334 h 3968"/>
                <a:gd name="T56" fmla="*/ 2188 w 2563"/>
                <a:gd name="T57" fmla="*/ 3357 h 3968"/>
                <a:gd name="T58" fmla="*/ 2209 w 2563"/>
                <a:gd name="T59" fmla="*/ 3383 h 3968"/>
                <a:gd name="T60" fmla="*/ 2232 w 2563"/>
                <a:gd name="T61" fmla="*/ 3411 h 3968"/>
                <a:gd name="T62" fmla="*/ 2255 w 2563"/>
                <a:gd name="T63" fmla="*/ 3444 h 3968"/>
                <a:gd name="T64" fmla="*/ 2277 w 2563"/>
                <a:gd name="T65" fmla="*/ 3478 h 3968"/>
                <a:gd name="T66" fmla="*/ 2299 w 2563"/>
                <a:gd name="T67" fmla="*/ 3516 h 3968"/>
                <a:gd name="T68" fmla="*/ 2320 w 2563"/>
                <a:gd name="T69" fmla="*/ 3559 h 3968"/>
                <a:gd name="T70" fmla="*/ 2342 w 2563"/>
                <a:gd name="T71" fmla="*/ 3605 h 3968"/>
                <a:gd name="T72" fmla="*/ 2363 w 2563"/>
                <a:gd name="T73" fmla="*/ 3655 h 3968"/>
                <a:gd name="T74" fmla="*/ 2382 w 2563"/>
                <a:gd name="T75" fmla="*/ 3708 h 3968"/>
                <a:gd name="T76" fmla="*/ 2402 w 2563"/>
                <a:gd name="T77" fmla="*/ 3767 h 3968"/>
                <a:gd name="T78" fmla="*/ 2422 w 2563"/>
                <a:gd name="T79" fmla="*/ 3829 h 3968"/>
                <a:gd name="T80" fmla="*/ 2440 w 2563"/>
                <a:gd name="T81" fmla="*/ 3896 h 3968"/>
                <a:gd name="T82" fmla="*/ 2458 w 2563"/>
                <a:gd name="T83" fmla="*/ 3968 h 3968"/>
                <a:gd name="T84" fmla="*/ 2563 w 2563"/>
                <a:gd name="T85" fmla="*/ 3968 h 3968"/>
                <a:gd name="T86" fmla="*/ 2525 w 2563"/>
                <a:gd name="T87" fmla="*/ 3110 h 3968"/>
                <a:gd name="T88" fmla="*/ 2158 w 2563"/>
                <a:gd name="T89" fmla="*/ 3110 h 3968"/>
                <a:gd name="T90" fmla="*/ 2158 w 2563"/>
                <a:gd name="T91" fmla="*/ 105 h 3968"/>
                <a:gd name="T92" fmla="*/ 2448 w 2563"/>
                <a:gd name="T93" fmla="*/ 105 h 3968"/>
                <a:gd name="T94" fmla="*/ 2448 w 2563"/>
                <a:gd name="T95" fmla="*/ 0 h 3968"/>
                <a:gd name="T96" fmla="*/ 1388 w 2563"/>
                <a:gd name="T97" fmla="*/ 0 h 3968"/>
                <a:gd name="T98" fmla="*/ 1388 w 2563"/>
                <a:gd name="T99" fmla="*/ 105 h 3968"/>
                <a:gd name="T100" fmla="*/ 1628 w 2563"/>
                <a:gd name="T101" fmla="*/ 105 h 3968"/>
                <a:gd name="T102" fmla="*/ 1628 w 2563"/>
                <a:gd name="T103" fmla="*/ 311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650 w 6251"/>
                <a:gd name="T1" fmla="*/ 0 h 3217"/>
                <a:gd name="T2" fmla="*/ 2584 w 6251"/>
                <a:gd name="T3" fmla="*/ 452 h 3217"/>
                <a:gd name="T4" fmla="*/ 2735 w 6251"/>
                <a:gd name="T5" fmla="*/ 99 h 3217"/>
                <a:gd name="T6" fmla="*/ 2557 w 6251"/>
                <a:gd name="T7" fmla="*/ 118 h 3217"/>
                <a:gd name="T8" fmla="*/ 2535 w 6251"/>
                <a:gd name="T9" fmla="*/ 343 h 3217"/>
                <a:gd name="T10" fmla="*/ 66 w 6251"/>
                <a:gd name="T11" fmla="*/ 1403 h 3217"/>
                <a:gd name="T12" fmla="*/ 66 w 6251"/>
                <a:gd name="T13" fmla="*/ 1794 h 3217"/>
                <a:gd name="T14" fmla="*/ 564 w 6251"/>
                <a:gd name="T15" fmla="*/ 1881 h 3217"/>
                <a:gd name="T16" fmla="*/ 749 w 6251"/>
                <a:gd name="T17" fmla="*/ 1595 h 3217"/>
                <a:gd name="T18" fmla="*/ 564 w 6251"/>
                <a:gd name="T19" fmla="*/ 1310 h 3217"/>
                <a:gd name="T20" fmla="*/ 168 w 6251"/>
                <a:gd name="T21" fmla="*/ 1616 h 3217"/>
                <a:gd name="T22" fmla="*/ 546 w 6251"/>
                <a:gd name="T23" fmla="*/ 1439 h 3217"/>
                <a:gd name="T24" fmla="*/ 498 w 6251"/>
                <a:gd name="T25" fmla="*/ 1771 h 3217"/>
                <a:gd name="T26" fmla="*/ 973 w 6251"/>
                <a:gd name="T27" fmla="*/ 1576 h 3217"/>
                <a:gd name="T28" fmla="*/ 1979 w 6251"/>
                <a:gd name="T29" fmla="*/ 1988 h 3217"/>
                <a:gd name="T30" fmla="*/ 3625 w 6251"/>
                <a:gd name="T31" fmla="*/ 1304 h 3217"/>
                <a:gd name="T32" fmla="*/ 3334 w 6251"/>
                <a:gd name="T33" fmla="*/ 1214 h 3217"/>
                <a:gd name="T34" fmla="*/ 3180 w 6251"/>
                <a:gd name="T35" fmla="*/ 1741 h 3217"/>
                <a:gd name="T36" fmla="*/ 3416 w 6251"/>
                <a:gd name="T37" fmla="*/ 2008 h 3217"/>
                <a:gd name="T38" fmla="*/ 3653 w 6251"/>
                <a:gd name="T39" fmla="*/ 1741 h 3217"/>
                <a:gd name="T40" fmla="*/ 3360 w 6251"/>
                <a:gd name="T41" fmla="*/ 1865 h 3217"/>
                <a:gd name="T42" fmla="*/ 3416 w 6251"/>
                <a:gd name="T43" fmla="*/ 1319 h 3217"/>
                <a:gd name="T44" fmla="*/ 3761 w 6251"/>
                <a:gd name="T45" fmla="*/ 1839 h 3217"/>
                <a:gd name="T46" fmla="*/ 4098 w 6251"/>
                <a:gd name="T47" fmla="*/ 1994 h 3217"/>
                <a:gd name="T48" fmla="*/ 4244 w 6251"/>
                <a:gd name="T49" fmla="*/ 1449 h 3217"/>
                <a:gd name="T50" fmla="*/ 4025 w 6251"/>
                <a:gd name="T51" fmla="*/ 1202 h 3217"/>
                <a:gd name="T52" fmla="*/ 3754 w 6251"/>
                <a:gd name="T53" fmla="*/ 1414 h 3217"/>
                <a:gd name="T54" fmla="*/ 4087 w 6251"/>
                <a:gd name="T55" fmla="*/ 1826 h 3217"/>
                <a:gd name="T56" fmla="*/ 3900 w 6251"/>
                <a:gd name="T57" fmla="*/ 1776 h 3217"/>
                <a:gd name="T58" fmla="*/ 4627 w 6251"/>
                <a:gd name="T59" fmla="*/ 1342 h 3217"/>
                <a:gd name="T60" fmla="*/ 4569 w 6251"/>
                <a:gd name="T61" fmla="*/ 1525 h 3217"/>
                <a:gd name="T62" fmla="*/ 4655 w 6251"/>
                <a:gd name="T63" fmla="*/ 1832 h 3217"/>
                <a:gd name="T64" fmla="*/ 4745 w 6251"/>
                <a:gd name="T65" fmla="*/ 1950 h 3217"/>
                <a:gd name="T66" fmla="*/ 4706 w 6251"/>
                <a:gd name="T67" fmla="*/ 1575 h 3217"/>
                <a:gd name="T68" fmla="*/ 4738 w 6251"/>
                <a:gd name="T69" fmla="*/ 1254 h 3217"/>
                <a:gd name="T70" fmla="*/ 5226 w 6251"/>
                <a:gd name="T71" fmla="*/ 1727 h 3217"/>
                <a:gd name="T72" fmla="*/ 5210 w 6251"/>
                <a:gd name="T73" fmla="*/ 1987 h 3217"/>
                <a:gd name="T74" fmla="*/ 5361 w 6251"/>
                <a:gd name="T75" fmla="*/ 1661 h 3217"/>
                <a:gd name="T76" fmla="*/ 5711 w 6251"/>
                <a:gd name="T77" fmla="*/ 1220 h 3217"/>
                <a:gd name="T78" fmla="*/ 730 w 6251"/>
                <a:gd name="T79" fmla="*/ 3080 h 3217"/>
                <a:gd name="T80" fmla="*/ 1812 w 6251"/>
                <a:gd name="T81" fmla="*/ 2844 h 3217"/>
                <a:gd name="T82" fmla="*/ 2323 w 6251"/>
                <a:gd name="T83" fmla="*/ 3164 h 3217"/>
                <a:gd name="T84" fmla="*/ 2695 w 6251"/>
                <a:gd name="T85" fmla="*/ 3147 h 3217"/>
                <a:gd name="T86" fmla="*/ 2715 w 6251"/>
                <a:gd name="T87" fmla="*/ 2526 h 3217"/>
                <a:gd name="T88" fmla="*/ 2349 w 6251"/>
                <a:gd name="T89" fmla="*/ 2459 h 3217"/>
                <a:gd name="T90" fmla="*/ 2562 w 6251"/>
                <a:gd name="T91" fmla="*/ 2558 h 3217"/>
                <a:gd name="T92" fmla="*/ 2513 w 6251"/>
                <a:gd name="T93" fmla="*/ 3098 h 3217"/>
                <a:gd name="T94" fmla="*/ 2426 w 6251"/>
                <a:gd name="T95" fmla="*/ 2573 h 3217"/>
                <a:gd name="T96" fmla="*/ 2856 w 6251"/>
                <a:gd name="T97" fmla="*/ 3100 h 3217"/>
                <a:gd name="T98" fmla="*/ 3023 w 6251"/>
                <a:gd name="T99" fmla="*/ 3138 h 3217"/>
                <a:gd name="T100" fmla="*/ 3498 w 6251"/>
                <a:gd name="T101" fmla="*/ 3096 h 3217"/>
                <a:gd name="T102" fmla="*/ 3855 w 6251"/>
                <a:gd name="T103" fmla="*/ 3193 h 3217"/>
                <a:gd name="T104" fmla="*/ 3964 w 6251"/>
                <a:gd name="T105" fmla="*/ 2618 h 3217"/>
                <a:gd name="T106" fmla="*/ 3669 w 6251"/>
                <a:gd name="T107" fmla="*/ 2424 h 3217"/>
                <a:gd name="T108" fmla="*/ 3475 w 6251"/>
                <a:gd name="T109" fmla="*/ 2686 h 3217"/>
                <a:gd name="T110" fmla="*/ 3797 w 6251"/>
                <a:gd name="T111" fmla="*/ 3070 h 3217"/>
                <a:gd name="T112" fmla="*/ 3624 w 6251"/>
                <a:gd name="T113" fmla="*/ 2653 h 3217"/>
                <a:gd name="T114" fmla="*/ 4923 w 6251"/>
                <a:gd name="T115" fmla="*/ 2647 h 3217"/>
                <a:gd name="T116" fmla="*/ 5149 w 6251"/>
                <a:gd name="T117" fmla="*/ 2431 h 3217"/>
                <a:gd name="T118" fmla="*/ 5287 w 6251"/>
                <a:gd name="T119" fmla="*/ 2431 h 3217"/>
                <a:gd name="T120" fmla="*/ 5512 w 6251"/>
                <a:gd name="T121" fmla="*/ 2332 h 3217"/>
                <a:gd name="T122" fmla="*/ 5376 w 6251"/>
                <a:gd name="T123" fmla="*/ 2312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345 w 551"/>
                <a:gd name="T1" fmla="*/ 8 h 551"/>
                <a:gd name="T2" fmla="*/ 428 w 551"/>
                <a:gd name="T3" fmla="*/ 44 h 551"/>
                <a:gd name="T4" fmla="*/ 495 w 551"/>
                <a:gd name="T5" fmla="*/ 105 h 551"/>
                <a:gd name="T6" fmla="*/ 537 w 551"/>
                <a:gd name="T7" fmla="*/ 188 h 551"/>
                <a:gd name="T8" fmla="*/ 551 w 551"/>
                <a:gd name="T9" fmla="*/ 275 h 551"/>
                <a:gd name="T10" fmla="*/ 537 w 551"/>
                <a:gd name="T11" fmla="*/ 362 h 551"/>
                <a:gd name="T12" fmla="*/ 496 w 551"/>
                <a:gd name="T13" fmla="*/ 443 h 551"/>
                <a:gd name="T14" fmla="*/ 429 w 551"/>
                <a:gd name="T15" fmla="*/ 505 h 551"/>
                <a:gd name="T16" fmla="*/ 347 w 551"/>
                <a:gd name="T17" fmla="*/ 542 h 551"/>
                <a:gd name="T18" fmla="*/ 259 w 551"/>
                <a:gd name="T19" fmla="*/ 550 h 551"/>
                <a:gd name="T20" fmla="*/ 172 w 551"/>
                <a:gd name="T21" fmla="*/ 530 h 551"/>
                <a:gd name="T22" fmla="*/ 93 w 551"/>
                <a:gd name="T23" fmla="*/ 484 h 551"/>
                <a:gd name="T24" fmla="*/ 37 w 551"/>
                <a:gd name="T25" fmla="*/ 412 h 551"/>
                <a:gd name="T26" fmla="*/ 5 w 551"/>
                <a:gd name="T27" fmla="*/ 328 h 551"/>
                <a:gd name="T28" fmla="*/ 2 w 551"/>
                <a:gd name="T29" fmla="*/ 240 h 551"/>
                <a:gd name="T30" fmla="*/ 28 w 551"/>
                <a:gd name="T31" fmla="*/ 154 h 551"/>
                <a:gd name="T32" fmla="*/ 81 w 551"/>
                <a:gd name="T33" fmla="*/ 78 h 551"/>
                <a:gd name="T34" fmla="*/ 157 w 551"/>
                <a:gd name="T35" fmla="*/ 27 h 551"/>
                <a:gd name="T36" fmla="*/ 241 w 551"/>
                <a:gd name="T37" fmla="*/ 2 h 551"/>
                <a:gd name="T38" fmla="*/ 247 w 551"/>
                <a:gd name="T39" fmla="*/ 46 h 551"/>
                <a:gd name="T40" fmla="*/ 177 w 551"/>
                <a:gd name="T41" fmla="*/ 68 h 551"/>
                <a:gd name="T42" fmla="*/ 114 w 551"/>
                <a:gd name="T43" fmla="*/ 111 h 551"/>
                <a:gd name="T44" fmla="*/ 69 w 551"/>
                <a:gd name="T45" fmla="*/ 174 h 551"/>
                <a:gd name="T46" fmla="*/ 48 w 551"/>
                <a:gd name="T47" fmla="*/ 245 h 551"/>
                <a:gd name="T48" fmla="*/ 50 w 551"/>
                <a:gd name="T49" fmla="*/ 319 h 551"/>
                <a:gd name="T50" fmla="*/ 76 w 551"/>
                <a:gd name="T51" fmla="*/ 389 h 551"/>
                <a:gd name="T52" fmla="*/ 124 w 551"/>
                <a:gd name="T53" fmla="*/ 449 h 551"/>
                <a:gd name="T54" fmla="*/ 189 w 551"/>
                <a:gd name="T55" fmla="*/ 488 h 551"/>
                <a:gd name="T56" fmla="*/ 261 w 551"/>
                <a:gd name="T57" fmla="*/ 504 h 551"/>
                <a:gd name="T58" fmla="*/ 335 w 551"/>
                <a:gd name="T59" fmla="*/ 498 h 551"/>
                <a:gd name="T60" fmla="*/ 404 w 551"/>
                <a:gd name="T61" fmla="*/ 466 h 551"/>
                <a:gd name="T62" fmla="*/ 459 w 551"/>
                <a:gd name="T63" fmla="*/ 415 h 551"/>
                <a:gd name="T64" fmla="*/ 495 w 551"/>
                <a:gd name="T65" fmla="*/ 348 h 551"/>
                <a:gd name="T66" fmla="*/ 506 w 551"/>
                <a:gd name="T67" fmla="*/ 275 h 551"/>
                <a:gd name="T68" fmla="*/ 494 w 551"/>
                <a:gd name="T69" fmla="*/ 202 h 551"/>
                <a:gd name="T70" fmla="*/ 458 w 551"/>
                <a:gd name="T71" fmla="*/ 133 h 551"/>
                <a:gd name="T72" fmla="*/ 402 w 551"/>
                <a:gd name="T73" fmla="*/ 82 h 551"/>
                <a:gd name="T74" fmla="*/ 334 w 551"/>
                <a:gd name="T75" fmla="*/ 53 h 551"/>
                <a:gd name="T76" fmla="*/ 169 w 551"/>
                <a:gd name="T77" fmla="*/ 428 h 551"/>
                <a:gd name="T78" fmla="*/ 334 w 551"/>
                <a:gd name="T79" fmla="*/ 136 h 551"/>
                <a:gd name="T80" fmla="*/ 385 w 551"/>
                <a:gd name="T81" fmla="*/ 168 h 551"/>
                <a:gd name="T82" fmla="*/ 398 w 551"/>
                <a:gd name="T83" fmla="*/ 219 h 551"/>
                <a:gd name="T84" fmla="*/ 386 w 551"/>
                <a:gd name="T85" fmla="*/ 255 h 551"/>
                <a:gd name="T86" fmla="*/ 355 w 551"/>
                <a:gd name="T87" fmla="*/ 283 h 551"/>
                <a:gd name="T88" fmla="*/ 314 w 551"/>
                <a:gd name="T89" fmla="*/ 295 h 551"/>
                <a:gd name="T90" fmla="*/ 348 w 551"/>
                <a:gd name="T91" fmla="*/ 321 h 551"/>
                <a:gd name="T92" fmla="*/ 361 w 551"/>
                <a:gd name="T93" fmla="*/ 428 h 551"/>
                <a:gd name="T94" fmla="*/ 295 w 551"/>
                <a:gd name="T95" fmla="*/ 321 h 551"/>
                <a:gd name="T96" fmla="*/ 258 w 551"/>
                <a:gd name="T97" fmla="*/ 302 h 551"/>
                <a:gd name="T98" fmla="*/ 217 w 551"/>
                <a:gd name="T99" fmla="*/ 261 h 551"/>
                <a:gd name="T100" fmla="*/ 323 w 551"/>
                <a:gd name="T101" fmla="*/ 254 h 551"/>
                <a:gd name="T102" fmla="*/ 347 w 551"/>
                <a:gd name="T103" fmla="*/ 225 h 551"/>
                <a:gd name="T104" fmla="*/ 340 w 551"/>
                <a:gd name="T105" fmla="*/ 192 h 551"/>
                <a:gd name="T106" fmla="*/ 312 w 551"/>
                <a:gd name="T107" fmla="*/ 174 h 551"/>
                <a:gd name="T108" fmla="*/ 217 w 551"/>
                <a:gd name="T109" fmla="*/ 2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7639287" y="4770285"/>
            <a:ext cx="14874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900" dirty="0" smtClean="0">
                <a:solidFill>
                  <a:srgbClr val="7030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Е Б И Н А Р  2 0 1 </a:t>
            </a:r>
            <a:r>
              <a:rPr lang="en-US" sz="900" dirty="0" smtClean="0">
                <a:solidFill>
                  <a:srgbClr val="7030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ru-RU" sz="900" dirty="0">
              <a:solidFill>
                <a:srgbClr val="7030A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6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987" b="36456"/>
          <a:stretch/>
        </p:blipFill>
        <p:spPr>
          <a:xfrm>
            <a:off x="0" y="4501146"/>
            <a:ext cx="9144000" cy="645284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385237" y="4708642"/>
            <a:ext cx="804114" cy="318653"/>
            <a:chOff x="4018982" y="1038990"/>
            <a:chExt cx="1096466" cy="4345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1629 w 2159"/>
                <a:gd name="T1" fmla="*/ 3110 h 3216"/>
                <a:gd name="T2" fmla="*/ 1339 w 2159"/>
                <a:gd name="T3" fmla="*/ 105 h 3216"/>
                <a:gd name="T4" fmla="*/ 1473 w 2159"/>
                <a:gd name="T5" fmla="*/ 107 h 3216"/>
                <a:gd name="T6" fmla="*/ 1543 w 2159"/>
                <a:gd name="T7" fmla="*/ 120 h 3216"/>
                <a:gd name="T8" fmla="*/ 1607 w 2159"/>
                <a:gd name="T9" fmla="*/ 146 h 3216"/>
                <a:gd name="T10" fmla="*/ 1666 w 2159"/>
                <a:gd name="T11" fmla="*/ 184 h 3216"/>
                <a:gd name="T12" fmla="*/ 1719 w 2159"/>
                <a:gd name="T13" fmla="*/ 231 h 3216"/>
                <a:gd name="T14" fmla="*/ 1767 w 2159"/>
                <a:gd name="T15" fmla="*/ 287 h 3216"/>
                <a:gd name="T16" fmla="*/ 1811 w 2159"/>
                <a:gd name="T17" fmla="*/ 349 h 3216"/>
                <a:gd name="T18" fmla="*/ 1850 w 2159"/>
                <a:gd name="T19" fmla="*/ 417 h 3216"/>
                <a:gd name="T20" fmla="*/ 1885 w 2159"/>
                <a:gd name="T21" fmla="*/ 490 h 3216"/>
                <a:gd name="T22" fmla="*/ 1914 w 2159"/>
                <a:gd name="T23" fmla="*/ 565 h 3216"/>
                <a:gd name="T24" fmla="*/ 1940 w 2159"/>
                <a:gd name="T25" fmla="*/ 643 h 3216"/>
                <a:gd name="T26" fmla="*/ 1963 w 2159"/>
                <a:gd name="T27" fmla="*/ 721 h 3216"/>
                <a:gd name="T28" fmla="*/ 1981 w 2159"/>
                <a:gd name="T29" fmla="*/ 798 h 3216"/>
                <a:gd name="T30" fmla="*/ 1998 w 2159"/>
                <a:gd name="T31" fmla="*/ 872 h 3216"/>
                <a:gd name="T32" fmla="*/ 2015 w 2159"/>
                <a:gd name="T33" fmla="*/ 976 h 3216"/>
                <a:gd name="T34" fmla="*/ 2159 w 2159"/>
                <a:gd name="T35" fmla="*/ 1039 h 3216"/>
                <a:gd name="T36" fmla="*/ 29 w 2159"/>
                <a:gd name="T37" fmla="*/ 0 h 3216"/>
                <a:gd name="T38" fmla="*/ 125 w 2159"/>
                <a:gd name="T39" fmla="*/ 1039 h 3216"/>
                <a:gd name="T40" fmla="*/ 141 w 2159"/>
                <a:gd name="T41" fmla="*/ 935 h 3216"/>
                <a:gd name="T42" fmla="*/ 160 w 2159"/>
                <a:gd name="T43" fmla="*/ 836 h 3216"/>
                <a:gd name="T44" fmla="*/ 181 w 2159"/>
                <a:gd name="T45" fmla="*/ 742 h 3216"/>
                <a:gd name="T46" fmla="*/ 205 w 2159"/>
                <a:gd name="T47" fmla="*/ 654 h 3216"/>
                <a:gd name="T48" fmla="*/ 232 w 2159"/>
                <a:gd name="T49" fmla="*/ 571 h 3216"/>
                <a:gd name="T50" fmla="*/ 262 w 2159"/>
                <a:gd name="T51" fmla="*/ 494 h 3216"/>
                <a:gd name="T52" fmla="*/ 295 w 2159"/>
                <a:gd name="T53" fmla="*/ 424 h 3216"/>
                <a:gd name="T54" fmla="*/ 331 w 2159"/>
                <a:gd name="T55" fmla="*/ 360 h 3216"/>
                <a:gd name="T56" fmla="*/ 369 w 2159"/>
                <a:gd name="T57" fmla="*/ 302 h 3216"/>
                <a:gd name="T58" fmla="*/ 410 w 2159"/>
                <a:gd name="T59" fmla="*/ 251 h 3216"/>
                <a:gd name="T60" fmla="*/ 455 w 2159"/>
                <a:gd name="T61" fmla="*/ 207 h 3216"/>
                <a:gd name="T62" fmla="*/ 503 w 2159"/>
                <a:gd name="T63" fmla="*/ 171 h 3216"/>
                <a:gd name="T64" fmla="*/ 553 w 2159"/>
                <a:gd name="T65" fmla="*/ 143 h 3216"/>
                <a:gd name="T66" fmla="*/ 606 w 2159"/>
                <a:gd name="T67" fmla="*/ 122 h 3216"/>
                <a:gd name="T68" fmla="*/ 662 w 2159"/>
                <a:gd name="T69" fmla="*/ 109 h 3216"/>
                <a:gd name="T70" fmla="*/ 722 w 2159"/>
                <a:gd name="T71" fmla="*/ 105 h 3216"/>
                <a:gd name="T72" fmla="*/ 809 w 2159"/>
                <a:gd name="T73" fmla="*/ 3110 h 3216"/>
                <a:gd name="T74" fmla="*/ 520 w 2159"/>
                <a:gd name="T75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1086 w 2785"/>
                <a:gd name="T1" fmla="*/ 393 h 3284"/>
                <a:gd name="T2" fmla="*/ 862 w 2785"/>
                <a:gd name="T3" fmla="*/ 406 h 3284"/>
                <a:gd name="T4" fmla="*/ 627 w 2785"/>
                <a:gd name="T5" fmla="*/ 467 h 3284"/>
                <a:gd name="T6" fmla="*/ 401 w 2785"/>
                <a:gd name="T7" fmla="*/ 592 h 3284"/>
                <a:gd name="T8" fmla="*/ 207 w 2785"/>
                <a:gd name="T9" fmla="*/ 801 h 3284"/>
                <a:gd name="T10" fmla="*/ 66 w 2785"/>
                <a:gd name="T11" fmla="*/ 1109 h 3284"/>
                <a:gd name="T12" fmla="*/ 2 w 2785"/>
                <a:gd name="T13" fmla="*/ 1535 h 3284"/>
                <a:gd name="T14" fmla="*/ 33 w 2785"/>
                <a:gd name="T15" fmla="*/ 2040 h 3284"/>
                <a:gd name="T16" fmla="*/ 155 w 2785"/>
                <a:gd name="T17" fmla="*/ 2411 h 3284"/>
                <a:gd name="T18" fmla="*/ 341 w 2785"/>
                <a:gd name="T19" fmla="*/ 2655 h 3284"/>
                <a:gd name="T20" fmla="*/ 563 w 2785"/>
                <a:gd name="T21" fmla="*/ 2800 h 3284"/>
                <a:gd name="T22" fmla="*/ 797 w 2785"/>
                <a:gd name="T23" fmla="*/ 2868 h 3284"/>
                <a:gd name="T24" fmla="*/ 1015 w 2785"/>
                <a:gd name="T25" fmla="*/ 2884 h 3284"/>
                <a:gd name="T26" fmla="*/ 838 w 2785"/>
                <a:gd name="T27" fmla="*/ 3177 h 3284"/>
                <a:gd name="T28" fmla="*/ 1658 w 2785"/>
                <a:gd name="T29" fmla="*/ 2879 h 3284"/>
                <a:gd name="T30" fmla="*/ 1853 w 2785"/>
                <a:gd name="T31" fmla="*/ 2880 h 3284"/>
                <a:gd name="T32" fmla="*/ 2082 w 2785"/>
                <a:gd name="T33" fmla="*/ 2842 h 3284"/>
                <a:gd name="T34" fmla="*/ 2314 w 2785"/>
                <a:gd name="T35" fmla="*/ 2742 h 3284"/>
                <a:gd name="T36" fmla="*/ 2525 w 2785"/>
                <a:gd name="T37" fmla="*/ 2558 h 3284"/>
                <a:gd name="T38" fmla="*/ 2688 w 2785"/>
                <a:gd name="T39" fmla="*/ 2267 h 3284"/>
                <a:gd name="T40" fmla="*/ 2776 w 2785"/>
                <a:gd name="T41" fmla="*/ 1846 h 3284"/>
                <a:gd name="T42" fmla="*/ 2768 w 2785"/>
                <a:gd name="T43" fmla="*/ 1349 h 3284"/>
                <a:gd name="T44" fmla="*/ 2671 w 2785"/>
                <a:gd name="T45" fmla="*/ 973 h 3284"/>
                <a:gd name="T46" fmla="*/ 2505 w 2785"/>
                <a:gd name="T47" fmla="*/ 706 h 3284"/>
                <a:gd name="T48" fmla="*/ 2296 w 2785"/>
                <a:gd name="T49" fmla="*/ 534 h 3284"/>
                <a:gd name="T50" fmla="*/ 2065 w 2785"/>
                <a:gd name="T51" fmla="*/ 437 h 3284"/>
                <a:gd name="T52" fmla="*/ 1831 w 2785"/>
                <a:gd name="T53" fmla="*/ 397 h 3284"/>
                <a:gd name="T54" fmla="*/ 1658 w 2785"/>
                <a:gd name="T55" fmla="*/ 105 h 3284"/>
                <a:gd name="T56" fmla="*/ 1754 w 2785"/>
                <a:gd name="T57" fmla="*/ 500 h 3284"/>
                <a:gd name="T58" fmla="*/ 1908 w 2785"/>
                <a:gd name="T59" fmla="*/ 523 h 3284"/>
                <a:gd name="T60" fmla="*/ 2021 w 2785"/>
                <a:gd name="T61" fmla="*/ 585 h 3284"/>
                <a:gd name="T62" fmla="*/ 2099 w 2785"/>
                <a:gd name="T63" fmla="*/ 675 h 3284"/>
                <a:gd name="T64" fmla="*/ 2149 w 2785"/>
                <a:gd name="T65" fmla="*/ 783 h 3284"/>
                <a:gd name="T66" fmla="*/ 2177 w 2785"/>
                <a:gd name="T67" fmla="*/ 897 h 3284"/>
                <a:gd name="T68" fmla="*/ 2187 w 2785"/>
                <a:gd name="T69" fmla="*/ 1049 h 3284"/>
                <a:gd name="T70" fmla="*/ 2179 w 2785"/>
                <a:gd name="T71" fmla="*/ 2342 h 3284"/>
                <a:gd name="T72" fmla="*/ 2155 w 2785"/>
                <a:gd name="T73" fmla="*/ 2471 h 3284"/>
                <a:gd name="T74" fmla="*/ 2110 w 2785"/>
                <a:gd name="T75" fmla="*/ 2587 h 3284"/>
                <a:gd name="T76" fmla="*/ 2041 w 2785"/>
                <a:gd name="T77" fmla="*/ 2679 h 3284"/>
                <a:gd name="T78" fmla="*/ 1940 w 2785"/>
                <a:gd name="T79" fmla="*/ 2743 h 3284"/>
                <a:gd name="T80" fmla="*/ 1806 w 2785"/>
                <a:gd name="T81" fmla="*/ 2773 h 3284"/>
                <a:gd name="T82" fmla="*/ 1040 w 2785"/>
                <a:gd name="T83" fmla="*/ 2773 h 3284"/>
                <a:gd name="T84" fmla="*/ 896 w 2785"/>
                <a:gd name="T85" fmla="*/ 2756 h 3284"/>
                <a:gd name="T86" fmla="*/ 785 w 2785"/>
                <a:gd name="T87" fmla="*/ 2706 h 3284"/>
                <a:gd name="T88" fmla="*/ 702 w 2785"/>
                <a:gd name="T89" fmla="*/ 2627 h 3284"/>
                <a:gd name="T90" fmla="*/ 647 w 2785"/>
                <a:gd name="T91" fmla="*/ 2521 h 3284"/>
                <a:gd name="T92" fmla="*/ 613 w 2785"/>
                <a:gd name="T93" fmla="*/ 2392 h 3284"/>
                <a:gd name="T94" fmla="*/ 599 w 2785"/>
                <a:gd name="T95" fmla="*/ 2242 h 3284"/>
                <a:gd name="T96" fmla="*/ 601 w 2785"/>
                <a:gd name="T97" fmla="*/ 958 h 3284"/>
                <a:gd name="T98" fmla="*/ 639 w 2785"/>
                <a:gd name="T99" fmla="*/ 774 h 3284"/>
                <a:gd name="T100" fmla="*/ 707 w 2785"/>
                <a:gd name="T101" fmla="*/ 647 h 3284"/>
                <a:gd name="T102" fmla="*/ 796 w 2785"/>
                <a:gd name="T103" fmla="*/ 567 h 3284"/>
                <a:gd name="T104" fmla="*/ 890 w 2785"/>
                <a:gd name="T105" fmla="*/ 523 h 3284"/>
                <a:gd name="T106" fmla="*/ 978 w 2785"/>
                <a:gd name="T107" fmla="*/ 504 h 3284"/>
                <a:gd name="T108" fmla="*/ 1128 w 2785"/>
                <a:gd name="T109" fmla="*/ 2773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1628 w 2563"/>
                <a:gd name="T1" fmla="*/ 3110 h 3968"/>
                <a:gd name="T2" fmla="*/ 819 w 2563"/>
                <a:gd name="T3" fmla="*/ 3110 h 3968"/>
                <a:gd name="T4" fmla="*/ 819 w 2563"/>
                <a:gd name="T5" fmla="*/ 105 h 3968"/>
                <a:gd name="T6" fmla="*/ 1060 w 2563"/>
                <a:gd name="T7" fmla="*/ 105 h 3968"/>
                <a:gd name="T8" fmla="*/ 1060 w 2563"/>
                <a:gd name="T9" fmla="*/ 0 h 3968"/>
                <a:gd name="T10" fmla="*/ 0 w 2563"/>
                <a:gd name="T11" fmla="*/ 0 h 3968"/>
                <a:gd name="T12" fmla="*/ 0 w 2563"/>
                <a:gd name="T13" fmla="*/ 105 h 3968"/>
                <a:gd name="T14" fmla="*/ 289 w 2563"/>
                <a:gd name="T15" fmla="*/ 105 h 3968"/>
                <a:gd name="T16" fmla="*/ 289 w 2563"/>
                <a:gd name="T17" fmla="*/ 3110 h 3968"/>
                <a:gd name="T18" fmla="*/ 0 w 2563"/>
                <a:gd name="T19" fmla="*/ 3110 h 3968"/>
                <a:gd name="T20" fmla="*/ 0 w 2563"/>
                <a:gd name="T21" fmla="*/ 3216 h 3968"/>
                <a:gd name="T22" fmla="*/ 1840 w 2563"/>
                <a:gd name="T23" fmla="*/ 3216 h 3968"/>
                <a:gd name="T24" fmla="*/ 1863 w 2563"/>
                <a:gd name="T25" fmla="*/ 3216 h 3968"/>
                <a:gd name="T26" fmla="*/ 1891 w 2563"/>
                <a:gd name="T27" fmla="*/ 3216 h 3968"/>
                <a:gd name="T28" fmla="*/ 1905 w 2563"/>
                <a:gd name="T29" fmla="*/ 3216 h 3968"/>
                <a:gd name="T30" fmla="*/ 1921 w 2563"/>
                <a:gd name="T31" fmla="*/ 3217 h 3968"/>
                <a:gd name="T32" fmla="*/ 1938 w 2563"/>
                <a:gd name="T33" fmla="*/ 3220 h 3968"/>
                <a:gd name="T34" fmla="*/ 1956 w 2563"/>
                <a:gd name="T35" fmla="*/ 3223 h 3968"/>
                <a:gd name="T36" fmla="*/ 1974 w 2563"/>
                <a:gd name="T37" fmla="*/ 3226 h 3968"/>
                <a:gd name="T38" fmla="*/ 1994 w 2563"/>
                <a:gd name="T39" fmla="*/ 3232 h 3968"/>
                <a:gd name="T40" fmla="*/ 2014 w 2563"/>
                <a:gd name="T41" fmla="*/ 3238 h 3968"/>
                <a:gd name="T42" fmla="*/ 2034 w 2563"/>
                <a:gd name="T43" fmla="*/ 3246 h 3968"/>
                <a:gd name="T44" fmla="*/ 2055 w 2563"/>
                <a:gd name="T45" fmla="*/ 3255 h 3968"/>
                <a:gd name="T46" fmla="*/ 2077 w 2563"/>
                <a:gd name="T47" fmla="*/ 3266 h 3968"/>
                <a:gd name="T48" fmla="*/ 2098 w 2563"/>
                <a:gd name="T49" fmla="*/ 3280 h 3968"/>
                <a:gd name="T50" fmla="*/ 2120 w 2563"/>
                <a:gd name="T51" fmla="*/ 3296 h 3968"/>
                <a:gd name="T52" fmla="*/ 2142 w 2563"/>
                <a:gd name="T53" fmla="*/ 3313 h 3968"/>
                <a:gd name="T54" fmla="*/ 2165 w 2563"/>
                <a:gd name="T55" fmla="*/ 3334 h 3968"/>
                <a:gd name="T56" fmla="*/ 2188 w 2563"/>
                <a:gd name="T57" fmla="*/ 3357 h 3968"/>
                <a:gd name="T58" fmla="*/ 2209 w 2563"/>
                <a:gd name="T59" fmla="*/ 3383 h 3968"/>
                <a:gd name="T60" fmla="*/ 2232 w 2563"/>
                <a:gd name="T61" fmla="*/ 3411 h 3968"/>
                <a:gd name="T62" fmla="*/ 2255 w 2563"/>
                <a:gd name="T63" fmla="*/ 3444 h 3968"/>
                <a:gd name="T64" fmla="*/ 2277 w 2563"/>
                <a:gd name="T65" fmla="*/ 3478 h 3968"/>
                <a:gd name="T66" fmla="*/ 2299 w 2563"/>
                <a:gd name="T67" fmla="*/ 3516 h 3968"/>
                <a:gd name="T68" fmla="*/ 2320 w 2563"/>
                <a:gd name="T69" fmla="*/ 3559 h 3968"/>
                <a:gd name="T70" fmla="*/ 2342 w 2563"/>
                <a:gd name="T71" fmla="*/ 3605 h 3968"/>
                <a:gd name="T72" fmla="*/ 2363 w 2563"/>
                <a:gd name="T73" fmla="*/ 3655 h 3968"/>
                <a:gd name="T74" fmla="*/ 2382 w 2563"/>
                <a:gd name="T75" fmla="*/ 3708 h 3968"/>
                <a:gd name="T76" fmla="*/ 2402 w 2563"/>
                <a:gd name="T77" fmla="*/ 3767 h 3968"/>
                <a:gd name="T78" fmla="*/ 2422 w 2563"/>
                <a:gd name="T79" fmla="*/ 3829 h 3968"/>
                <a:gd name="T80" fmla="*/ 2440 w 2563"/>
                <a:gd name="T81" fmla="*/ 3896 h 3968"/>
                <a:gd name="T82" fmla="*/ 2458 w 2563"/>
                <a:gd name="T83" fmla="*/ 3968 h 3968"/>
                <a:gd name="T84" fmla="*/ 2563 w 2563"/>
                <a:gd name="T85" fmla="*/ 3968 h 3968"/>
                <a:gd name="T86" fmla="*/ 2525 w 2563"/>
                <a:gd name="T87" fmla="*/ 3110 h 3968"/>
                <a:gd name="T88" fmla="*/ 2158 w 2563"/>
                <a:gd name="T89" fmla="*/ 3110 h 3968"/>
                <a:gd name="T90" fmla="*/ 2158 w 2563"/>
                <a:gd name="T91" fmla="*/ 105 h 3968"/>
                <a:gd name="T92" fmla="*/ 2448 w 2563"/>
                <a:gd name="T93" fmla="*/ 105 h 3968"/>
                <a:gd name="T94" fmla="*/ 2448 w 2563"/>
                <a:gd name="T95" fmla="*/ 0 h 3968"/>
                <a:gd name="T96" fmla="*/ 1388 w 2563"/>
                <a:gd name="T97" fmla="*/ 0 h 3968"/>
                <a:gd name="T98" fmla="*/ 1388 w 2563"/>
                <a:gd name="T99" fmla="*/ 105 h 3968"/>
                <a:gd name="T100" fmla="*/ 1628 w 2563"/>
                <a:gd name="T101" fmla="*/ 105 h 3968"/>
                <a:gd name="T102" fmla="*/ 1628 w 2563"/>
                <a:gd name="T103" fmla="*/ 311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650 w 6251"/>
                <a:gd name="T1" fmla="*/ 0 h 3217"/>
                <a:gd name="T2" fmla="*/ 2584 w 6251"/>
                <a:gd name="T3" fmla="*/ 452 h 3217"/>
                <a:gd name="T4" fmla="*/ 2735 w 6251"/>
                <a:gd name="T5" fmla="*/ 99 h 3217"/>
                <a:gd name="T6" fmla="*/ 2557 w 6251"/>
                <a:gd name="T7" fmla="*/ 118 h 3217"/>
                <a:gd name="T8" fmla="*/ 2535 w 6251"/>
                <a:gd name="T9" fmla="*/ 343 h 3217"/>
                <a:gd name="T10" fmla="*/ 66 w 6251"/>
                <a:gd name="T11" fmla="*/ 1403 h 3217"/>
                <a:gd name="T12" fmla="*/ 66 w 6251"/>
                <a:gd name="T13" fmla="*/ 1794 h 3217"/>
                <a:gd name="T14" fmla="*/ 564 w 6251"/>
                <a:gd name="T15" fmla="*/ 1881 h 3217"/>
                <a:gd name="T16" fmla="*/ 749 w 6251"/>
                <a:gd name="T17" fmla="*/ 1595 h 3217"/>
                <a:gd name="T18" fmla="*/ 564 w 6251"/>
                <a:gd name="T19" fmla="*/ 1310 h 3217"/>
                <a:gd name="T20" fmla="*/ 168 w 6251"/>
                <a:gd name="T21" fmla="*/ 1616 h 3217"/>
                <a:gd name="T22" fmla="*/ 546 w 6251"/>
                <a:gd name="T23" fmla="*/ 1439 h 3217"/>
                <a:gd name="T24" fmla="*/ 498 w 6251"/>
                <a:gd name="T25" fmla="*/ 1771 h 3217"/>
                <a:gd name="T26" fmla="*/ 973 w 6251"/>
                <a:gd name="T27" fmla="*/ 1576 h 3217"/>
                <a:gd name="T28" fmla="*/ 1979 w 6251"/>
                <a:gd name="T29" fmla="*/ 1988 h 3217"/>
                <a:gd name="T30" fmla="*/ 3625 w 6251"/>
                <a:gd name="T31" fmla="*/ 1304 h 3217"/>
                <a:gd name="T32" fmla="*/ 3334 w 6251"/>
                <a:gd name="T33" fmla="*/ 1214 h 3217"/>
                <a:gd name="T34" fmla="*/ 3180 w 6251"/>
                <a:gd name="T35" fmla="*/ 1741 h 3217"/>
                <a:gd name="T36" fmla="*/ 3416 w 6251"/>
                <a:gd name="T37" fmla="*/ 2008 h 3217"/>
                <a:gd name="T38" fmla="*/ 3653 w 6251"/>
                <a:gd name="T39" fmla="*/ 1741 h 3217"/>
                <a:gd name="T40" fmla="*/ 3360 w 6251"/>
                <a:gd name="T41" fmla="*/ 1865 h 3217"/>
                <a:gd name="T42" fmla="*/ 3416 w 6251"/>
                <a:gd name="T43" fmla="*/ 1319 h 3217"/>
                <a:gd name="T44" fmla="*/ 3761 w 6251"/>
                <a:gd name="T45" fmla="*/ 1839 h 3217"/>
                <a:gd name="T46" fmla="*/ 4098 w 6251"/>
                <a:gd name="T47" fmla="*/ 1994 h 3217"/>
                <a:gd name="T48" fmla="*/ 4244 w 6251"/>
                <a:gd name="T49" fmla="*/ 1449 h 3217"/>
                <a:gd name="T50" fmla="*/ 4025 w 6251"/>
                <a:gd name="T51" fmla="*/ 1202 h 3217"/>
                <a:gd name="T52" fmla="*/ 3754 w 6251"/>
                <a:gd name="T53" fmla="*/ 1414 h 3217"/>
                <a:gd name="T54" fmla="*/ 4087 w 6251"/>
                <a:gd name="T55" fmla="*/ 1826 h 3217"/>
                <a:gd name="T56" fmla="*/ 3900 w 6251"/>
                <a:gd name="T57" fmla="*/ 1776 h 3217"/>
                <a:gd name="T58" fmla="*/ 4627 w 6251"/>
                <a:gd name="T59" fmla="*/ 1342 h 3217"/>
                <a:gd name="T60" fmla="*/ 4569 w 6251"/>
                <a:gd name="T61" fmla="*/ 1525 h 3217"/>
                <a:gd name="T62" fmla="*/ 4655 w 6251"/>
                <a:gd name="T63" fmla="*/ 1832 h 3217"/>
                <a:gd name="T64" fmla="*/ 4745 w 6251"/>
                <a:gd name="T65" fmla="*/ 1950 h 3217"/>
                <a:gd name="T66" fmla="*/ 4706 w 6251"/>
                <a:gd name="T67" fmla="*/ 1575 h 3217"/>
                <a:gd name="T68" fmla="*/ 4738 w 6251"/>
                <a:gd name="T69" fmla="*/ 1254 h 3217"/>
                <a:gd name="T70" fmla="*/ 5226 w 6251"/>
                <a:gd name="T71" fmla="*/ 1727 h 3217"/>
                <a:gd name="T72" fmla="*/ 5210 w 6251"/>
                <a:gd name="T73" fmla="*/ 1987 h 3217"/>
                <a:gd name="T74" fmla="*/ 5361 w 6251"/>
                <a:gd name="T75" fmla="*/ 1661 h 3217"/>
                <a:gd name="T76" fmla="*/ 5711 w 6251"/>
                <a:gd name="T77" fmla="*/ 1220 h 3217"/>
                <a:gd name="T78" fmla="*/ 730 w 6251"/>
                <a:gd name="T79" fmla="*/ 3080 h 3217"/>
                <a:gd name="T80" fmla="*/ 1812 w 6251"/>
                <a:gd name="T81" fmla="*/ 2844 h 3217"/>
                <a:gd name="T82" fmla="*/ 2323 w 6251"/>
                <a:gd name="T83" fmla="*/ 3164 h 3217"/>
                <a:gd name="T84" fmla="*/ 2695 w 6251"/>
                <a:gd name="T85" fmla="*/ 3147 h 3217"/>
                <a:gd name="T86" fmla="*/ 2715 w 6251"/>
                <a:gd name="T87" fmla="*/ 2526 h 3217"/>
                <a:gd name="T88" fmla="*/ 2349 w 6251"/>
                <a:gd name="T89" fmla="*/ 2459 h 3217"/>
                <a:gd name="T90" fmla="*/ 2562 w 6251"/>
                <a:gd name="T91" fmla="*/ 2558 h 3217"/>
                <a:gd name="T92" fmla="*/ 2513 w 6251"/>
                <a:gd name="T93" fmla="*/ 3098 h 3217"/>
                <a:gd name="T94" fmla="*/ 2426 w 6251"/>
                <a:gd name="T95" fmla="*/ 2573 h 3217"/>
                <a:gd name="T96" fmla="*/ 2856 w 6251"/>
                <a:gd name="T97" fmla="*/ 3100 h 3217"/>
                <a:gd name="T98" fmla="*/ 3023 w 6251"/>
                <a:gd name="T99" fmla="*/ 3138 h 3217"/>
                <a:gd name="T100" fmla="*/ 3498 w 6251"/>
                <a:gd name="T101" fmla="*/ 3096 h 3217"/>
                <a:gd name="T102" fmla="*/ 3855 w 6251"/>
                <a:gd name="T103" fmla="*/ 3193 h 3217"/>
                <a:gd name="T104" fmla="*/ 3964 w 6251"/>
                <a:gd name="T105" fmla="*/ 2618 h 3217"/>
                <a:gd name="T106" fmla="*/ 3669 w 6251"/>
                <a:gd name="T107" fmla="*/ 2424 h 3217"/>
                <a:gd name="T108" fmla="*/ 3475 w 6251"/>
                <a:gd name="T109" fmla="*/ 2686 h 3217"/>
                <a:gd name="T110" fmla="*/ 3797 w 6251"/>
                <a:gd name="T111" fmla="*/ 3070 h 3217"/>
                <a:gd name="T112" fmla="*/ 3624 w 6251"/>
                <a:gd name="T113" fmla="*/ 2653 h 3217"/>
                <a:gd name="T114" fmla="*/ 4923 w 6251"/>
                <a:gd name="T115" fmla="*/ 2647 h 3217"/>
                <a:gd name="T116" fmla="*/ 5149 w 6251"/>
                <a:gd name="T117" fmla="*/ 2431 h 3217"/>
                <a:gd name="T118" fmla="*/ 5287 w 6251"/>
                <a:gd name="T119" fmla="*/ 2431 h 3217"/>
                <a:gd name="T120" fmla="*/ 5512 w 6251"/>
                <a:gd name="T121" fmla="*/ 2332 h 3217"/>
                <a:gd name="T122" fmla="*/ 5376 w 6251"/>
                <a:gd name="T123" fmla="*/ 2312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345 w 551"/>
                <a:gd name="T1" fmla="*/ 8 h 551"/>
                <a:gd name="T2" fmla="*/ 428 w 551"/>
                <a:gd name="T3" fmla="*/ 44 h 551"/>
                <a:gd name="T4" fmla="*/ 495 w 551"/>
                <a:gd name="T5" fmla="*/ 105 h 551"/>
                <a:gd name="T6" fmla="*/ 537 w 551"/>
                <a:gd name="T7" fmla="*/ 188 h 551"/>
                <a:gd name="T8" fmla="*/ 551 w 551"/>
                <a:gd name="T9" fmla="*/ 275 h 551"/>
                <a:gd name="T10" fmla="*/ 537 w 551"/>
                <a:gd name="T11" fmla="*/ 362 h 551"/>
                <a:gd name="T12" fmla="*/ 496 w 551"/>
                <a:gd name="T13" fmla="*/ 443 h 551"/>
                <a:gd name="T14" fmla="*/ 429 w 551"/>
                <a:gd name="T15" fmla="*/ 505 h 551"/>
                <a:gd name="T16" fmla="*/ 347 w 551"/>
                <a:gd name="T17" fmla="*/ 542 h 551"/>
                <a:gd name="T18" fmla="*/ 259 w 551"/>
                <a:gd name="T19" fmla="*/ 550 h 551"/>
                <a:gd name="T20" fmla="*/ 172 w 551"/>
                <a:gd name="T21" fmla="*/ 530 h 551"/>
                <a:gd name="T22" fmla="*/ 93 w 551"/>
                <a:gd name="T23" fmla="*/ 484 h 551"/>
                <a:gd name="T24" fmla="*/ 37 w 551"/>
                <a:gd name="T25" fmla="*/ 412 h 551"/>
                <a:gd name="T26" fmla="*/ 5 w 551"/>
                <a:gd name="T27" fmla="*/ 328 h 551"/>
                <a:gd name="T28" fmla="*/ 2 w 551"/>
                <a:gd name="T29" fmla="*/ 240 h 551"/>
                <a:gd name="T30" fmla="*/ 28 w 551"/>
                <a:gd name="T31" fmla="*/ 154 h 551"/>
                <a:gd name="T32" fmla="*/ 81 w 551"/>
                <a:gd name="T33" fmla="*/ 78 h 551"/>
                <a:gd name="T34" fmla="*/ 157 w 551"/>
                <a:gd name="T35" fmla="*/ 27 h 551"/>
                <a:gd name="T36" fmla="*/ 241 w 551"/>
                <a:gd name="T37" fmla="*/ 2 h 551"/>
                <a:gd name="T38" fmla="*/ 247 w 551"/>
                <a:gd name="T39" fmla="*/ 46 h 551"/>
                <a:gd name="T40" fmla="*/ 177 w 551"/>
                <a:gd name="T41" fmla="*/ 68 h 551"/>
                <a:gd name="T42" fmla="*/ 114 w 551"/>
                <a:gd name="T43" fmla="*/ 111 h 551"/>
                <a:gd name="T44" fmla="*/ 69 w 551"/>
                <a:gd name="T45" fmla="*/ 174 h 551"/>
                <a:gd name="T46" fmla="*/ 48 w 551"/>
                <a:gd name="T47" fmla="*/ 245 h 551"/>
                <a:gd name="T48" fmla="*/ 50 w 551"/>
                <a:gd name="T49" fmla="*/ 319 h 551"/>
                <a:gd name="T50" fmla="*/ 76 w 551"/>
                <a:gd name="T51" fmla="*/ 389 h 551"/>
                <a:gd name="T52" fmla="*/ 124 w 551"/>
                <a:gd name="T53" fmla="*/ 449 h 551"/>
                <a:gd name="T54" fmla="*/ 189 w 551"/>
                <a:gd name="T55" fmla="*/ 488 h 551"/>
                <a:gd name="T56" fmla="*/ 261 w 551"/>
                <a:gd name="T57" fmla="*/ 504 h 551"/>
                <a:gd name="T58" fmla="*/ 335 w 551"/>
                <a:gd name="T59" fmla="*/ 498 h 551"/>
                <a:gd name="T60" fmla="*/ 404 w 551"/>
                <a:gd name="T61" fmla="*/ 466 h 551"/>
                <a:gd name="T62" fmla="*/ 459 w 551"/>
                <a:gd name="T63" fmla="*/ 415 h 551"/>
                <a:gd name="T64" fmla="*/ 495 w 551"/>
                <a:gd name="T65" fmla="*/ 348 h 551"/>
                <a:gd name="T66" fmla="*/ 506 w 551"/>
                <a:gd name="T67" fmla="*/ 275 h 551"/>
                <a:gd name="T68" fmla="*/ 494 w 551"/>
                <a:gd name="T69" fmla="*/ 202 h 551"/>
                <a:gd name="T70" fmla="*/ 458 w 551"/>
                <a:gd name="T71" fmla="*/ 133 h 551"/>
                <a:gd name="T72" fmla="*/ 402 w 551"/>
                <a:gd name="T73" fmla="*/ 82 h 551"/>
                <a:gd name="T74" fmla="*/ 334 w 551"/>
                <a:gd name="T75" fmla="*/ 53 h 551"/>
                <a:gd name="T76" fmla="*/ 169 w 551"/>
                <a:gd name="T77" fmla="*/ 428 h 551"/>
                <a:gd name="T78" fmla="*/ 334 w 551"/>
                <a:gd name="T79" fmla="*/ 136 h 551"/>
                <a:gd name="T80" fmla="*/ 385 w 551"/>
                <a:gd name="T81" fmla="*/ 168 h 551"/>
                <a:gd name="T82" fmla="*/ 398 w 551"/>
                <a:gd name="T83" fmla="*/ 219 h 551"/>
                <a:gd name="T84" fmla="*/ 386 w 551"/>
                <a:gd name="T85" fmla="*/ 255 h 551"/>
                <a:gd name="T86" fmla="*/ 355 w 551"/>
                <a:gd name="T87" fmla="*/ 283 h 551"/>
                <a:gd name="T88" fmla="*/ 314 w 551"/>
                <a:gd name="T89" fmla="*/ 295 h 551"/>
                <a:gd name="T90" fmla="*/ 348 w 551"/>
                <a:gd name="T91" fmla="*/ 321 h 551"/>
                <a:gd name="T92" fmla="*/ 361 w 551"/>
                <a:gd name="T93" fmla="*/ 428 h 551"/>
                <a:gd name="T94" fmla="*/ 295 w 551"/>
                <a:gd name="T95" fmla="*/ 321 h 551"/>
                <a:gd name="T96" fmla="*/ 258 w 551"/>
                <a:gd name="T97" fmla="*/ 302 h 551"/>
                <a:gd name="T98" fmla="*/ 217 w 551"/>
                <a:gd name="T99" fmla="*/ 261 h 551"/>
                <a:gd name="T100" fmla="*/ 323 w 551"/>
                <a:gd name="T101" fmla="*/ 254 h 551"/>
                <a:gd name="T102" fmla="*/ 347 w 551"/>
                <a:gd name="T103" fmla="*/ 225 h 551"/>
                <a:gd name="T104" fmla="*/ 340 w 551"/>
                <a:gd name="T105" fmla="*/ 192 h 551"/>
                <a:gd name="T106" fmla="*/ 312 w 551"/>
                <a:gd name="T107" fmla="*/ 174 h 551"/>
                <a:gd name="T108" fmla="*/ 217 w 551"/>
                <a:gd name="T109" fmla="*/ 2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56549" y="4767915"/>
            <a:ext cx="14874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Е Б И Н А Р  2 0 1 </a:t>
            </a:r>
            <a:r>
              <a:rPr lang="en-US" sz="900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ru-RU" sz="9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6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08"/>
            <a:ext cx="9144000" cy="5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08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4717"/>
            <a:ext cx="7772400" cy="59406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49792"/>
            <a:ext cx="6400800" cy="106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4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4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6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7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9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3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0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239530"/>
            <a:ext cx="8053018" cy="21198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156" y="1493000"/>
            <a:ext cx="4389768" cy="847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CBC0D6-191C-F642-825C-D716447951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819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+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>
            <a:fillRect/>
          </a:stretch>
        </p:blipFill>
        <p:spPr bwMode="auto">
          <a:xfrm>
            <a:off x="0" y="4635103"/>
            <a:ext cx="914400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1"/>
          <p:cNvGrpSpPr>
            <a:grpSpLocks/>
          </p:cNvGrpSpPr>
          <p:nvPr userDrawn="1"/>
        </p:nvGrpSpPr>
        <p:grpSpPr bwMode="auto">
          <a:xfrm>
            <a:off x="385764" y="4751785"/>
            <a:ext cx="1004887" cy="298847"/>
            <a:chOff x="4018982" y="1038990"/>
            <a:chExt cx="1096466" cy="4345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2147483646 w 2159"/>
                <a:gd name="T1" fmla="*/ 2147483646 h 3216"/>
                <a:gd name="T2" fmla="*/ 2147483646 w 2159"/>
                <a:gd name="T3" fmla="*/ 1651084388 h 3216"/>
                <a:gd name="T4" fmla="*/ 2147483646 w 2159"/>
                <a:gd name="T5" fmla="*/ 1682546185 h 3216"/>
                <a:gd name="T6" fmla="*/ 2147483646 w 2159"/>
                <a:gd name="T7" fmla="*/ 1887059577 h 3216"/>
                <a:gd name="T8" fmla="*/ 2147483646 w 2159"/>
                <a:gd name="T9" fmla="*/ 2147483646 h 3216"/>
                <a:gd name="T10" fmla="*/ 2147483646 w 2159"/>
                <a:gd name="T11" fmla="*/ 2147483646 h 3216"/>
                <a:gd name="T12" fmla="*/ 2147483646 w 2159"/>
                <a:gd name="T13" fmla="*/ 2147483646 h 3216"/>
                <a:gd name="T14" fmla="*/ 2147483646 w 2159"/>
                <a:gd name="T15" fmla="*/ 2147483646 h 3216"/>
                <a:gd name="T16" fmla="*/ 2147483646 w 2159"/>
                <a:gd name="T17" fmla="*/ 2147483646 h 3216"/>
                <a:gd name="T18" fmla="*/ 2147483646 w 2159"/>
                <a:gd name="T19" fmla="*/ 2147483646 h 3216"/>
                <a:gd name="T20" fmla="*/ 2147483646 w 2159"/>
                <a:gd name="T21" fmla="*/ 2147483646 h 3216"/>
                <a:gd name="T22" fmla="*/ 2147483646 w 2159"/>
                <a:gd name="T23" fmla="*/ 2147483646 h 3216"/>
                <a:gd name="T24" fmla="*/ 2147483646 w 2159"/>
                <a:gd name="T25" fmla="*/ 2147483646 h 3216"/>
                <a:gd name="T26" fmla="*/ 2147483646 w 2159"/>
                <a:gd name="T27" fmla="*/ 2147483646 h 3216"/>
                <a:gd name="T28" fmla="*/ 2147483646 w 2159"/>
                <a:gd name="T29" fmla="*/ 2147483646 h 3216"/>
                <a:gd name="T30" fmla="*/ 2147483646 w 2159"/>
                <a:gd name="T31" fmla="*/ 2147483646 h 3216"/>
                <a:gd name="T32" fmla="*/ 2147483646 w 2159"/>
                <a:gd name="T33" fmla="*/ 2147483646 h 3216"/>
                <a:gd name="T34" fmla="*/ 2147483646 w 2159"/>
                <a:gd name="T35" fmla="*/ 2147483646 h 3216"/>
                <a:gd name="T36" fmla="*/ 456857266 w 2159"/>
                <a:gd name="T37" fmla="*/ 0 h 3216"/>
                <a:gd name="T38" fmla="*/ 1969205843 w 2159"/>
                <a:gd name="T39" fmla="*/ 2147483646 h 3216"/>
                <a:gd name="T40" fmla="*/ 2147483646 w 2159"/>
                <a:gd name="T41" fmla="*/ 2147483646 h 3216"/>
                <a:gd name="T42" fmla="*/ 2147483646 w 2159"/>
                <a:gd name="T43" fmla="*/ 2147483646 h 3216"/>
                <a:gd name="T44" fmla="*/ 2147483646 w 2159"/>
                <a:gd name="T45" fmla="*/ 2147483646 h 3216"/>
                <a:gd name="T46" fmla="*/ 2147483646 w 2159"/>
                <a:gd name="T47" fmla="*/ 2147483646 h 3216"/>
                <a:gd name="T48" fmla="*/ 2147483646 w 2159"/>
                <a:gd name="T49" fmla="*/ 2147483646 h 3216"/>
                <a:gd name="T50" fmla="*/ 2147483646 w 2159"/>
                <a:gd name="T51" fmla="*/ 2147483646 h 3216"/>
                <a:gd name="T52" fmla="*/ 2147483646 w 2159"/>
                <a:gd name="T53" fmla="*/ 2147483646 h 3216"/>
                <a:gd name="T54" fmla="*/ 2147483646 w 2159"/>
                <a:gd name="T55" fmla="*/ 2147483646 h 3216"/>
                <a:gd name="T56" fmla="*/ 2147483646 w 2159"/>
                <a:gd name="T57" fmla="*/ 2147483646 h 3216"/>
                <a:gd name="T58" fmla="*/ 2147483646 w 2159"/>
                <a:gd name="T59" fmla="*/ 2147483646 h 3216"/>
                <a:gd name="T60" fmla="*/ 2147483646 w 2159"/>
                <a:gd name="T61" fmla="*/ 2147483646 h 3216"/>
                <a:gd name="T62" fmla="*/ 2147483646 w 2159"/>
                <a:gd name="T63" fmla="*/ 2147483646 h 3216"/>
                <a:gd name="T64" fmla="*/ 2147483646 w 2159"/>
                <a:gd name="T65" fmla="*/ 2147483646 h 3216"/>
                <a:gd name="T66" fmla="*/ 2147483646 w 2159"/>
                <a:gd name="T67" fmla="*/ 1918525278 h 3216"/>
                <a:gd name="T68" fmla="*/ 2147483646 w 2159"/>
                <a:gd name="T69" fmla="*/ 1714011886 h 3216"/>
                <a:gd name="T70" fmla="*/ 2147483646 w 2159"/>
                <a:gd name="T71" fmla="*/ 1651084388 h 3216"/>
                <a:gd name="T72" fmla="*/ 2147483646 w 2159"/>
                <a:gd name="T73" fmla="*/ 2147483646 h 3216"/>
                <a:gd name="T74" fmla="*/ 2147483646 w 2159"/>
                <a:gd name="T75" fmla="*/ 2147483646 h 3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2147483646 w 2785"/>
                <a:gd name="T1" fmla="*/ 2147483646 h 3284"/>
                <a:gd name="T2" fmla="*/ 2147483646 w 2785"/>
                <a:gd name="T3" fmla="*/ 2147483646 h 3284"/>
                <a:gd name="T4" fmla="*/ 2147483646 w 2785"/>
                <a:gd name="T5" fmla="*/ 2147483646 h 3284"/>
                <a:gd name="T6" fmla="*/ 2147483646 w 2785"/>
                <a:gd name="T7" fmla="*/ 2147483646 h 3284"/>
                <a:gd name="T8" fmla="*/ 2147483646 w 2785"/>
                <a:gd name="T9" fmla="*/ 2147483646 h 3284"/>
                <a:gd name="T10" fmla="*/ 1036443967 w 2785"/>
                <a:gd name="T11" fmla="*/ 2147483646 h 3284"/>
                <a:gd name="T12" fmla="*/ 31431503 w 2785"/>
                <a:gd name="T13" fmla="*/ 2147483646 h 3284"/>
                <a:gd name="T14" fmla="*/ 518097186 w 2785"/>
                <a:gd name="T15" fmla="*/ 2147483646 h 3284"/>
                <a:gd name="T16" fmla="*/ 2147483646 w 2785"/>
                <a:gd name="T17" fmla="*/ 2147483646 h 3284"/>
                <a:gd name="T18" fmla="*/ 2147483646 w 2785"/>
                <a:gd name="T19" fmla="*/ 2147483646 h 3284"/>
                <a:gd name="T20" fmla="*/ 2147483646 w 2785"/>
                <a:gd name="T21" fmla="*/ 2147483646 h 3284"/>
                <a:gd name="T22" fmla="*/ 2147483646 w 2785"/>
                <a:gd name="T23" fmla="*/ 2147483646 h 3284"/>
                <a:gd name="T24" fmla="*/ 2147483646 w 2785"/>
                <a:gd name="T25" fmla="*/ 2147483646 h 3284"/>
                <a:gd name="T26" fmla="*/ 2147483646 w 2785"/>
                <a:gd name="T27" fmla="*/ 2147483646 h 3284"/>
                <a:gd name="T28" fmla="*/ 2147483646 w 2785"/>
                <a:gd name="T29" fmla="*/ 2147483646 h 3284"/>
                <a:gd name="T30" fmla="*/ 2147483646 w 2785"/>
                <a:gd name="T31" fmla="*/ 2147483646 h 3284"/>
                <a:gd name="T32" fmla="*/ 2147483646 w 2785"/>
                <a:gd name="T33" fmla="*/ 2147483646 h 3284"/>
                <a:gd name="T34" fmla="*/ 2147483646 w 2785"/>
                <a:gd name="T35" fmla="*/ 2147483646 h 3284"/>
                <a:gd name="T36" fmla="*/ 2147483646 w 2785"/>
                <a:gd name="T37" fmla="*/ 2147483646 h 3284"/>
                <a:gd name="T38" fmla="*/ 2147483646 w 2785"/>
                <a:gd name="T39" fmla="*/ 2147483646 h 3284"/>
                <a:gd name="T40" fmla="*/ 2147483646 w 2785"/>
                <a:gd name="T41" fmla="*/ 2147483646 h 3284"/>
                <a:gd name="T42" fmla="*/ 2147483646 w 2785"/>
                <a:gd name="T43" fmla="*/ 2147483646 h 3284"/>
                <a:gd name="T44" fmla="*/ 2147483646 w 2785"/>
                <a:gd name="T45" fmla="*/ 2147483646 h 3284"/>
                <a:gd name="T46" fmla="*/ 2147483646 w 2785"/>
                <a:gd name="T47" fmla="*/ 2147483646 h 3284"/>
                <a:gd name="T48" fmla="*/ 2147483646 w 2785"/>
                <a:gd name="T49" fmla="*/ 2147483646 h 3284"/>
                <a:gd name="T50" fmla="*/ 2147483646 w 2785"/>
                <a:gd name="T51" fmla="*/ 2147483646 h 3284"/>
                <a:gd name="T52" fmla="*/ 2147483646 w 2785"/>
                <a:gd name="T53" fmla="*/ 2147483646 h 3284"/>
                <a:gd name="T54" fmla="*/ 2147483646 w 2785"/>
                <a:gd name="T55" fmla="*/ 1659132385 h 3284"/>
                <a:gd name="T56" fmla="*/ 2147483646 w 2785"/>
                <a:gd name="T57" fmla="*/ 2147483646 h 3284"/>
                <a:gd name="T58" fmla="*/ 2147483646 w 2785"/>
                <a:gd name="T59" fmla="*/ 2147483646 h 3284"/>
                <a:gd name="T60" fmla="*/ 2147483646 w 2785"/>
                <a:gd name="T61" fmla="*/ 2147483646 h 3284"/>
                <a:gd name="T62" fmla="*/ 2147483646 w 2785"/>
                <a:gd name="T63" fmla="*/ 2147483646 h 3284"/>
                <a:gd name="T64" fmla="*/ 2147483646 w 2785"/>
                <a:gd name="T65" fmla="*/ 2147483646 h 3284"/>
                <a:gd name="T66" fmla="*/ 2147483646 w 2785"/>
                <a:gd name="T67" fmla="*/ 2147483646 h 3284"/>
                <a:gd name="T68" fmla="*/ 2147483646 w 2785"/>
                <a:gd name="T69" fmla="*/ 2147483646 h 3284"/>
                <a:gd name="T70" fmla="*/ 2147483646 w 2785"/>
                <a:gd name="T71" fmla="*/ 2147483646 h 3284"/>
                <a:gd name="T72" fmla="*/ 2147483646 w 2785"/>
                <a:gd name="T73" fmla="*/ 2147483646 h 3284"/>
                <a:gd name="T74" fmla="*/ 2147483646 w 2785"/>
                <a:gd name="T75" fmla="*/ 2147483646 h 3284"/>
                <a:gd name="T76" fmla="*/ 2147483646 w 2785"/>
                <a:gd name="T77" fmla="*/ 2147483646 h 3284"/>
                <a:gd name="T78" fmla="*/ 2147483646 w 2785"/>
                <a:gd name="T79" fmla="*/ 2147483646 h 3284"/>
                <a:gd name="T80" fmla="*/ 2147483646 w 2785"/>
                <a:gd name="T81" fmla="*/ 2147483646 h 3284"/>
                <a:gd name="T82" fmla="*/ 2147483646 w 2785"/>
                <a:gd name="T83" fmla="*/ 2147483646 h 3284"/>
                <a:gd name="T84" fmla="*/ 2147483646 w 2785"/>
                <a:gd name="T85" fmla="*/ 2147483646 h 3284"/>
                <a:gd name="T86" fmla="*/ 2147483646 w 2785"/>
                <a:gd name="T87" fmla="*/ 2147483646 h 3284"/>
                <a:gd name="T88" fmla="*/ 2147483646 w 2785"/>
                <a:gd name="T89" fmla="*/ 2147483646 h 3284"/>
                <a:gd name="T90" fmla="*/ 2147483646 w 2785"/>
                <a:gd name="T91" fmla="*/ 2147483646 h 3284"/>
                <a:gd name="T92" fmla="*/ 2147483646 w 2785"/>
                <a:gd name="T93" fmla="*/ 2147483646 h 3284"/>
                <a:gd name="T94" fmla="*/ 2147483646 w 2785"/>
                <a:gd name="T95" fmla="*/ 2147483646 h 3284"/>
                <a:gd name="T96" fmla="*/ 2147483646 w 2785"/>
                <a:gd name="T97" fmla="*/ 2147483646 h 3284"/>
                <a:gd name="T98" fmla="*/ 2147483646 w 2785"/>
                <a:gd name="T99" fmla="*/ 2147483646 h 3284"/>
                <a:gd name="T100" fmla="*/ 2147483646 w 2785"/>
                <a:gd name="T101" fmla="*/ 2147483646 h 3284"/>
                <a:gd name="T102" fmla="*/ 2147483646 w 2785"/>
                <a:gd name="T103" fmla="*/ 2147483646 h 3284"/>
                <a:gd name="T104" fmla="*/ 2147483646 w 2785"/>
                <a:gd name="T105" fmla="*/ 2147483646 h 3284"/>
                <a:gd name="T106" fmla="*/ 2147483646 w 2785"/>
                <a:gd name="T107" fmla="*/ 2147483646 h 3284"/>
                <a:gd name="T108" fmla="*/ 2147483646 w 2785"/>
                <a:gd name="T109" fmla="*/ 2147483646 h 32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2147483646 w 2563"/>
                <a:gd name="T1" fmla="*/ 2147483646 h 3968"/>
                <a:gd name="T2" fmla="*/ 2147483646 w 2563"/>
                <a:gd name="T3" fmla="*/ 2147483646 h 3968"/>
                <a:gd name="T4" fmla="*/ 2147483646 w 2563"/>
                <a:gd name="T5" fmla="*/ 1657845195 h 3968"/>
                <a:gd name="T6" fmla="*/ 2147483646 w 2563"/>
                <a:gd name="T7" fmla="*/ 1657845195 h 3968"/>
                <a:gd name="T8" fmla="*/ 2147483646 w 2563"/>
                <a:gd name="T9" fmla="*/ 0 h 3968"/>
                <a:gd name="T10" fmla="*/ 0 w 2563"/>
                <a:gd name="T11" fmla="*/ 0 h 3968"/>
                <a:gd name="T12" fmla="*/ 0 w 2563"/>
                <a:gd name="T13" fmla="*/ 1657845195 h 3968"/>
                <a:gd name="T14" fmla="*/ 2147483646 w 2563"/>
                <a:gd name="T15" fmla="*/ 1657845195 h 3968"/>
                <a:gd name="T16" fmla="*/ 2147483646 w 2563"/>
                <a:gd name="T17" fmla="*/ 2147483646 h 3968"/>
                <a:gd name="T18" fmla="*/ 0 w 2563"/>
                <a:gd name="T19" fmla="*/ 2147483646 h 3968"/>
                <a:gd name="T20" fmla="*/ 0 w 2563"/>
                <a:gd name="T21" fmla="*/ 2147483646 h 3968"/>
                <a:gd name="T22" fmla="*/ 2147483646 w 2563"/>
                <a:gd name="T23" fmla="*/ 2147483646 h 3968"/>
                <a:gd name="T24" fmla="*/ 2147483646 w 2563"/>
                <a:gd name="T25" fmla="*/ 2147483646 h 3968"/>
                <a:gd name="T26" fmla="*/ 2147483646 w 2563"/>
                <a:gd name="T27" fmla="*/ 2147483646 h 3968"/>
                <a:gd name="T28" fmla="*/ 2147483646 w 2563"/>
                <a:gd name="T29" fmla="*/ 2147483646 h 3968"/>
                <a:gd name="T30" fmla="*/ 2147483646 w 2563"/>
                <a:gd name="T31" fmla="*/ 2147483646 h 3968"/>
                <a:gd name="T32" fmla="*/ 2147483646 w 2563"/>
                <a:gd name="T33" fmla="*/ 2147483646 h 3968"/>
                <a:gd name="T34" fmla="*/ 2147483646 w 2563"/>
                <a:gd name="T35" fmla="*/ 2147483646 h 3968"/>
                <a:gd name="T36" fmla="*/ 2147483646 w 2563"/>
                <a:gd name="T37" fmla="*/ 2147483646 h 3968"/>
                <a:gd name="T38" fmla="*/ 2147483646 w 2563"/>
                <a:gd name="T39" fmla="*/ 2147483646 h 3968"/>
                <a:gd name="T40" fmla="*/ 2147483646 w 2563"/>
                <a:gd name="T41" fmla="*/ 2147483646 h 3968"/>
                <a:gd name="T42" fmla="*/ 2147483646 w 2563"/>
                <a:gd name="T43" fmla="*/ 2147483646 h 3968"/>
                <a:gd name="T44" fmla="*/ 2147483646 w 2563"/>
                <a:gd name="T45" fmla="*/ 2147483646 h 3968"/>
                <a:gd name="T46" fmla="*/ 2147483646 w 2563"/>
                <a:gd name="T47" fmla="*/ 2147483646 h 3968"/>
                <a:gd name="T48" fmla="*/ 2147483646 w 2563"/>
                <a:gd name="T49" fmla="*/ 2147483646 h 3968"/>
                <a:gd name="T50" fmla="*/ 2147483646 w 2563"/>
                <a:gd name="T51" fmla="*/ 2147483646 h 3968"/>
                <a:gd name="T52" fmla="*/ 2147483646 w 2563"/>
                <a:gd name="T53" fmla="*/ 2147483646 h 3968"/>
                <a:gd name="T54" fmla="*/ 2147483646 w 2563"/>
                <a:gd name="T55" fmla="*/ 2147483646 h 3968"/>
                <a:gd name="T56" fmla="*/ 2147483646 w 2563"/>
                <a:gd name="T57" fmla="*/ 2147483646 h 3968"/>
                <a:gd name="T58" fmla="*/ 2147483646 w 2563"/>
                <a:gd name="T59" fmla="*/ 2147483646 h 3968"/>
                <a:gd name="T60" fmla="*/ 2147483646 w 2563"/>
                <a:gd name="T61" fmla="*/ 2147483646 h 3968"/>
                <a:gd name="T62" fmla="*/ 2147483646 w 2563"/>
                <a:gd name="T63" fmla="*/ 2147483646 h 3968"/>
                <a:gd name="T64" fmla="*/ 2147483646 w 2563"/>
                <a:gd name="T65" fmla="*/ 2147483646 h 3968"/>
                <a:gd name="T66" fmla="*/ 2147483646 w 2563"/>
                <a:gd name="T67" fmla="*/ 2147483646 h 3968"/>
                <a:gd name="T68" fmla="*/ 2147483646 w 2563"/>
                <a:gd name="T69" fmla="*/ 2147483646 h 3968"/>
                <a:gd name="T70" fmla="*/ 2147483646 w 2563"/>
                <a:gd name="T71" fmla="*/ 2147483646 h 3968"/>
                <a:gd name="T72" fmla="*/ 2147483646 w 2563"/>
                <a:gd name="T73" fmla="*/ 2147483646 h 3968"/>
                <a:gd name="T74" fmla="*/ 2147483646 w 2563"/>
                <a:gd name="T75" fmla="*/ 2147483646 h 3968"/>
                <a:gd name="T76" fmla="*/ 2147483646 w 2563"/>
                <a:gd name="T77" fmla="*/ 2147483646 h 3968"/>
                <a:gd name="T78" fmla="*/ 2147483646 w 2563"/>
                <a:gd name="T79" fmla="*/ 2147483646 h 3968"/>
                <a:gd name="T80" fmla="*/ 2147483646 w 2563"/>
                <a:gd name="T81" fmla="*/ 2147483646 h 3968"/>
                <a:gd name="T82" fmla="*/ 2147483646 w 2563"/>
                <a:gd name="T83" fmla="*/ 2147483646 h 3968"/>
                <a:gd name="T84" fmla="*/ 2147483646 w 2563"/>
                <a:gd name="T85" fmla="*/ 2147483646 h 3968"/>
                <a:gd name="T86" fmla="*/ 2147483646 w 2563"/>
                <a:gd name="T87" fmla="*/ 2147483646 h 3968"/>
                <a:gd name="T88" fmla="*/ 2147483646 w 2563"/>
                <a:gd name="T89" fmla="*/ 2147483646 h 3968"/>
                <a:gd name="T90" fmla="*/ 2147483646 w 2563"/>
                <a:gd name="T91" fmla="*/ 1657845195 h 3968"/>
                <a:gd name="T92" fmla="*/ 2147483646 w 2563"/>
                <a:gd name="T93" fmla="*/ 1657845195 h 3968"/>
                <a:gd name="T94" fmla="*/ 2147483646 w 2563"/>
                <a:gd name="T95" fmla="*/ 0 h 3968"/>
                <a:gd name="T96" fmla="*/ 2147483646 w 2563"/>
                <a:gd name="T97" fmla="*/ 0 h 3968"/>
                <a:gd name="T98" fmla="*/ 2147483646 w 2563"/>
                <a:gd name="T99" fmla="*/ 1657845195 h 3968"/>
                <a:gd name="T100" fmla="*/ 2147483646 w 2563"/>
                <a:gd name="T101" fmla="*/ 1657845195 h 3968"/>
                <a:gd name="T102" fmla="*/ 2147483646 w 2563"/>
                <a:gd name="T103" fmla="*/ 2147483646 h 39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2147483646 w 6251"/>
                <a:gd name="T1" fmla="*/ 0 h 3217"/>
                <a:gd name="T2" fmla="*/ 2147483646 w 6251"/>
                <a:gd name="T3" fmla="*/ 2147483646 h 3217"/>
                <a:gd name="T4" fmla="*/ 2147483646 w 6251"/>
                <a:gd name="T5" fmla="*/ 1554744665 h 3217"/>
                <a:gd name="T6" fmla="*/ 2147483646 w 6251"/>
                <a:gd name="T7" fmla="*/ 1853116731 h 3217"/>
                <a:gd name="T8" fmla="*/ 2147483646 w 6251"/>
                <a:gd name="T9" fmla="*/ 2147483646 h 3217"/>
                <a:gd name="T10" fmla="*/ 1038551439 w 6251"/>
                <a:gd name="T11" fmla="*/ 2147483646 h 3217"/>
                <a:gd name="T12" fmla="*/ 1038551439 w 6251"/>
                <a:gd name="T13" fmla="*/ 2147483646 h 3217"/>
                <a:gd name="T14" fmla="*/ 2147483646 w 6251"/>
                <a:gd name="T15" fmla="*/ 2147483646 h 3217"/>
                <a:gd name="T16" fmla="*/ 2147483646 w 6251"/>
                <a:gd name="T17" fmla="*/ 2147483646 h 3217"/>
                <a:gd name="T18" fmla="*/ 2147483646 w 6251"/>
                <a:gd name="T19" fmla="*/ 2147483646 h 3217"/>
                <a:gd name="T20" fmla="*/ 2147483646 w 6251"/>
                <a:gd name="T21" fmla="*/ 2147483646 h 3217"/>
                <a:gd name="T22" fmla="*/ 2147483646 w 6251"/>
                <a:gd name="T23" fmla="*/ 2147483646 h 3217"/>
                <a:gd name="T24" fmla="*/ 2147483646 w 6251"/>
                <a:gd name="T25" fmla="*/ 2147483646 h 3217"/>
                <a:gd name="T26" fmla="*/ 2147483646 w 6251"/>
                <a:gd name="T27" fmla="*/ 2147483646 h 3217"/>
                <a:gd name="T28" fmla="*/ 2147483646 w 6251"/>
                <a:gd name="T29" fmla="*/ 2147483646 h 3217"/>
                <a:gd name="T30" fmla="*/ 2147483646 w 6251"/>
                <a:gd name="T31" fmla="*/ 2147483646 h 3217"/>
                <a:gd name="T32" fmla="*/ 2147483646 w 6251"/>
                <a:gd name="T33" fmla="*/ 2147483646 h 3217"/>
                <a:gd name="T34" fmla="*/ 2147483646 w 6251"/>
                <a:gd name="T35" fmla="*/ 2147483646 h 3217"/>
                <a:gd name="T36" fmla="*/ 2147483646 w 6251"/>
                <a:gd name="T37" fmla="*/ 2147483646 h 3217"/>
                <a:gd name="T38" fmla="*/ 2147483646 w 6251"/>
                <a:gd name="T39" fmla="*/ 2147483646 h 3217"/>
                <a:gd name="T40" fmla="*/ 2147483646 w 6251"/>
                <a:gd name="T41" fmla="*/ 2147483646 h 3217"/>
                <a:gd name="T42" fmla="*/ 2147483646 w 6251"/>
                <a:gd name="T43" fmla="*/ 2147483646 h 3217"/>
                <a:gd name="T44" fmla="*/ 2147483646 w 6251"/>
                <a:gd name="T45" fmla="*/ 2147483646 h 3217"/>
                <a:gd name="T46" fmla="*/ 2147483646 w 6251"/>
                <a:gd name="T47" fmla="*/ 2147483646 h 3217"/>
                <a:gd name="T48" fmla="*/ 2147483646 w 6251"/>
                <a:gd name="T49" fmla="*/ 2147483646 h 3217"/>
                <a:gd name="T50" fmla="*/ 2147483646 w 6251"/>
                <a:gd name="T51" fmla="*/ 2147483646 h 3217"/>
                <a:gd name="T52" fmla="*/ 2147483646 w 6251"/>
                <a:gd name="T53" fmla="*/ 2147483646 h 3217"/>
                <a:gd name="T54" fmla="*/ 2147483646 w 6251"/>
                <a:gd name="T55" fmla="*/ 2147483646 h 3217"/>
                <a:gd name="T56" fmla="*/ 2147483646 w 6251"/>
                <a:gd name="T57" fmla="*/ 2147483646 h 3217"/>
                <a:gd name="T58" fmla="*/ 2147483646 w 6251"/>
                <a:gd name="T59" fmla="*/ 2147483646 h 3217"/>
                <a:gd name="T60" fmla="*/ 2147483646 w 6251"/>
                <a:gd name="T61" fmla="*/ 2147483646 h 3217"/>
                <a:gd name="T62" fmla="*/ 2147483646 w 6251"/>
                <a:gd name="T63" fmla="*/ 2147483646 h 3217"/>
                <a:gd name="T64" fmla="*/ 2147483646 w 6251"/>
                <a:gd name="T65" fmla="*/ 2147483646 h 3217"/>
                <a:gd name="T66" fmla="*/ 2147483646 w 6251"/>
                <a:gd name="T67" fmla="*/ 2147483646 h 3217"/>
                <a:gd name="T68" fmla="*/ 2147483646 w 6251"/>
                <a:gd name="T69" fmla="*/ 2147483646 h 3217"/>
                <a:gd name="T70" fmla="*/ 2147483646 w 6251"/>
                <a:gd name="T71" fmla="*/ 2147483646 h 3217"/>
                <a:gd name="T72" fmla="*/ 2147483646 w 6251"/>
                <a:gd name="T73" fmla="*/ 2147483646 h 3217"/>
                <a:gd name="T74" fmla="*/ 2147483646 w 6251"/>
                <a:gd name="T75" fmla="*/ 2147483646 h 3217"/>
                <a:gd name="T76" fmla="*/ 2147483646 w 6251"/>
                <a:gd name="T77" fmla="*/ 2147483646 h 3217"/>
                <a:gd name="T78" fmla="*/ 2147483646 w 6251"/>
                <a:gd name="T79" fmla="*/ 2147483646 h 3217"/>
                <a:gd name="T80" fmla="*/ 2147483646 w 6251"/>
                <a:gd name="T81" fmla="*/ 2147483646 h 3217"/>
                <a:gd name="T82" fmla="*/ 2147483646 w 6251"/>
                <a:gd name="T83" fmla="*/ 2147483646 h 3217"/>
                <a:gd name="T84" fmla="*/ 2147483646 w 6251"/>
                <a:gd name="T85" fmla="*/ 2147483646 h 3217"/>
                <a:gd name="T86" fmla="*/ 2147483646 w 6251"/>
                <a:gd name="T87" fmla="*/ 2147483646 h 3217"/>
                <a:gd name="T88" fmla="*/ 2147483646 w 6251"/>
                <a:gd name="T89" fmla="*/ 2147483646 h 3217"/>
                <a:gd name="T90" fmla="*/ 2147483646 w 6251"/>
                <a:gd name="T91" fmla="*/ 2147483646 h 3217"/>
                <a:gd name="T92" fmla="*/ 2147483646 w 6251"/>
                <a:gd name="T93" fmla="*/ 2147483646 h 3217"/>
                <a:gd name="T94" fmla="*/ 2147483646 w 6251"/>
                <a:gd name="T95" fmla="*/ 2147483646 h 3217"/>
                <a:gd name="T96" fmla="*/ 2147483646 w 6251"/>
                <a:gd name="T97" fmla="*/ 2147483646 h 3217"/>
                <a:gd name="T98" fmla="*/ 2147483646 w 6251"/>
                <a:gd name="T99" fmla="*/ 2147483646 h 3217"/>
                <a:gd name="T100" fmla="*/ 2147483646 w 6251"/>
                <a:gd name="T101" fmla="*/ 2147483646 h 3217"/>
                <a:gd name="T102" fmla="*/ 2147483646 w 6251"/>
                <a:gd name="T103" fmla="*/ 2147483646 h 3217"/>
                <a:gd name="T104" fmla="*/ 2147483646 w 6251"/>
                <a:gd name="T105" fmla="*/ 2147483646 h 3217"/>
                <a:gd name="T106" fmla="*/ 2147483646 w 6251"/>
                <a:gd name="T107" fmla="*/ 2147483646 h 3217"/>
                <a:gd name="T108" fmla="*/ 2147483646 w 6251"/>
                <a:gd name="T109" fmla="*/ 2147483646 h 3217"/>
                <a:gd name="T110" fmla="*/ 2147483646 w 6251"/>
                <a:gd name="T111" fmla="*/ 2147483646 h 3217"/>
                <a:gd name="T112" fmla="*/ 2147483646 w 6251"/>
                <a:gd name="T113" fmla="*/ 2147483646 h 3217"/>
                <a:gd name="T114" fmla="*/ 2147483646 w 6251"/>
                <a:gd name="T115" fmla="*/ 2147483646 h 3217"/>
                <a:gd name="T116" fmla="*/ 2147483646 w 6251"/>
                <a:gd name="T117" fmla="*/ 2147483646 h 3217"/>
                <a:gd name="T118" fmla="*/ 2147483646 w 6251"/>
                <a:gd name="T119" fmla="*/ 2147483646 h 3217"/>
                <a:gd name="T120" fmla="*/ 2147483646 w 6251"/>
                <a:gd name="T121" fmla="*/ 2147483646 h 3217"/>
                <a:gd name="T122" fmla="*/ 2147483646 w 6251"/>
                <a:gd name="T123" fmla="*/ 2147483646 h 3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2147483646 w 551"/>
                <a:gd name="T1" fmla="*/ 126787005 h 551"/>
                <a:gd name="T2" fmla="*/ 2147483646 w 551"/>
                <a:gd name="T3" fmla="*/ 696954591 h 551"/>
                <a:gd name="T4" fmla="*/ 2147483646 w 551"/>
                <a:gd name="T5" fmla="*/ 1663048103 h 551"/>
                <a:gd name="T6" fmla="*/ 2147483646 w 551"/>
                <a:gd name="T7" fmla="*/ 2147483646 h 551"/>
                <a:gd name="T8" fmla="*/ 2147483646 w 551"/>
                <a:gd name="T9" fmla="*/ 2147483646 h 551"/>
                <a:gd name="T10" fmla="*/ 2147483646 w 551"/>
                <a:gd name="T11" fmla="*/ 2147483646 h 551"/>
                <a:gd name="T12" fmla="*/ 2147483646 w 551"/>
                <a:gd name="T13" fmla="*/ 2147483646 h 551"/>
                <a:gd name="T14" fmla="*/ 2147483646 w 551"/>
                <a:gd name="T15" fmla="*/ 2147483646 h 551"/>
                <a:gd name="T16" fmla="*/ 2147483646 w 551"/>
                <a:gd name="T17" fmla="*/ 2147483646 h 551"/>
                <a:gd name="T18" fmla="*/ 2147483646 w 551"/>
                <a:gd name="T19" fmla="*/ 2147483646 h 551"/>
                <a:gd name="T20" fmla="*/ 2147483646 w 551"/>
                <a:gd name="T21" fmla="*/ 2147483646 h 551"/>
                <a:gd name="T22" fmla="*/ 1472990896 w 551"/>
                <a:gd name="T23" fmla="*/ 2147483646 h 551"/>
                <a:gd name="T24" fmla="*/ 585983134 w 551"/>
                <a:gd name="T25" fmla="*/ 2147483646 h 551"/>
                <a:gd name="T26" fmla="*/ 79085687 w 551"/>
                <a:gd name="T27" fmla="*/ 2147483646 h 551"/>
                <a:gd name="T28" fmla="*/ 31635070 w 551"/>
                <a:gd name="T29" fmla="*/ 2147483646 h 551"/>
                <a:gd name="T30" fmla="*/ 443380518 w 551"/>
                <a:gd name="T31" fmla="*/ 2147483646 h 551"/>
                <a:gd name="T32" fmla="*/ 1282937725 w 551"/>
                <a:gd name="T33" fmla="*/ 1235487108 h 551"/>
                <a:gd name="T34" fmla="*/ 2147483646 w 551"/>
                <a:gd name="T35" fmla="*/ 427560996 h 551"/>
                <a:gd name="T36" fmla="*/ 2147483646 w 551"/>
                <a:gd name="T37" fmla="*/ 31635070 h 551"/>
                <a:gd name="T38" fmla="*/ 2147483646 w 551"/>
                <a:gd name="T39" fmla="*/ 728589661 h 551"/>
                <a:gd name="T40" fmla="*/ 2147483646 w 551"/>
                <a:gd name="T41" fmla="*/ 1077064970 h 551"/>
                <a:gd name="T42" fmla="*/ 1805650656 w 551"/>
                <a:gd name="T43" fmla="*/ 1757949338 h 551"/>
                <a:gd name="T44" fmla="*/ 1092880517 w 551"/>
                <a:gd name="T45" fmla="*/ 2147483646 h 551"/>
                <a:gd name="T46" fmla="*/ 760220756 w 551"/>
                <a:gd name="T47" fmla="*/ 2147483646 h 551"/>
                <a:gd name="T48" fmla="*/ 791855826 w 551"/>
                <a:gd name="T49" fmla="*/ 2147483646 h 551"/>
                <a:gd name="T50" fmla="*/ 1203601274 w 551"/>
                <a:gd name="T51" fmla="*/ 2147483646 h 551"/>
                <a:gd name="T52" fmla="*/ 1964072795 w 551"/>
                <a:gd name="T53" fmla="*/ 2147483646 h 551"/>
                <a:gd name="T54" fmla="*/ 2147483646 w 551"/>
                <a:gd name="T55" fmla="*/ 2147483646 h 551"/>
                <a:gd name="T56" fmla="*/ 2147483646 w 551"/>
                <a:gd name="T57" fmla="*/ 2147483646 h 551"/>
                <a:gd name="T58" fmla="*/ 2147483646 w 551"/>
                <a:gd name="T59" fmla="*/ 2147483646 h 551"/>
                <a:gd name="T60" fmla="*/ 2147483646 w 551"/>
                <a:gd name="T61" fmla="*/ 2147483646 h 551"/>
                <a:gd name="T62" fmla="*/ 2147483646 w 551"/>
                <a:gd name="T63" fmla="*/ 2147483646 h 551"/>
                <a:gd name="T64" fmla="*/ 2147483646 w 551"/>
                <a:gd name="T65" fmla="*/ 2147483646 h 551"/>
                <a:gd name="T66" fmla="*/ 2147483646 w 551"/>
                <a:gd name="T67" fmla="*/ 2147483646 h 551"/>
                <a:gd name="T68" fmla="*/ 2147483646 w 551"/>
                <a:gd name="T69" fmla="*/ 2147483646 h 551"/>
                <a:gd name="T70" fmla="*/ 2147483646 w 551"/>
                <a:gd name="T71" fmla="*/ 2106428621 h 551"/>
                <a:gd name="T72" fmla="*/ 2147483646 w 551"/>
                <a:gd name="T73" fmla="*/ 1298753273 h 551"/>
                <a:gd name="T74" fmla="*/ 2147483646 w 551"/>
                <a:gd name="T75" fmla="*/ 839557208 h 551"/>
                <a:gd name="T76" fmla="*/ 2147483646 w 551"/>
                <a:gd name="T77" fmla="*/ 2147483646 h 551"/>
                <a:gd name="T78" fmla="*/ 2147483646 w 551"/>
                <a:gd name="T79" fmla="*/ 2147483646 h 551"/>
                <a:gd name="T80" fmla="*/ 2147483646 w 551"/>
                <a:gd name="T81" fmla="*/ 2147483646 h 551"/>
                <a:gd name="T82" fmla="*/ 2147483646 w 551"/>
                <a:gd name="T83" fmla="*/ 2147483646 h 551"/>
                <a:gd name="T84" fmla="*/ 2147483646 w 551"/>
                <a:gd name="T85" fmla="*/ 2147483646 h 551"/>
                <a:gd name="T86" fmla="*/ 2147483646 w 551"/>
                <a:gd name="T87" fmla="*/ 2147483646 h 551"/>
                <a:gd name="T88" fmla="*/ 2147483646 w 551"/>
                <a:gd name="T89" fmla="*/ 2147483646 h 551"/>
                <a:gd name="T90" fmla="*/ 2147483646 w 551"/>
                <a:gd name="T91" fmla="*/ 2147483646 h 551"/>
                <a:gd name="T92" fmla="*/ 2147483646 w 551"/>
                <a:gd name="T93" fmla="*/ 2147483646 h 551"/>
                <a:gd name="T94" fmla="*/ 2147483646 w 551"/>
                <a:gd name="T95" fmla="*/ 2147483646 h 551"/>
                <a:gd name="T96" fmla="*/ 2147483646 w 551"/>
                <a:gd name="T97" fmla="*/ 2147483646 h 551"/>
                <a:gd name="T98" fmla="*/ 2147483646 w 551"/>
                <a:gd name="T99" fmla="*/ 2147483646 h 551"/>
                <a:gd name="T100" fmla="*/ 2147483646 w 551"/>
                <a:gd name="T101" fmla="*/ 2147483646 h 551"/>
                <a:gd name="T102" fmla="*/ 2147483646 w 551"/>
                <a:gd name="T103" fmla="*/ 2147483646 h 551"/>
                <a:gd name="T104" fmla="*/ 2147483646 w 551"/>
                <a:gd name="T105" fmla="*/ 2147483646 h 551"/>
                <a:gd name="T106" fmla="*/ 2147483646 w 551"/>
                <a:gd name="T107" fmla="*/ 2147483646 h 551"/>
                <a:gd name="T108" fmla="*/ 2147483646 w 551"/>
                <a:gd name="T109" fmla="*/ 2147483646 h 5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00" y="199802"/>
            <a:ext cx="8089200" cy="39241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950" b="1">
                <a:solidFill>
                  <a:srgbClr val="E6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8138" y="1171801"/>
            <a:ext cx="8089900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50" b="1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8138" y="1541702"/>
            <a:ext cx="8089900" cy="129727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1pPr>
            <a:lvl2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2pPr>
            <a:lvl3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3pPr>
            <a:lvl4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4pPr>
            <a:lvl5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2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2" y="0"/>
            <a:ext cx="9144000" cy="51728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 7"/>
          <p:cNvSpPr/>
          <p:nvPr userDrawn="1"/>
        </p:nvSpPr>
        <p:spPr>
          <a:xfrm>
            <a:off x="-7883" y="4670015"/>
            <a:ext cx="9151883" cy="5007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b="-10595"/>
          <a:stretch/>
        </p:blipFill>
        <p:spPr>
          <a:xfrm>
            <a:off x="2143192" y="4717285"/>
            <a:ext cx="3184617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9" y="4753285"/>
            <a:ext cx="862612" cy="28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845" y="4670015"/>
            <a:ext cx="9144000" cy="5007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71042"/>
            <a:ext cx="1620000" cy="540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93325" y="648890"/>
            <a:ext cx="5434598" cy="439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expertise &amp;</a:t>
            </a:r>
            <a:r>
              <a:rPr lang="ru-RU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innovation</a:t>
            </a:r>
            <a:endParaRPr lang="ru-RU" sz="4000" i="1" dirty="0">
              <a:solidFill>
                <a:srgbClr val="394B7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00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853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13649" y="0"/>
            <a:ext cx="9157649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2631972" y="3112947"/>
            <a:ext cx="2000068" cy="1029113"/>
            <a:chOff x="2393837" y="2470530"/>
            <a:chExt cx="2000068" cy="1029113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2393837" y="2470530"/>
              <a:ext cx="18957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780-50-12</a:t>
              </a:r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604-12-20 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2393837" y="3191866"/>
              <a:ext cx="1311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market@cft.ru</a:t>
              </a:r>
              <a:endParaRPr lang="ru-RU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393837" y="3038342"/>
              <a:ext cx="2000068" cy="261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www.cft.group.ru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Picture 2" descr="http://qrcoder.ru/code/?https%3A%2F%2Fcft.group%2F&amp;4&amp;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0" y="2951713"/>
            <a:ext cx="1351582" cy="13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84690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31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719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0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6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customXml" Target="../ink/ink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0877" r="9494" b="234"/>
          <a:stretch/>
        </p:blipFill>
        <p:spPr>
          <a:xfrm rot="10800000">
            <a:off x="0" y="4794083"/>
            <a:ext cx="9168062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8" y="4662578"/>
            <a:ext cx="1080000" cy="3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3" y="4776577"/>
            <a:ext cx="972000" cy="324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-30473" y="4727937"/>
            <a:ext cx="918000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7" b="36456"/>
          <a:stretch/>
        </p:blipFill>
        <p:spPr>
          <a:xfrm>
            <a:off x="0" y="4501215"/>
            <a:ext cx="9144000" cy="6452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Группа 18"/>
          <p:cNvGrpSpPr/>
          <p:nvPr userDrawn="1"/>
        </p:nvGrpSpPr>
        <p:grpSpPr>
          <a:xfrm>
            <a:off x="385237" y="4708642"/>
            <a:ext cx="804114" cy="318653"/>
            <a:chOff x="4018982" y="1038990"/>
            <a:chExt cx="1096466" cy="43450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1629 w 2159"/>
                <a:gd name="T1" fmla="*/ 3110 h 3216"/>
                <a:gd name="T2" fmla="*/ 1339 w 2159"/>
                <a:gd name="T3" fmla="*/ 105 h 3216"/>
                <a:gd name="T4" fmla="*/ 1473 w 2159"/>
                <a:gd name="T5" fmla="*/ 107 h 3216"/>
                <a:gd name="T6" fmla="*/ 1543 w 2159"/>
                <a:gd name="T7" fmla="*/ 120 h 3216"/>
                <a:gd name="T8" fmla="*/ 1607 w 2159"/>
                <a:gd name="T9" fmla="*/ 146 h 3216"/>
                <a:gd name="T10" fmla="*/ 1666 w 2159"/>
                <a:gd name="T11" fmla="*/ 184 h 3216"/>
                <a:gd name="T12" fmla="*/ 1719 w 2159"/>
                <a:gd name="T13" fmla="*/ 231 h 3216"/>
                <a:gd name="T14" fmla="*/ 1767 w 2159"/>
                <a:gd name="T15" fmla="*/ 287 h 3216"/>
                <a:gd name="T16" fmla="*/ 1811 w 2159"/>
                <a:gd name="T17" fmla="*/ 349 h 3216"/>
                <a:gd name="T18" fmla="*/ 1850 w 2159"/>
                <a:gd name="T19" fmla="*/ 417 h 3216"/>
                <a:gd name="T20" fmla="*/ 1885 w 2159"/>
                <a:gd name="T21" fmla="*/ 490 h 3216"/>
                <a:gd name="T22" fmla="*/ 1914 w 2159"/>
                <a:gd name="T23" fmla="*/ 565 h 3216"/>
                <a:gd name="T24" fmla="*/ 1940 w 2159"/>
                <a:gd name="T25" fmla="*/ 643 h 3216"/>
                <a:gd name="T26" fmla="*/ 1963 w 2159"/>
                <a:gd name="T27" fmla="*/ 721 h 3216"/>
                <a:gd name="T28" fmla="*/ 1981 w 2159"/>
                <a:gd name="T29" fmla="*/ 798 h 3216"/>
                <a:gd name="T30" fmla="*/ 1998 w 2159"/>
                <a:gd name="T31" fmla="*/ 872 h 3216"/>
                <a:gd name="T32" fmla="*/ 2015 w 2159"/>
                <a:gd name="T33" fmla="*/ 976 h 3216"/>
                <a:gd name="T34" fmla="*/ 2159 w 2159"/>
                <a:gd name="T35" fmla="*/ 1039 h 3216"/>
                <a:gd name="T36" fmla="*/ 29 w 2159"/>
                <a:gd name="T37" fmla="*/ 0 h 3216"/>
                <a:gd name="T38" fmla="*/ 125 w 2159"/>
                <a:gd name="T39" fmla="*/ 1039 h 3216"/>
                <a:gd name="T40" fmla="*/ 141 w 2159"/>
                <a:gd name="T41" fmla="*/ 935 h 3216"/>
                <a:gd name="T42" fmla="*/ 160 w 2159"/>
                <a:gd name="T43" fmla="*/ 836 h 3216"/>
                <a:gd name="T44" fmla="*/ 181 w 2159"/>
                <a:gd name="T45" fmla="*/ 742 h 3216"/>
                <a:gd name="T46" fmla="*/ 205 w 2159"/>
                <a:gd name="T47" fmla="*/ 654 h 3216"/>
                <a:gd name="T48" fmla="*/ 232 w 2159"/>
                <a:gd name="T49" fmla="*/ 571 h 3216"/>
                <a:gd name="T50" fmla="*/ 262 w 2159"/>
                <a:gd name="T51" fmla="*/ 494 h 3216"/>
                <a:gd name="T52" fmla="*/ 295 w 2159"/>
                <a:gd name="T53" fmla="*/ 424 h 3216"/>
                <a:gd name="T54" fmla="*/ 331 w 2159"/>
                <a:gd name="T55" fmla="*/ 360 h 3216"/>
                <a:gd name="T56" fmla="*/ 369 w 2159"/>
                <a:gd name="T57" fmla="*/ 302 h 3216"/>
                <a:gd name="T58" fmla="*/ 410 w 2159"/>
                <a:gd name="T59" fmla="*/ 251 h 3216"/>
                <a:gd name="T60" fmla="*/ 455 w 2159"/>
                <a:gd name="T61" fmla="*/ 207 h 3216"/>
                <a:gd name="T62" fmla="*/ 503 w 2159"/>
                <a:gd name="T63" fmla="*/ 171 h 3216"/>
                <a:gd name="T64" fmla="*/ 553 w 2159"/>
                <a:gd name="T65" fmla="*/ 143 h 3216"/>
                <a:gd name="T66" fmla="*/ 606 w 2159"/>
                <a:gd name="T67" fmla="*/ 122 h 3216"/>
                <a:gd name="T68" fmla="*/ 662 w 2159"/>
                <a:gd name="T69" fmla="*/ 109 h 3216"/>
                <a:gd name="T70" fmla="*/ 722 w 2159"/>
                <a:gd name="T71" fmla="*/ 105 h 3216"/>
                <a:gd name="T72" fmla="*/ 809 w 2159"/>
                <a:gd name="T73" fmla="*/ 3110 h 3216"/>
                <a:gd name="T74" fmla="*/ 520 w 2159"/>
                <a:gd name="T75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1086 w 2785"/>
                <a:gd name="T1" fmla="*/ 393 h 3284"/>
                <a:gd name="T2" fmla="*/ 862 w 2785"/>
                <a:gd name="T3" fmla="*/ 406 h 3284"/>
                <a:gd name="T4" fmla="*/ 627 w 2785"/>
                <a:gd name="T5" fmla="*/ 467 h 3284"/>
                <a:gd name="T6" fmla="*/ 401 w 2785"/>
                <a:gd name="T7" fmla="*/ 592 h 3284"/>
                <a:gd name="T8" fmla="*/ 207 w 2785"/>
                <a:gd name="T9" fmla="*/ 801 h 3284"/>
                <a:gd name="T10" fmla="*/ 66 w 2785"/>
                <a:gd name="T11" fmla="*/ 1109 h 3284"/>
                <a:gd name="T12" fmla="*/ 2 w 2785"/>
                <a:gd name="T13" fmla="*/ 1535 h 3284"/>
                <a:gd name="T14" fmla="*/ 33 w 2785"/>
                <a:gd name="T15" fmla="*/ 2040 h 3284"/>
                <a:gd name="T16" fmla="*/ 155 w 2785"/>
                <a:gd name="T17" fmla="*/ 2411 h 3284"/>
                <a:gd name="T18" fmla="*/ 341 w 2785"/>
                <a:gd name="T19" fmla="*/ 2655 h 3284"/>
                <a:gd name="T20" fmla="*/ 563 w 2785"/>
                <a:gd name="T21" fmla="*/ 2800 h 3284"/>
                <a:gd name="T22" fmla="*/ 797 w 2785"/>
                <a:gd name="T23" fmla="*/ 2868 h 3284"/>
                <a:gd name="T24" fmla="*/ 1015 w 2785"/>
                <a:gd name="T25" fmla="*/ 2884 h 3284"/>
                <a:gd name="T26" fmla="*/ 838 w 2785"/>
                <a:gd name="T27" fmla="*/ 3177 h 3284"/>
                <a:gd name="T28" fmla="*/ 1658 w 2785"/>
                <a:gd name="T29" fmla="*/ 2879 h 3284"/>
                <a:gd name="T30" fmla="*/ 1853 w 2785"/>
                <a:gd name="T31" fmla="*/ 2880 h 3284"/>
                <a:gd name="T32" fmla="*/ 2082 w 2785"/>
                <a:gd name="T33" fmla="*/ 2842 h 3284"/>
                <a:gd name="T34" fmla="*/ 2314 w 2785"/>
                <a:gd name="T35" fmla="*/ 2742 h 3284"/>
                <a:gd name="T36" fmla="*/ 2525 w 2785"/>
                <a:gd name="T37" fmla="*/ 2558 h 3284"/>
                <a:gd name="T38" fmla="*/ 2688 w 2785"/>
                <a:gd name="T39" fmla="*/ 2267 h 3284"/>
                <a:gd name="T40" fmla="*/ 2776 w 2785"/>
                <a:gd name="T41" fmla="*/ 1846 h 3284"/>
                <a:gd name="T42" fmla="*/ 2768 w 2785"/>
                <a:gd name="T43" fmla="*/ 1349 h 3284"/>
                <a:gd name="T44" fmla="*/ 2671 w 2785"/>
                <a:gd name="T45" fmla="*/ 973 h 3284"/>
                <a:gd name="T46" fmla="*/ 2505 w 2785"/>
                <a:gd name="T47" fmla="*/ 706 h 3284"/>
                <a:gd name="T48" fmla="*/ 2296 w 2785"/>
                <a:gd name="T49" fmla="*/ 534 h 3284"/>
                <a:gd name="T50" fmla="*/ 2065 w 2785"/>
                <a:gd name="T51" fmla="*/ 437 h 3284"/>
                <a:gd name="T52" fmla="*/ 1831 w 2785"/>
                <a:gd name="T53" fmla="*/ 397 h 3284"/>
                <a:gd name="T54" fmla="*/ 1658 w 2785"/>
                <a:gd name="T55" fmla="*/ 105 h 3284"/>
                <a:gd name="T56" fmla="*/ 1754 w 2785"/>
                <a:gd name="T57" fmla="*/ 500 h 3284"/>
                <a:gd name="T58" fmla="*/ 1908 w 2785"/>
                <a:gd name="T59" fmla="*/ 523 h 3284"/>
                <a:gd name="T60" fmla="*/ 2021 w 2785"/>
                <a:gd name="T61" fmla="*/ 585 h 3284"/>
                <a:gd name="T62" fmla="*/ 2099 w 2785"/>
                <a:gd name="T63" fmla="*/ 675 h 3284"/>
                <a:gd name="T64" fmla="*/ 2149 w 2785"/>
                <a:gd name="T65" fmla="*/ 783 h 3284"/>
                <a:gd name="T66" fmla="*/ 2177 w 2785"/>
                <a:gd name="T67" fmla="*/ 897 h 3284"/>
                <a:gd name="T68" fmla="*/ 2187 w 2785"/>
                <a:gd name="T69" fmla="*/ 1049 h 3284"/>
                <a:gd name="T70" fmla="*/ 2179 w 2785"/>
                <a:gd name="T71" fmla="*/ 2342 h 3284"/>
                <a:gd name="T72" fmla="*/ 2155 w 2785"/>
                <a:gd name="T73" fmla="*/ 2471 h 3284"/>
                <a:gd name="T74" fmla="*/ 2110 w 2785"/>
                <a:gd name="T75" fmla="*/ 2587 h 3284"/>
                <a:gd name="T76" fmla="*/ 2041 w 2785"/>
                <a:gd name="T77" fmla="*/ 2679 h 3284"/>
                <a:gd name="T78" fmla="*/ 1940 w 2785"/>
                <a:gd name="T79" fmla="*/ 2743 h 3284"/>
                <a:gd name="T80" fmla="*/ 1806 w 2785"/>
                <a:gd name="T81" fmla="*/ 2773 h 3284"/>
                <a:gd name="T82" fmla="*/ 1040 w 2785"/>
                <a:gd name="T83" fmla="*/ 2773 h 3284"/>
                <a:gd name="T84" fmla="*/ 896 w 2785"/>
                <a:gd name="T85" fmla="*/ 2756 h 3284"/>
                <a:gd name="T86" fmla="*/ 785 w 2785"/>
                <a:gd name="T87" fmla="*/ 2706 h 3284"/>
                <a:gd name="T88" fmla="*/ 702 w 2785"/>
                <a:gd name="T89" fmla="*/ 2627 h 3284"/>
                <a:gd name="T90" fmla="*/ 647 w 2785"/>
                <a:gd name="T91" fmla="*/ 2521 h 3284"/>
                <a:gd name="T92" fmla="*/ 613 w 2785"/>
                <a:gd name="T93" fmla="*/ 2392 h 3284"/>
                <a:gd name="T94" fmla="*/ 599 w 2785"/>
                <a:gd name="T95" fmla="*/ 2242 h 3284"/>
                <a:gd name="T96" fmla="*/ 601 w 2785"/>
                <a:gd name="T97" fmla="*/ 958 h 3284"/>
                <a:gd name="T98" fmla="*/ 639 w 2785"/>
                <a:gd name="T99" fmla="*/ 774 h 3284"/>
                <a:gd name="T100" fmla="*/ 707 w 2785"/>
                <a:gd name="T101" fmla="*/ 647 h 3284"/>
                <a:gd name="T102" fmla="*/ 796 w 2785"/>
                <a:gd name="T103" fmla="*/ 567 h 3284"/>
                <a:gd name="T104" fmla="*/ 890 w 2785"/>
                <a:gd name="T105" fmla="*/ 523 h 3284"/>
                <a:gd name="T106" fmla="*/ 978 w 2785"/>
                <a:gd name="T107" fmla="*/ 504 h 3284"/>
                <a:gd name="T108" fmla="*/ 1128 w 2785"/>
                <a:gd name="T109" fmla="*/ 2773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1628 w 2563"/>
                <a:gd name="T1" fmla="*/ 3110 h 3968"/>
                <a:gd name="T2" fmla="*/ 819 w 2563"/>
                <a:gd name="T3" fmla="*/ 3110 h 3968"/>
                <a:gd name="T4" fmla="*/ 819 w 2563"/>
                <a:gd name="T5" fmla="*/ 105 h 3968"/>
                <a:gd name="T6" fmla="*/ 1060 w 2563"/>
                <a:gd name="T7" fmla="*/ 105 h 3968"/>
                <a:gd name="T8" fmla="*/ 1060 w 2563"/>
                <a:gd name="T9" fmla="*/ 0 h 3968"/>
                <a:gd name="T10" fmla="*/ 0 w 2563"/>
                <a:gd name="T11" fmla="*/ 0 h 3968"/>
                <a:gd name="T12" fmla="*/ 0 w 2563"/>
                <a:gd name="T13" fmla="*/ 105 h 3968"/>
                <a:gd name="T14" fmla="*/ 289 w 2563"/>
                <a:gd name="T15" fmla="*/ 105 h 3968"/>
                <a:gd name="T16" fmla="*/ 289 w 2563"/>
                <a:gd name="T17" fmla="*/ 3110 h 3968"/>
                <a:gd name="T18" fmla="*/ 0 w 2563"/>
                <a:gd name="T19" fmla="*/ 3110 h 3968"/>
                <a:gd name="T20" fmla="*/ 0 w 2563"/>
                <a:gd name="T21" fmla="*/ 3216 h 3968"/>
                <a:gd name="T22" fmla="*/ 1840 w 2563"/>
                <a:gd name="T23" fmla="*/ 3216 h 3968"/>
                <a:gd name="T24" fmla="*/ 1863 w 2563"/>
                <a:gd name="T25" fmla="*/ 3216 h 3968"/>
                <a:gd name="T26" fmla="*/ 1891 w 2563"/>
                <a:gd name="T27" fmla="*/ 3216 h 3968"/>
                <a:gd name="T28" fmla="*/ 1905 w 2563"/>
                <a:gd name="T29" fmla="*/ 3216 h 3968"/>
                <a:gd name="T30" fmla="*/ 1921 w 2563"/>
                <a:gd name="T31" fmla="*/ 3217 h 3968"/>
                <a:gd name="T32" fmla="*/ 1938 w 2563"/>
                <a:gd name="T33" fmla="*/ 3220 h 3968"/>
                <a:gd name="T34" fmla="*/ 1956 w 2563"/>
                <a:gd name="T35" fmla="*/ 3223 h 3968"/>
                <a:gd name="T36" fmla="*/ 1974 w 2563"/>
                <a:gd name="T37" fmla="*/ 3226 h 3968"/>
                <a:gd name="T38" fmla="*/ 1994 w 2563"/>
                <a:gd name="T39" fmla="*/ 3232 h 3968"/>
                <a:gd name="T40" fmla="*/ 2014 w 2563"/>
                <a:gd name="T41" fmla="*/ 3238 h 3968"/>
                <a:gd name="T42" fmla="*/ 2034 w 2563"/>
                <a:gd name="T43" fmla="*/ 3246 h 3968"/>
                <a:gd name="T44" fmla="*/ 2055 w 2563"/>
                <a:gd name="T45" fmla="*/ 3255 h 3968"/>
                <a:gd name="T46" fmla="*/ 2077 w 2563"/>
                <a:gd name="T47" fmla="*/ 3266 h 3968"/>
                <a:gd name="T48" fmla="*/ 2098 w 2563"/>
                <a:gd name="T49" fmla="*/ 3280 h 3968"/>
                <a:gd name="T50" fmla="*/ 2120 w 2563"/>
                <a:gd name="T51" fmla="*/ 3296 h 3968"/>
                <a:gd name="T52" fmla="*/ 2142 w 2563"/>
                <a:gd name="T53" fmla="*/ 3313 h 3968"/>
                <a:gd name="T54" fmla="*/ 2165 w 2563"/>
                <a:gd name="T55" fmla="*/ 3334 h 3968"/>
                <a:gd name="T56" fmla="*/ 2188 w 2563"/>
                <a:gd name="T57" fmla="*/ 3357 h 3968"/>
                <a:gd name="T58" fmla="*/ 2209 w 2563"/>
                <a:gd name="T59" fmla="*/ 3383 h 3968"/>
                <a:gd name="T60" fmla="*/ 2232 w 2563"/>
                <a:gd name="T61" fmla="*/ 3411 h 3968"/>
                <a:gd name="T62" fmla="*/ 2255 w 2563"/>
                <a:gd name="T63" fmla="*/ 3444 h 3968"/>
                <a:gd name="T64" fmla="*/ 2277 w 2563"/>
                <a:gd name="T65" fmla="*/ 3478 h 3968"/>
                <a:gd name="T66" fmla="*/ 2299 w 2563"/>
                <a:gd name="T67" fmla="*/ 3516 h 3968"/>
                <a:gd name="T68" fmla="*/ 2320 w 2563"/>
                <a:gd name="T69" fmla="*/ 3559 h 3968"/>
                <a:gd name="T70" fmla="*/ 2342 w 2563"/>
                <a:gd name="T71" fmla="*/ 3605 h 3968"/>
                <a:gd name="T72" fmla="*/ 2363 w 2563"/>
                <a:gd name="T73" fmla="*/ 3655 h 3968"/>
                <a:gd name="T74" fmla="*/ 2382 w 2563"/>
                <a:gd name="T75" fmla="*/ 3708 h 3968"/>
                <a:gd name="T76" fmla="*/ 2402 w 2563"/>
                <a:gd name="T77" fmla="*/ 3767 h 3968"/>
                <a:gd name="T78" fmla="*/ 2422 w 2563"/>
                <a:gd name="T79" fmla="*/ 3829 h 3968"/>
                <a:gd name="T80" fmla="*/ 2440 w 2563"/>
                <a:gd name="T81" fmla="*/ 3896 h 3968"/>
                <a:gd name="T82" fmla="*/ 2458 w 2563"/>
                <a:gd name="T83" fmla="*/ 3968 h 3968"/>
                <a:gd name="T84" fmla="*/ 2563 w 2563"/>
                <a:gd name="T85" fmla="*/ 3968 h 3968"/>
                <a:gd name="T86" fmla="*/ 2525 w 2563"/>
                <a:gd name="T87" fmla="*/ 3110 h 3968"/>
                <a:gd name="T88" fmla="*/ 2158 w 2563"/>
                <a:gd name="T89" fmla="*/ 3110 h 3968"/>
                <a:gd name="T90" fmla="*/ 2158 w 2563"/>
                <a:gd name="T91" fmla="*/ 105 h 3968"/>
                <a:gd name="T92" fmla="*/ 2448 w 2563"/>
                <a:gd name="T93" fmla="*/ 105 h 3968"/>
                <a:gd name="T94" fmla="*/ 2448 w 2563"/>
                <a:gd name="T95" fmla="*/ 0 h 3968"/>
                <a:gd name="T96" fmla="*/ 1388 w 2563"/>
                <a:gd name="T97" fmla="*/ 0 h 3968"/>
                <a:gd name="T98" fmla="*/ 1388 w 2563"/>
                <a:gd name="T99" fmla="*/ 105 h 3968"/>
                <a:gd name="T100" fmla="*/ 1628 w 2563"/>
                <a:gd name="T101" fmla="*/ 105 h 3968"/>
                <a:gd name="T102" fmla="*/ 1628 w 2563"/>
                <a:gd name="T103" fmla="*/ 311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650 w 6251"/>
                <a:gd name="T1" fmla="*/ 0 h 3217"/>
                <a:gd name="T2" fmla="*/ 2584 w 6251"/>
                <a:gd name="T3" fmla="*/ 452 h 3217"/>
                <a:gd name="T4" fmla="*/ 2735 w 6251"/>
                <a:gd name="T5" fmla="*/ 99 h 3217"/>
                <a:gd name="T6" fmla="*/ 2557 w 6251"/>
                <a:gd name="T7" fmla="*/ 118 h 3217"/>
                <a:gd name="T8" fmla="*/ 2535 w 6251"/>
                <a:gd name="T9" fmla="*/ 343 h 3217"/>
                <a:gd name="T10" fmla="*/ 66 w 6251"/>
                <a:gd name="T11" fmla="*/ 1403 h 3217"/>
                <a:gd name="T12" fmla="*/ 66 w 6251"/>
                <a:gd name="T13" fmla="*/ 1794 h 3217"/>
                <a:gd name="T14" fmla="*/ 564 w 6251"/>
                <a:gd name="T15" fmla="*/ 1881 h 3217"/>
                <a:gd name="T16" fmla="*/ 749 w 6251"/>
                <a:gd name="T17" fmla="*/ 1595 h 3217"/>
                <a:gd name="T18" fmla="*/ 564 w 6251"/>
                <a:gd name="T19" fmla="*/ 1310 h 3217"/>
                <a:gd name="T20" fmla="*/ 168 w 6251"/>
                <a:gd name="T21" fmla="*/ 1616 h 3217"/>
                <a:gd name="T22" fmla="*/ 546 w 6251"/>
                <a:gd name="T23" fmla="*/ 1439 h 3217"/>
                <a:gd name="T24" fmla="*/ 498 w 6251"/>
                <a:gd name="T25" fmla="*/ 1771 h 3217"/>
                <a:gd name="T26" fmla="*/ 973 w 6251"/>
                <a:gd name="T27" fmla="*/ 1576 h 3217"/>
                <a:gd name="T28" fmla="*/ 1979 w 6251"/>
                <a:gd name="T29" fmla="*/ 1988 h 3217"/>
                <a:gd name="T30" fmla="*/ 3625 w 6251"/>
                <a:gd name="T31" fmla="*/ 1304 h 3217"/>
                <a:gd name="T32" fmla="*/ 3334 w 6251"/>
                <a:gd name="T33" fmla="*/ 1214 h 3217"/>
                <a:gd name="T34" fmla="*/ 3180 w 6251"/>
                <a:gd name="T35" fmla="*/ 1741 h 3217"/>
                <a:gd name="T36" fmla="*/ 3416 w 6251"/>
                <a:gd name="T37" fmla="*/ 2008 h 3217"/>
                <a:gd name="T38" fmla="*/ 3653 w 6251"/>
                <a:gd name="T39" fmla="*/ 1741 h 3217"/>
                <a:gd name="T40" fmla="*/ 3360 w 6251"/>
                <a:gd name="T41" fmla="*/ 1865 h 3217"/>
                <a:gd name="T42" fmla="*/ 3416 w 6251"/>
                <a:gd name="T43" fmla="*/ 1319 h 3217"/>
                <a:gd name="T44" fmla="*/ 3761 w 6251"/>
                <a:gd name="T45" fmla="*/ 1839 h 3217"/>
                <a:gd name="T46" fmla="*/ 4098 w 6251"/>
                <a:gd name="T47" fmla="*/ 1994 h 3217"/>
                <a:gd name="T48" fmla="*/ 4244 w 6251"/>
                <a:gd name="T49" fmla="*/ 1449 h 3217"/>
                <a:gd name="T50" fmla="*/ 4025 w 6251"/>
                <a:gd name="T51" fmla="*/ 1202 h 3217"/>
                <a:gd name="T52" fmla="*/ 3754 w 6251"/>
                <a:gd name="T53" fmla="*/ 1414 h 3217"/>
                <a:gd name="T54" fmla="*/ 4087 w 6251"/>
                <a:gd name="T55" fmla="*/ 1826 h 3217"/>
                <a:gd name="T56" fmla="*/ 3900 w 6251"/>
                <a:gd name="T57" fmla="*/ 1776 h 3217"/>
                <a:gd name="T58" fmla="*/ 4627 w 6251"/>
                <a:gd name="T59" fmla="*/ 1342 h 3217"/>
                <a:gd name="T60" fmla="*/ 4569 w 6251"/>
                <a:gd name="T61" fmla="*/ 1525 h 3217"/>
                <a:gd name="T62" fmla="*/ 4655 w 6251"/>
                <a:gd name="T63" fmla="*/ 1832 h 3217"/>
                <a:gd name="T64" fmla="*/ 4745 w 6251"/>
                <a:gd name="T65" fmla="*/ 1950 h 3217"/>
                <a:gd name="T66" fmla="*/ 4706 w 6251"/>
                <a:gd name="T67" fmla="*/ 1575 h 3217"/>
                <a:gd name="T68" fmla="*/ 4738 w 6251"/>
                <a:gd name="T69" fmla="*/ 1254 h 3217"/>
                <a:gd name="T70" fmla="*/ 5226 w 6251"/>
                <a:gd name="T71" fmla="*/ 1727 h 3217"/>
                <a:gd name="T72" fmla="*/ 5210 w 6251"/>
                <a:gd name="T73" fmla="*/ 1987 h 3217"/>
                <a:gd name="T74" fmla="*/ 5361 w 6251"/>
                <a:gd name="T75" fmla="*/ 1661 h 3217"/>
                <a:gd name="T76" fmla="*/ 5711 w 6251"/>
                <a:gd name="T77" fmla="*/ 1220 h 3217"/>
                <a:gd name="T78" fmla="*/ 730 w 6251"/>
                <a:gd name="T79" fmla="*/ 3080 h 3217"/>
                <a:gd name="T80" fmla="*/ 1812 w 6251"/>
                <a:gd name="T81" fmla="*/ 2844 h 3217"/>
                <a:gd name="T82" fmla="*/ 2323 w 6251"/>
                <a:gd name="T83" fmla="*/ 3164 h 3217"/>
                <a:gd name="T84" fmla="*/ 2695 w 6251"/>
                <a:gd name="T85" fmla="*/ 3147 h 3217"/>
                <a:gd name="T86" fmla="*/ 2715 w 6251"/>
                <a:gd name="T87" fmla="*/ 2526 h 3217"/>
                <a:gd name="T88" fmla="*/ 2349 w 6251"/>
                <a:gd name="T89" fmla="*/ 2459 h 3217"/>
                <a:gd name="T90" fmla="*/ 2562 w 6251"/>
                <a:gd name="T91" fmla="*/ 2558 h 3217"/>
                <a:gd name="T92" fmla="*/ 2513 w 6251"/>
                <a:gd name="T93" fmla="*/ 3098 h 3217"/>
                <a:gd name="T94" fmla="*/ 2426 w 6251"/>
                <a:gd name="T95" fmla="*/ 2573 h 3217"/>
                <a:gd name="T96" fmla="*/ 2856 w 6251"/>
                <a:gd name="T97" fmla="*/ 3100 h 3217"/>
                <a:gd name="T98" fmla="*/ 3023 w 6251"/>
                <a:gd name="T99" fmla="*/ 3138 h 3217"/>
                <a:gd name="T100" fmla="*/ 3498 w 6251"/>
                <a:gd name="T101" fmla="*/ 3096 h 3217"/>
                <a:gd name="T102" fmla="*/ 3855 w 6251"/>
                <a:gd name="T103" fmla="*/ 3193 h 3217"/>
                <a:gd name="T104" fmla="*/ 3964 w 6251"/>
                <a:gd name="T105" fmla="*/ 2618 h 3217"/>
                <a:gd name="T106" fmla="*/ 3669 w 6251"/>
                <a:gd name="T107" fmla="*/ 2424 h 3217"/>
                <a:gd name="T108" fmla="*/ 3475 w 6251"/>
                <a:gd name="T109" fmla="*/ 2686 h 3217"/>
                <a:gd name="T110" fmla="*/ 3797 w 6251"/>
                <a:gd name="T111" fmla="*/ 3070 h 3217"/>
                <a:gd name="T112" fmla="*/ 3624 w 6251"/>
                <a:gd name="T113" fmla="*/ 2653 h 3217"/>
                <a:gd name="T114" fmla="*/ 4923 w 6251"/>
                <a:gd name="T115" fmla="*/ 2647 h 3217"/>
                <a:gd name="T116" fmla="*/ 5149 w 6251"/>
                <a:gd name="T117" fmla="*/ 2431 h 3217"/>
                <a:gd name="T118" fmla="*/ 5287 w 6251"/>
                <a:gd name="T119" fmla="*/ 2431 h 3217"/>
                <a:gd name="T120" fmla="*/ 5512 w 6251"/>
                <a:gd name="T121" fmla="*/ 2332 h 3217"/>
                <a:gd name="T122" fmla="*/ 5376 w 6251"/>
                <a:gd name="T123" fmla="*/ 2312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345 w 551"/>
                <a:gd name="T1" fmla="*/ 8 h 551"/>
                <a:gd name="T2" fmla="*/ 428 w 551"/>
                <a:gd name="T3" fmla="*/ 44 h 551"/>
                <a:gd name="T4" fmla="*/ 495 w 551"/>
                <a:gd name="T5" fmla="*/ 105 h 551"/>
                <a:gd name="T6" fmla="*/ 537 w 551"/>
                <a:gd name="T7" fmla="*/ 188 h 551"/>
                <a:gd name="T8" fmla="*/ 551 w 551"/>
                <a:gd name="T9" fmla="*/ 275 h 551"/>
                <a:gd name="T10" fmla="*/ 537 w 551"/>
                <a:gd name="T11" fmla="*/ 362 h 551"/>
                <a:gd name="T12" fmla="*/ 496 w 551"/>
                <a:gd name="T13" fmla="*/ 443 h 551"/>
                <a:gd name="T14" fmla="*/ 429 w 551"/>
                <a:gd name="T15" fmla="*/ 505 h 551"/>
                <a:gd name="T16" fmla="*/ 347 w 551"/>
                <a:gd name="T17" fmla="*/ 542 h 551"/>
                <a:gd name="T18" fmla="*/ 259 w 551"/>
                <a:gd name="T19" fmla="*/ 550 h 551"/>
                <a:gd name="T20" fmla="*/ 172 w 551"/>
                <a:gd name="T21" fmla="*/ 530 h 551"/>
                <a:gd name="T22" fmla="*/ 93 w 551"/>
                <a:gd name="T23" fmla="*/ 484 h 551"/>
                <a:gd name="T24" fmla="*/ 37 w 551"/>
                <a:gd name="T25" fmla="*/ 412 h 551"/>
                <a:gd name="T26" fmla="*/ 5 w 551"/>
                <a:gd name="T27" fmla="*/ 328 h 551"/>
                <a:gd name="T28" fmla="*/ 2 w 551"/>
                <a:gd name="T29" fmla="*/ 240 h 551"/>
                <a:gd name="T30" fmla="*/ 28 w 551"/>
                <a:gd name="T31" fmla="*/ 154 h 551"/>
                <a:gd name="T32" fmla="*/ 81 w 551"/>
                <a:gd name="T33" fmla="*/ 78 h 551"/>
                <a:gd name="T34" fmla="*/ 157 w 551"/>
                <a:gd name="T35" fmla="*/ 27 h 551"/>
                <a:gd name="T36" fmla="*/ 241 w 551"/>
                <a:gd name="T37" fmla="*/ 2 h 551"/>
                <a:gd name="T38" fmla="*/ 247 w 551"/>
                <a:gd name="T39" fmla="*/ 46 h 551"/>
                <a:gd name="T40" fmla="*/ 177 w 551"/>
                <a:gd name="T41" fmla="*/ 68 h 551"/>
                <a:gd name="T42" fmla="*/ 114 w 551"/>
                <a:gd name="T43" fmla="*/ 111 h 551"/>
                <a:gd name="T44" fmla="*/ 69 w 551"/>
                <a:gd name="T45" fmla="*/ 174 h 551"/>
                <a:gd name="T46" fmla="*/ 48 w 551"/>
                <a:gd name="T47" fmla="*/ 245 h 551"/>
                <a:gd name="T48" fmla="*/ 50 w 551"/>
                <a:gd name="T49" fmla="*/ 319 h 551"/>
                <a:gd name="T50" fmla="*/ 76 w 551"/>
                <a:gd name="T51" fmla="*/ 389 h 551"/>
                <a:gd name="T52" fmla="*/ 124 w 551"/>
                <a:gd name="T53" fmla="*/ 449 h 551"/>
                <a:gd name="T54" fmla="*/ 189 w 551"/>
                <a:gd name="T55" fmla="*/ 488 h 551"/>
                <a:gd name="T56" fmla="*/ 261 w 551"/>
                <a:gd name="T57" fmla="*/ 504 h 551"/>
                <a:gd name="T58" fmla="*/ 335 w 551"/>
                <a:gd name="T59" fmla="*/ 498 h 551"/>
                <a:gd name="T60" fmla="*/ 404 w 551"/>
                <a:gd name="T61" fmla="*/ 466 h 551"/>
                <a:gd name="T62" fmla="*/ 459 w 551"/>
                <a:gd name="T63" fmla="*/ 415 h 551"/>
                <a:gd name="T64" fmla="*/ 495 w 551"/>
                <a:gd name="T65" fmla="*/ 348 h 551"/>
                <a:gd name="T66" fmla="*/ 506 w 551"/>
                <a:gd name="T67" fmla="*/ 275 h 551"/>
                <a:gd name="T68" fmla="*/ 494 w 551"/>
                <a:gd name="T69" fmla="*/ 202 h 551"/>
                <a:gd name="T70" fmla="*/ 458 w 551"/>
                <a:gd name="T71" fmla="*/ 133 h 551"/>
                <a:gd name="T72" fmla="*/ 402 w 551"/>
                <a:gd name="T73" fmla="*/ 82 h 551"/>
                <a:gd name="T74" fmla="*/ 334 w 551"/>
                <a:gd name="T75" fmla="*/ 53 h 551"/>
                <a:gd name="T76" fmla="*/ 169 w 551"/>
                <a:gd name="T77" fmla="*/ 428 h 551"/>
                <a:gd name="T78" fmla="*/ 334 w 551"/>
                <a:gd name="T79" fmla="*/ 136 h 551"/>
                <a:gd name="T80" fmla="*/ 385 w 551"/>
                <a:gd name="T81" fmla="*/ 168 h 551"/>
                <a:gd name="T82" fmla="*/ 398 w 551"/>
                <a:gd name="T83" fmla="*/ 219 h 551"/>
                <a:gd name="T84" fmla="*/ 386 w 551"/>
                <a:gd name="T85" fmla="*/ 255 h 551"/>
                <a:gd name="T86" fmla="*/ 355 w 551"/>
                <a:gd name="T87" fmla="*/ 283 h 551"/>
                <a:gd name="T88" fmla="*/ 314 w 551"/>
                <a:gd name="T89" fmla="*/ 295 h 551"/>
                <a:gd name="T90" fmla="*/ 348 w 551"/>
                <a:gd name="T91" fmla="*/ 321 h 551"/>
                <a:gd name="T92" fmla="*/ 361 w 551"/>
                <a:gd name="T93" fmla="*/ 428 h 551"/>
                <a:gd name="T94" fmla="*/ 295 w 551"/>
                <a:gd name="T95" fmla="*/ 321 h 551"/>
                <a:gd name="T96" fmla="*/ 258 w 551"/>
                <a:gd name="T97" fmla="*/ 302 h 551"/>
                <a:gd name="T98" fmla="*/ 217 w 551"/>
                <a:gd name="T99" fmla="*/ 261 h 551"/>
                <a:gd name="T100" fmla="*/ 323 w 551"/>
                <a:gd name="T101" fmla="*/ 254 h 551"/>
                <a:gd name="T102" fmla="*/ 347 w 551"/>
                <a:gd name="T103" fmla="*/ 225 h 551"/>
                <a:gd name="T104" fmla="*/ 340 w 551"/>
                <a:gd name="T105" fmla="*/ 192 h 551"/>
                <a:gd name="T106" fmla="*/ 312 w 551"/>
                <a:gd name="T107" fmla="*/ 174 h 551"/>
                <a:gd name="T108" fmla="*/ 217 w 551"/>
                <a:gd name="T109" fmla="*/ 2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595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8V5oIb7g_Y&amp;feature=youtu.be" TargetMode="External"/><Relationship Id="rId3" Type="http://schemas.openxmlformats.org/officeDocument/2006/relationships/customXml" Target="../ink/ink11.xml"/><Relationship Id="rId7" Type="http://schemas.openxmlformats.org/officeDocument/2006/relationships/hyperlink" Target="https://www.youtube.com/watch?v=vUz14FLNIYs&amp;list=WL&amp;index=64&amp;t=1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5647" y="1375619"/>
            <a:ext cx="85983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«Получение банками данных из государственных информационных ресурсов. Готовые решения для автоматизации взаимодействия ИС банка с государственными органами»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7207" r="29254" b="24135"/>
          <a:stretch/>
        </p:blipFill>
        <p:spPr>
          <a:xfrm>
            <a:off x="686314" y="3589198"/>
            <a:ext cx="1255594" cy="1287666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716" y="3903994"/>
            <a:ext cx="3351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Елена Смышляева,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Заместитель директора бизнеса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«Цифровые технологии»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75" y="1193862"/>
            <a:ext cx="853440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Еще больше данных онлайн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Одно согласие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Один запрос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обновления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78174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82175"/>
              </p:ext>
            </p:extLst>
          </p:nvPr>
        </p:nvGraphicFramePr>
        <p:xfrm>
          <a:off x="190774" y="100887"/>
          <a:ext cx="8808501" cy="4961163"/>
        </p:xfrm>
        <a:graphic>
          <a:graphicData uri="http://schemas.openxmlformats.org/drawingml/2006/table">
            <a:tbl>
              <a:tblPr/>
              <a:tblGrid>
                <a:gridCol w="7651964">
                  <a:extLst>
                    <a:ext uri="{9D8B030D-6E8A-4147-A177-3AD203B41FA5}">
                      <a16:colId xmlns:a16="http://schemas.microsoft.com/office/drawing/2014/main" val="4156360703"/>
                    </a:ext>
                  </a:extLst>
                </a:gridCol>
                <a:gridCol w="1156537">
                  <a:extLst>
                    <a:ext uri="{9D8B030D-6E8A-4147-A177-3AD203B41FA5}">
                      <a16:colId xmlns:a16="http://schemas.microsoft.com/office/drawing/2014/main" val="520166129"/>
                    </a:ext>
                  </a:extLst>
                </a:gridCol>
              </a:tblGrid>
              <a:tr h="268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Типа Сведений доступны в ЦП  (есть в спецификации)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9" marR="3239" marT="3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Поддержка 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ЦФТ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9" marR="3239" marT="3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54407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65606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Номер телефона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36675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 электронной почты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6264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30837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рождения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70362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СНИЛС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92318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ИНН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07060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Соответствие паспорта и ИНН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06970"/>
                  </a:ext>
                </a:extLst>
              </a:tr>
              <a:tr h="179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Серия и Номер паспорта, Дата выдачи паспорта, Кем выдан паспорт, Код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подразделения, История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выдачи паспорта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26970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 регистрации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2104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Гражданство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45908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Серия и номер загранпаспорта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59850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выдачи загранпаспорта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4057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прекращения действия загранпаспорта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8165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Орган, выдавший загранпаспорт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78925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ПФР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0129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Регистрационные знаки ТС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9197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Серия и номер СТС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4153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 рождения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9978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Свидетельство о рождении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81180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об изменении фамилии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53855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Свидетельство о разводе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39181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Свидетельство о браке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60254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ЕГРЮЛ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работе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7782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ЕГРИП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работе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99855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назначенных пенсиях и социальных выплатах на дату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работе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1533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электронной трудовой книжки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работе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239189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справке 2-НДФЛ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73078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Категория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ВУ, Дата выдачи ВУ, Дата прекращения действия ВУ, Орган, выдавший ВУ, Серия и номер ВУ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6883"/>
                  </a:ext>
                </a:extLst>
              </a:tr>
              <a:tr h="14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 ТС, Номер шасси ТС, Номер кузова ТС, Марка ТС, Модель ТС, Год выпуска ТС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3239" marR="3239" marT="3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7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8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30036"/>
              </p:ext>
            </p:extLst>
          </p:nvPr>
        </p:nvGraphicFramePr>
        <p:xfrm>
          <a:off x="175846" y="103918"/>
          <a:ext cx="8853854" cy="4977772"/>
        </p:xfrm>
        <a:graphic>
          <a:graphicData uri="http://schemas.openxmlformats.org/drawingml/2006/table">
            <a:tbl>
              <a:tblPr/>
              <a:tblGrid>
                <a:gridCol w="6128239">
                  <a:extLst>
                    <a:ext uri="{9D8B030D-6E8A-4147-A177-3AD203B41FA5}">
                      <a16:colId xmlns:a16="http://schemas.microsoft.com/office/drawing/2014/main" val="285151397"/>
                    </a:ext>
                  </a:extLst>
                </a:gridCol>
                <a:gridCol w="2725615">
                  <a:extLst>
                    <a:ext uri="{9D8B030D-6E8A-4147-A177-3AD203B41FA5}">
                      <a16:colId xmlns:a16="http://schemas.microsoft.com/office/drawing/2014/main" val="3666373027"/>
                    </a:ext>
                  </a:extLst>
                </a:gridCol>
              </a:tblGrid>
              <a:tr h="28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Типа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Сведений ожидаем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ЦП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3" marR="4123" marT="4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Поддержка в СПК. Цифровой профиль ЦФТ</a:t>
                      </a:r>
                    </a:p>
                  </a:txBody>
                  <a:tcPr marL="4123" marR="4123" marT="4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43306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Реквизиты сертификата на маткапитал, Сведения об остатке маткапитала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58828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об отнесении к категории пенсионного и предпенсионного возраста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9892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задолженностях граждан по налогам и сборам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77188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справке 3-НДФЛ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38829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об отчислениях подоходного налога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425"/>
                  </a:ext>
                </a:extLst>
              </a:tr>
              <a:tr h="18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постановке на учет в качестве налогоплательщика по налогу на проф. доход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05768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справке по налогу на проф. доход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57217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подлежащих к уплате налогах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34278"/>
                  </a:ext>
                </a:extLst>
              </a:tr>
              <a:tr h="18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хозяственной книги о личном подсобном хозяйстве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20644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доходах ФЛ на основании выплат работодателя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90277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из росреестра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29387"/>
                  </a:ext>
                </a:extLst>
              </a:tr>
              <a:tr h="18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Серия и номер военного билета, Кем выдан военный билет, Дата выдачи военного билета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94819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наличии и ходе исполнтельного производства ФССП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79066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судимости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67796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страховых взносах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2445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реестра МСП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67517"/>
                  </a:ext>
                </a:extLst>
              </a:tr>
              <a:tr h="18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из федерального регистра о выдаче государственного сертификата на материнский капитал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62156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 по недееспособности и частичной недееспособности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45041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деловой репутации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25696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ГИС ГМП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76543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штрафах ГИБДД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53115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назначенных социальных льготах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53426"/>
                  </a:ext>
                </a:extLst>
              </a:tr>
              <a:tr h="322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поступлении заявления на постановку на учет и зачисление детей в дошкольное образовательное учреждение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14914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супруге (ESIA_ID, ФИО, ДР, ДУЛ, СНИЛС)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16821"/>
                  </a:ext>
                </a:extLst>
              </a:tr>
              <a:tr h="16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 всех выпущенных электронных цифровых подписях гражданина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123" marR="4123" marT="4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72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59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6583"/>
              </p:ext>
            </p:extLst>
          </p:nvPr>
        </p:nvGraphicFramePr>
        <p:xfrm>
          <a:off x="167054" y="107905"/>
          <a:ext cx="8792308" cy="4836110"/>
        </p:xfrm>
        <a:graphic>
          <a:graphicData uri="http://schemas.openxmlformats.org/drawingml/2006/table">
            <a:tbl>
              <a:tblPr/>
              <a:tblGrid>
                <a:gridCol w="5416061">
                  <a:extLst>
                    <a:ext uri="{9D8B030D-6E8A-4147-A177-3AD203B41FA5}">
                      <a16:colId xmlns:a16="http://schemas.microsoft.com/office/drawing/2014/main" val="2823189314"/>
                    </a:ext>
                  </a:extLst>
                </a:gridCol>
                <a:gridCol w="3376247">
                  <a:extLst>
                    <a:ext uri="{9D8B030D-6E8A-4147-A177-3AD203B41FA5}">
                      <a16:colId xmlns:a16="http://schemas.microsoft.com/office/drawing/2014/main" val="2574005449"/>
                    </a:ext>
                  </a:extLst>
                </a:gridCol>
              </a:tblGrid>
              <a:tr h="319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Типа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Сведений ожидаем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ЦП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6" marR="4536" marT="4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Поддержка в СПК. Цифровой профиль ЦФТ</a:t>
                      </a:r>
                    </a:p>
                  </a:txBody>
                  <a:tcPr marL="4536" marR="4536" marT="4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19690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Данные справки 6-НДФЛ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81096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об инвалидности (группа инвалидности, срок, детализация, ТС)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1814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Справка о признаниии гражданина инвалидом (по результатам МСЭ)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89048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Индивидуальный план реабилитации и абилитации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83067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Свидетельство о рождении ребенка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79900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использованном налоговом вычете (типы вычета, остаток)</a:t>
                      </a:r>
                    </a:p>
                  </a:txBody>
                  <a:tcPr marL="4536" marR="4536" marT="4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2014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Диагностическая карта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3626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получения выплат из ПФР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45332"/>
                  </a:ext>
                </a:extLst>
              </a:tr>
              <a:tr h="212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Электронный больничный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68073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Сведения о ходе камеральной проверки (текущий статус, причины отказа)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00747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банкротстве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37853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Организации, в которых ФЛ является/являлся учредителем/руководителем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26172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 проживания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25693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Фотография гражданина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30439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постановки на учет в психоневрологическом диспансере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46433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Дисциплина оплаты штрафов ГИБДД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6752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выезде за границу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7913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залогах имущества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971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трудоустройства в бюджетном учреждении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68568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Данные об образовании (дипломы, аттестаты, результаты ЕГЭ)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63026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о получаемых мерах социальной поддержки 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24517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Мощность ТС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45075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двигателя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68546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выдачи СТС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6680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получения пособия по безработице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318"/>
                  </a:ext>
                </a:extLst>
              </a:tr>
              <a:tr h="168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Сведения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 электронном полисе ОМС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4536" marR="4536" marT="4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84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0" y="1080781"/>
            <a:ext cx="853440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Сокращение времени работы операциониста (при </a:t>
            </a:r>
            <a:r>
              <a:rPr lang="ru-RU" sz="2000" dirty="0" err="1">
                <a:solidFill>
                  <a:srgbClr val="FF0000"/>
                </a:solidFill>
              </a:rPr>
              <a:t>оффлайн</a:t>
            </a:r>
            <a:r>
              <a:rPr lang="ru-RU" sz="2000" dirty="0">
                <a:solidFill>
                  <a:srgbClr val="FF0000"/>
                </a:solidFill>
              </a:rPr>
              <a:t> работе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Клиенту не нужно приносить документы – 0 риск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Обновление данных: Клиенту не требуется приходить в банк, банк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продолжает </a:t>
            </a:r>
            <a:r>
              <a:rPr lang="ru-RU" sz="2000" dirty="0">
                <a:solidFill>
                  <a:srgbClr val="FF0000"/>
                </a:solidFill>
              </a:rPr>
              <a:t>обслуживание </a:t>
            </a:r>
            <a:r>
              <a:rPr lang="ru-RU" sz="2000" dirty="0" smtClean="0">
                <a:solidFill>
                  <a:srgbClr val="FF0000"/>
                </a:solidFill>
              </a:rPr>
              <a:t>клиента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Сокращение времени клиента при обслуживании онлайн на сайте/в ДБО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Жизненно необходим для реализации проекта по Удаленной Биометрической Идентификации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860" y="361692"/>
            <a:ext cx="69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Цифровой Профиль</a:t>
            </a:r>
            <a:r>
              <a:rPr lang="ru-RU" sz="2800" dirty="0"/>
              <a:t> </a:t>
            </a:r>
            <a:r>
              <a:rPr lang="ru-RU" sz="2800" dirty="0" smtClean="0"/>
              <a:t>для банка и клиента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762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184" y="2259044"/>
            <a:ext cx="8598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Как это работает?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7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изическое лицоформирует заявку на кредит на сайте   в Д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8" y="-1"/>
            <a:ext cx="7966464" cy="509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73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7" y="619531"/>
            <a:ext cx="88144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Федеральный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закон от 29 декабря 2020 г. № 479-ФЗ "О внесении изменений в отдельные законодательные акты Российской Федерации"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Статья 1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 panose="020B0604030504040204" pitchFamily="34" charset="0"/>
              </a:rPr>
              <a:t>ж) дополнить пунктом 5.8-1 (115-ФЗ) следующего содержания: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 panose="020B0604030504040204" pitchFamily="34" charset="0"/>
              </a:rPr>
              <a:t>"5.8-1.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Банки с универсальной лицензией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соответствующие критериям, установленным абзацами вторым - четвертым пункта 5.7 </a:t>
            </a:r>
            <a:r>
              <a:rPr lang="ru-RU" dirty="0">
                <a:latin typeface="Tahoma" panose="020B0604030504040204" pitchFamily="34" charset="0"/>
              </a:rPr>
              <a:t>настоящей статьи,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ОБЯЗАНЫ</a:t>
            </a:r>
            <a:r>
              <a:rPr lang="ru-RU" dirty="0">
                <a:latin typeface="Tahoma" panose="020B0604030504040204" pitchFamily="34" charset="0"/>
              </a:rPr>
              <a:t> обеспечить возможность клиентам -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физическим лицам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открывать счета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(вклады)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в рублях, а также получать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кредиты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в рублях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без личного присутствия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после проведения идентификации клиента - физического лица в порядке, предусмотренном пунктом 5.8 настоящей статьи. Такая возможность обеспечивается банком посредством своего официального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сайта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в сети Интернет,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а также мобильного приложения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которое соответствует критериям, установленным Центральным банком Российской Федерации.";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8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68532" y="34176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5477" y="1790002"/>
            <a:ext cx="8791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Оформление кредита без личного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присутствия ФЛ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 использованием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ЕБС и Цифрового</a:t>
            </a:r>
            <a:r>
              <a:rPr kumimoji="0" lang="ru-RU" alt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профиля</a:t>
            </a:r>
            <a:endParaRPr lang="ru-RU" altLang="ru-RU" sz="3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78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формление кредита на сайте физическим лицом, которое не является клиентом б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7" y="51619"/>
            <a:ext cx="7019106" cy="51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48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611261" y="-8922"/>
            <a:ext cx="7848873" cy="5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ctr"/>
          <a:lstStyle>
            <a:lvl1pPr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1905" b="0" dirty="0" smtClean="0">
                <a:solidFill>
                  <a:srgbClr val="0D0D0D"/>
                </a:solidFill>
                <a:latin typeface="Open Sans Extrabold" pitchFamily="34" charset="0"/>
              </a:rPr>
              <a:t>ЦФТ-ГОСУСЛУГИ</a:t>
            </a:r>
            <a:endParaRPr lang="ru-RU" altLang="ru-RU" sz="1905" b="0" dirty="0">
              <a:solidFill>
                <a:srgbClr val="0D0D0D"/>
              </a:solidFill>
              <a:latin typeface="Open Sans Extrabold" pitchFamily="34" charset="0"/>
            </a:endParaRPr>
          </a:p>
        </p:txBody>
      </p:sp>
      <p:sp>
        <p:nvSpPr>
          <p:cNvPr id="8197" name="Параллелограмм 2"/>
          <p:cNvSpPr>
            <a:spLocks noChangeArrowheads="1"/>
          </p:cNvSpPr>
          <p:nvPr/>
        </p:nvSpPr>
        <p:spPr bwMode="auto">
          <a:xfrm>
            <a:off x="587118" y="261649"/>
            <a:ext cx="202836" cy="243151"/>
          </a:xfrm>
          <a:prstGeom prst="parallelogram">
            <a:avLst>
              <a:gd name="adj" fmla="val 45083"/>
            </a:avLst>
          </a:prstGeom>
          <a:solidFill>
            <a:srgbClr val="1CA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83" tIns="41141" rIns="82283" bIns="41141"/>
          <a:lstStyle>
            <a:lvl1pPr marL="223838" indent="-223838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altLang="ru-RU" sz="3174"/>
          </a:p>
        </p:txBody>
      </p:sp>
      <p:sp>
        <p:nvSpPr>
          <p:cNvPr id="3" name="TextBox 2"/>
          <p:cNvSpPr txBox="1"/>
          <p:nvPr/>
        </p:nvSpPr>
        <p:spPr>
          <a:xfrm>
            <a:off x="1653817" y="955055"/>
            <a:ext cx="1428651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ГИС ЖКХ</a:t>
            </a:r>
          </a:p>
          <a:p>
            <a:pPr marL="0" lvl="3" defTabSz="914341">
              <a:spcBef>
                <a:spcPts val="317"/>
              </a:spcBef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Получатели 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внесение платы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6919" y="976951"/>
            <a:ext cx="1428651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МВД</a:t>
            </a:r>
          </a:p>
          <a:p>
            <a:pPr marL="0" lvl="3" defTabSz="914341">
              <a:spcBef>
                <a:spcPts val="317"/>
              </a:spcBef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Действительность паспорта гражданина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782" y="1142315"/>
            <a:ext cx="1028629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Начисления и задолженности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32792" y="1565843"/>
            <a:ext cx="1056591" cy="391814"/>
          </a:xfrm>
          <a:prstGeom prst="rect">
            <a:avLst/>
          </a:prstGeom>
          <a:solidFill>
            <a:srgbClr val="1CA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5304" tIns="32651" rIns="65304" bIns="32651"/>
          <a:lstStyle>
            <a:lvl1pPr marL="177800" indent="-177800"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06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78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50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22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altLang="ru-RU" sz="2540"/>
          </a:p>
        </p:txBody>
      </p:sp>
      <p:sp>
        <p:nvSpPr>
          <p:cNvPr id="14" name="TextBox 13"/>
          <p:cNvSpPr txBox="1"/>
          <p:nvPr/>
        </p:nvSpPr>
        <p:spPr>
          <a:xfrm>
            <a:off x="599050" y="1606430"/>
            <a:ext cx="921758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87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СМЭВ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817" y="1508696"/>
            <a:ext cx="3652388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ПФР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Валидация СНИЛС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ФНС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ЕГРЮЛ/ЕГРИП (запрос и прием данных)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2-НДФЛ 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ИНН 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приостановлений по счетам 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паспортных данных и ИНН 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Минкомсвязь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подтверждение учетных записей (ЕСИА)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идентификация клиента (УПРИД)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9766" y="1531857"/>
            <a:ext cx="3486068" cy="189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биометрическая система (ЕБС)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>
              <a:spcBef>
                <a:spcPts val="317"/>
              </a:spcBef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ФСС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больничный лист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ПФР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выписки ПФР 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Росстат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Годовая бухгалтерская отчетность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ФССП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Запросы, постановления и ход исполнительных производств</a:t>
            </a: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ГИС ГМП</a:t>
            </a:r>
          </a:p>
          <a:p>
            <a:pPr marL="0" lvl="3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Задолженность и оплата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532791" y="3665214"/>
            <a:ext cx="1056591" cy="716522"/>
          </a:xfrm>
          <a:prstGeom prst="rect">
            <a:avLst/>
          </a:prstGeom>
          <a:solidFill>
            <a:srgbClr val="1CA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5304" tIns="32651" rIns="65304" bIns="32651"/>
          <a:lstStyle>
            <a:lvl1pPr marL="177800" indent="-177800"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0160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06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78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50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2263" indent="-474663" defTabSz="10160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altLang="ru-RU" sz="2540"/>
          </a:p>
        </p:txBody>
      </p:sp>
      <p:sp>
        <p:nvSpPr>
          <p:cNvPr id="20" name="TextBox 19"/>
          <p:cNvSpPr txBox="1"/>
          <p:nvPr/>
        </p:nvSpPr>
        <p:spPr>
          <a:xfrm>
            <a:off x="490235" y="3705801"/>
            <a:ext cx="1121026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1">
              <a:defRPr/>
            </a:pPr>
            <a:r>
              <a:rPr lang="ru-RU" sz="1587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Веб-сервисы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817" y="3665214"/>
            <a:ext cx="2571573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Нотариальная палата</a:t>
            </a:r>
          </a:p>
          <a:p>
            <a:pPr marL="0" lvl="2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залоге</a:t>
            </a: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ФНС</a:t>
            </a:r>
          </a:p>
          <a:p>
            <a:pPr marL="0" lvl="2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контрагентов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9766" y="3673377"/>
            <a:ext cx="2571573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Интерфакс</a:t>
            </a:r>
          </a:p>
          <a:p>
            <a:pPr marL="0" lvl="2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Сведение о банкротстве (ЕФРСБ)</a:t>
            </a:r>
          </a:p>
          <a:p>
            <a:pPr marL="0" lvl="1">
              <a:spcBef>
                <a:spcPts val="317"/>
              </a:spcBef>
              <a:tabLst>
                <a:tab pos="725668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</a:t>
            </a:r>
          </a:p>
          <a:p>
            <a:pPr marL="0" lvl="3" defTabSz="914341">
              <a:tabLst>
                <a:tab pos="1088502" algn="l"/>
              </a:tabLst>
            </a:pP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услуг </a:t>
            </a:r>
            <a:r>
              <a:rPr lang="ru-RU" sz="952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Росреестра</a:t>
            </a:r>
            <a:r>
              <a:rPr lang="ru-RU" sz="95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52" dirty="0">
              <a:solidFill>
                <a:srgbClr val="1CAB69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28974" y="3543090"/>
            <a:ext cx="6674692" cy="365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304" tIns="32651" rIns="65304" bIns="32651"/>
          <a:lstStyle/>
          <a:p>
            <a:pPr marL="141102" indent="-141102" defTabSz="806298"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254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92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P_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7" y="97808"/>
            <a:ext cx="8611148" cy="504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84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79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3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184" y="2259044"/>
            <a:ext cx="8598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Интеграция с АБС ЦФТ-банк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60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95486"/>
            <a:ext cx="8007558" cy="951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Поиск совпадений с клиентской базой ЦП, УБИ, УПРИД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56" y="560666"/>
            <a:ext cx="2494204" cy="3921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962302"/>
            <a:ext cx="562917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1. Производится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поиск клиента среди уже зарегистрированных клиентов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банка: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Если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уже зарегистрирован – его досье может быть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обновлено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Если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клиент ранее не обращался или не удалось однозначно определить досье – будет зарегистрировано новое досье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клиента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Если клиент уже зарегистрирован в системе и уже обслуживается через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ДБО, то обработка заявки прекращается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95486"/>
            <a:ext cx="6498606" cy="5765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Контроль корректности досье, ЦП, УБИ, УПРИД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1858"/>
            <a:ext cx="601142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При создании досье система контролирует: </a:t>
            </a:r>
          </a:p>
          <a:p>
            <a:pPr marL="81720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Заполнение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Фамилии, Имени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клиента</a:t>
            </a:r>
          </a:p>
          <a:p>
            <a:pPr marL="81720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Наличие данных о паспорте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1720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Опционально контролируются: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440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Уникальность ДУЛ</a:t>
            </a:r>
          </a:p>
          <a:p>
            <a:pPr marL="127440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Наличие даты рождения </a:t>
            </a:r>
          </a:p>
          <a:p>
            <a:pPr marL="127440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Наличие гражданства</a:t>
            </a:r>
          </a:p>
          <a:p>
            <a:pPr marL="127440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Наличие и корректность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СНИЛС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74" y="607414"/>
            <a:ext cx="2538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95486"/>
            <a:ext cx="6498606" cy="5615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Контроль клиента ЦП, УБИ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017" y="954546"/>
            <a:ext cx="595146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Контроль отметок фин.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мониторинга, в том числе проверки: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регуляторным спискам (террористы,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МВК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ФРОМУ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действительности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паспорта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причастности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ПДЛ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санкционным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спискам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внутрибанковским спискам подозрительных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лиц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Проверка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банкротства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— проверка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клиентов - юридических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и физических лиц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 банкротство по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данным ЕФРСБ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274" y="435498"/>
            <a:ext cx="246258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95486"/>
            <a:ext cx="6843380" cy="951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Контроль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клиента во внешних информационных системах, ЦП,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УБИ, УПРИД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79093"/>
            <a:ext cx="603391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Формирование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on-line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запросов в СМЭВ для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проверки: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паспорта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ГУВМ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МВД РФ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соответствия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СНИЛС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клиента сведениям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ПФР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ИНН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 данным ФНС на основании данных документа, удостоверяющего личность.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наличия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действующих приостановлений по счетам налогоплательщика в ФНС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48" y="830433"/>
            <a:ext cx="166288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9511" y="45586"/>
            <a:ext cx="8499793" cy="6255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Статусы запроса на обслуживание клиента ЦП,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УБИ, УПРИД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77128"/>
            <a:ext cx="543297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«Одобрено»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Клиент прошел все проверки и может приобретать продукты банка.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«На контроль»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Клиенту необходимо дождаться принятия решения специалистов банка.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«Отказ»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отрицательный ответ на запрос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на обслуживание.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Запросы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в состояниях «На контроль», «Отказ» или «Одобрено» могут быть обработаны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пользователем для перевода в состояние «Обработка завершена».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483" y="671117"/>
            <a:ext cx="346539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184" y="2012823"/>
            <a:ext cx="85983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Обновление данных по существующим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клиентам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80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новление данных о клиенте с участием клиен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0"/>
            <a:ext cx="7850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7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CFT\CFT\XVSummit\схем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" y="178173"/>
            <a:ext cx="8671266" cy="44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194340" y="1492058"/>
            <a:ext cx="6589022" cy="31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95"/>
              </a:spcBef>
              <a:buClr>
                <a:srgbClr val="C00000"/>
              </a:buClr>
            </a:pPr>
            <a:endParaRPr lang="ru-RU" altLang="ru-RU" sz="1587" b="0" dirty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4059" y="3787507"/>
            <a:ext cx="7848873" cy="5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ctr"/>
          <a:lstStyle>
            <a:lvl1pPr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1905" b="0">
                <a:solidFill>
                  <a:srgbClr val="0D0D0D"/>
                </a:solidFill>
                <a:latin typeface="Open Sans Extrabold" pitchFamily="34" charset="0"/>
              </a:rPr>
              <a:t>ЦФТ-ГОСУСЛУГИ. СХЕМА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194340" y="3274748"/>
            <a:ext cx="6589022" cy="10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95"/>
              </a:spcBef>
              <a:buClr>
                <a:srgbClr val="C00000"/>
              </a:buClr>
            </a:pPr>
            <a:endParaRPr lang="ru-RU" altLang="ru-RU" sz="1587" b="0">
              <a:solidFill>
                <a:srgbClr val="595959"/>
              </a:solidFill>
              <a:latin typeface="Calibri Light" panose="020F0302020204030204" pitchFamily="34" charset="0"/>
            </a:endParaRPr>
          </a:p>
        </p:txBody>
      </p:sp>
      <p:sp>
        <p:nvSpPr>
          <p:cNvPr id="8197" name="Параллелограмм 2"/>
          <p:cNvSpPr>
            <a:spLocks noChangeArrowheads="1"/>
          </p:cNvSpPr>
          <p:nvPr/>
        </p:nvSpPr>
        <p:spPr bwMode="auto">
          <a:xfrm>
            <a:off x="509003" y="497870"/>
            <a:ext cx="202836" cy="243151"/>
          </a:xfrm>
          <a:prstGeom prst="parallelogram">
            <a:avLst>
              <a:gd name="adj" fmla="val 45083"/>
            </a:avLst>
          </a:prstGeom>
          <a:solidFill>
            <a:srgbClr val="1CA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83" tIns="41141" rIns="82283" bIns="41141"/>
          <a:lstStyle>
            <a:lvl1pPr marL="223838" indent="-223838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altLang="ru-RU" sz="3174"/>
          </a:p>
        </p:txBody>
      </p:sp>
      <p:sp>
        <p:nvSpPr>
          <p:cNvPr id="2" name="TextBox 1"/>
          <p:cNvSpPr txBox="1"/>
          <p:nvPr/>
        </p:nvSpPr>
        <p:spPr>
          <a:xfrm>
            <a:off x="6001967" y="497870"/>
            <a:ext cx="24805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Государственные органы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40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B9B8AC5-0C95-44C0-88FC-EBBDAFCA1777}"/>
              </a:ext>
            </a:extLst>
          </p:cNvPr>
          <p:cNvGraphicFramePr/>
          <p:nvPr>
            <p:extLst/>
          </p:nvPr>
        </p:nvGraphicFramePr>
        <p:xfrm>
          <a:off x="1055077" y="404446"/>
          <a:ext cx="7033846" cy="188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E18B9E1-4DB0-4B1F-AE38-3F48FBCEBFBC}"/>
              </a:ext>
            </a:extLst>
          </p:cNvPr>
          <p:cNvGraphicFramePr/>
          <p:nvPr>
            <p:extLst/>
          </p:nvPr>
        </p:nvGraphicFramePr>
        <p:xfrm>
          <a:off x="2627141" y="2286000"/>
          <a:ext cx="3889718" cy="210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122" y="252761"/>
            <a:ext cx="697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Цифровой Профиль. Зачем банку?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32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164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500000000000000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184" y="1628104"/>
            <a:ext cx="859835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Видео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ссылки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ЦП</a:t>
            </a:r>
            <a:r>
              <a:rPr lang="ru-RU" altLang="ru-RU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u="sng" dirty="0" smtClean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</a:t>
            </a:r>
            <a:r>
              <a:rPr lang="ru-RU" u="sng" dirty="0" smtClean="0">
                <a:hlinkClick r:id="rId7"/>
              </a:rPr>
              <a:t>www.youtube.com/watch?v=vUz14FLNIYs&amp;list=WL&amp;index=64&amp;t=1s</a:t>
            </a:r>
            <a:endParaRPr lang="ru-RU" u="sng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ЦП+УБИ  </a:t>
            </a:r>
            <a:r>
              <a:rPr lang="en-US" u="sng">
                <a:hlinkClick r:id="rId8"/>
              </a:rPr>
              <a:t>https://</a:t>
            </a:r>
            <a:r>
              <a:rPr lang="en-US" u="sng">
                <a:hlinkClick r:id="rId8"/>
              </a:rPr>
              <a:t>www.youtube.com/watch?v=28V5oIb7g_Y&amp;feature=youtu.be</a:t>
            </a:r>
            <a:endParaRPr lang="ru-RU" u="sng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39870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1647" y="1815406"/>
            <a:ext cx="7760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ВАШИ ВОПРОСЫ:</a:t>
            </a:r>
            <a:endParaRPr lang="ru-RU" sz="32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7207" r="29254" b="24135"/>
          <a:stretch/>
        </p:blipFill>
        <p:spPr>
          <a:xfrm>
            <a:off x="3909976" y="2770388"/>
            <a:ext cx="1255594" cy="1287666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B9F115-CB47-4DBC-81AD-2A1B87296550}"/>
              </a:ext>
            </a:extLst>
          </p:cNvPr>
          <p:cNvSpPr/>
          <p:nvPr/>
        </p:nvSpPr>
        <p:spPr>
          <a:xfrm>
            <a:off x="2884928" y="4220170"/>
            <a:ext cx="3305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Елена </a:t>
            </a:r>
            <a:r>
              <a:rPr lang="ru-RU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Смышляева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e.smyshljaeva@cft.ru</a:t>
            </a:r>
            <a:endParaRPr lang="ru-RU" b="1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Моб. +7(925)-376-65-27 </a:t>
            </a:r>
            <a:endPara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1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9618" y="127690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Доступно по единичным запросам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4004" y="714397"/>
            <a:ext cx="1615133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ГУВМ МВД: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5971" y="990209"/>
            <a:ext cx="6963617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Проверка действительности паспорта и причина недействительности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4004" y="1310372"/>
            <a:ext cx="1615133" cy="316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ПФР: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45971" y="1559764"/>
            <a:ext cx="6963617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Проверка действительности СНИЛС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4004" y="1894397"/>
            <a:ext cx="1615133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ФНС: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23936" y="2154202"/>
            <a:ext cx="6983631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Установление ИНН на основании ФИО и паспортных данных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4004" y="2753932"/>
            <a:ext cx="1615133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ФССП: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21263" y="2414007"/>
            <a:ext cx="6988197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о приостановлении  операций по счетам налогоплательщика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45971" y="3025712"/>
            <a:ext cx="6988197" cy="249737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Исполнительные производства в отношении лица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4004" y="3360784"/>
            <a:ext cx="1615133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ГМП: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45971" y="3638458"/>
            <a:ext cx="6988197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информации о штрафах ГИБДД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4004" y="3988451"/>
            <a:ext cx="1615133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ЖКХ: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45971" y="4264666"/>
            <a:ext cx="6988197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информации о задолженности по коммунальным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платежам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1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5730" y="113223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Доступно по единичным запросам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787" y="1406207"/>
            <a:ext cx="4172555" cy="378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кредитной истории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787" y="2763460"/>
            <a:ext cx="3529004" cy="378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источники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9686" y="2232566"/>
            <a:ext cx="7296721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информации из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НБКИ 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7982" y="1991345"/>
            <a:ext cx="7428426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информации из ОКБ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6276" y="1738174"/>
            <a:ext cx="7560131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информации из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Эквифакс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6276" y="3117817"/>
            <a:ext cx="7560131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Проверка физического лица на наличие банкротства в ЕФРСБ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7982" y="3380910"/>
            <a:ext cx="7428426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Проверка физического лица по спискам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ПДЛ 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72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389" y="215913"/>
            <a:ext cx="850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Доступно по единичным запросам</a:t>
            </a:r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943" y="810567"/>
            <a:ext cx="1699296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ПФР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558" y="1084420"/>
            <a:ext cx="7143658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сведений о состоянии лицевого счета в ПФР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943" y="1407629"/>
            <a:ext cx="1699296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ФНС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8558" y="1638881"/>
            <a:ext cx="7143658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справки 2-НДФЛ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943" y="2206316"/>
            <a:ext cx="1699296" cy="32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Минцифры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3860" y="2379017"/>
            <a:ext cx="6381658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УПРИД (ЕСИА 2.0). Получение персональных данных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0556" y="1981370"/>
            <a:ext cx="6381660" cy="264658"/>
          </a:xfrm>
          <a:prstGeom prst="rect">
            <a:avLst/>
          </a:prstGeom>
          <a:solidFill>
            <a:srgbClr val="BB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УПРИД (ЕСИА 3.0). Цифровой профиль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0555" y="2643675"/>
            <a:ext cx="295234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ФИО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Дата рождения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рождения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Гражданство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СНИЛС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ИНН</a:t>
            </a:r>
          </a:p>
          <a:p>
            <a:pPr marL="285750" indent="-285750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Контакты: телефон,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5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88617"/>
              </p:ext>
            </p:extLst>
          </p:nvPr>
        </p:nvGraphicFramePr>
        <p:xfrm>
          <a:off x="265471" y="219640"/>
          <a:ext cx="8502446" cy="4470976"/>
        </p:xfrm>
        <a:graphic>
          <a:graphicData uri="http://schemas.openxmlformats.org/drawingml/2006/table">
            <a:tbl>
              <a:tblPr/>
              <a:tblGrid>
                <a:gridCol w="3176851">
                  <a:extLst>
                    <a:ext uri="{9D8B030D-6E8A-4147-A177-3AD203B41FA5}">
                      <a16:colId xmlns:a16="http://schemas.microsoft.com/office/drawing/2014/main" val="3293009737"/>
                    </a:ext>
                  </a:extLst>
                </a:gridCol>
                <a:gridCol w="3197414">
                  <a:extLst>
                    <a:ext uri="{9D8B030D-6E8A-4147-A177-3AD203B41FA5}">
                      <a16:colId xmlns:a16="http://schemas.microsoft.com/office/drawing/2014/main" val="1106943953"/>
                    </a:ext>
                  </a:extLst>
                </a:gridCol>
                <a:gridCol w="2128181">
                  <a:extLst>
                    <a:ext uri="{9D8B030D-6E8A-4147-A177-3AD203B41FA5}">
                      <a16:colId xmlns:a16="http://schemas.microsoft.com/office/drawing/2014/main" val="951664354"/>
                    </a:ext>
                  </a:extLst>
                </a:gridCol>
              </a:tblGrid>
              <a:tr h="178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Популярные кейсы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Требуемая автоматизация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63851"/>
                  </a:ext>
                </a:extLst>
              </a:tr>
              <a:tr h="2399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Оффлайн для новых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клиентов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75213"/>
                  </a:ext>
                </a:extLst>
              </a:tr>
              <a:tr h="3260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1. Прием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клиента на обслуживание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офисе (счет, депозит)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Автоматизация взаимодействия 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банка: Сокращение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времени работы операциониста. 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85726"/>
                  </a:ext>
                </a:extLst>
              </a:tr>
              <a:tr h="326009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АБС/Мастер система по клиентам: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Запрос в ЦП, Создание/Заполнение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карточки клиента. 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клиента: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Сокращение времени нахождения в банке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87343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2.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Оформление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кредита в офисе или у партнеров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Автоматическое заполнение заявки на кредит. Модификация в CRM/Фронт офисной системы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необходимости приносить документы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41681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Автоматизация взаимодействия с ЦП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36249"/>
                  </a:ext>
                </a:extLst>
              </a:tr>
              <a:tr h="1658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Онлайн для существующих клиентов</a:t>
                      </a:r>
                    </a:p>
                  </a:txBody>
                  <a:tcPr marL="5437" marR="5437" marT="5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73655"/>
                  </a:ext>
                </a:extLst>
              </a:tr>
              <a:tr h="4861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3. Обновление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данных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клиенту в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Запроса данных ЦП из ДБО или смс, обновление данных в АБС/Мастер Системе по клиентам. 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Клиенту не требуется приходить в банк, банк продолжает обслуживание клиента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96256"/>
                  </a:ext>
                </a:extLst>
              </a:tr>
              <a:tr h="509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4. Оформление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выдача кредита в ДБО 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Автоматическое заполнение заявки на кредит из ДБО или МП. запрос данных из ДБО, заполнение заявки, передача в СПР,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трасляция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результата в ДБО, выдача в ДБО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47807"/>
                  </a:ext>
                </a:extLst>
              </a:tr>
              <a:tr h="165861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Онлайн для новых клиентов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97424"/>
                  </a:ext>
                </a:extLst>
              </a:tr>
              <a:tr h="646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5. Оформление заявки на кредит онлайн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Автоматическое заполнение заявки на кредит на сайте банка. запрос данных с сайта, заполнение заявки, передача в СПР, принятие решения, передача инфо клиенту на моб или е-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необходимости при онлайн подаче заявки - заполнять анкету, что обычно занимает время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9909"/>
                  </a:ext>
                </a:extLst>
              </a:tr>
              <a:tr h="646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Кейс 6. Оформление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принятие решения + выдача кредита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АБС, ДБО, УБИ или курьер, ЦП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как только процесс УБИ свяжут с ЦП, появится возможность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полность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онлайн оформление и выдача кредита новым клиентам 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7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40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-581891" y="568037"/>
            <a:ext cx="9615055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ФНС. Электронный обмен по 440-П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ФНС. Поиск совпадений по единому реестр субъектов малого и среднего предпринимательства (РМСП)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ФНС. Контроль по списку адресов массовой регистрации юридических лиц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ФНС. Формирование уведомлений по банковским гарантиям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ФНС. Сообщения об открытии, закрытии, изменении реквизитов счета, вклада (депозита) в соответствии со </a:t>
            </a:r>
            <a:r>
              <a:rPr lang="ru-RU" altLang="ru-RU" sz="1100" b="0" dirty="0" err="1">
                <a:solidFill>
                  <a:srgbClr val="7F7F7F"/>
                </a:solidFill>
                <a:latin typeface="Calibri Light" panose="020F0302020204030204" pitchFamily="34" charset="0"/>
              </a:rPr>
              <a:t>ст</a:t>
            </a: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 . 86 НК РФ, Положением Банка России 311-П, Приказом ФНС N ММВ-7-14/292@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ФНС. Формирование уведомлений  об иностранных налогоплательщиках (</a:t>
            </a:r>
            <a:r>
              <a:rPr lang="en-US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FATCA</a:t>
            </a: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) согласно 173-ФЗ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Центральная избирательная комиссия Российской Федерации (ЦИК) - Обработка запросов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Агентство по страхованию вкладов (АСВ). Организация выплаты возмещений по договорам.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Единый реестр сведений о фактах деятельности юридических лиц (ЕФРСФДЮЛ). Подготовка и выгрузка информации о выданных гарантиях и договорах финансирования под уступку денежного требования в Единый Федеральный информационный ресурс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ФТС. Исполнение решений таможенных органов в формате 390-П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Федеральная таможенная служба (ФТС) ФТС. Электронный обмен с таможенными органами данными о банковских гарантиях</a:t>
            </a:r>
            <a:endParaRPr lang="ru-RU" altLang="ru-RU" sz="1100" b="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ФСФМ. Формирование и отправка сообщений в формате 321-П, 3063-У, 443-П, 4077-У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Правительство РФ. Ведение и контроль списка стратегических предприятий и акционерных обществ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ПФР. Электронный документооборот с ПФР  - позволяет зачислять социальные выплаты на счета получателей на основании реестра, полученного из ПФР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ФСФМ. Формирование и отправка сообщений в формате 407-П</a:t>
            </a: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ФСФМ. </a:t>
            </a:r>
            <a:r>
              <a:rPr lang="en-US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CRS</a:t>
            </a:r>
            <a:r>
              <a:rPr lang="ru-RU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, </a:t>
            </a:r>
            <a:r>
              <a:rPr lang="en-US" altLang="ru-RU" sz="1100" b="0" dirty="0">
                <a:solidFill>
                  <a:srgbClr val="FF0000"/>
                </a:solidFill>
                <a:latin typeface="Calibri Light" panose="020F0302020204030204" pitchFamily="34" charset="0"/>
              </a:rPr>
              <a:t>FATCA</a:t>
            </a:r>
            <a:endParaRPr lang="ru-RU" altLang="ru-RU" sz="1100" b="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r>
              <a:rPr lang="ru-RU" altLang="ru-RU" sz="1100" b="0" dirty="0">
                <a:solidFill>
                  <a:srgbClr val="7F7F7F"/>
                </a:solidFill>
                <a:latin typeface="Calibri Light" panose="020F0302020204030204" pitchFamily="34" charset="0"/>
              </a:rPr>
              <a:t>ФСФМ. Проверка клиентов по 550-П и </a:t>
            </a:r>
            <a:r>
              <a:rPr lang="ru-RU" altLang="ru-RU" sz="1100" b="0" dirty="0" err="1">
                <a:solidFill>
                  <a:srgbClr val="7F7F7F"/>
                </a:solidFill>
                <a:latin typeface="Calibri Light" panose="020F0302020204030204" pitchFamily="34" charset="0"/>
              </a:rPr>
              <a:t>тд</a:t>
            </a:r>
            <a:endParaRPr lang="ru-RU" altLang="ru-RU" sz="1100" b="0" dirty="0">
              <a:solidFill>
                <a:srgbClr val="7F7F7F"/>
              </a:solidFill>
              <a:latin typeface="Calibri Light" panose="020F0302020204030204" pitchFamily="34" charset="0"/>
            </a:endParaRP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endParaRPr lang="ru-RU" altLang="ru-RU" sz="1100" b="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2">
              <a:lnSpc>
                <a:spcPts val="1500"/>
              </a:lnSpc>
              <a:buClr>
                <a:srgbClr val="7F7F7F"/>
              </a:buClr>
              <a:buFont typeface="Calibri" panose="020F0502020204030204" pitchFamily="34" charset="0"/>
              <a:buAutoNum type="arabicPeriod"/>
            </a:pPr>
            <a:endParaRPr lang="ru-RU" altLang="ru-RU" sz="1100" b="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331119" y="172641"/>
            <a:ext cx="666988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buClr>
                <a:srgbClr val="C00000"/>
              </a:buClr>
            </a:pPr>
            <a:r>
              <a:rPr lang="ru-RU" altLang="ru-RU" sz="2100">
                <a:solidFill>
                  <a:srgbClr val="FF0000"/>
                </a:solidFill>
                <a:latin typeface="Calibri Light" panose="020F0302020204030204" pitchFamily="34" charset="0"/>
              </a:rPr>
              <a:t>Файловый обмен</a:t>
            </a:r>
          </a:p>
        </p:txBody>
      </p:sp>
    </p:spTree>
    <p:extLst>
      <p:ext uri="{BB962C8B-B14F-4D97-AF65-F5344CB8AC3E}">
        <p14:creationId xmlns:p14="http://schemas.microsoft.com/office/powerpoint/2010/main" val="15702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68532" y="35479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988" y="2012823"/>
            <a:ext cx="8791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Отличие ЕСИА 3.0 (Цифровой профиль) от ЕСИА 2.0 (УПРИД) и проверок СМЭВ</a:t>
            </a:r>
          </a:p>
        </p:txBody>
      </p:sp>
    </p:spTree>
    <p:extLst>
      <p:ext uri="{BB962C8B-B14F-4D97-AF65-F5344CB8AC3E}">
        <p14:creationId xmlns:p14="http://schemas.microsoft.com/office/powerpoint/2010/main" val="319330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41797</TotalTime>
  <Words>2273</Words>
  <Application>Microsoft Office PowerPoint</Application>
  <PresentationFormat>Экран (16:9)</PresentationFormat>
  <Paragraphs>419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Open Sans</vt:lpstr>
      <vt:lpstr>Open Sans Extrabold</vt:lpstr>
      <vt:lpstr>Segoe UI</vt:lpstr>
      <vt:lpstr>Segoe UI Light</vt:lpstr>
      <vt:lpstr>Segoe UI Semibold</vt:lpstr>
      <vt:lpstr>Tahoma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Ходюня Елена Владимировна</cp:lastModifiedBy>
  <cp:revision>793</cp:revision>
  <cp:lastPrinted>2019-09-02T08:23:25Z</cp:lastPrinted>
  <dcterms:created xsi:type="dcterms:W3CDTF">2017-12-04T04:45:05Z</dcterms:created>
  <dcterms:modified xsi:type="dcterms:W3CDTF">2021-01-28T11:46:41Z</dcterms:modified>
</cp:coreProperties>
</file>