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2"/>
    <p:sldId id="295" r:id="rId3"/>
    <p:sldId id="296" r:id="rId4"/>
    <p:sldId id="297" r:id="rId5"/>
    <p:sldId id="298" r:id="rId6"/>
    <p:sldId id="299" r:id="rId7"/>
    <p:sldId id="294" r:id="rId8"/>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415C"/>
    <a:srgbClr val="253957"/>
    <a:srgbClr val="E4E4E4"/>
    <a:srgbClr val="4A5E86"/>
    <a:srgbClr val="BFBFBF"/>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2"/>
    <p:restoredTop sz="94607"/>
  </p:normalViewPr>
  <p:slideViewPr>
    <p:cSldViewPr>
      <p:cViewPr varScale="1">
        <p:scale>
          <a:sx n="39" d="100"/>
          <a:sy n="39" d="100"/>
        </p:scale>
        <p:origin x="132" y="546"/>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8" name="Shape 48"/>
          <p:cNvSpPr>
            <a:spLocks noGrp="1" noRot="1" noChangeAspect="1"/>
          </p:cNvSpPr>
          <p:nvPr>
            <p:ph type="sldImg"/>
          </p:nvPr>
        </p:nvSpPr>
        <p:spPr>
          <a:xfrm>
            <a:off x="1143000" y="685800"/>
            <a:ext cx="4572000" cy="3429000"/>
          </a:xfrm>
          <a:prstGeom prst="rect">
            <a:avLst/>
          </a:prstGeom>
        </p:spPr>
        <p:txBody>
          <a:bodyPr/>
          <a:lstStyle/>
          <a:p>
            <a:endParaRPr/>
          </a:p>
        </p:txBody>
      </p:sp>
      <p:sp>
        <p:nvSpPr>
          <p:cNvPr id="49" name="Shape 4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166211256"/>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580639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381000" y="685800"/>
            <a:ext cx="6096000" cy="3429000"/>
          </a:xfrm>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320266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и подзаголовок">
    <p:spTree>
      <p:nvGrpSpPr>
        <p:cNvPr id="1" name=""/>
        <p:cNvGrpSpPr/>
        <p:nvPr/>
      </p:nvGrpSpPr>
      <p:grpSpPr>
        <a:xfrm>
          <a:off x="0" y="0"/>
          <a:ext cx="0" cy="0"/>
          <a:chOff x="0" y="0"/>
          <a:chExt cx="0" cy="0"/>
        </a:xfrm>
      </p:grpSpPr>
      <p:sp>
        <p:nvSpPr>
          <p:cNvPr id="6" name="Прямоугольник"/>
          <p:cNvSpPr/>
          <p:nvPr/>
        </p:nvSpPr>
        <p:spPr>
          <a:xfrm>
            <a:off x="5230254" y="-37339"/>
            <a:ext cx="19217708" cy="13716001"/>
          </a:xfrm>
          <a:prstGeom prst="rect">
            <a:avLst/>
          </a:prstGeom>
          <a:solidFill>
            <a:srgbClr val="FFFFFF"/>
          </a:solidFill>
          <a:ln w="12700">
            <a:miter lim="400000"/>
          </a:ln>
        </p:spPr>
        <p:txBody>
          <a:bodyPr lIns="71437" tIns="71437" rIns="71437" bIns="71437" anchor="ctr"/>
          <a:lstStyle/>
          <a:p>
            <a:pPr>
              <a:defRPr sz="3200">
                <a:solidFill>
                  <a:srgbClr val="FFFFFF"/>
                </a:solidFill>
              </a:defRPr>
            </a:pPr>
            <a:endParaRPr/>
          </a:p>
        </p:txBody>
      </p:sp>
      <p:sp>
        <p:nvSpPr>
          <p:cNvPr id="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Цитата">
    <p:bg>
      <p:bgPr>
        <a:solidFill>
          <a:srgbClr val="FFFFFF"/>
        </a:solidFill>
        <a:effectLst/>
      </p:bgPr>
    </p:bg>
    <p:spTree>
      <p:nvGrpSpPr>
        <p:cNvPr id="1" name=""/>
        <p:cNvGrpSpPr/>
        <p:nvPr/>
      </p:nvGrpSpPr>
      <p:grpSpPr>
        <a:xfrm>
          <a:off x="0" y="0"/>
          <a:ext cx="0" cy="0"/>
          <a:chOff x="0" y="0"/>
          <a:chExt cx="0" cy="0"/>
        </a:xfrm>
      </p:grpSpPr>
      <p:sp>
        <p:nvSpPr>
          <p:cNvPr id="40" name="–Иван Арсентьев"/>
          <p:cNvSpPr txBox="1">
            <a:spLocks noGrp="1"/>
          </p:cNvSpPr>
          <p:nvPr>
            <p:ph type="body" sz="quarter" idx="13"/>
          </p:nvPr>
        </p:nvSpPr>
        <p:spPr>
          <a:xfrm>
            <a:off x="4833937" y="8947546"/>
            <a:ext cx="14716126" cy="660798"/>
          </a:xfrm>
          <a:prstGeom prst="rect">
            <a:avLst/>
          </a:prstGeom>
        </p:spPr>
        <p:txBody>
          <a:bodyPr anchor="t">
            <a:spAutoFit/>
          </a:bodyPr>
          <a:lstStyle>
            <a:lvl1pPr marL="0" indent="0" algn="ctr">
              <a:spcBef>
                <a:spcPts val="0"/>
              </a:spcBef>
              <a:buSzTx/>
              <a:buNone/>
              <a:defRPr sz="3200">
                <a:latin typeface="Helvetica"/>
                <a:ea typeface="Helvetica"/>
                <a:cs typeface="Helvetica"/>
                <a:sym typeface="Helvetica"/>
              </a:defRPr>
            </a:lvl1pPr>
          </a:lstStyle>
          <a:p>
            <a:r>
              <a:t>–Иван Арсентьев</a:t>
            </a:r>
          </a:p>
        </p:txBody>
      </p:sp>
      <p:sp>
        <p:nvSpPr>
          <p:cNvPr id="41" name="«Место ввода цитаты»."/>
          <p:cNvSpPr txBox="1">
            <a:spLocks noGrp="1"/>
          </p:cNvSpPr>
          <p:nvPr>
            <p:ph type="body" sz="quarter" idx="14"/>
          </p:nvPr>
        </p:nvSpPr>
        <p:spPr>
          <a:xfrm>
            <a:off x="4833937" y="6000353"/>
            <a:ext cx="14716126" cy="965201"/>
          </a:xfrm>
          <a:prstGeom prst="rect">
            <a:avLst/>
          </a:prstGeom>
        </p:spPr>
        <p:txBody>
          <a:bodyPr>
            <a:spAutoFit/>
          </a:bodyPr>
          <a:lstStyle>
            <a:lvl1pPr marL="0" indent="0" algn="ctr">
              <a:spcBef>
                <a:spcPts val="0"/>
              </a:spcBef>
              <a:buSzTx/>
              <a:buNone/>
              <a:defRPr sz="5200"/>
            </a:lvl1pPr>
          </a:lstStyle>
          <a:p>
            <a:r>
              <a:t>«Место ввода цитаты».</a:t>
            </a:r>
          </a:p>
        </p:txBody>
      </p:sp>
      <p:sp>
        <p:nvSpPr>
          <p:cNvPr id="4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Фото">
    <p:bg>
      <p:bgPr>
        <a:solidFill>
          <a:srgbClr val="FFFFFF"/>
        </a:solidFill>
        <a:effectLst/>
      </p:bgPr>
    </p:bg>
    <p:spTree>
      <p:nvGrpSpPr>
        <p:cNvPr id="1" name=""/>
        <p:cNvGrpSpPr/>
        <p:nvPr/>
      </p:nvGrpSpPr>
      <p:grpSpPr>
        <a:xfrm>
          <a:off x="0" y="0"/>
          <a:ext cx="0" cy="0"/>
          <a:chOff x="0" y="0"/>
          <a:chExt cx="0" cy="0"/>
        </a:xfrm>
      </p:grpSpPr>
      <p:sp>
        <p:nvSpPr>
          <p:cNvPr id="44" name="Изображение"/>
          <p:cNvSpPr>
            <a:spLocks noGrp="1"/>
          </p:cNvSpPr>
          <p:nvPr>
            <p:ph type="pic" idx="13"/>
          </p:nvPr>
        </p:nvSpPr>
        <p:spPr>
          <a:xfrm>
            <a:off x="3048000" y="0"/>
            <a:ext cx="18288000" cy="13716000"/>
          </a:xfrm>
          <a:prstGeom prst="rect">
            <a:avLst/>
          </a:prstGeom>
        </p:spPr>
        <p:txBody>
          <a:bodyPr lIns="91439" tIns="45719" rIns="91439" bIns="45719" anchor="t">
            <a:noAutofit/>
          </a:bodyPr>
          <a:lstStyle/>
          <a:p>
            <a:endParaRP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Пустой">
    <p:bg>
      <p:bgPr>
        <a:solidFill>
          <a:srgbClr val="FFFFFF"/>
        </a:solidFill>
        <a:effectLst/>
      </p:bgPr>
    </p:bg>
    <p:spTree>
      <p:nvGrpSpPr>
        <p:cNvPr id="1" name=""/>
        <p:cNvGrpSpPr/>
        <p:nvPr/>
      </p:nvGrpSpPr>
      <p:grpSpPr>
        <a:xfrm>
          <a:off x="0" y="0"/>
          <a:ext cx="0" cy="0"/>
          <a:chOff x="0" y="0"/>
          <a:chExt cx="0" cy="0"/>
        </a:xfrm>
      </p:grpSpPr>
      <p:sp>
        <p:nvSpPr>
          <p:cNvPr id="4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Фото — горизонтально">
    <p:bg>
      <p:bgPr>
        <a:solidFill>
          <a:srgbClr val="FFFFFF"/>
        </a:solidFill>
        <a:effectLst/>
      </p:bgPr>
    </p:bg>
    <p:spTree>
      <p:nvGrpSpPr>
        <p:cNvPr id="1" name=""/>
        <p:cNvGrpSpPr/>
        <p:nvPr/>
      </p:nvGrpSpPr>
      <p:grpSpPr>
        <a:xfrm>
          <a:off x="0" y="0"/>
          <a:ext cx="0" cy="0"/>
          <a:chOff x="0" y="0"/>
          <a:chExt cx="0" cy="0"/>
        </a:xfrm>
      </p:grpSpPr>
      <p:sp>
        <p:nvSpPr>
          <p:cNvPr id="9" name="Изображение"/>
          <p:cNvSpPr>
            <a:spLocks noGrp="1"/>
          </p:cNvSpPr>
          <p:nvPr>
            <p:ph type="pic" sz="half" idx="13"/>
          </p:nvPr>
        </p:nvSpPr>
        <p:spPr>
          <a:xfrm>
            <a:off x="5307210" y="892968"/>
            <a:ext cx="13751720" cy="8322470"/>
          </a:xfrm>
          <a:prstGeom prst="rect">
            <a:avLst/>
          </a:prstGeom>
        </p:spPr>
        <p:txBody>
          <a:bodyPr lIns="91439" tIns="45719" rIns="91439" bIns="45719" anchor="t">
            <a:noAutofit/>
          </a:bodyPr>
          <a:lstStyle/>
          <a:p>
            <a:endParaRPr/>
          </a:p>
        </p:txBody>
      </p:sp>
      <p:sp>
        <p:nvSpPr>
          <p:cNvPr id="10" name="Текст заголовка"/>
          <p:cNvSpPr txBox="1">
            <a:spLocks noGrp="1"/>
          </p:cNvSpPr>
          <p:nvPr>
            <p:ph type="title"/>
          </p:nvPr>
        </p:nvSpPr>
        <p:spPr>
          <a:xfrm>
            <a:off x="4833937" y="9447609"/>
            <a:ext cx="14716126" cy="2000251"/>
          </a:xfrm>
          <a:prstGeom prst="rect">
            <a:avLst/>
          </a:prstGeom>
        </p:spPr>
        <p:txBody>
          <a:bodyPr anchor="b"/>
          <a:lstStyle/>
          <a:p>
            <a:r>
              <a:t>Текст заголовка</a:t>
            </a:r>
          </a:p>
        </p:txBody>
      </p:sp>
      <p:sp>
        <p:nvSpPr>
          <p:cNvPr id="11" name="Уровень текста 1…"/>
          <p:cNvSpPr txBox="1">
            <a:spLocks noGrp="1"/>
          </p:cNvSpPr>
          <p:nvPr>
            <p:ph type="body" sz="quarter" idx="1"/>
          </p:nvPr>
        </p:nvSpPr>
        <p:spPr>
          <a:xfrm>
            <a:off x="4833937" y="11519296"/>
            <a:ext cx="14716126" cy="1589486"/>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2" name="Номер слайда"/>
          <p:cNvSpPr txBox="1">
            <a:spLocks noGrp="1"/>
          </p:cNvSpPr>
          <p:nvPr>
            <p:ph type="sldNum" sz="quarter" idx="2"/>
          </p:nvPr>
        </p:nvSpPr>
        <p:spPr>
          <a:xfrm>
            <a:off x="11935814" y="13001625"/>
            <a:ext cx="494513" cy="51117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по центру">
    <p:bg>
      <p:bgPr>
        <a:solidFill>
          <a:srgbClr val="FFFFFF"/>
        </a:solidFill>
        <a:effectLst/>
      </p:bgPr>
    </p:bg>
    <p:spTree>
      <p:nvGrpSpPr>
        <p:cNvPr id="1" name=""/>
        <p:cNvGrpSpPr/>
        <p:nvPr/>
      </p:nvGrpSpPr>
      <p:grpSpPr>
        <a:xfrm>
          <a:off x="0" y="0"/>
          <a:ext cx="0" cy="0"/>
          <a:chOff x="0" y="0"/>
          <a:chExt cx="0" cy="0"/>
        </a:xfrm>
      </p:grpSpPr>
      <p:sp>
        <p:nvSpPr>
          <p:cNvPr id="1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Фото — вертикально">
    <p:bg>
      <p:bgPr>
        <a:solidFill>
          <a:srgbClr val="FFFFFF"/>
        </a:solidFill>
        <a:effectLst/>
      </p:bgPr>
    </p:bg>
    <p:spTree>
      <p:nvGrpSpPr>
        <p:cNvPr id="1" name=""/>
        <p:cNvGrpSpPr/>
        <p:nvPr/>
      </p:nvGrpSpPr>
      <p:grpSpPr>
        <a:xfrm>
          <a:off x="0" y="0"/>
          <a:ext cx="0" cy="0"/>
          <a:chOff x="0" y="0"/>
          <a:chExt cx="0" cy="0"/>
        </a:xfrm>
      </p:grpSpPr>
      <p:sp>
        <p:nvSpPr>
          <p:cNvPr id="16" name="Изображение"/>
          <p:cNvSpPr>
            <a:spLocks noGrp="1"/>
          </p:cNvSpPr>
          <p:nvPr>
            <p:ph type="pic" sz="half" idx="13"/>
          </p:nvPr>
        </p:nvSpPr>
        <p:spPr>
          <a:xfrm>
            <a:off x="12495609" y="892968"/>
            <a:ext cx="7500938" cy="11572876"/>
          </a:xfrm>
          <a:prstGeom prst="rect">
            <a:avLst/>
          </a:prstGeom>
        </p:spPr>
        <p:txBody>
          <a:bodyPr lIns="91439" tIns="45719" rIns="91439" bIns="45719" anchor="t">
            <a:noAutofit/>
          </a:bodyPr>
          <a:lstStyle/>
          <a:p>
            <a:endParaRPr/>
          </a:p>
        </p:txBody>
      </p:sp>
      <p:sp>
        <p:nvSpPr>
          <p:cNvPr id="17" name="Текст заголовка"/>
          <p:cNvSpPr txBox="1">
            <a:spLocks noGrp="1"/>
          </p:cNvSpPr>
          <p:nvPr>
            <p:ph type="title"/>
          </p:nvPr>
        </p:nvSpPr>
        <p:spPr>
          <a:xfrm>
            <a:off x="4387453" y="892968"/>
            <a:ext cx="7500938" cy="5607845"/>
          </a:xfrm>
          <a:prstGeom prst="rect">
            <a:avLst/>
          </a:prstGeom>
        </p:spPr>
        <p:txBody>
          <a:bodyPr anchor="b"/>
          <a:lstStyle>
            <a:lvl1pPr>
              <a:defRPr sz="8400"/>
            </a:lvl1pPr>
          </a:lstStyle>
          <a:p>
            <a:r>
              <a:t>Текст заголовка</a:t>
            </a:r>
          </a:p>
        </p:txBody>
      </p:sp>
      <p:sp>
        <p:nvSpPr>
          <p:cNvPr id="18" name="Уровень текста 1…"/>
          <p:cNvSpPr txBox="1">
            <a:spLocks noGrp="1"/>
          </p:cNvSpPr>
          <p:nvPr>
            <p:ph type="body" sz="quarter" idx="1"/>
          </p:nvPr>
        </p:nvSpPr>
        <p:spPr>
          <a:xfrm>
            <a:off x="4387453" y="6697265"/>
            <a:ext cx="7500938" cy="5768579"/>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Заголовок — вверху">
    <p:spTree>
      <p:nvGrpSpPr>
        <p:cNvPr id="1" name=""/>
        <p:cNvGrpSpPr/>
        <p:nvPr/>
      </p:nvGrpSpPr>
      <p:grpSpPr>
        <a:xfrm>
          <a:off x="0" y="0"/>
          <a:ext cx="0" cy="0"/>
          <a:chOff x="0" y="0"/>
          <a:chExt cx="0" cy="0"/>
        </a:xfrm>
      </p:grpSpPr>
      <p:sp>
        <p:nvSpPr>
          <p:cNvPr id="2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и пункты">
    <p:bg>
      <p:bgPr>
        <a:solidFill>
          <a:srgbClr val="FFFFFF"/>
        </a:solidFill>
        <a:effectLst/>
      </p:bgPr>
    </p:bg>
    <p:spTree>
      <p:nvGrpSpPr>
        <p:cNvPr id="1" name=""/>
        <p:cNvGrpSpPr/>
        <p:nvPr/>
      </p:nvGrpSpPr>
      <p:grpSpPr>
        <a:xfrm>
          <a:off x="0" y="0"/>
          <a:ext cx="0" cy="0"/>
          <a:chOff x="0" y="0"/>
          <a:chExt cx="0" cy="0"/>
        </a:xfrm>
      </p:grpSpPr>
      <p:sp>
        <p:nvSpPr>
          <p:cNvPr id="23" name="Текст заголовка"/>
          <p:cNvSpPr txBox="1">
            <a:spLocks noGrp="1"/>
          </p:cNvSpPr>
          <p:nvPr>
            <p:ph type="title"/>
          </p:nvPr>
        </p:nvSpPr>
        <p:spPr>
          <a:prstGeom prst="rect">
            <a:avLst/>
          </a:prstGeom>
        </p:spPr>
        <p:txBody>
          <a:bodyPr/>
          <a:lstStyle/>
          <a:p>
            <a:r>
              <a:t>Текст заголовка</a:t>
            </a:r>
          </a:p>
        </p:txBody>
      </p:sp>
      <p:sp>
        <p:nvSpPr>
          <p:cNvPr id="24" name="Уровень текста 1…"/>
          <p:cNvSpPr txBox="1">
            <a:spLocks noGrp="1"/>
          </p:cNvSpPr>
          <p:nvPr>
            <p:ph type="body" idx="1"/>
          </p:nvPr>
        </p:nvSpPr>
        <p:spPr>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Заголовок, пункты и фото">
    <p:bg>
      <p:bgPr>
        <a:solidFill>
          <a:srgbClr val="FFFFFF"/>
        </a:solidFill>
        <a:effectLst/>
      </p:bgPr>
    </p:bg>
    <p:spTree>
      <p:nvGrpSpPr>
        <p:cNvPr id="1" name=""/>
        <p:cNvGrpSpPr/>
        <p:nvPr/>
      </p:nvGrpSpPr>
      <p:grpSpPr>
        <a:xfrm>
          <a:off x="0" y="0"/>
          <a:ext cx="0" cy="0"/>
          <a:chOff x="0" y="0"/>
          <a:chExt cx="0" cy="0"/>
        </a:xfrm>
      </p:grpSpPr>
      <p:sp>
        <p:nvSpPr>
          <p:cNvPr id="27" name="Изображение"/>
          <p:cNvSpPr>
            <a:spLocks noGrp="1"/>
          </p:cNvSpPr>
          <p:nvPr>
            <p:ph type="pic" sz="quarter" idx="13"/>
          </p:nvPr>
        </p:nvSpPr>
        <p:spPr>
          <a:xfrm>
            <a:off x="12495609" y="3661171"/>
            <a:ext cx="7500938" cy="8840392"/>
          </a:xfrm>
          <a:prstGeom prst="rect">
            <a:avLst/>
          </a:prstGeom>
        </p:spPr>
        <p:txBody>
          <a:bodyPr lIns="91439" tIns="45719" rIns="91439" bIns="45719" anchor="t">
            <a:noAutofit/>
          </a:bodyPr>
          <a:lstStyle/>
          <a:p>
            <a:endParaRPr/>
          </a:p>
        </p:txBody>
      </p:sp>
      <p:sp>
        <p:nvSpPr>
          <p:cNvPr id="28" name="Текст заголовка"/>
          <p:cNvSpPr txBox="1">
            <a:spLocks noGrp="1"/>
          </p:cNvSpPr>
          <p:nvPr>
            <p:ph type="title"/>
          </p:nvPr>
        </p:nvSpPr>
        <p:spPr>
          <a:prstGeom prst="rect">
            <a:avLst/>
          </a:prstGeom>
        </p:spPr>
        <p:txBody>
          <a:bodyPr/>
          <a:lstStyle/>
          <a:p>
            <a:r>
              <a:t>Текст заголовка</a:t>
            </a:r>
          </a:p>
        </p:txBody>
      </p:sp>
      <p:sp>
        <p:nvSpPr>
          <p:cNvPr id="29" name="Уровень текста 1…"/>
          <p:cNvSpPr txBox="1">
            <a:spLocks noGrp="1"/>
          </p:cNvSpPr>
          <p:nvPr>
            <p:ph type="body" sz="quarter" idx="1"/>
          </p:nvPr>
        </p:nvSpPr>
        <p:spPr>
          <a:xfrm>
            <a:off x="4387453" y="3661171"/>
            <a:ext cx="7500938" cy="88403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Пункты">
    <p:bg>
      <p:bgPr>
        <a:solidFill>
          <a:srgbClr val="FFFFFF"/>
        </a:solidFill>
        <a:effectLst/>
      </p:bgPr>
    </p:bg>
    <p:spTree>
      <p:nvGrpSpPr>
        <p:cNvPr id="1" name=""/>
        <p:cNvGrpSpPr/>
        <p:nvPr/>
      </p:nvGrpSpPr>
      <p:grpSpPr>
        <a:xfrm>
          <a:off x="0" y="0"/>
          <a:ext cx="0" cy="0"/>
          <a:chOff x="0" y="0"/>
          <a:chExt cx="0" cy="0"/>
        </a:xfrm>
      </p:grpSpPr>
      <p:sp>
        <p:nvSpPr>
          <p:cNvPr id="32" name="Уровень текста 1…"/>
          <p:cNvSpPr txBox="1">
            <a:spLocks noGrp="1"/>
          </p:cNvSpPr>
          <p:nvPr>
            <p:ph type="body" idx="1"/>
          </p:nvPr>
        </p:nvSpPr>
        <p:spPr>
          <a:xfrm>
            <a:off x="4387453" y="1785937"/>
            <a:ext cx="15609094" cy="10144126"/>
          </a:xfrm>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Фото — 3 шт.">
    <p:bg>
      <p:bgPr>
        <a:solidFill>
          <a:srgbClr val="FFFFFF"/>
        </a:solidFill>
        <a:effectLst/>
      </p:bgPr>
    </p:bg>
    <p:spTree>
      <p:nvGrpSpPr>
        <p:cNvPr id="1" name=""/>
        <p:cNvGrpSpPr/>
        <p:nvPr/>
      </p:nvGrpSpPr>
      <p:grpSpPr>
        <a:xfrm>
          <a:off x="0" y="0"/>
          <a:ext cx="0" cy="0"/>
          <a:chOff x="0" y="0"/>
          <a:chExt cx="0" cy="0"/>
        </a:xfrm>
      </p:grpSpPr>
      <p:sp>
        <p:nvSpPr>
          <p:cNvPr id="35" name="Изображение"/>
          <p:cNvSpPr>
            <a:spLocks noGrp="1"/>
          </p:cNvSpPr>
          <p:nvPr>
            <p:ph type="pic" sz="quarter" idx="13"/>
          </p:nvPr>
        </p:nvSpPr>
        <p:spPr>
          <a:xfrm>
            <a:off x="12495609" y="7161609"/>
            <a:ext cx="7500938" cy="5304235"/>
          </a:xfrm>
          <a:prstGeom prst="rect">
            <a:avLst/>
          </a:prstGeom>
        </p:spPr>
        <p:txBody>
          <a:bodyPr lIns="91439" tIns="45719" rIns="91439" bIns="45719" anchor="t">
            <a:noAutofit/>
          </a:bodyPr>
          <a:lstStyle/>
          <a:p>
            <a:endParaRPr/>
          </a:p>
        </p:txBody>
      </p:sp>
      <p:sp>
        <p:nvSpPr>
          <p:cNvPr id="36" name="Изображение"/>
          <p:cNvSpPr>
            <a:spLocks noGrp="1"/>
          </p:cNvSpPr>
          <p:nvPr>
            <p:ph type="pic" sz="quarter" idx="14"/>
          </p:nvPr>
        </p:nvSpPr>
        <p:spPr>
          <a:xfrm>
            <a:off x="12504353" y="1250156"/>
            <a:ext cx="7500939" cy="5304235"/>
          </a:xfrm>
          <a:prstGeom prst="rect">
            <a:avLst/>
          </a:prstGeom>
        </p:spPr>
        <p:txBody>
          <a:bodyPr lIns="91439" tIns="45719" rIns="91439" bIns="45719" anchor="t">
            <a:noAutofit/>
          </a:bodyPr>
          <a:lstStyle/>
          <a:p>
            <a:endParaRPr/>
          </a:p>
        </p:txBody>
      </p:sp>
      <p:sp>
        <p:nvSpPr>
          <p:cNvPr id="37" name="Изображение"/>
          <p:cNvSpPr>
            <a:spLocks noGrp="1"/>
          </p:cNvSpPr>
          <p:nvPr>
            <p:ph type="pic" sz="half" idx="15"/>
          </p:nvPr>
        </p:nvSpPr>
        <p:spPr>
          <a:xfrm>
            <a:off x="4387453" y="1250156"/>
            <a:ext cx="7500938" cy="11215688"/>
          </a:xfrm>
          <a:prstGeom prst="rect">
            <a:avLst/>
          </a:prstGeom>
        </p:spPr>
        <p:txBody>
          <a:bodyPr lIns="91439" tIns="45719" rIns="91439" bIns="45719" anchor="t">
            <a:noAutofit/>
          </a:bodyPr>
          <a:lstStyle/>
          <a:p>
            <a:endParaRPr/>
          </a:p>
        </p:txBody>
      </p:sp>
      <p:sp>
        <p:nvSpPr>
          <p:cNvPr id="38"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3957"/>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4387453" y="625078"/>
            <a:ext cx="15609094" cy="303609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t>Текст заголовка</a:t>
            </a:r>
          </a:p>
        </p:txBody>
      </p:sp>
      <p:sp>
        <p:nvSpPr>
          <p:cNvPr id="3" name="Уровень текста 1…"/>
          <p:cNvSpPr txBox="1">
            <a:spLocks noGrp="1"/>
          </p:cNvSpPr>
          <p:nvPr>
            <p:ph type="body" idx="1"/>
          </p:nvPr>
        </p:nvSpPr>
        <p:spPr>
          <a:xfrm>
            <a:off x="4387453" y="3661171"/>
            <a:ext cx="15609094" cy="884039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35814" y="13010554"/>
            <a:ext cx="494513" cy="511176"/>
          </a:xfrm>
          <a:prstGeom prst="rect">
            <a:avLst/>
          </a:prstGeom>
          <a:ln w="12700">
            <a:miter lim="400000"/>
          </a:ln>
        </p:spPr>
        <p:txBody>
          <a:bodyPr wrap="none" lIns="71437" tIns="71437" rIns="71437" bIns="71437">
            <a:spAutoFit/>
          </a:bodyPr>
          <a:lstStyle>
            <a:lvl1pPr>
              <a:defRPr sz="24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p:titleStyle>
    <p:bodyStyle>
      <a:lvl1pPr marL="617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1pPr>
      <a:lvl2pPr marL="1061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2pPr>
      <a:lvl3pPr marL="1506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3pPr>
      <a:lvl4pPr marL="1950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4pPr>
      <a:lvl5pPr marL="2395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5pPr>
      <a:lvl6pPr marL="2839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6pPr>
      <a:lvl7pPr marL="3284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7pPr>
      <a:lvl8pPr marL="3728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8pPr>
      <a:lvl9pPr marL="4173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9pPr>
    </p:bodyStyle>
    <p:otherStyle>
      <a:lvl1pPr marL="0" marR="0" indent="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1pPr>
      <a:lvl2pPr marL="0" marR="0" indent="228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2pPr>
      <a:lvl3pPr marL="0" marR="0" indent="457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3pPr>
      <a:lvl4pPr marL="0" marR="0" indent="685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4pPr>
      <a:lvl5pPr marL="0" marR="0" indent="9144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5pPr>
      <a:lvl6pPr marL="0" marR="0" indent="11430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6pPr>
      <a:lvl7pPr marL="0" marR="0" indent="1371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7pPr>
      <a:lvl8pPr marL="0" marR="0" indent="1600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8pPr>
      <a:lvl9pPr marL="0" marR="0" indent="1828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Линия"/>
          <p:cNvSpPr/>
          <p:nvPr/>
        </p:nvSpPr>
        <p:spPr>
          <a:xfrm flipV="1">
            <a:off x="10370343" y="1604166"/>
            <a:ext cx="1" cy="2777349"/>
          </a:xfrm>
          <a:prstGeom prst="line">
            <a:avLst/>
          </a:prstGeom>
          <a:ln w="12700">
            <a:solidFill>
              <a:srgbClr val="FFFFFF"/>
            </a:solidFill>
            <a:miter lim="400000"/>
          </a:ln>
        </p:spPr>
        <p:txBody>
          <a:bodyPr lIns="71437" tIns="71437" rIns="71437" bIns="71437" anchor="ctr"/>
          <a:lstStyle/>
          <a:p>
            <a:pPr>
              <a:defRPr sz="3200"/>
            </a:pPr>
            <a:endParaRPr/>
          </a:p>
        </p:txBody>
      </p:sp>
      <p:sp>
        <p:nvSpPr>
          <p:cNvPr id="52" name="Очень крутой…"/>
          <p:cNvSpPr txBox="1"/>
          <p:nvPr/>
        </p:nvSpPr>
        <p:spPr>
          <a:xfrm>
            <a:off x="6986372" y="4789005"/>
            <a:ext cx="13918595" cy="24684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b"/>
          <a:lstStyle/>
          <a:p>
            <a:pPr>
              <a:defRPr sz="7000" b="1" cap="all">
                <a:solidFill>
                  <a:srgbClr val="253957"/>
                </a:solidFill>
                <a:latin typeface="+mn-lt"/>
                <a:ea typeface="+mn-ea"/>
                <a:cs typeface="+mn-cs"/>
                <a:sym typeface="Arial Narrow"/>
              </a:defRPr>
            </a:pPr>
            <a:r>
              <a:rPr lang="ru-RU" sz="8000" b="1" cap="all" dirty="0">
                <a:solidFill>
                  <a:srgbClr val="253957"/>
                </a:solidFill>
                <a:sym typeface="Arial Narrow"/>
              </a:rPr>
              <a:t>Цифровой рубль: плюсы и минусы </a:t>
            </a:r>
            <a:endParaRPr lang="ru-RU" sz="6600" dirty="0"/>
          </a:p>
        </p:txBody>
      </p:sp>
      <p:sp>
        <p:nvSpPr>
          <p:cNvPr id="53" name="Очень крутой подзаголовок презентации"/>
          <p:cNvSpPr txBox="1"/>
          <p:nvPr/>
        </p:nvSpPr>
        <p:spPr>
          <a:xfrm>
            <a:off x="7007424" y="2825552"/>
            <a:ext cx="13321480" cy="11732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a:defRPr sz="4200">
                <a:solidFill>
                  <a:srgbClr val="253957"/>
                </a:solidFill>
                <a:latin typeface="+mn-lt"/>
                <a:ea typeface="+mn-ea"/>
                <a:cs typeface="+mn-cs"/>
                <a:sym typeface="Arial Narrow"/>
              </a:defRPr>
            </a:lvl1pPr>
          </a:lstStyle>
          <a:p>
            <a:r>
              <a:rPr lang="ru-RU" b="1" dirty="0"/>
              <a:t>Василий Солодков, </a:t>
            </a:r>
          </a:p>
          <a:p>
            <a:r>
              <a:rPr lang="ru-RU" dirty="0"/>
              <a:t>к.э.н., профессор, Директор Банковского института НИУ ВШЭ</a:t>
            </a:r>
            <a:endParaRPr dirty="0"/>
          </a:p>
        </p:txBody>
      </p:sp>
      <p:sp>
        <p:nvSpPr>
          <p:cNvPr id="54" name="Название подразделения,  лаборатории, факультета и т.д."/>
          <p:cNvSpPr txBox="1"/>
          <p:nvPr/>
        </p:nvSpPr>
        <p:spPr>
          <a:xfrm>
            <a:off x="7007424" y="953344"/>
            <a:ext cx="9443423" cy="7906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p>
            <a:pPr algn="l">
              <a:defRPr sz="4200">
                <a:solidFill>
                  <a:srgbClr val="253957"/>
                </a:solidFill>
                <a:latin typeface="+mn-lt"/>
                <a:ea typeface="+mn-ea"/>
                <a:cs typeface="+mn-cs"/>
                <a:sym typeface="Arial Narrow"/>
              </a:defRPr>
            </a:pPr>
            <a:r>
              <a:rPr lang="ru-RU" dirty="0"/>
              <a:t>БАНКОВСКИЙ ИНСТИТУТ</a:t>
            </a:r>
            <a:endParaRPr dirty="0"/>
          </a:p>
        </p:txBody>
      </p:sp>
      <p:sp>
        <p:nvSpPr>
          <p:cNvPr id="55" name="Москва, 2017"/>
          <p:cNvSpPr txBox="1"/>
          <p:nvPr/>
        </p:nvSpPr>
        <p:spPr>
          <a:xfrm>
            <a:off x="7007424" y="11870836"/>
            <a:ext cx="9443424" cy="5751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nchor="ctr">
            <a:spAutoFit/>
          </a:bodyPr>
          <a:lstStyle>
            <a:lvl1pPr algn="l" defTabSz="642937">
              <a:defRPr sz="2800">
                <a:solidFill>
                  <a:srgbClr val="253957"/>
                </a:solidFill>
                <a:latin typeface="+mn-lt"/>
                <a:ea typeface="+mn-ea"/>
                <a:cs typeface="+mn-cs"/>
                <a:sym typeface="Arial Narrow"/>
              </a:defRPr>
            </a:lvl1pPr>
          </a:lstStyle>
          <a:p>
            <a:r>
              <a:rPr lang="ru-RU" dirty="0"/>
              <a:t>Москва</a:t>
            </a:r>
            <a:r>
              <a:rPr dirty="0"/>
              <a:t>, </a:t>
            </a:r>
            <a:r>
              <a:rPr lang="ru-RU" dirty="0" err="1"/>
              <a:t>янваарь</a:t>
            </a:r>
            <a:r>
              <a:rPr lang="ru-RU" dirty="0"/>
              <a:t> 2021</a:t>
            </a:r>
            <a:endParaRPr dirty="0"/>
          </a:p>
        </p:txBody>
      </p:sp>
      <p:pic>
        <p:nvPicPr>
          <p:cNvPr id="56" name="Изображение" descr="Изображение"/>
          <p:cNvPicPr>
            <a:picLocks noChangeAspect="1"/>
          </p:cNvPicPr>
          <p:nvPr/>
        </p:nvPicPr>
        <p:blipFill>
          <a:blip r:embed="rId2"/>
          <a:stretch>
            <a:fillRect/>
          </a:stretch>
        </p:blipFill>
        <p:spPr>
          <a:xfrm>
            <a:off x="1221970" y="1330739"/>
            <a:ext cx="2736119" cy="2645547"/>
          </a:xfrm>
          <a:prstGeom prst="rect">
            <a:avLst/>
          </a:prstGeom>
          <a:ln w="12700">
            <a:miter lim="400000"/>
          </a:ln>
        </p:spPr>
      </p:pic>
      <p:sp>
        <p:nvSpPr>
          <p:cNvPr id="10" name="Очень крутой подзаголовок презентации"/>
          <p:cNvSpPr txBox="1"/>
          <p:nvPr/>
        </p:nvSpPr>
        <p:spPr>
          <a:xfrm>
            <a:off x="7013449" y="8076578"/>
            <a:ext cx="11644245" cy="11732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a:lstStyle>
            <a:lvl1pPr algn="l">
              <a:defRPr sz="4200">
                <a:solidFill>
                  <a:srgbClr val="253957"/>
                </a:solidFill>
                <a:latin typeface="+mn-lt"/>
                <a:ea typeface="+mn-ea"/>
                <a:cs typeface="+mn-cs"/>
                <a:sym typeface="Arial Narrow"/>
              </a:defRPr>
            </a:lvl1pPr>
          </a:lstStyle>
          <a:p>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sp>
        <p:nvSpPr>
          <p:cNvPr id="8" name="Название подразделения, лаборатории, факультета и т.д."/>
          <p:cNvSpPr txBox="1"/>
          <p:nvPr/>
        </p:nvSpPr>
        <p:spPr>
          <a:xfrm>
            <a:off x="2830960" y="880809"/>
            <a:ext cx="19010112" cy="636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pPr algn="l"/>
            <a:r>
              <a:rPr lang="ru-RU" sz="3200" dirty="0"/>
              <a:t>Цифровой рубль: плюсы и минусы </a:t>
            </a:r>
          </a:p>
        </p:txBody>
      </p:sp>
      <p:pic>
        <p:nvPicPr>
          <p:cNvPr id="9" name="Изображение" descr="Изображение"/>
          <p:cNvPicPr>
            <a:picLocks noChangeAspect="1"/>
          </p:cNvPicPr>
          <p:nvPr/>
        </p:nvPicPr>
        <p:blipFill>
          <a:blip r:embed="rId3"/>
          <a:stretch>
            <a:fillRect/>
          </a:stretch>
        </p:blipFill>
        <p:spPr>
          <a:xfrm>
            <a:off x="1226606" y="586180"/>
            <a:ext cx="1199579" cy="1199579"/>
          </a:xfrm>
          <a:prstGeom prst="rect">
            <a:avLst/>
          </a:prstGeom>
          <a:ln w="12700">
            <a:miter lim="400000"/>
          </a:ln>
        </p:spPr>
      </p:pic>
      <p:sp>
        <p:nvSpPr>
          <p:cNvPr id="21" name="Название подразделения, лаборатории, факультета и т.д."/>
          <p:cNvSpPr txBox="1"/>
          <p:nvPr/>
        </p:nvSpPr>
        <p:spPr>
          <a:xfrm>
            <a:off x="2830960" y="1405849"/>
            <a:ext cx="14185576" cy="75982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pPr algn="l"/>
            <a:endParaRPr sz="4000" b="1" dirty="0">
              <a:solidFill>
                <a:schemeClr val="accent1"/>
              </a:solidFill>
            </a:endParaRPr>
          </a:p>
        </p:txBody>
      </p:sp>
      <p:sp>
        <p:nvSpPr>
          <p:cNvPr id="15"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65424" y="3776172"/>
            <a:ext cx="20090232" cy="89864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numCol="1" spcCol="0"/>
          <a:lstStyle/>
          <a:p>
            <a:pPr marL="685800" lvl="0" indent="-685800" algn="just">
              <a:buFont typeface="Wingdings" pitchFamily="2" charset="2"/>
              <a:buChar char="Ø"/>
            </a:pPr>
            <a:r>
              <a:rPr lang="ru-RU" dirty="0">
                <a:solidFill>
                  <a:srgbClr val="002060"/>
                </a:solidFill>
              </a:rPr>
              <a:t>анонимность; </a:t>
            </a:r>
          </a:p>
          <a:p>
            <a:pPr marL="685800" lvl="0" indent="-685800" algn="just">
              <a:buFont typeface="Wingdings" pitchFamily="2" charset="2"/>
              <a:buChar char="Ø"/>
            </a:pPr>
            <a:endParaRPr lang="ru-RU" dirty="0">
              <a:solidFill>
                <a:srgbClr val="002060"/>
              </a:solidFill>
            </a:endParaRPr>
          </a:p>
          <a:p>
            <a:pPr marL="685800" lvl="0" indent="-685800" algn="just">
              <a:buFont typeface="Wingdings" pitchFamily="2" charset="2"/>
              <a:buChar char="Ø"/>
            </a:pPr>
            <a:r>
              <a:rPr lang="ru-RU" dirty="0" err="1">
                <a:solidFill>
                  <a:srgbClr val="002060"/>
                </a:solidFill>
              </a:rPr>
              <a:t>трансграничность</a:t>
            </a:r>
            <a:r>
              <a:rPr lang="ru-RU" dirty="0">
                <a:solidFill>
                  <a:srgbClr val="002060"/>
                </a:solidFill>
              </a:rPr>
              <a:t>; </a:t>
            </a:r>
          </a:p>
          <a:p>
            <a:pPr marL="685800" lvl="0" indent="-685800" algn="just">
              <a:buFont typeface="Wingdings" pitchFamily="2" charset="2"/>
              <a:buChar char="Ø"/>
            </a:pPr>
            <a:endParaRPr lang="ru-RU" dirty="0">
              <a:solidFill>
                <a:srgbClr val="002060"/>
              </a:solidFill>
            </a:endParaRPr>
          </a:p>
          <a:p>
            <a:pPr marL="685800" lvl="0" indent="-685800" algn="just">
              <a:buFont typeface="Wingdings" pitchFamily="2" charset="2"/>
              <a:buChar char="Ø"/>
            </a:pPr>
            <a:r>
              <a:rPr lang="ru-RU" dirty="0">
                <a:solidFill>
                  <a:srgbClr val="002060"/>
                </a:solidFill>
              </a:rPr>
              <a:t>система распределённого реестра, которая снижает возможные операционные риски, связанные с потерей информации при хранение валюты или проводимых трансакциях.</a:t>
            </a:r>
          </a:p>
          <a:p>
            <a:pPr marL="685800" lvl="0" indent="-685800" algn="just">
              <a:buFont typeface="Wingdings" pitchFamily="2" charset="2"/>
              <a:buChar char="Ø"/>
            </a:pPr>
            <a:endParaRPr lang="ru-RU" dirty="0">
              <a:solidFill>
                <a:srgbClr val="002060"/>
              </a:solidFill>
            </a:endParaRPr>
          </a:p>
          <a:p>
            <a:pPr marL="685800" lvl="0" indent="-685800" algn="just">
              <a:buFont typeface="Wingdings" pitchFamily="2" charset="2"/>
              <a:buChar char="Ø"/>
            </a:pPr>
            <a:r>
              <a:rPr lang="ru-RU" dirty="0">
                <a:solidFill>
                  <a:srgbClr val="002060"/>
                </a:solidFill>
              </a:rPr>
              <a:t>Причина появления цифрового рубля- опасения регулятора перед </a:t>
            </a:r>
            <a:r>
              <a:rPr lang="ru-RU" dirty="0" err="1">
                <a:solidFill>
                  <a:srgbClr val="002060"/>
                </a:solidFill>
              </a:rPr>
              <a:t>криптовалютами</a:t>
            </a:r>
            <a:r>
              <a:rPr lang="ru-RU" dirty="0"/>
              <a:t>.</a:t>
            </a:r>
          </a:p>
          <a:p>
            <a:pPr marL="571500" lvl="8" indent="-571500" algn="l">
              <a:buFont typeface="Wingdings" panose="05000000000000000000" pitchFamily="2" charset="2"/>
              <a:buChar char="ü"/>
              <a:defRPr sz="2800">
                <a:solidFill>
                  <a:srgbClr val="253957"/>
                </a:solidFill>
                <a:latin typeface="+mn-lt"/>
                <a:ea typeface="+mn-ea"/>
                <a:cs typeface="+mn-cs"/>
                <a:sym typeface="Arial Narrow"/>
              </a:defRPr>
            </a:pPr>
            <a:endParaRPr lang="ru-RU" sz="2800" dirty="0"/>
          </a:p>
        </p:txBody>
      </p:sp>
      <p:sp>
        <p:nvSpPr>
          <p:cNvPr id="3" name="TextBox 2">
            <a:extLst>
              <a:ext uri="{FF2B5EF4-FFF2-40B4-BE49-F238E27FC236}">
                <a16:creationId xmlns:a16="http://schemas.microsoft.com/office/drawing/2014/main" id="{9731014D-1799-3D40-A2DA-2A5350BFF29B}"/>
              </a:ext>
            </a:extLst>
          </p:cNvPr>
          <p:cNvSpPr txBox="1"/>
          <p:nvPr/>
        </p:nvSpPr>
        <p:spPr>
          <a:xfrm>
            <a:off x="4425692" y="2484053"/>
            <a:ext cx="16119236" cy="9137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r>
              <a:rPr lang="ru-RU" b="1" dirty="0">
                <a:solidFill>
                  <a:srgbClr val="002060"/>
                </a:solidFill>
              </a:rPr>
              <a:t>Причины спроса на </a:t>
            </a:r>
            <a:r>
              <a:rPr lang="ru-RU" b="1" dirty="0" err="1">
                <a:solidFill>
                  <a:srgbClr val="002060"/>
                </a:solidFill>
              </a:rPr>
              <a:t>криптовалюты</a:t>
            </a:r>
            <a:endParaRPr kumimoji="0" lang="ru-RU" sz="5000" b="1" i="0" u="none" strike="noStrike" cap="none" spc="0" normalizeH="0" baseline="0" dirty="0">
              <a:ln>
                <a:noFill/>
              </a:ln>
              <a:solidFill>
                <a:srgbClr val="002060"/>
              </a:solidFill>
              <a:effectLst/>
              <a:uFillTx/>
              <a:latin typeface="+mj-lt"/>
              <a:ea typeface="+mj-ea"/>
              <a:cs typeface="+mj-cs"/>
              <a:sym typeface="Helvetica Light"/>
            </a:endParaRPr>
          </a:p>
        </p:txBody>
      </p:sp>
    </p:spTree>
    <p:extLst>
      <p:ext uri="{BB962C8B-B14F-4D97-AF65-F5344CB8AC3E}">
        <p14:creationId xmlns:p14="http://schemas.microsoft.com/office/powerpoint/2010/main" val="380177113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1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
        <p:nvSpPr>
          <p:cNvPr id="7" name="Название подразделения, лаборатории, факультета и т.д."/>
          <p:cNvSpPr txBox="1"/>
          <p:nvPr/>
        </p:nvSpPr>
        <p:spPr>
          <a:xfrm>
            <a:off x="2830960" y="880809"/>
            <a:ext cx="19010112" cy="636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pPr algn="l"/>
            <a:r>
              <a:rPr lang="ru-RU" sz="3200" dirty="0"/>
              <a:t>Цифровой рубль: плюсы и минусы </a:t>
            </a:r>
          </a:p>
        </p:txBody>
      </p:sp>
      <p:sp>
        <p:nvSpPr>
          <p:cNvPr id="1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65424" y="3776172"/>
            <a:ext cx="20090232" cy="89864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numCol="1" spcCol="0"/>
          <a:lstStyle/>
          <a:p>
            <a:pPr marL="514350" lvl="0" indent="-514350" algn="just">
              <a:buFont typeface="+mj-lt"/>
              <a:buAutoNum type="arabicPeriod"/>
            </a:pPr>
            <a:r>
              <a:rPr lang="ru-RU" sz="4000" dirty="0">
                <a:solidFill>
                  <a:srgbClr val="002060"/>
                </a:solidFill>
              </a:rPr>
              <a:t>Сделать эмитентом цифрового рубля исключительно сам центральный банк</a:t>
            </a:r>
          </a:p>
          <a:p>
            <a:pPr marL="514350" lvl="0" indent="-514350" algn="just">
              <a:buFont typeface="+mj-lt"/>
              <a:buAutoNum type="arabicPeriod"/>
            </a:pPr>
            <a:r>
              <a:rPr lang="ru-RU" sz="4000" dirty="0">
                <a:solidFill>
                  <a:srgbClr val="002060"/>
                </a:solidFill>
              </a:rPr>
              <a:t>Приравнять цифровой рубль к наличным и безналичным деньгам, обеспечив его свободную конверсию для физических и юридических в эти активы и обратно</a:t>
            </a:r>
          </a:p>
          <a:p>
            <a:pPr marL="514350" lvl="0" indent="-514350" algn="just">
              <a:buFont typeface="+mj-lt"/>
              <a:buAutoNum type="arabicPeriod"/>
            </a:pPr>
            <a:r>
              <a:rPr lang="ru-RU" sz="4000" dirty="0">
                <a:solidFill>
                  <a:srgbClr val="002060"/>
                </a:solidFill>
              </a:rPr>
              <a:t>Обеспечить в обязательном порядке прием цифрового рубля в качестве средства платежа</a:t>
            </a:r>
          </a:p>
          <a:p>
            <a:pPr marL="514350" lvl="0" indent="-514350" algn="just">
              <a:buFont typeface="+mj-lt"/>
              <a:buAutoNum type="arabicPeriod"/>
            </a:pPr>
            <a:r>
              <a:rPr lang="ru-RU" sz="4000" dirty="0">
                <a:solidFill>
                  <a:srgbClr val="002060"/>
                </a:solidFill>
              </a:rPr>
              <a:t>Вести реестр цифровых рублей в ЦБ РФ</a:t>
            </a:r>
          </a:p>
          <a:p>
            <a:pPr marL="514350" lvl="0" indent="-514350" algn="just">
              <a:buFont typeface="+mj-lt"/>
              <a:buAutoNum type="arabicPeriod"/>
            </a:pPr>
            <a:r>
              <a:rPr lang="ru-RU" sz="4000" dirty="0">
                <a:solidFill>
                  <a:srgbClr val="002060"/>
                </a:solidFill>
              </a:rPr>
              <a:t>Сохранить анонимность цифрового рубля для общества и сделать его абсолютно </a:t>
            </a:r>
            <a:r>
              <a:rPr lang="ru-RU" sz="4000" dirty="0" err="1">
                <a:solidFill>
                  <a:srgbClr val="002060"/>
                </a:solidFill>
              </a:rPr>
              <a:t>транспарентным</a:t>
            </a:r>
            <a:r>
              <a:rPr lang="ru-RU" sz="4000" dirty="0">
                <a:solidFill>
                  <a:srgbClr val="002060"/>
                </a:solidFill>
              </a:rPr>
              <a:t> для самого центрального банка и видимо заинтересованных ведомств. «При этом данные о транзакциях будут доступны центральному банку и финансовым посредникам, осуществляющим функции ПОД / ФТ / ФРОМУ в интересах общества»</a:t>
            </a:r>
          </a:p>
          <a:p>
            <a:pPr marL="514350" lvl="0" indent="-514350" algn="just">
              <a:buFont typeface="+mj-lt"/>
              <a:buAutoNum type="arabicPeriod"/>
            </a:pPr>
            <a:r>
              <a:rPr lang="ru-RU" sz="4000" dirty="0">
                <a:solidFill>
                  <a:srgbClr val="002060"/>
                </a:solidFill>
              </a:rPr>
              <a:t>Обеспечить возможность использования цифрового рубля в офлайн режиме. </a:t>
            </a:r>
          </a:p>
          <a:p>
            <a:pPr algn="just"/>
            <a:r>
              <a:rPr lang="ru-RU" sz="4000" dirty="0">
                <a:solidFill>
                  <a:srgbClr val="002060"/>
                </a:solidFill>
              </a:rPr>
              <a:t>Цифровой рубль. Доклад для общественных консультаций. Стр. 13.</a:t>
            </a:r>
          </a:p>
          <a:p>
            <a:pPr algn="just"/>
            <a:endParaRPr lang="ru-RU" dirty="0"/>
          </a:p>
        </p:txBody>
      </p:sp>
      <p:sp>
        <p:nvSpPr>
          <p:cNvPr id="2" name="TextBox 1">
            <a:extLst>
              <a:ext uri="{FF2B5EF4-FFF2-40B4-BE49-F238E27FC236}">
                <a16:creationId xmlns:a16="http://schemas.microsoft.com/office/drawing/2014/main" id="{3861F8CC-60C9-B74A-A91D-7017A77A5F33}"/>
              </a:ext>
            </a:extLst>
          </p:cNvPr>
          <p:cNvSpPr txBox="1"/>
          <p:nvPr/>
        </p:nvSpPr>
        <p:spPr>
          <a:xfrm>
            <a:off x="2844028" y="2385199"/>
            <a:ext cx="16692788" cy="9137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r>
              <a:rPr lang="ru-RU" b="1" dirty="0">
                <a:solidFill>
                  <a:srgbClr val="002060"/>
                </a:solidFill>
              </a:rPr>
              <a:t>Предложения ЦБ РФ</a:t>
            </a:r>
            <a:endParaRPr kumimoji="0" lang="ru-RU" sz="5000" b="1" i="0" u="none" strike="noStrike" cap="none" spc="0" normalizeH="0" baseline="0" dirty="0">
              <a:ln>
                <a:noFill/>
              </a:ln>
              <a:solidFill>
                <a:srgbClr val="002060"/>
              </a:solidFill>
              <a:effectLst/>
              <a:uFillTx/>
              <a:latin typeface="+mj-lt"/>
              <a:ea typeface="+mj-ea"/>
              <a:cs typeface="+mj-cs"/>
              <a:sym typeface="Helvetica Light"/>
            </a:endParaRPr>
          </a:p>
        </p:txBody>
      </p:sp>
    </p:spTree>
    <p:extLst>
      <p:ext uri="{BB962C8B-B14F-4D97-AF65-F5344CB8AC3E}">
        <p14:creationId xmlns:p14="http://schemas.microsoft.com/office/powerpoint/2010/main" val="263957265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1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
        <p:nvSpPr>
          <p:cNvPr id="7" name="Название подразделения, лаборатории, факультета и т.д."/>
          <p:cNvSpPr txBox="1"/>
          <p:nvPr/>
        </p:nvSpPr>
        <p:spPr>
          <a:xfrm>
            <a:off x="2830960" y="880809"/>
            <a:ext cx="19010112" cy="636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pPr algn="l"/>
            <a:r>
              <a:rPr lang="ru-RU" sz="3200" dirty="0"/>
              <a:t>Цифровой рубль: плюсы и минусы </a:t>
            </a:r>
          </a:p>
        </p:txBody>
      </p:sp>
      <p:sp>
        <p:nvSpPr>
          <p:cNvPr id="8"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65424" y="3776172"/>
            <a:ext cx="20090232" cy="89864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numCol="1" spcCol="0"/>
          <a:lstStyle/>
          <a:p>
            <a:pPr marL="685800" indent="-685800" algn="just">
              <a:buFont typeface="Wingdings" pitchFamily="2" charset="2"/>
              <a:buChar char="Ø"/>
            </a:pPr>
            <a:r>
              <a:rPr lang="ru-RU" dirty="0">
                <a:solidFill>
                  <a:srgbClr val="002060"/>
                </a:solidFill>
              </a:rPr>
              <a:t>Приравнивание цифрового рубля к наличным и безналичным деньгам, обеспечивая его свободную конверсию для физических и юридических в эти активы и обратно</a:t>
            </a:r>
          </a:p>
          <a:p>
            <a:pPr marL="685800" indent="-685800" algn="just">
              <a:buFont typeface="Wingdings" pitchFamily="2" charset="2"/>
              <a:buChar char="Ø"/>
            </a:pPr>
            <a:endParaRPr lang="ru-RU" dirty="0">
              <a:solidFill>
                <a:srgbClr val="002060"/>
              </a:solidFill>
            </a:endParaRPr>
          </a:p>
          <a:p>
            <a:pPr marL="685800" indent="-685800" algn="just">
              <a:buFont typeface="Wingdings" pitchFamily="2" charset="2"/>
              <a:buChar char="Ø"/>
            </a:pPr>
            <a:r>
              <a:rPr lang="ru-RU" dirty="0">
                <a:solidFill>
                  <a:srgbClr val="002060"/>
                </a:solidFill>
              </a:rPr>
              <a:t>Обеспечение в обязательном порядке прием цифрового рубля в качестве средства платежа</a:t>
            </a:r>
          </a:p>
          <a:p>
            <a:pPr marL="685800" indent="-685800" algn="just">
              <a:buFont typeface="Wingdings" pitchFamily="2" charset="2"/>
              <a:buChar char="Ø"/>
            </a:pPr>
            <a:endParaRPr lang="ru-RU" dirty="0">
              <a:solidFill>
                <a:srgbClr val="002060"/>
              </a:solidFill>
            </a:endParaRPr>
          </a:p>
          <a:p>
            <a:pPr marL="685800" indent="-685800" algn="just">
              <a:buFont typeface="Wingdings" pitchFamily="2" charset="2"/>
              <a:buChar char="Ø"/>
            </a:pPr>
            <a:r>
              <a:rPr lang="ru-RU" dirty="0">
                <a:solidFill>
                  <a:srgbClr val="002060"/>
                </a:solidFill>
              </a:rPr>
              <a:t>Это позволяет цифровому рублю стать полноценной валютой в отличии от любых </a:t>
            </a:r>
            <a:r>
              <a:rPr lang="ru-RU" dirty="0" err="1">
                <a:solidFill>
                  <a:srgbClr val="002060"/>
                </a:solidFill>
              </a:rPr>
              <a:t>криптовалют</a:t>
            </a:r>
            <a:r>
              <a:rPr lang="ru-RU" dirty="0">
                <a:solidFill>
                  <a:srgbClr val="002060"/>
                </a:solidFill>
              </a:rPr>
              <a:t>.</a:t>
            </a:r>
          </a:p>
        </p:txBody>
      </p:sp>
      <p:sp>
        <p:nvSpPr>
          <p:cNvPr id="2" name="TextBox 1">
            <a:extLst>
              <a:ext uri="{FF2B5EF4-FFF2-40B4-BE49-F238E27FC236}">
                <a16:creationId xmlns:a16="http://schemas.microsoft.com/office/drawing/2014/main" id="{E0239428-8905-D444-9EC5-F1C2239B3FE1}"/>
              </a:ext>
            </a:extLst>
          </p:cNvPr>
          <p:cNvSpPr txBox="1"/>
          <p:nvPr/>
        </p:nvSpPr>
        <p:spPr>
          <a:xfrm>
            <a:off x="1855486" y="2236918"/>
            <a:ext cx="8032257" cy="9137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r>
              <a:rPr lang="ru-RU" b="1" dirty="0">
                <a:solidFill>
                  <a:srgbClr val="002060"/>
                </a:solidFill>
              </a:rPr>
              <a:t>Преимущества</a:t>
            </a:r>
            <a:endParaRPr kumimoji="0" lang="ru-RU" sz="5000" b="1" i="0" u="none" strike="noStrike" cap="none" spc="0" normalizeH="0" baseline="0" dirty="0">
              <a:ln>
                <a:noFill/>
              </a:ln>
              <a:solidFill>
                <a:srgbClr val="002060"/>
              </a:solidFill>
              <a:effectLst/>
              <a:uFillTx/>
              <a:latin typeface="+mj-lt"/>
              <a:ea typeface="+mj-ea"/>
              <a:cs typeface="+mj-cs"/>
              <a:sym typeface="Helvetica Light"/>
            </a:endParaRPr>
          </a:p>
        </p:txBody>
      </p:sp>
    </p:spTree>
    <p:extLst>
      <p:ext uri="{BB962C8B-B14F-4D97-AF65-F5344CB8AC3E}">
        <p14:creationId xmlns:p14="http://schemas.microsoft.com/office/powerpoint/2010/main" val="299529910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1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
        <p:nvSpPr>
          <p:cNvPr id="7" name="Название подразделения, лаборатории, факультета и т.д."/>
          <p:cNvSpPr txBox="1"/>
          <p:nvPr/>
        </p:nvSpPr>
        <p:spPr>
          <a:xfrm>
            <a:off x="2830960" y="880809"/>
            <a:ext cx="19010112" cy="636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pPr algn="l"/>
            <a:r>
              <a:rPr lang="ru-RU" sz="3200" dirty="0"/>
              <a:t>Цифровой рубль: плюсы и минусы </a:t>
            </a:r>
          </a:p>
        </p:txBody>
      </p:sp>
      <p:sp>
        <p:nvSpPr>
          <p:cNvPr id="8"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18882" y="4152551"/>
            <a:ext cx="20090232" cy="89864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numCol="1" spcCol="0"/>
          <a:lstStyle/>
          <a:p>
            <a:pPr marL="685800" indent="-685800" algn="just">
              <a:buFont typeface="Wingdings" pitchFamily="2" charset="2"/>
              <a:buChar char="Ø"/>
            </a:pPr>
            <a:r>
              <a:rPr lang="ru-RU" dirty="0">
                <a:solidFill>
                  <a:srgbClr val="002060"/>
                </a:solidFill>
              </a:rPr>
              <a:t>Непонятна его возможная </a:t>
            </a:r>
            <a:r>
              <a:rPr lang="ru-RU" dirty="0" err="1">
                <a:solidFill>
                  <a:srgbClr val="002060"/>
                </a:solidFill>
              </a:rPr>
              <a:t>трансраничность</a:t>
            </a:r>
            <a:r>
              <a:rPr lang="ru-RU" dirty="0">
                <a:solidFill>
                  <a:srgbClr val="002060"/>
                </a:solidFill>
              </a:rPr>
              <a:t>?</a:t>
            </a:r>
          </a:p>
          <a:p>
            <a:pPr marL="685800" indent="-685800" algn="just">
              <a:buFont typeface="Wingdings" pitchFamily="2" charset="2"/>
              <a:buChar char="Ø"/>
            </a:pPr>
            <a:endParaRPr lang="ru-RU" dirty="0">
              <a:solidFill>
                <a:srgbClr val="002060"/>
              </a:solidFill>
            </a:endParaRPr>
          </a:p>
          <a:p>
            <a:pPr marL="685800" indent="-685800" algn="just">
              <a:buFont typeface="Wingdings" pitchFamily="2" charset="2"/>
              <a:buChar char="Ø"/>
            </a:pPr>
            <a:r>
              <a:rPr lang="ru-RU" dirty="0">
                <a:solidFill>
                  <a:srgbClr val="002060"/>
                </a:solidFill>
              </a:rPr>
              <a:t>Централизованный реестр усиливает риски. Децентрализованный  частный уже существует </a:t>
            </a:r>
          </a:p>
          <a:p>
            <a:pPr marL="685800" indent="-685800" algn="just">
              <a:buFont typeface="Wingdings" pitchFamily="2" charset="2"/>
              <a:buChar char="Ø"/>
            </a:pPr>
            <a:endParaRPr lang="ru-RU" dirty="0">
              <a:solidFill>
                <a:srgbClr val="002060"/>
              </a:solidFill>
            </a:endParaRPr>
          </a:p>
          <a:p>
            <a:pPr marL="685800" indent="-685800" algn="just">
              <a:buFont typeface="Wingdings" pitchFamily="2" charset="2"/>
              <a:buChar char="Ø"/>
            </a:pPr>
            <a:r>
              <a:rPr lang="ru-RU" dirty="0">
                <a:solidFill>
                  <a:srgbClr val="002060"/>
                </a:solidFill>
              </a:rPr>
              <a:t>Уход платежей из банков значительно ухудшит возможности фондирования мелких и средних банков. Что дальше будет с депозитами и кредитами?</a:t>
            </a:r>
          </a:p>
          <a:p>
            <a:pPr marL="685800" indent="-685800" algn="just">
              <a:buFont typeface="Wingdings" pitchFamily="2" charset="2"/>
              <a:buChar char="Ø"/>
            </a:pPr>
            <a:endParaRPr lang="ru-RU" dirty="0">
              <a:solidFill>
                <a:srgbClr val="002060"/>
              </a:solidFill>
            </a:endParaRPr>
          </a:p>
          <a:p>
            <a:pPr marL="685800" indent="-685800" algn="just">
              <a:buFont typeface="Wingdings" pitchFamily="2" charset="2"/>
              <a:buChar char="Ø"/>
            </a:pPr>
            <a:r>
              <a:rPr lang="ru-RU" dirty="0">
                <a:solidFill>
                  <a:srgbClr val="002060"/>
                </a:solidFill>
              </a:rPr>
              <a:t>Возникает угроза уничтожения конкуренции за счет передачи функций банков ЦБ.</a:t>
            </a:r>
          </a:p>
          <a:p>
            <a:pPr marL="457200" lvl="8" indent="-457200" algn="l">
              <a:buFont typeface="Wingdings" panose="05000000000000000000" pitchFamily="2" charset="2"/>
              <a:buChar char="Ø"/>
              <a:defRPr sz="2800">
                <a:solidFill>
                  <a:srgbClr val="253957"/>
                </a:solidFill>
                <a:latin typeface="+mn-lt"/>
                <a:ea typeface="+mn-ea"/>
                <a:cs typeface="+mn-cs"/>
                <a:sym typeface="Arial Narrow"/>
              </a:defRPr>
            </a:pPr>
            <a:endParaRPr lang="ru-RU" sz="3200" dirty="0"/>
          </a:p>
        </p:txBody>
      </p:sp>
      <p:sp>
        <p:nvSpPr>
          <p:cNvPr id="2" name="TextBox 1">
            <a:extLst>
              <a:ext uri="{FF2B5EF4-FFF2-40B4-BE49-F238E27FC236}">
                <a16:creationId xmlns:a16="http://schemas.microsoft.com/office/drawing/2014/main" id="{B2E1EE9F-C429-2441-AE80-10599F28BA52}"/>
              </a:ext>
            </a:extLst>
          </p:cNvPr>
          <p:cNvSpPr txBox="1"/>
          <p:nvPr/>
        </p:nvSpPr>
        <p:spPr>
          <a:xfrm>
            <a:off x="2426185" y="2541798"/>
            <a:ext cx="8116183" cy="9137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r>
              <a:rPr lang="ru-RU" b="1" dirty="0">
                <a:solidFill>
                  <a:srgbClr val="002060"/>
                </a:solidFill>
              </a:rPr>
              <a:t>Недостатки</a:t>
            </a:r>
            <a:endParaRPr kumimoji="0" lang="ru-RU" sz="5000" b="1" i="0" u="none" strike="noStrike" cap="none" spc="0" normalizeH="0" baseline="0" dirty="0">
              <a:ln>
                <a:noFill/>
              </a:ln>
              <a:solidFill>
                <a:srgbClr val="002060"/>
              </a:solidFill>
              <a:effectLst/>
              <a:uFillTx/>
              <a:latin typeface="+mj-lt"/>
              <a:ea typeface="+mj-ea"/>
              <a:cs typeface="+mj-cs"/>
              <a:sym typeface="Helvetica Light"/>
            </a:endParaRPr>
          </a:p>
        </p:txBody>
      </p:sp>
    </p:spTree>
    <p:extLst>
      <p:ext uri="{BB962C8B-B14F-4D97-AF65-F5344CB8AC3E}">
        <p14:creationId xmlns:p14="http://schemas.microsoft.com/office/powerpoint/2010/main" val="157122911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pic>
        <p:nvPicPr>
          <p:cNvPr id="13" name="Изображение" descr="Изображение"/>
          <p:cNvPicPr>
            <a:picLocks noChangeAspect="1"/>
          </p:cNvPicPr>
          <p:nvPr/>
        </p:nvPicPr>
        <p:blipFill>
          <a:blip r:embed="rId2"/>
          <a:stretch>
            <a:fillRect/>
          </a:stretch>
        </p:blipFill>
        <p:spPr>
          <a:xfrm>
            <a:off x="1226606" y="586180"/>
            <a:ext cx="1199579" cy="1199579"/>
          </a:xfrm>
          <a:prstGeom prst="rect">
            <a:avLst/>
          </a:prstGeom>
          <a:ln w="12700">
            <a:miter lim="400000"/>
          </a:ln>
        </p:spPr>
      </p:pic>
      <p:sp>
        <p:nvSpPr>
          <p:cNvPr id="7" name="Название подразделения, лаборатории, факультета и т.д."/>
          <p:cNvSpPr txBox="1"/>
          <p:nvPr/>
        </p:nvSpPr>
        <p:spPr>
          <a:xfrm>
            <a:off x="2830960" y="880809"/>
            <a:ext cx="19010112" cy="6367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1437" tIns="71437" rIns="71437" bIns="71437" anchor="ctr">
            <a:spAutoFit/>
          </a:bodyPr>
          <a:lstStyle>
            <a:lvl1pPr algn="r">
              <a:defRPr sz="2400">
                <a:solidFill>
                  <a:srgbClr val="253957"/>
                </a:solidFill>
                <a:latin typeface="+mn-lt"/>
                <a:ea typeface="+mn-ea"/>
                <a:cs typeface="+mn-cs"/>
                <a:sym typeface="Arial Narrow"/>
              </a:defRPr>
            </a:lvl1pPr>
          </a:lstStyle>
          <a:p>
            <a:pPr algn="l"/>
            <a:r>
              <a:rPr lang="ru-RU" sz="3200" dirty="0"/>
              <a:t>Цифровой рубль: плюсы и минусы </a:t>
            </a:r>
          </a:p>
        </p:txBody>
      </p:sp>
      <p:sp>
        <p:nvSpPr>
          <p:cNvPr id="8"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18882" y="4152551"/>
            <a:ext cx="20090232" cy="898648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71437" tIns="71437" rIns="71437" bIns="71437" numCol="1" spcCol="0"/>
          <a:lstStyle/>
          <a:p>
            <a:endParaRPr lang="ru-RU" dirty="0">
              <a:solidFill>
                <a:srgbClr val="002060"/>
              </a:solidFill>
              <a:cs typeface="Al Bayan Plain" pitchFamily="2" charset="-78"/>
            </a:endParaRPr>
          </a:p>
          <a:p>
            <a:r>
              <a:rPr lang="ru-RU" dirty="0">
                <a:solidFill>
                  <a:srgbClr val="002060"/>
                </a:solidFill>
                <a:cs typeface="Al Bayan Plain" pitchFamily="2" charset="-78"/>
              </a:rPr>
              <a:t>1. Цифровой рубль ЦБ не будет конкурентно способен по сравнению с обычными </a:t>
            </a:r>
            <a:r>
              <a:rPr lang="ru-RU" dirty="0" err="1">
                <a:solidFill>
                  <a:srgbClr val="002060"/>
                </a:solidFill>
                <a:cs typeface="Al Bayan Plain" pitchFamily="2" charset="-78"/>
              </a:rPr>
              <a:t>криптовалютами</a:t>
            </a:r>
            <a:r>
              <a:rPr lang="ru-RU" dirty="0">
                <a:solidFill>
                  <a:srgbClr val="002060"/>
                </a:solidFill>
                <a:cs typeface="Al Bayan Plain" pitchFamily="2" charset="-78"/>
              </a:rPr>
              <a:t>, что по-видимому приведет к запрету последних</a:t>
            </a:r>
          </a:p>
          <a:p>
            <a:endParaRPr lang="ru-RU" dirty="0">
              <a:solidFill>
                <a:srgbClr val="002060"/>
              </a:solidFill>
              <a:cs typeface="Al Bayan Plain" pitchFamily="2" charset="-78"/>
            </a:endParaRPr>
          </a:p>
          <a:p>
            <a:r>
              <a:rPr lang="ru-RU" dirty="0">
                <a:solidFill>
                  <a:srgbClr val="002060"/>
                </a:solidFill>
                <a:cs typeface="Al Bayan Plain" pitchFamily="2" charset="-78"/>
              </a:rPr>
              <a:t>	   2. Остается непонятным, для чего он собственно нужен? Какие     новые свойства появляются у него по сравнению  с существующими наличными и безналичными деньгами?</a:t>
            </a:r>
          </a:p>
          <a:p>
            <a:pPr marL="457200" lvl="8" indent="-457200" algn="l">
              <a:buFont typeface="Wingdings" panose="05000000000000000000" pitchFamily="2" charset="2"/>
              <a:buChar char="Ø"/>
              <a:defRPr sz="2800">
                <a:solidFill>
                  <a:srgbClr val="253957"/>
                </a:solidFill>
                <a:latin typeface="+mn-lt"/>
                <a:ea typeface="+mn-ea"/>
                <a:cs typeface="+mn-cs"/>
                <a:sym typeface="Arial Narrow"/>
              </a:defRPr>
            </a:pPr>
            <a:endParaRPr lang="ru-RU" sz="3200" dirty="0"/>
          </a:p>
        </p:txBody>
      </p:sp>
      <p:sp>
        <p:nvSpPr>
          <p:cNvPr id="3" name="TextBox 2">
            <a:extLst>
              <a:ext uri="{FF2B5EF4-FFF2-40B4-BE49-F238E27FC236}">
                <a16:creationId xmlns:a16="http://schemas.microsoft.com/office/drawing/2014/main" id="{2B71A580-78EE-6443-AB5F-ADDBD8275BF9}"/>
              </a:ext>
            </a:extLst>
          </p:cNvPr>
          <p:cNvSpPr txBox="1"/>
          <p:nvPr/>
        </p:nvSpPr>
        <p:spPr>
          <a:xfrm>
            <a:off x="2830960" y="2643366"/>
            <a:ext cx="11054460" cy="91371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7" tIns="71437" rIns="71437" bIns="71437" numCol="1" spcCol="38100" rtlCol="0" anchor="ctr">
            <a:spAutoFit/>
          </a:bodyPr>
          <a:lstStyle/>
          <a:p>
            <a:r>
              <a:rPr lang="ru-RU" b="1" dirty="0">
                <a:solidFill>
                  <a:srgbClr val="33415C"/>
                </a:solidFill>
              </a:rPr>
              <a:t>Выводы</a:t>
            </a:r>
            <a:endParaRPr kumimoji="0" lang="ru-RU" sz="5000" b="1" i="0" u="none" strike="noStrike" cap="none" spc="0" normalizeH="0" baseline="0" dirty="0">
              <a:ln>
                <a:noFill/>
              </a:ln>
              <a:solidFill>
                <a:srgbClr val="33415C"/>
              </a:solidFill>
              <a:effectLst/>
              <a:uFillTx/>
              <a:latin typeface="+mj-lt"/>
              <a:ea typeface="+mj-ea"/>
              <a:cs typeface="+mj-cs"/>
              <a:sym typeface="Helvetica Light"/>
            </a:endParaRPr>
          </a:p>
        </p:txBody>
      </p:sp>
    </p:spTree>
    <p:extLst>
      <p:ext uri="{BB962C8B-B14F-4D97-AF65-F5344CB8AC3E}">
        <p14:creationId xmlns:p14="http://schemas.microsoft.com/office/powerpoint/2010/main" val="1405192666"/>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Изображение" descr="Изображение"/>
          <p:cNvPicPr>
            <a:picLocks noChangeAspect="1"/>
          </p:cNvPicPr>
          <p:nvPr/>
        </p:nvPicPr>
        <p:blipFill>
          <a:blip r:embed="rId3"/>
          <a:stretch>
            <a:fillRect/>
          </a:stretch>
        </p:blipFill>
        <p:spPr>
          <a:xfrm>
            <a:off x="10031760" y="4913784"/>
            <a:ext cx="3195850" cy="3090059"/>
          </a:xfrm>
          <a:prstGeom prst="rect">
            <a:avLst/>
          </a:prstGeom>
          <a:ln w="12700">
            <a:miter lim="400000"/>
          </a:ln>
        </p:spPr>
      </p:pic>
    </p:spTree>
    <p:extLst>
      <p:ext uri="{BB962C8B-B14F-4D97-AF65-F5344CB8AC3E}">
        <p14:creationId xmlns:p14="http://schemas.microsoft.com/office/powerpoint/2010/main" val="2522218193"/>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1031</TotalTime>
  <Words>325</Words>
  <Application>Microsoft Office PowerPoint</Application>
  <PresentationFormat>Произвольный</PresentationFormat>
  <Paragraphs>45</Paragraphs>
  <Slides>7</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7</vt:i4>
      </vt:variant>
    </vt:vector>
  </HeadingPairs>
  <TitlesOfParts>
    <vt:vector size="14" baseType="lpstr">
      <vt:lpstr>Al Bayan Plain</vt:lpstr>
      <vt:lpstr>Arial Narrow</vt:lpstr>
      <vt:lpstr>Helvetica</vt:lpstr>
      <vt:lpstr>Helvetica Light</vt:lpstr>
      <vt:lpstr>Helvetica Neue</vt:lpstr>
      <vt:lpstr>Wingdings</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Логинов Игорь Эдуардович</dc:creator>
  <cp:lastModifiedBy>Логинов Игорь Эдуардович</cp:lastModifiedBy>
  <cp:revision>269</cp:revision>
  <dcterms:modified xsi:type="dcterms:W3CDTF">2021-01-20T10:50:13Z</dcterms:modified>
</cp:coreProperties>
</file>