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4" r:id="rId4"/>
    <p:sldId id="263" r:id="rId5"/>
    <p:sldId id="265" r:id="rId6"/>
    <p:sldId id="266" r:id="rId7"/>
    <p:sldId id="260" r:id="rId8"/>
    <p:sldId id="261" r:id="rId9"/>
    <p:sldId id="262" r:id="rId10"/>
    <p:sldId id="268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2"/>
    <p:restoredTop sz="95345"/>
  </p:normalViewPr>
  <p:slideViewPr>
    <p:cSldViewPr snapToGrid="0" snapToObjects="1">
      <p:cViewPr varScale="1">
        <p:scale>
          <a:sx n="100" d="100"/>
          <a:sy n="100" d="100"/>
        </p:scale>
        <p:origin x="75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rbes.ru/finansy-i-investicii/417661-strasti-po-cifre-pochemu-cifrovogo-rublya-opasayutsya-finansisty-i-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85951E-32B9-614E-A29C-607D65658C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1852608"/>
            <a:ext cx="8361229" cy="2098226"/>
          </a:xfrm>
        </p:spPr>
        <p:txBody>
          <a:bodyPr/>
          <a:lstStyle/>
          <a:p>
            <a:r>
              <a:rPr lang="ru-RU" sz="6600" dirty="0"/>
              <a:t>Тезисы к совещанию по </a:t>
            </a:r>
            <a:r>
              <a:rPr lang="ru-RU" sz="6600"/>
              <a:t>цифровому рублю </a:t>
            </a:r>
            <a:endParaRPr lang="ru-RU" sz="6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588F845-F743-E946-AEE4-98F3228C8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4" y="4248379"/>
            <a:ext cx="6831673" cy="1086237"/>
          </a:xfrm>
        </p:spPr>
        <p:txBody>
          <a:bodyPr>
            <a:normAutofit fontScale="92500"/>
          </a:bodyPr>
          <a:lstStyle/>
          <a:p>
            <a:r>
              <a:rPr lang="ru-RU" dirty="0"/>
              <a:t>Виктор </a:t>
            </a:r>
            <a:r>
              <a:rPr lang="ru-RU" dirty="0" err="1"/>
              <a:t>Достов</a:t>
            </a:r>
            <a:r>
              <a:rPr lang="ru-RU" dirty="0"/>
              <a:t>, Павел Шуст</a:t>
            </a:r>
          </a:p>
          <a:p>
            <a:r>
              <a:rPr lang="ru-RU" dirty="0"/>
              <a:t>АЭД/Центр Технологий Распределенных реестров СПбГУ</a:t>
            </a:r>
          </a:p>
        </p:txBody>
      </p:sp>
    </p:spTree>
    <p:extLst>
      <p:ext uri="{BB962C8B-B14F-4D97-AF65-F5344CB8AC3E}">
        <p14:creationId xmlns:p14="http://schemas.microsoft.com/office/powerpoint/2010/main" val="3557571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19803B-DB5F-2147-8148-CA1343281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8300"/>
            <a:ext cx="9601200" cy="622300"/>
          </a:xfrm>
        </p:spPr>
        <p:txBody>
          <a:bodyPr>
            <a:normAutofit fontScale="90000"/>
          </a:bodyPr>
          <a:lstStyle/>
          <a:p>
            <a:r>
              <a:rPr lang="ru-RU" dirty="0"/>
              <a:t>Публикации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EE2180-3C1C-5E41-B35C-9F6D836D9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95400"/>
            <a:ext cx="9601200" cy="4965700"/>
          </a:xfrm>
        </p:spPr>
        <p:txBody>
          <a:bodyPr>
            <a:normAutofit fontScale="40000" lnSpcReduction="20000"/>
          </a:bodyPr>
          <a:lstStyle/>
          <a:p>
            <a:r>
              <a:rPr lang="ru-RU" sz="4400" dirty="0" err="1"/>
              <a:t>Достов</a:t>
            </a:r>
            <a:r>
              <a:rPr lang="ru-RU" sz="4400" dirty="0"/>
              <a:t> В.Л., Шуст П.М., Цифровые валюты центральных банков: потенциальные пути использования в трансграничных расчетах  // Международные банковские операции, №1(75)\2020,  стр. 67-72</a:t>
            </a:r>
          </a:p>
          <a:p>
            <a:pPr lvl="0"/>
            <a:r>
              <a:rPr lang="en-US" sz="4400" dirty="0"/>
              <a:t>KOCHERGIN Dmitry, DOSTOV Victor. Central Banks Digital currency: issuing and integration scenarios in the monetary and payment system // In: </a:t>
            </a:r>
            <a:r>
              <a:rPr lang="en-US" sz="4400" dirty="0" err="1"/>
              <a:t>Abramowicz</a:t>
            </a:r>
            <a:r>
              <a:rPr lang="en-US" sz="4400" dirty="0"/>
              <a:t> W., Klein G. (eds) Business Information Systems Workshops. BIS 2020. Lecture Notes in Business Information Processing, vol 394. Pp 111-119. Springer, Cham. </a:t>
            </a:r>
            <a:endParaRPr lang="ru-RU" sz="4400" dirty="0"/>
          </a:p>
          <a:p>
            <a:pPr lvl="0"/>
            <a:r>
              <a:rPr lang="en-US" sz="4400" dirty="0"/>
              <a:t>Victor </a:t>
            </a:r>
            <a:r>
              <a:rPr lang="en-US" sz="4400" dirty="0" err="1"/>
              <a:t>Dostov</a:t>
            </a:r>
            <a:r>
              <a:rPr lang="en-US" sz="4400" dirty="0"/>
              <a:t>, Pavel </a:t>
            </a:r>
            <a:r>
              <a:rPr lang="en-US" sz="4400" dirty="0" err="1"/>
              <a:t>Shust</a:t>
            </a:r>
            <a:r>
              <a:rPr lang="en-US" sz="4400" dirty="0"/>
              <a:t>. A generalization of Bass equation for description of diffusion of cryptocurrencies and other payment methods and some metrics for cooperation on market // In: BDLTA workshop,  conference, 20th International Conference, Cagliari, Italy, July 1–4, 2020, Proceedings, Part III Springer Nature Switzerland AG 2020 O. </a:t>
            </a:r>
            <a:r>
              <a:rPr lang="en-US" sz="4400" dirty="0" err="1"/>
              <a:t>Gervasi</a:t>
            </a:r>
            <a:r>
              <a:rPr lang="en-US" sz="4400" dirty="0"/>
              <a:t> et al. (Eds.): ICCSA 2020, LNCS 12251, pp. 3–13, 2020</a:t>
            </a:r>
            <a:r>
              <a:rPr lang="en-US" sz="4400"/>
              <a:t>. </a:t>
            </a:r>
            <a:endParaRPr lang="ru-RU" sz="4400" dirty="0"/>
          </a:p>
          <a:p>
            <a:r>
              <a:rPr lang="en-US" sz="4400" dirty="0"/>
              <a:t> Victor DOSTOV, Alexander IVANOV, Victor TITOV (2020). Interoperability of Traditional and Distributed Ledger-Based Payment Systems // 36th IBIMA Conference, 2020.</a:t>
            </a:r>
            <a:endParaRPr lang="ru-RU" sz="4400" dirty="0"/>
          </a:p>
          <a:p>
            <a:r>
              <a:rPr lang="ru-RU" sz="4400" dirty="0" err="1"/>
              <a:t>В.Л.Достов</a:t>
            </a:r>
            <a:r>
              <a:rPr lang="ru-RU" sz="4400" dirty="0"/>
              <a:t>. Страсти по цифре: почему цифрового рубля опасаются финансисты и в чем его польза. </a:t>
            </a:r>
            <a:r>
              <a:rPr lang="en-US" sz="4400" dirty="0"/>
              <a:t>Forbes 01.</a:t>
            </a:r>
            <a:r>
              <a:rPr lang="ru-RU" sz="4400" dirty="0"/>
              <a:t>20</a:t>
            </a:r>
            <a:r>
              <a:rPr lang="en-US" sz="4400" dirty="0"/>
              <a:t>21. </a:t>
            </a:r>
            <a:r>
              <a:rPr lang="en-US" sz="4400" dirty="0">
                <a:hlinkClick r:id="rId2"/>
              </a:rPr>
              <a:t>https://www.forbes.ru/finansy-i-investicii/417661-strasti-po-cifre-pochemu-cifrovogo-rublya-opasayutsya-finansisty-i-v</a:t>
            </a:r>
            <a:endParaRPr lang="ru-RU" sz="4400" dirty="0"/>
          </a:p>
          <a:p>
            <a:r>
              <a:rPr lang="ru-RU" sz="4400" dirty="0" err="1"/>
              <a:t>В.Л.Достов</a:t>
            </a:r>
            <a:r>
              <a:rPr lang="ru-RU" sz="4400" dirty="0"/>
              <a:t>. «Это покушение на базовую модель». Как цифровой рубль изменит </a:t>
            </a:r>
            <a:r>
              <a:rPr lang="ru-RU" sz="4400" dirty="0" err="1"/>
              <a:t>финтех</a:t>
            </a:r>
            <a:r>
              <a:rPr lang="ru-RU" sz="4400" dirty="0"/>
              <a:t>. РБК 10.2020.  </a:t>
            </a:r>
            <a:r>
              <a:rPr lang="en-US" sz="4400" dirty="0"/>
              <a:t>https://</a:t>
            </a:r>
            <a:r>
              <a:rPr lang="en-US" sz="4400" dirty="0" err="1"/>
              <a:t>quote.rbc.ru</a:t>
            </a:r>
            <a:r>
              <a:rPr lang="en-US" sz="4400" dirty="0"/>
              <a:t>/news/article/5f8d4e4d9a794779fbcf3b7b</a:t>
            </a:r>
            <a:endParaRPr lang="ru-RU" sz="4400" dirty="0"/>
          </a:p>
          <a:p>
            <a:pPr marL="0" indent="0">
              <a:buNone/>
            </a:pPr>
            <a:endParaRPr lang="ru-RU" sz="4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8121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06860A-D3A1-EC4B-BF2F-1333A4744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Виктор Достов </a:t>
            </a:r>
            <a:br>
              <a:rPr lang="ru-RU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3CB8E3-0662-EA48-878D-CB6A5CCC5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5461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dirty="0"/>
              <a:t>+79219638515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893984E-4325-BD43-9229-43BF1E604709}"/>
              </a:ext>
            </a:extLst>
          </p:cNvPr>
          <p:cNvSpPr/>
          <p:nvPr/>
        </p:nvSpPr>
        <p:spPr>
          <a:xfrm>
            <a:off x="1473200" y="332876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/>
              <a:t>greygato@gmail.com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40681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75FFD0-7A89-7941-B768-1DA9BABC9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Целесобразность</a:t>
            </a:r>
            <a:r>
              <a:rPr lang="ru-RU" dirty="0"/>
              <a:t> введения цифрового рубля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94CB6B-78AB-934D-B0E9-440EB58B6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Представляется, что </a:t>
            </a:r>
            <a:r>
              <a:rPr lang="en-US" dirty="0"/>
              <a:t>CBDC </a:t>
            </a:r>
            <a:r>
              <a:rPr lang="ru-RU" dirty="0"/>
              <a:t>стали естественным следствием </a:t>
            </a:r>
          </a:p>
          <a:p>
            <a:pPr lvl="1"/>
            <a:r>
              <a:rPr lang="ru-RU" dirty="0"/>
              <a:t>технологического развития, позволяющего централизованно управлять миллиардом счетов</a:t>
            </a:r>
          </a:p>
          <a:p>
            <a:pPr lvl="1"/>
            <a:r>
              <a:rPr lang="ru-RU" dirty="0"/>
              <a:t>Новой  концепции центральных банков, перешедших к активным технологическим интервенциям (</a:t>
            </a:r>
            <a:r>
              <a:rPr lang="en-US" dirty="0"/>
              <a:t>RTGS,  </a:t>
            </a:r>
            <a:r>
              <a:rPr lang="ru-RU" dirty="0"/>
              <a:t>МИР, СБП, ЕБС 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/>
              <a:t> </a:t>
            </a:r>
            <a:r>
              <a:rPr lang="ru-RU" dirty="0"/>
              <a:t>так далее).</a:t>
            </a:r>
          </a:p>
          <a:p>
            <a:r>
              <a:rPr lang="ru-RU" dirty="0"/>
              <a:t>В свете этого -- концепция </a:t>
            </a:r>
            <a:r>
              <a:rPr lang="en-US" dirty="0"/>
              <a:t>CBDC – </a:t>
            </a:r>
            <a:r>
              <a:rPr lang="ru-RU" dirty="0"/>
              <a:t>абсолютно естественный шаг, использующий эффект масштаба, убирающий фрагментацию национальной платежной системы, повышающей степень контроля над денежной массой и ее оборотом. </a:t>
            </a:r>
          </a:p>
          <a:p>
            <a:r>
              <a:rPr lang="ru-RU" dirty="0"/>
              <a:t>Развилка между </a:t>
            </a:r>
            <a:r>
              <a:rPr lang="ru-RU" dirty="0" err="1"/>
              <a:t>суперцентрализацией</a:t>
            </a:r>
            <a:r>
              <a:rPr lang="ru-RU" dirty="0"/>
              <a:t> и полным распределением финансовой системы (Сбербанк </a:t>
            </a:r>
            <a:r>
              <a:rPr lang="en-US" dirty="0"/>
              <a:t>vs </a:t>
            </a:r>
            <a:r>
              <a:rPr lang="ru-RU" dirty="0" err="1"/>
              <a:t>Биткойн</a:t>
            </a:r>
            <a:r>
              <a:rPr lang="ru-RU" dirty="0"/>
              <a:t>)</a:t>
            </a:r>
          </a:p>
          <a:p>
            <a:pPr lvl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0355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B72816-D576-4741-8989-5BB77A0DC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это будет работать? Пока не решено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C44505-0BD5-6C43-8966-CB4CCBF5E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 распределенных реестрах (похоже на </a:t>
            </a:r>
            <a:r>
              <a:rPr lang="ru-RU" dirty="0" err="1"/>
              <a:t>биткойн</a:t>
            </a:r>
            <a:r>
              <a:rPr lang="ru-RU" dirty="0"/>
              <a:t>, но полностью управляемый государством технологически и с фиксированным курсом 1ЦР=1₽), или </a:t>
            </a:r>
          </a:p>
          <a:p>
            <a:r>
              <a:rPr lang="ru-RU" dirty="0"/>
              <a:t>Централизованная модель (как кошельки </a:t>
            </a:r>
            <a:r>
              <a:rPr lang="ru-RU" dirty="0" err="1"/>
              <a:t>Яндекс.Деньги</a:t>
            </a:r>
            <a:r>
              <a:rPr lang="ru-RU" dirty="0"/>
              <a:t> или счета в </a:t>
            </a:r>
            <a:r>
              <a:rPr lang="ru-RU" dirty="0" err="1"/>
              <a:t>Сбербанк.Онлайн</a:t>
            </a:r>
            <a:r>
              <a:rPr lang="ru-RU" dirty="0"/>
              <a:t>, но все лежит на сервере в ЦБ)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Изначально все говорили о РР, но недавние заявления ЕЦБ и других говорят об аргументах в пользу централизованной реализации.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5142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262B11-60AB-3048-85A2-71C75C3B8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Концепции и базовые цели в странах разные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D9CAA5-35D9-4D40-9637-0B8B37D30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Африка – финансовая доступность</a:t>
            </a:r>
          </a:p>
          <a:p>
            <a:r>
              <a:rPr lang="ru-RU" dirty="0"/>
              <a:t>Китай – доступность, зарубежная диаспора, борьба с  цифровыми олигархами</a:t>
            </a:r>
          </a:p>
          <a:p>
            <a:r>
              <a:rPr lang="ru-RU" dirty="0"/>
              <a:t>ЕС – стимул для </a:t>
            </a:r>
            <a:r>
              <a:rPr lang="ru-RU" dirty="0" err="1"/>
              <a:t>финтеха</a:t>
            </a:r>
            <a:r>
              <a:rPr lang="ru-RU" dirty="0"/>
              <a:t>, угрозы частных платежных систем и гигантов типа ФБ, </a:t>
            </a:r>
            <a:r>
              <a:rPr lang="ru-RU" dirty="0" err="1"/>
              <a:t>криптовалют</a:t>
            </a:r>
            <a:r>
              <a:rPr lang="ru-RU" dirty="0"/>
              <a:t>, сжатие наличной массы и экстренные сценарии</a:t>
            </a:r>
            <a:endParaRPr lang="en-US" dirty="0"/>
          </a:p>
          <a:p>
            <a:r>
              <a:rPr lang="ru-RU" dirty="0"/>
              <a:t>Венесуэла, Иран – </a:t>
            </a:r>
            <a:r>
              <a:rPr lang="ru-RU" dirty="0" err="1"/>
              <a:t>антисанкционные</a:t>
            </a:r>
            <a:r>
              <a:rPr lang="ru-RU" dirty="0"/>
              <a:t> инструменты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004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8893DFB-D83A-1A44-959D-501E6970E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81000"/>
            <a:ext cx="10401300" cy="62484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Детализация:</a:t>
            </a:r>
          </a:p>
          <a:p>
            <a:pPr lvl="1"/>
            <a:r>
              <a:rPr lang="ru-RU" dirty="0"/>
              <a:t>Повышение эффективности (скорости работы, информационной безопасности, простоты использования конечным потребителем) национальной платежной системы </a:t>
            </a:r>
          </a:p>
          <a:p>
            <a:pPr lvl="1"/>
            <a:r>
              <a:rPr lang="ru-RU" dirty="0"/>
              <a:t>Рост финансовой доступности для населения</a:t>
            </a:r>
            <a:r>
              <a:rPr lang="ru-RU" sz="1100" dirty="0"/>
              <a:t> </a:t>
            </a:r>
            <a:r>
              <a:rPr lang="ru-RU" dirty="0"/>
              <a:t> (например, в удаленных регионах) </a:t>
            </a:r>
          </a:p>
          <a:p>
            <a:pPr lvl="1"/>
            <a:r>
              <a:rPr lang="ru-RU" dirty="0"/>
              <a:t>Снижение стоимости транзакций для конечного потребителя </a:t>
            </a:r>
          </a:p>
          <a:p>
            <a:pPr lvl="1"/>
            <a:r>
              <a:rPr lang="ru-RU" dirty="0"/>
              <a:t>Улучшение контроля монетарной политики (контроль денежной массы, разделение кредитной и дебетовой массы, прямое применение учетных ставок и так далее)</a:t>
            </a:r>
          </a:p>
          <a:p>
            <a:pPr lvl="1"/>
            <a:r>
              <a:rPr lang="ru-RU" dirty="0"/>
              <a:t>Сокращение наличного оборота</a:t>
            </a:r>
          </a:p>
          <a:p>
            <a:pPr lvl="1"/>
            <a:r>
              <a:rPr lang="ru-RU" dirty="0" err="1"/>
              <a:t>Офф-лайновые</a:t>
            </a:r>
            <a:r>
              <a:rPr lang="ru-RU" dirty="0"/>
              <a:t> платежи</a:t>
            </a:r>
            <a:r>
              <a:rPr lang="ru-RU" sz="1100" dirty="0"/>
              <a:t> </a:t>
            </a:r>
            <a:endParaRPr lang="ru-RU" dirty="0"/>
          </a:p>
          <a:p>
            <a:pPr lvl="1"/>
            <a:r>
              <a:rPr lang="ru-RU" dirty="0"/>
              <a:t>Прямая гарантия ликвидности цифровой валюты государством без посредничества банков</a:t>
            </a:r>
          </a:p>
          <a:p>
            <a:pPr lvl="1"/>
            <a:r>
              <a:rPr lang="ru-RU" dirty="0"/>
              <a:t>Контроль над расходами, включая целевое расходование средств</a:t>
            </a:r>
          </a:p>
          <a:p>
            <a:pPr lvl="1"/>
            <a:r>
              <a:rPr lang="ru-RU" dirty="0"/>
              <a:t>Защита рынка от международных платежных систем, цифровых гигантов типа </a:t>
            </a:r>
            <a:r>
              <a:rPr lang="ru-RU" dirty="0" err="1"/>
              <a:t>Фейсбука</a:t>
            </a:r>
            <a:r>
              <a:rPr lang="ru-RU" dirty="0"/>
              <a:t>, </a:t>
            </a:r>
            <a:r>
              <a:rPr lang="ru-RU" dirty="0" err="1"/>
              <a:t>криптовалют</a:t>
            </a:r>
            <a:endParaRPr lang="ru-RU" dirty="0"/>
          </a:p>
          <a:p>
            <a:pPr lvl="1"/>
            <a:r>
              <a:rPr lang="ru-RU" dirty="0"/>
              <a:t>Единое средство платежа для государства и диаспоры (например, китайской или индусской)</a:t>
            </a:r>
          </a:p>
          <a:p>
            <a:pPr lvl="1"/>
            <a:r>
              <a:rPr lang="ru-RU" dirty="0"/>
              <a:t>Стимул для развития платежных инноваций - скорее это не стимул, а новые возможности, открываемые благодаря внедрению новой инфраструктуры</a:t>
            </a:r>
          </a:p>
          <a:p>
            <a:pPr lvl="1"/>
            <a:r>
              <a:rPr lang="ru-RU" dirty="0"/>
              <a:t>«Экстренная» платежная система повышенной устойчивости на случай техногенных катастроф, пандемий и так далее</a:t>
            </a:r>
          </a:p>
          <a:p>
            <a:pPr lvl="1"/>
            <a:r>
              <a:rPr lang="ru-RU" dirty="0"/>
              <a:t>Возможность совершения микроплатежей</a:t>
            </a:r>
          </a:p>
          <a:p>
            <a:pPr lvl="1"/>
            <a:r>
              <a:rPr lang="ru-RU" dirty="0"/>
              <a:t>Создание </a:t>
            </a:r>
            <a:r>
              <a:rPr lang="ru-RU" dirty="0" err="1"/>
              <a:t>безрискового</a:t>
            </a:r>
            <a:r>
              <a:rPr lang="ru-RU" dirty="0"/>
              <a:t> средства сбережения денежных средств</a:t>
            </a:r>
          </a:p>
          <a:p>
            <a:pPr lvl="1"/>
            <a:r>
              <a:rPr lang="ru-RU" dirty="0"/>
              <a:t>Защита накоплений в случае банкротства финансовых посредников</a:t>
            </a:r>
          </a:p>
          <a:p>
            <a:pPr lvl="1"/>
            <a:r>
              <a:rPr lang="ru-RU" dirty="0"/>
              <a:t>Возможность обхода </a:t>
            </a:r>
            <a:r>
              <a:rPr lang="ru-RU" dirty="0" err="1"/>
              <a:t>санкционных</a:t>
            </a:r>
            <a:r>
              <a:rPr lang="ru-RU" dirty="0"/>
              <a:t> ограничений</a:t>
            </a:r>
            <a:r>
              <a:rPr lang="ru-RU" sz="1100" dirty="0"/>
              <a:t> </a:t>
            </a:r>
            <a:r>
              <a:rPr lang="ru-RU" dirty="0"/>
              <a:t> </a:t>
            </a:r>
          </a:p>
          <a:p>
            <a:pPr lvl="1"/>
            <a:r>
              <a:rPr lang="ru-RU" dirty="0"/>
              <a:t>Другое (указать)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8472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64401-C718-9F4B-8ECA-2F46C1621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 аспекта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0560B1-7875-D149-9622-25F95D94B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Насколько АКТУАЛЬНЫ задачи</a:t>
            </a:r>
          </a:p>
          <a:p>
            <a:r>
              <a:rPr lang="ru-RU" dirty="0"/>
              <a:t>Насколько ЦБ СПОСОБЕН их решать</a:t>
            </a:r>
          </a:p>
          <a:p>
            <a:r>
              <a:rPr lang="ru-RU" dirty="0"/>
              <a:t>Возможно ли их решение СУЩЕСТВУЮЩИМИ методами</a:t>
            </a:r>
          </a:p>
        </p:txBody>
      </p:sp>
    </p:spTree>
    <p:extLst>
      <p:ext uri="{BB962C8B-B14F-4D97-AF65-F5344CB8AC3E}">
        <p14:creationId xmlns:p14="http://schemas.microsoft.com/office/powerpoint/2010/main" val="967237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849020-707B-C148-82E1-27A93DC4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994900" cy="1485900"/>
          </a:xfrm>
        </p:spPr>
        <p:txBody>
          <a:bodyPr/>
          <a:lstStyle/>
          <a:p>
            <a:r>
              <a:rPr lang="ru-RU" dirty="0"/>
              <a:t>Есть ли потребность в новых продуктах?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52E2BB-1825-3A44-9921-15B142020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1783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На российском платежном рынке существующие продукты (карты, электронные деньги) хорошо решают большинство проблем. Разумеется, есть проблемы доступности, и другие нерешенные задачи, но непонятно – почему их нужно решать новым способом, а не развивать старые</a:t>
            </a:r>
          </a:p>
          <a:p>
            <a:r>
              <a:rPr lang="ru-RU" dirty="0"/>
              <a:t>С другой стороны, абсолютно понятна эффективность </a:t>
            </a:r>
            <a:r>
              <a:rPr lang="en-US" dirty="0"/>
              <a:t>CBDC </a:t>
            </a:r>
            <a:r>
              <a:rPr lang="ru-RU" dirty="0"/>
              <a:t>с точки зрения государства (ЦБ и Правительство): </a:t>
            </a:r>
          </a:p>
          <a:p>
            <a:pPr lvl="1"/>
            <a:r>
              <a:rPr lang="ru-RU" dirty="0"/>
              <a:t>Монетарное и технологическое управление. Разделение кредитных и платежных денег.</a:t>
            </a:r>
          </a:p>
          <a:p>
            <a:pPr lvl="1"/>
            <a:r>
              <a:rPr lang="ru-RU" dirty="0"/>
              <a:t>Полная </a:t>
            </a:r>
            <a:r>
              <a:rPr lang="ru-RU" dirty="0" err="1"/>
              <a:t>прослеживаемость</a:t>
            </a:r>
            <a:endParaRPr lang="ru-RU" dirty="0"/>
          </a:p>
          <a:p>
            <a:pPr lvl="1"/>
            <a:r>
              <a:rPr lang="ru-RU" dirty="0"/>
              <a:t>Устранение рисков ликвидности и других рисков недобросовестных и неэффективных банков, </a:t>
            </a:r>
          </a:p>
          <a:p>
            <a:pPr lvl="1"/>
            <a:r>
              <a:rPr lang="ru-RU" dirty="0"/>
              <a:t>равно как и риска чрезмерного усиления отдельных банков и, как следствие – </a:t>
            </a:r>
            <a:r>
              <a:rPr lang="ru-RU" dirty="0" err="1"/>
              <a:t>олигополизации</a:t>
            </a:r>
            <a:r>
              <a:rPr lang="ru-RU" dirty="0"/>
              <a:t> рынка </a:t>
            </a:r>
          </a:p>
          <a:p>
            <a:pPr lvl="1"/>
            <a:r>
              <a:rPr lang="ru-RU" dirty="0"/>
              <a:t>Новые продукты, типа окрашенных денег для пособий, пенсий и т.п.</a:t>
            </a:r>
          </a:p>
        </p:txBody>
      </p:sp>
    </p:spTree>
    <p:extLst>
      <p:ext uri="{BB962C8B-B14F-4D97-AF65-F5344CB8AC3E}">
        <p14:creationId xmlns:p14="http://schemas.microsoft.com/office/powerpoint/2010/main" val="1158506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C60A4C-BA01-9D4F-BD66-45A1D1B93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Цена вопроса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D22DFB-A85E-6742-8A3D-31810239E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8862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Эффективность государственной реализации </a:t>
            </a:r>
            <a:r>
              <a:rPr lang="en-US" dirty="0"/>
              <a:t>vs </a:t>
            </a:r>
            <a:r>
              <a:rPr lang="ru-RU" dirty="0"/>
              <a:t>частной?</a:t>
            </a:r>
          </a:p>
          <a:p>
            <a:r>
              <a:rPr lang="ru-RU" dirty="0"/>
              <a:t>Шунтирование новых проектов в области платежей?</a:t>
            </a:r>
          </a:p>
          <a:p>
            <a:r>
              <a:rPr lang="ru-RU" dirty="0"/>
              <a:t>Риски для современной банковской системы и макроэкономики </a:t>
            </a:r>
          </a:p>
          <a:p>
            <a:pPr lvl="1"/>
            <a:r>
              <a:rPr lang="ru-RU" dirty="0"/>
              <a:t>Ликвидность со счетов будет перетекать в ЦР</a:t>
            </a:r>
          </a:p>
          <a:p>
            <a:pPr lvl="1"/>
            <a:r>
              <a:rPr lang="ru-RU" dirty="0"/>
              <a:t>Как транслировать учетную ставку?</a:t>
            </a:r>
          </a:p>
          <a:p>
            <a:pPr lvl="1"/>
            <a:r>
              <a:rPr lang="ru-RU" dirty="0"/>
              <a:t>……</a:t>
            </a:r>
          </a:p>
          <a:p>
            <a:r>
              <a:rPr lang="ru-RU" dirty="0"/>
              <a:t>Замещаться будут не наличные, а безналичные?</a:t>
            </a:r>
          </a:p>
          <a:p>
            <a:r>
              <a:rPr lang="ru-RU" dirty="0"/>
              <a:t>Откуда финансирование? Куда будут проецироваться издержки?</a:t>
            </a:r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Модели </a:t>
            </a:r>
            <a:r>
              <a:rPr lang="en-US" dirty="0"/>
              <a:t>B-D + </a:t>
            </a:r>
            <a:r>
              <a:rPr lang="ru-RU" dirty="0"/>
              <a:t>варианты. Возможно, модель </a:t>
            </a:r>
            <a:r>
              <a:rPr lang="en-US" dirty="0"/>
              <a:t>D</a:t>
            </a:r>
            <a:r>
              <a:rPr lang="ru-RU" dirty="0"/>
              <a:t> оптимизирует соотношение выгод и рисков</a:t>
            </a:r>
          </a:p>
        </p:txBody>
      </p:sp>
    </p:spTree>
    <p:extLst>
      <p:ext uri="{BB962C8B-B14F-4D97-AF65-F5344CB8AC3E}">
        <p14:creationId xmlns:p14="http://schemas.microsoft.com/office/powerpoint/2010/main" val="2440286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7E87A9-F40A-F548-803D-D6AEEE723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Важность решения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C9B2A0-9D14-954F-9664-F074F118F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Понятно, что если модель сработает, ЦБ выпустит аналогичные решения для переводов между </a:t>
            </a:r>
            <a:r>
              <a:rPr lang="ru-RU" dirty="0" err="1"/>
              <a:t>юрлицами</a:t>
            </a:r>
            <a:r>
              <a:rPr lang="ru-RU" dirty="0"/>
              <a:t>, </a:t>
            </a:r>
            <a:r>
              <a:rPr lang="ru-RU" dirty="0" err="1"/>
              <a:t>трансграницы</a:t>
            </a:r>
            <a:r>
              <a:rPr lang="ru-RU" dirty="0"/>
              <a:t> и так далее, полностью взяв на себя эти функции.</a:t>
            </a:r>
          </a:p>
          <a:p>
            <a:r>
              <a:rPr lang="ru-RU" dirty="0"/>
              <a:t>Необходимо четко понимать последствия и сценарии</a:t>
            </a:r>
          </a:p>
          <a:p>
            <a:r>
              <a:rPr lang="ru-RU" dirty="0"/>
              <a:t>Ограниченность тестовых кейсов</a:t>
            </a:r>
          </a:p>
          <a:p>
            <a:r>
              <a:rPr lang="ru-RU" dirty="0"/>
              <a:t>Концепция  </a:t>
            </a:r>
            <a:r>
              <a:rPr lang="en-US" dirty="0"/>
              <a:t>vs agile</a:t>
            </a:r>
          </a:p>
          <a:p>
            <a:r>
              <a:rPr lang="ru-RU" dirty="0"/>
              <a:t>Есть ли мы смысл в быстрых движениях? </a:t>
            </a:r>
          </a:p>
        </p:txBody>
      </p:sp>
    </p:spTree>
    <p:extLst>
      <p:ext uri="{BB962C8B-B14F-4D97-AF65-F5344CB8AC3E}">
        <p14:creationId xmlns:p14="http://schemas.microsoft.com/office/powerpoint/2010/main" val="4152619031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929</Words>
  <Application>Microsoft Macintosh PowerPoint</Application>
  <PresentationFormat>Широкоэкранный</PresentationFormat>
  <Paragraphs>77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Franklin Gothic Book</vt:lpstr>
      <vt:lpstr>Уголки</vt:lpstr>
      <vt:lpstr>Тезисы к совещанию по цифровому рублю </vt:lpstr>
      <vt:lpstr>Целесобразность введения цифрового рубля</vt:lpstr>
      <vt:lpstr>Как это будет работать? Пока не решено</vt:lpstr>
      <vt:lpstr>Концепции и базовые цели в странах разные</vt:lpstr>
      <vt:lpstr>Презентация PowerPoint</vt:lpstr>
      <vt:lpstr>З аспекта</vt:lpstr>
      <vt:lpstr>Есть ли потребность в новых продуктах?</vt:lpstr>
      <vt:lpstr>Цена вопроса</vt:lpstr>
      <vt:lpstr>Важность решения</vt:lpstr>
      <vt:lpstr>Публикации</vt:lpstr>
      <vt:lpstr>Виктор Достов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Тезисы к совещанию по цифровому рублю</dc:title>
  <dc:creator>Viktor Dostov</dc:creator>
  <cp:lastModifiedBy>Viktor Dostov</cp:lastModifiedBy>
  <cp:revision>22</cp:revision>
  <dcterms:created xsi:type="dcterms:W3CDTF">2020-11-13T10:11:29Z</dcterms:created>
  <dcterms:modified xsi:type="dcterms:W3CDTF">2021-01-21T09:26:53Z</dcterms:modified>
</cp:coreProperties>
</file>