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9" r:id="rId3"/>
    <p:sldId id="305" r:id="rId4"/>
    <p:sldId id="280" r:id="rId5"/>
    <p:sldId id="281" r:id="rId6"/>
    <p:sldId id="285" r:id="rId7"/>
    <p:sldId id="286" r:id="rId8"/>
    <p:sldId id="315" r:id="rId9"/>
    <p:sldId id="323" r:id="rId10"/>
    <p:sldId id="324" r:id="rId11"/>
    <p:sldId id="308" r:id="rId12"/>
    <p:sldId id="321" r:id="rId13"/>
    <p:sldId id="309" r:id="rId14"/>
    <p:sldId id="307" r:id="rId15"/>
    <p:sldId id="310" r:id="rId16"/>
    <p:sldId id="325" r:id="rId17"/>
    <p:sldId id="318" r:id="rId18"/>
    <p:sldId id="312" r:id="rId19"/>
    <p:sldId id="316" r:id="rId20"/>
    <p:sldId id="314" r:id="rId21"/>
    <p:sldId id="317" r:id="rId22"/>
    <p:sldId id="319" r:id="rId23"/>
    <p:sldId id="322" r:id="rId24"/>
    <p:sldId id="326" r:id="rId25"/>
    <p:sldId id="313" r:id="rId26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19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17389-6514-4A91-8FC4-6E57F9C7F31E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7078"/>
            <a:ext cx="2945659" cy="4979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7078"/>
            <a:ext cx="2945659" cy="4979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5DFE-1942-4B51-A820-4DD1CBC1D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39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5DB7D-1973-4F34-BF6B-1BD272A8EDAD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7078"/>
            <a:ext cx="2945659" cy="4979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7078"/>
            <a:ext cx="2945659" cy="4979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275A5-9A6A-4EC8-9065-A85E6576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6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B9CE-9230-4895-ABD2-DF388D57B221}" type="datetime1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93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6C8A-A792-47F5-BE70-0C2E6027829A}" type="datetime1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007A-83DF-4E98-9C8C-F7DB77A774AC}" type="datetime1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0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A0DF-53B6-4526-8A71-EBDFA87532C8}" type="datetime1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7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A72F9D3-B5B2-4E97-89C4-20D4A749EBA3}" type="datetime1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5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6900-B307-4EAD-B4A0-91CBA76AD2A4}" type="datetime1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FBAC-DB42-4C86-846D-B4B8E2D327B4}" type="datetime1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20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0DF9E1-C00D-4E40-A187-00110C1EE63C}" type="datetime1">
              <a:rPr lang="ru-RU" smtClean="0"/>
              <a:t>24.12.2020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8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36DE-1403-4ED7-864A-D3113B15CBEC}" type="datetime1">
              <a:rPr lang="ru-RU" smtClean="0"/>
              <a:t>24.12.2020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9C5A-D704-436F-B281-4858BEE5EFA4}" type="datetime1">
              <a:rPr lang="ru-RU" smtClean="0"/>
              <a:t>24.12.2020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C1FE-D015-4BD4-8BFB-BB78FE226D48}" type="datetime1">
              <a:rPr lang="ru-RU" smtClean="0"/>
              <a:t>24.12.2020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4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E2CA23-8AFA-4FA6-9FF7-B8A44B2B539B}" type="datetime1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&#1076;&#1086;&#1084;.&#1088;&#1092;/upload/iblock/a48/a48678676f848d1e30b028977ceb8e10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&#1076;&#1086;&#1084;.&#1088;&#1092;/upload/iblock/a48/a48678676f848d1e30b028977ceb8e10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ex.com/ru/index/RTSI/technical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investorscholl@arb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n.ru/gd/?class=all&amp;type=1&amp;period=-1&amp;grnum=1&amp;currency=0&amp;select=currenc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670" y="1285233"/>
            <a:ext cx="7593330" cy="3035808"/>
          </a:xfrm>
        </p:spPr>
        <p:txBody>
          <a:bodyPr/>
          <a:lstStyle/>
          <a:p>
            <a:r>
              <a:rPr lang="ru-RU" sz="4000" dirty="0"/>
              <a:t>Постановка персональных финансовых целей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0470" y="5862887"/>
            <a:ext cx="462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Национальная школа инвестора </a:t>
            </a:r>
            <a:r>
              <a:rPr lang="ru-RU" dirty="0"/>
              <a:t>АРБ</a:t>
            </a:r>
          </a:p>
        </p:txBody>
      </p:sp>
    </p:spTree>
    <p:extLst>
      <p:ext uri="{BB962C8B-B14F-4D97-AF65-F5344CB8AC3E}">
        <p14:creationId xmlns:p14="http://schemas.microsoft.com/office/powerpoint/2010/main" val="126363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57CB8-4F66-734C-AEE3-8476C4AD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484632"/>
            <a:ext cx="7943045" cy="1609344"/>
          </a:xfrm>
        </p:spPr>
        <p:txBody>
          <a:bodyPr/>
          <a:lstStyle/>
          <a:p>
            <a:r>
              <a:rPr lang="ru-RU" dirty="0"/>
              <a:t>Горизонт </a:t>
            </a:r>
            <a:r>
              <a:rPr lang="ru-RU"/>
              <a:t>и волатильность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2120899"/>
            <a:ext cx="4298323" cy="364883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A1020F-CD81-A643-A527-810EA7BC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10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124" y="2120900"/>
            <a:ext cx="3766176" cy="36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69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0A812-7EC2-B94A-9DE5-C0C27075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294" y="-2598"/>
            <a:ext cx="3556472" cy="1971964"/>
          </a:xfrm>
        </p:spPr>
        <p:txBody>
          <a:bodyPr>
            <a:normAutofit/>
          </a:bodyPr>
          <a:lstStyle/>
          <a:p>
            <a:r>
              <a:rPr lang="ru-RU" dirty="0"/>
              <a:t>Учет ваших расходов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EDC371-E8AA-5F43-9005-5836DA18F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8" r="41363" b="-1"/>
          <a:stretch/>
        </p:blipFill>
        <p:spPr bwMode="auto"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98"/>
            <a:ext cx="4571770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CA4EB9-0F1B-504A-A56E-7841C1F1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17" y="1588770"/>
            <a:ext cx="4127092" cy="5098111"/>
          </a:xfrm>
        </p:spPr>
        <p:txBody>
          <a:bodyPr>
            <a:noAutofit/>
          </a:bodyPr>
          <a:lstStyle/>
          <a:p>
            <a:r>
              <a:rPr lang="ru-RU" sz="1800" dirty="0"/>
              <a:t>Научитесь </a:t>
            </a:r>
            <a:r>
              <a:rPr lang="ru-RU" sz="1800" b="1" dirty="0"/>
              <a:t>регулярно и системно </a:t>
            </a:r>
            <a:r>
              <a:rPr lang="ru-RU" sz="1800" dirty="0"/>
              <a:t>вести свои расходы, анализируйте и структурируйте эту отчетность</a:t>
            </a:r>
          </a:p>
          <a:p>
            <a:r>
              <a:rPr lang="ru-RU" sz="1800" dirty="0"/>
              <a:t>Продумайте и запланируйте возможные </a:t>
            </a:r>
            <a:r>
              <a:rPr lang="ru-RU" sz="1800" b="1" dirty="0"/>
              <a:t>внезапные расходы </a:t>
            </a:r>
            <a:r>
              <a:rPr lang="ru-RU" sz="1800" dirty="0"/>
              <a:t>и критические жизненные ситуации</a:t>
            </a:r>
          </a:p>
          <a:p>
            <a:r>
              <a:rPr lang="ru-RU" sz="1800" dirty="0"/>
              <a:t>Учитывайте </a:t>
            </a:r>
            <a:r>
              <a:rPr lang="ru-RU" sz="1800" b="1" dirty="0"/>
              <a:t>инфляционные ожидания</a:t>
            </a:r>
            <a:r>
              <a:rPr lang="ru-RU" sz="1800" dirty="0"/>
              <a:t> и курс национальной валюты</a:t>
            </a:r>
          </a:p>
          <a:p>
            <a:r>
              <a:rPr lang="ru-RU" sz="1800" b="1" dirty="0"/>
              <a:t>Будьте пессимистом</a:t>
            </a:r>
            <a:r>
              <a:rPr lang="ru-RU" sz="1800" dirty="0"/>
              <a:t>: заложите при планировании расходов больше чем показывает текущая статистика, увеличивайте их минимум на 10-20% с учетом инфляции</a:t>
            </a:r>
          </a:p>
          <a:p>
            <a:r>
              <a:rPr lang="ru-RU" sz="1800" dirty="0"/>
              <a:t>Подготовьте </a:t>
            </a:r>
            <a:r>
              <a:rPr lang="ru-RU" sz="1800" b="1" dirty="0"/>
              <a:t>план расходов </a:t>
            </a:r>
            <a:r>
              <a:rPr lang="ru-RU" sz="1800" dirty="0"/>
              <a:t>на ваш горизонт планирования с учетом </a:t>
            </a:r>
            <a:r>
              <a:rPr lang="en-US" sz="1800" dirty="0"/>
              <a:t> </a:t>
            </a:r>
            <a:r>
              <a:rPr lang="ru-RU" sz="1800" dirty="0"/>
              <a:t>всех факторов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397EC2-2CDD-DD4C-AAD1-9BA25D08C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669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AA420-8728-8F42-AE1F-1449F78C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в какой программе вы ведете учет расходов?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8212A6F-8714-EB4F-9064-8FA5491C5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48" y="2004924"/>
            <a:ext cx="6213764" cy="4279291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3633B6-ECF5-3E40-A918-3478AE03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79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A23C3-FC9C-4B46-9A5F-4D13011D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14" y="-2598"/>
            <a:ext cx="3556472" cy="1971964"/>
          </a:xfrm>
        </p:spPr>
        <p:txBody>
          <a:bodyPr>
            <a:normAutofit/>
          </a:bodyPr>
          <a:lstStyle/>
          <a:p>
            <a:r>
              <a:rPr lang="ru-RU" dirty="0"/>
              <a:t>Ваши доходы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259DA8-C8C1-7A46-800E-40567F0B7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9" r="22748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98"/>
            <a:ext cx="4571770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5EECD0-BE46-B143-AD96-18DA23F95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870" y="1969366"/>
            <a:ext cx="3783475" cy="452287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Ваши доходы могли расти несколько лет, но это не значит, что они </a:t>
            </a:r>
            <a:r>
              <a:rPr lang="ru-RU" b="1" dirty="0"/>
              <a:t>продолжат расти</a:t>
            </a:r>
            <a:r>
              <a:rPr lang="ru-RU" dirty="0"/>
              <a:t> и далее</a:t>
            </a:r>
          </a:p>
          <a:p>
            <a:r>
              <a:rPr lang="ru-RU" dirty="0"/>
              <a:t>Проценты и доходы по вашим вкладам или иным вложениям </a:t>
            </a:r>
            <a:r>
              <a:rPr lang="ru-RU" b="1" dirty="0"/>
              <a:t>могут снижаться</a:t>
            </a:r>
          </a:p>
          <a:p>
            <a:r>
              <a:rPr lang="ru-RU" dirty="0"/>
              <a:t>Консервативно подойдите к планированию ваших доходов, учитывайте ваш возраст и рыночную ситуацию, </a:t>
            </a:r>
            <a:r>
              <a:rPr lang="ru-RU" b="1" dirty="0"/>
              <a:t>лучше ошибиться в меньшую сторону </a:t>
            </a:r>
            <a:r>
              <a:rPr lang="ru-RU" dirty="0"/>
              <a:t>на всем горизонте планирования</a:t>
            </a:r>
          </a:p>
          <a:p>
            <a:endParaRPr lang="ru-RU" sz="17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B70438-B2E0-0646-A8EB-7E379D85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96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02970-B606-3346-AD7C-9FBE1221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970" y="0"/>
            <a:ext cx="4304035" cy="1971964"/>
          </a:xfrm>
        </p:spPr>
        <p:txBody>
          <a:bodyPr>
            <a:noAutofit/>
          </a:bodyPr>
          <a:lstStyle/>
          <a:p>
            <a:r>
              <a:rPr lang="ru-RU" sz="3600" dirty="0"/>
              <a:t>Гибкий подход к планированию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C942F9-07AC-4C41-B1C9-D8BCA553B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1" r="11713"/>
          <a:stretch/>
        </p:blipFill>
        <p:spPr bwMode="auto"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98"/>
            <a:ext cx="4571770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D78F89-8F8A-884E-ADD1-CC173D7A2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665" y="1645920"/>
            <a:ext cx="4110287" cy="4834890"/>
          </a:xfrm>
        </p:spPr>
        <p:txBody>
          <a:bodyPr>
            <a:noAutofit/>
          </a:bodyPr>
          <a:lstStyle/>
          <a:p>
            <a:r>
              <a:rPr lang="ru-RU" dirty="0"/>
              <a:t>Подготовьте несколько </a:t>
            </a:r>
            <a:r>
              <a:rPr lang="ru-RU" b="1" dirty="0"/>
              <a:t>возможных сценариев и прогнозов </a:t>
            </a:r>
            <a:r>
              <a:rPr lang="ru-RU" dirty="0"/>
              <a:t>с  учетом вашего горизонта планирования</a:t>
            </a:r>
          </a:p>
          <a:p>
            <a:r>
              <a:rPr lang="ru-RU" dirty="0"/>
              <a:t>Будьте готовы </a:t>
            </a:r>
            <a:r>
              <a:rPr lang="ru-RU" b="1" dirty="0"/>
              <a:t>моделировать</a:t>
            </a:r>
            <a:r>
              <a:rPr lang="ru-RU" dirty="0"/>
              <a:t> ваши сценарии и </a:t>
            </a:r>
            <a:r>
              <a:rPr lang="ru-RU" b="1" dirty="0"/>
              <a:t>корректировать </a:t>
            </a:r>
            <a:r>
              <a:rPr lang="ru-RU" dirty="0"/>
              <a:t>планы</a:t>
            </a:r>
          </a:p>
          <a:p>
            <a:r>
              <a:rPr lang="ru-RU" dirty="0"/>
              <a:t>Выберите несколько </a:t>
            </a:r>
            <a:r>
              <a:rPr lang="ru-RU" b="1" dirty="0"/>
              <a:t>ключевых показателей</a:t>
            </a:r>
            <a:r>
              <a:rPr lang="ru-RU" dirty="0"/>
              <a:t>, заложите в свой прогноз и с определенной периодичность корректируйте их и их влияние на планы</a:t>
            </a:r>
          </a:p>
          <a:p>
            <a:r>
              <a:rPr lang="ru-RU" b="1" dirty="0"/>
              <a:t>Отслеживайте</a:t>
            </a:r>
            <a:r>
              <a:rPr lang="ru-RU" dirty="0"/>
              <a:t> законодательные, налоговые и регуляторные изменения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B7E7C8-EB9C-B746-8729-25BF55B9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/>
              <a:pPr>
                <a:spcAft>
                  <a:spcPts val="600"/>
                </a:spcAft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75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7D471-31EF-7D47-8FBE-A361E9D5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Начните с простого расчета на 5-10 лет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CC12FC-005D-FB49-8371-0B537FA3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17E52888-65E0-F44C-A9F5-FF916C18B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280083"/>
              </p:ext>
            </p:extLst>
          </p:nvPr>
        </p:nvGraphicFramePr>
        <p:xfrm>
          <a:off x="834389" y="1945728"/>
          <a:ext cx="7623811" cy="4692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9307">
                  <a:extLst>
                    <a:ext uri="{9D8B030D-6E8A-4147-A177-3AD203B41FA5}">
                      <a16:colId xmlns:a16="http://schemas.microsoft.com/office/drawing/2014/main" val="174345775"/>
                    </a:ext>
                  </a:extLst>
                </a:gridCol>
                <a:gridCol w="792453">
                  <a:extLst>
                    <a:ext uri="{9D8B030D-6E8A-4147-A177-3AD203B41FA5}">
                      <a16:colId xmlns:a16="http://schemas.microsoft.com/office/drawing/2014/main" val="1353802080"/>
                    </a:ext>
                  </a:extLst>
                </a:gridCol>
                <a:gridCol w="841220">
                  <a:extLst>
                    <a:ext uri="{9D8B030D-6E8A-4147-A177-3AD203B41FA5}">
                      <a16:colId xmlns:a16="http://schemas.microsoft.com/office/drawing/2014/main" val="3599163954"/>
                    </a:ext>
                  </a:extLst>
                </a:gridCol>
                <a:gridCol w="865604">
                  <a:extLst>
                    <a:ext uri="{9D8B030D-6E8A-4147-A177-3AD203B41FA5}">
                      <a16:colId xmlns:a16="http://schemas.microsoft.com/office/drawing/2014/main" val="4220328846"/>
                    </a:ext>
                  </a:extLst>
                </a:gridCol>
                <a:gridCol w="804646">
                  <a:extLst>
                    <a:ext uri="{9D8B030D-6E8A-4147-A177-3AD203B41FA5}">
                      <a16:colId xmlns:a16="http://schemas.microsoft.com/office/drawing/2014/main" val="188999900"/>
                    </a:ext>
                  </a:extLst>
                </a:gridCol>
                <a:gridCol w="800581">
                  <a:extLst>
                    <a:ext uri="{9D8B030D-6E8A-4147-A177-3AD203B41FA5}">
                      <a16:colId xmlns:a16="http://schemas.microsoft.com/office/drawing/2014/main" val="600355716"/>
                    </a:ext>
                  </a:extLst>
                </a:gridCol>
              </a:tblGrid>
              <a:tr h="4219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735409"/>
                  </a:ext>
                </a:extLst>
              </a:tr>
              <a:tr h="661638">
                <a:tc>
                  <a:txBody>
                    <a:bodyPr/>
                    <a:lstStyle/>
                    <a:p>
                      <a:r>
                        <a:rPr lang="ru-RU" b="1" dirty="0"/>
                        <a:t>Ваши ежегодные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315573"/>
                  </a:ext>
                </a:extLst>
              </a:tr>
              <a:tr h="728257">
                <a:tc>
                  <a:txBody>
                    <a:bodyPr/>
                    <a:lstStyle/>
                    <a:p>
                      <a:r>
                        <a:rPr lang="ru-RU" b="1" dirty="0"/>
                        <a:t>Влияние инфляции и курса валют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838156"/>
                  </a:ext>
                </a:extLst>
              </a:tr>
              <a:tr h="728257">
                <a:tc>
                  <a:txBody>
                    <a:bodyPr/>
                    <a:lstStyle/>
                    <a:p>
                      <a:r>
                        <a:rPr lang="ru-RU" b="1" dirty="0"/>
                        <a:t>Резерв на непредвиденные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222007"/>
                  </a:ext>
                </a:extLst>
              </a:tr>
              <a:tr h="728257">
                <a:tc>
                  <a:txBody>
                    <a:bodyPr/>
                    <a:lstStyle/>
                    <a:p>
                      <a:r>
                        <a:rPr lang="ru-RU" b="1" dirty="0"/>
                        <a:t>Доходы от основной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76907"/>
                  </a:ext>
                </a:extLst>
              </a:tr>
              <a:tr h="695589">
                <a:tc>
                  <a:txBody>
                    <a:bodyPr/>
                    <a:lstStyle/>
                    <a:p>
                      <a:r>
                        <a:rPr lang="ru-RU" b="1" dirty="0"/>
                        <a:t>Прочие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063121"/>
                  </a:ext>
                </a:extLst>
              </a:tr>
              <a:tr h="728257">
                <a:tc>
                  <a:txBody>
                    <a:bodyPr/>
                    <a:lstStyle/>
                    <a:p>
                      <a:r>
                        <a:rPr lang="ru-RU" b="1" dirty="0"/>
                        <a:t>Доходы по депозитам и инвестициям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168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749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90462-606E-B244-A6FA-79E9B1E1E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330" y="-357894"/>
            <a:ext cx="4245240" cy="2345760"/>
          </a:xfrm>
        </p:spPr>
        <p:txBody>
          <a:bodyPr>
            <a:normAutofit/>
          </a:bodyPr>
          <a:lstStyle/>
          <a:p>
            <a:r>
              <a:rPr lang="ru-RU" dirty="0"/>
              <a:t>Анализируйте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2AB6B6-74E1-DC4E-8031-2CC00D64F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9" r="18873" b="-1"/>
          <a:stretch/>
        </p:blipFill>
        <p:spPr bwMode="auto"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98"/>
            <a:ext cx="4571770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34D30A0-818C-1B4C-87E4-1FAB68DABB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89714" y="1717964"/>
            <a:ext cx="3900856" cy="4454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dirty="0"/>
              <a:t>Проанализируйте </a:t>
            </a:r>
            <a:r>
              <a:rPr lang="ru-RU" sz="2200" b="1" dirty="0"/>
              <a:t>где можно сэкономить </a:t>
            </a:r>
            <a:r>
              <a:rPr lang="ru-RU" sz="2200" dirty="0"/>
              <a:t>и от чего отказаться</a:t>
            </a:r>
          </a:p>
          <a:p>
            <a:r>
              <a:rPr lang="ru-RU" sz="2200" dirty="0"/>
              <a:t>Можно ли получить </a:t>
            </a:r>
            <a:r>
              <a:rPr lang="ru-RU" sz="2200" b="1" dirty="0"/>
              <a:t>налоговые льготы и вычеты</a:t>
            </a:r>
          </a:p>
          <a:p>
            <a:r>
              <a:rPr lang="ru-RU" sz="2200" dirty="0"/>
              <a:t>Проанализируйте ваши </a:t>
            </a:r>
            <a:r>
              <a:rPr lang="ru-RU" sz="2200" b="1" dirty="0"/>
              <a:t>доходы</a:t>
            </a:r>
            <a:r>
              <a:rPr lang="ru-RU" sz="2200" dirty="0"/>
              <a:t> (по вкладам, инвестициям, сдачи квартиры в аренду и прочее..) и постройте по ним прогноз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656B12-103A-4D43-8C01-284A86AB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1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8" y="0"/>
            <a:ext cx="3486126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0A5CE-367C-5C43-AA8F-D2EB7CBDB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6"/>
            <a:ext cx="2764734" cy="5528734"/>
          </a:xfrm>
        </p:spPr>
        <p:txBody>
          <a:bodyPr>
            <a:normAutofit/>
          </a:bodyPr>
          <a:lstStyle/>
          <a:p>
            <a:pPr algn="r"/>
            <a:r>
              <a:rPr lang="ru-RU" sz="3900" dirty="0">
                <a:solidFill>
                  <a:srgbClr val="FFFFFF"/>
                </a:solidFill>
              </a:rPr>
              <a:t>Не попадите в </a:t>
            </a:r>
            <a:r>
              <a:rPr lang="ru-RU" sz="3900" b="1" dirty="0">
                <a:solidFill>
                  <a:srgbClr val="FFFFFF"/>
                </a:solidFill>
              </a:rPr>
              <a:t>ловушки мифов рынка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39062-9E76-014A-B49A-86BD6E344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335" y="599768"/>
            <a:ext cx="4555850" cy="5572432"/>
          </a:xfrm>
        </p:spPr>
        <p:txBody>
          <a:bodyPr anchor="ctr">
            <a:normAutofit/>
          </a:bodyPr>
          <a:lstStyle/>
          <a:p>
            <a:r>
              <a:rPr lang="ru-RU" sz="2400" dirty="0"/>
              <a:t>«вот Танькин муж в месяц по миллиону </a:t>
            </a:r>
            <a:r>
              <a:rPr lang="ru-RU" sz="2400" b="1" dirty="0">
                <a:solidFill>
                  <a:srgbClr val="C00000"/>
                </a:solidFill>
              </a:rPr>
              <a:t>на акциях зарабатывает</a:t>
            </a:r>
            <a:r>
              <a:rPr lang="ru-RU" sz="2400" dirty="0"/>
              <a:t>, а ты чего ждешь» </a:t>
            </a:r>
          </a:p>
          <a:p>
            <a:r>
              <a:rPr lang="ru-RU" sz="2400" dirty="0"/>
              <a:t>«</a:t>
            </a:r>
            <a:r>
              <a:rPr lang="ru-RU" sz="2400" b="1" dirty="0">
                <a:solidFill>
                  <a:srgbClr val="C00000"/>
                </a:solidFill>
              </a:rPr>
              <a:t>недвижимость всегда выгодна </a:t>
            </a:r>
            <a:r>
              <a:rPr lang="ru-RU" sz="2400" dirty="0"/>
              <a:t>и надежна, вот как доллар запретят и рубль девальвируют</a:t>
            </a:r>
            <a:r>
              <a:rPr lang="en-US" sz="2400" dirty="0"/>
              <a:t>,</a:t>
            </a:r>
            <a:r>
              <a:rPr lang="ru-RU" sz="2400" dirty="0"/>
              <a:t> с чем останешься»</a:t>
            </a:r>
          </a:p>
          <a:p>
            <a:r>
              <a:rPr lang="ru-RU" sz="2400" dirty="0"/>
              <a:t>«в банках совсем </a:t>
            </a:r>
            <a:r>
              <a:rPr lang="ru-RU" sz="2400" b="1" dirty="0">
                <a:solidFill>
                  <a:srgbClr val="C00000"/>
                </a:solidFill>
              </a:rPr>
              <a:t>ставки низкие</a:t>
            </a:r>
            <a:r>
              <a:rPr lang="ru-RU" sz="2400" dirty="0"/>
              <a:t>, есть инструменты на проценты от которых можно жить по-человечески»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D6F2AE-C8C8-1C42-9E87-1649D4C7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992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BF01DF-E588-7249-B892-1E32BA67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что планируют наши граждане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5F18E3-B9C1-BC42-A739-6BD7C61DC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74488"/>
            <a:ext cx="3451302" cy="3646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50</a:t>
            </a:r>
            <a:r>
              <a:rPr lang="en-US" sz="3600" b="1" dirty="0">
                <a:solidFill>
                  <a:srgbClr val="C00000"/>
                </a:solidFill>
              </a:rPr>
              <a:t>% </a:t>
            </a:r>
            <a:r>
              <a:rPr lang="ru-RU" sz="2400" dirty="0"/>
              <a:t>считают, что при наличии крупной денежной суммы </a:t>
            </a:r>
            <a:r>
              <a:rPr lang="ru-RU" sz="2400" b="1" dirty="0"/>
              <a:t>инвестировали бы ее в жилье </a:t>
            </a:r>
            <a:r>
              <a:rPr lang="ru-RU" sz="2400" dirty="0"/>
              <a:t>(но при этом 67% из них собираются там жить)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C2BC39-1036-8D4B-992D-F9434A66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C0B1F-E2EA-A94F-9394-DAD7C4465C29}"/>
              </a:ext>
            </a:extLst>
          </p:cNvPr>
          <p:cNvSpPr txBox="1"/>
          <p:nvPr/>
        </p:nvSpPr>
        <p:spPr>
          <a:xfrm>
            <a:off x="2825504" y="6180105"/>
            <a:ext cx="563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По данным опроса ДОМ.РФ и ВЦИОМ, ноябрь 2020</a:t>
            </a:r>
          </a:p>
          <a:p>
            <a:r>
              <a:rPr lang="en" sz="1200" dirty="0">
                <a:hlinkClick r:id="rId2"/>
              </a:rPr>
              <a:t>https://</a:t>
            </a:r>
            <a:r>
              <a:rPr lang="ru-RU" sz="1200" dirty="0" err="1">
                <a:hlinkClick r:id="rId2"/>
              </a:rPr>
              <a:t>дом.рф</a:t>
            </a:r>
            <a:r>
              <a:rPr lang="ru-RU" sz="1200" dirty="0">
                <a:hlinkClick r:id="rId2"/>
              </a:rPr>
              <a:t>/</a:t>
            </a:r>
            <a:r>
              <a:rPr lang="en" sz="1200" dirty="0">
                <a:hlinkClick r:id="rId2"/>
              </a:rPr>
              <a:t>upload/iblock/a48/a48678676f848d1e30b028977ceb8e10.pdf</a:t>
            </a:r>
            <a:r>
              <a:rPr lang="ru-RU" sz="1200" dirty="0"/>
              <a:t> 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147731F-B48E-A740-A664-351273B85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57" y="2107457"/>
            <a:ext cx="4150989" cy="275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13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E307B-756A-C349-BD97-EDC11755B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они оценивают возможную выгоду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CD6E28-6D45-6742-9B82-D79A7F0D2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21408"/>
            <a:ext cx="3373244" cy="4050792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66% </a:t>
            </a:r>
            <a:r>
              <a:rPr lang="ru-RU" sz="2400" dirty="0"/>
              <a:t>считают, что покупка недвижимости </a:t>
            </a:r>
            <a:r>
              <a:rPr lang="ru-RU" sz="2400" b="1" dirty="0"/>
              <a:t>более выгодный способ вложения средств</a:t>
            </a:r>
            <a:r>
              <a:rPr lang="ru-RU" sz="2400" dirty="0"/>
              <a:t>, чем банковский вклад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191127-2C72-5645-91A1-1D34CF58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130EF-89D6-DD4F-8AA3-1AD1F2404D56}"/>
              </a:ext>
            </a:extLst>
          </p:cNvPr>
          <p:cNvSpPr txBox="1"/>
          <p:nvPr/>
        </p:nvSpPr>
        <p:spPr>
          <a:xfrm>
            <a:off x="2825504" y="6180105"/>
            <a:ext cx="563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По данным опроса ДОМ.РФ и ВЦИОМ, ноябрь 2020</a:t>
            </a:r>
          </a:p>
          <a:p>
            <a:r>
              <a:rPr lang="en" sz="1200" dirty="0">
                <a:hlinkClick r:id="rId2"/>
              </a:rPr>
              <a:t>https://</a:t>
            </a:r>
            <a:r>
              <a:rPr lang="ru-RU" sz="1200" dirty="0" err="1">
                <a:hlinkClick r:id="rId2"/>
              </a:rPr>
              <a:t>дом.рф</a:t>
            </a:r>
            <a:r>
              <a:rPr lang="ru-RU" sz="1200" dirty="0">
                <a:hlinkClick r:id="rId2"/>
              </a:rPr>
              <a:t>/</a:t>
            </a:r>
            <a:r>
              <a:rPr lang="en" sz="1200" dirty="0">
                <a:hlinkClick r:id="rId2"/>
              </a:rPr>
              <a:t>upload/iblock/a48/a48678676f848d1e30b028977ceb8e10.pdf</a:t>
            </a:r>
            <a:r>
              <a:rPr lang="ru-RU" sz="1200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A57446-3EEB-984F-9A7A-E99E4AF2D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44" y="2121408"/>
            <a:ext cx="4572000" cy="32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14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4895" y="117222"/>
            <a:ext cx="4208594" cy="248726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ТРИ вечных вопроса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российского инвестора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тол, старый, знак, коврик&#10;&#10;Автоматически созданное описание">
            <a:extLst>
              <a:ext uri="{FF2B5EF4-FFF2-40B4-BE49-F238E27FC236}">
                <a16:creationId xmlns:a16="http://schemas.microsoft.com/office/drawing/2014/main" id="{4F758CB9-BF18-4540-B0A2-E9314C2B3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5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3" y="2927444"/>
            <a:ext cx="3690014" cy="3244755"/>
          </a:xfrm>
        </p:spPr>
        <p:txBody>
          <a:bodyPr>
            <a:normAutofit/>
          </a:bodyPr>
          <a:lstStyle/>
          <a:p>
            <a:r>
              <a:rPr lang="ru-RU" sz="2400" dirty="0"/>
              <a:t>Стоит ли покупать </a:t>
            </a:r>
            <a:r>
              <a:rPr lang="ru-RU" sz="2400" b="1" dirty="0"/>
              <a:t>доллар</a:t>
            </a:r>
            <a:r>
              <a:rPr lang="ru-RU" sz="2400" dirty="0"/>
              <a:t>?</a:t>
            </a:r>
          </a:p>
          <a:p>
            <a:r>
              <a:rPr lang="ru-RU" sz="2400" dirty="0"/>
              <a:t>В чем </a:t>
            </a:r>
            <a:r>
              <a:rPr lang="ru-RU" sz="2400" b="1" dirty="0"/>
              <a:t>хранить сбережения </a:t>
            </a:r>
            <a:r>
              <a:rPr lang="ru-RU" sz="2400" dirty="0"/>
              <a:t>и куда инвестировать (акции, фонды, золото,..?)</a:t>
            </a:r>
          </a:p>
          <a:p>
            <a:r>
              <a:rPr lang="ru-RU" sz="2400" dirty="0"/>
              <a:t>Покупать ли </a:t>
            </a:r>
            <a:r>
              <a:rPr lang="ru-RU" sz="2400" b="1" dirty="0"/>
              <a:t>недвижимость</a:t>
            </a:r>
            <a:r>
              <a:rPr lang="ru-RU" sz="2400" dirty="0"/>
              <a:t>?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4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CD898-8DB7-C44A-9FA3-399497490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 лучше сначала изучить историю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C08290-D92C-2340-80BE-0639E79B1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1826853"/>
            <a:ext cx="6719107" cy="4582692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A804A9-6238-8840-AEA8-38DA5D93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20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E7C747-D759-D542-8B0F-B18CD4B31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07" y="3279028"/>
            <a:ext cx="1558499" cy="12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4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5F568-19DD-3D45-B7D7-BD08322A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касается не только недвижимости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F3C123A-DD0A-DD4F-9A62-004279CE3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2" y="1846579"/>
            <a:ext cx="6695294" cy="4173783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8C1A63-5AAC-CA40-960B-031028881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21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2C4D2-1F85-384D-90F0-5843B4155448}"/>
              </a:ext>
            </a:extLst>
          </p:cNvPr>
          <p:cNvSpPr txBox="1"/>
          <p:nvPr/>
        </p:nvSpPr>
        <p:spPr>
          <a:xfrm>
            <a:off x="1619819" y="6268578"/>
            <a:ext cx="669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Индекс РТС </a:t>
            </a:r>
            <a:r>
              <a:rPr lang="en" dirty="0">
                <a:hlinkClick r:id="rId3"/>
              </a:rPr>
              <a:t>https://www.moex.com/ru/index/RTSI/technical/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7654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F3F1E-4DDF-DA4A-BF16-22A7A3AE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Прежде чем принимать инвестиционные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A152B-8439-3D41-9AAE-58E4108AE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Потратьте время и </a:t>
            </a:r>
            <a:r>
              <a:rPr lang="ru-RU" sz="2400" b="1" dirty="0"/>
              <a:t>изучите рынок </a:t>
            </a:r>
          </a:p>
          <a:p>
            <a:r>
              <a:rPr lang="ru-RU" sz="2400" dirty="0"/>
              <a:t>Не спешите, даже когда вам кажется, что вы уже все знаете, </a:t>
            </a:r>
            <a:r>
              <a:rPr lang="ru-RU" sz="2400" b="1" dirty="0"/>
              <a:t>начните с небольших сумм </a:t>
            </a:r>
            <a:r>
              <a:rPr lang="ru-RU" sz="2400" dirty="0"/>
              <a:t>(например, 10% от ваших накоплений)</a:t>
            </a:r>
          </a:p>
          <a:p>
            <a:r>
              <a:rPr lang="ru-RU" sz="2400" dirty="0"/>
              <a:t>Смотрите на разные альтернативы и помните о </a:t>
            </a:r>
            <a:r>
              <a:rPr lang="ru-RU" sz="2400" b="1" dirty="0"/>
              <a:t>диверсификации </a:t>
            </a:r>
            <a:r>
              <a:rPr lang="ru-RU" sz="2400" dirty="0"/>
              <a:t>вложений</a:t>
            </a:r>
          </a:p>
          <a:p>
            <a:r>
              <a:rPr lang="ru-RU" sz="2400" dirty="0"/>
              <a:t>Лучше потратить несколько тысяч рублей </a:t>
            </a:r>
            <a:r>
              <a:rPr lang="ru-RU" sz="2400" b="1" dirty="0"/>
              <a:t>посетив семинары и купив несколько книг</a:t>
            </a:r>
            <a:r>
              <a:rPr lang="ru-RU" sz="2400" dirty="0"/>
              <a:t>, чем потерять часть ваших накоплений по элементарному незнанию и неподготовленности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653FAC-8F76-2243-BC14-46AA60DB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279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6B179-F958-F842-9586-D9F779C9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059" y="-192753"/>
            <a:ext cx="3690014" cy="202155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err="1">
                <a:solidFill>
                  <a:schemeClr val="tx1"/>
                </a:solidFill>
              </a:rPr>
              <a:t>БудьТЕ</a:t>
            </a:r>
            <a:r>
              <a:rPr lang="ru-RU" dirty="0">
                <a:solidFill>
                  <a:schemeClr val="tx1"/>
                </a:solidFill>
              </a:rPr>
              <a:t> бдительны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277B70-60C9-6245-90D6-06A058132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"/>
          <a:stretch/>
        </p:blipFill>
        <p:spPr bwMode="auto"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71619EC-E640-FF40-BBEC-82F9BFF3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3" y="1828800"/>
            <a:ext cx="3690014" cy="4613564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Не попадите на курсы, где вас научат «зарабатывать миллион»</a:t>
            </a:r>
          </a:p>
          <a:p>
            <a:r>
              <a:rPr lang="ru-RU" sz="2400" dirty="0"/>
              <a:t>Будут продавать «торговые сигналы» и стратегии</a:t>
            </a:r>
          </a:p>
          <a:p>
            <a:r>
              <a:rPr lang="ru-RU" sz="2400" dirty="0"/>
              <a:t>И к тем, кому важно заполучить ваши деньги в управление, а не дать вам знания и реальную картину рынка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B759A3-6714-1A49-94F8-56C8A2F8C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23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66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E0F64-AF45-754C-A747-ED4AB835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46" y="220090"/>
            <a:ext cx="7772400" cy="1609344"/>
          </a:xfrm>
        </p:spPr>
        <p:txBody>
          <a:bodyPr/>
          <a:lstStyle/>
          <a:p>
            <a:r>
              <a:rPr lang="ru-RU" dirty="0"/>
              <a:t>О ПРОЕКТЕ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B6442-3461-FF43-A233-C6D89ABE1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54" y="1537855"/>
            <a:ext cx="8062722" cy="4943356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Проект </a:t>
            </a:r>
            <a:r>
              <a:rPr lang="ru-RU" b="1" dirty="0"/>
              <a:t>не аффилирован</a:t>
            </a:r>
            <a:r>
              <a:rPr lang="ru-RU" dirty="0"/>
              <a:t> с участниками рынка и </a:t>
            </a:r>
            <a:r>
              <a:rPr lang="ru-RU" b="1" dirty="0"/>
              <a:t>не ставит своей целью привлечение ваших денег в управление</a:t>
            </a:r>
            <a:r>
              <a:rPr lang="ru-RU" dirty="0"/>
              <a:t> кого-либо из них</a:t>
            </a:r>
          </a:p>
          <a:p>
            <a:pPr lvl="0"/>
            <a:r>
              <a:rPr lang="ru-RU" dirty="0"/>
              <a:t>Проект не продает "торговые сигналы", "стратегии", которые помогут вам "заработать миллион". Мы </a:t>
            </a:r>
            <a:r>
              <a:rPr lang="ru-RU" b="1" dirty="0"/>
              <a:t>продаем базовые знания и умения</a:t>
            </a:r>
            <a:r>
              <a:rPr lang="ru-RU" dirty="0"/>
              <a:t>, которые позволят вам грамотно и самостоятельно выбирать пути инвестирования и не поддаваться сомнительным рекламных предложениям</a:t>
            </a:r>
          </a:p>
          <a:p>
            <a:pPr lvl="0"/>
            <a:r>
              <a:rPr lang="ru-RU" dirty="0"/>
              <a:t>Проект позволит вам узнать </a:t>
            </a:r>
            <a:r>
              <a:rPr lang="ru-RU" b="1" dirty="0"/>
              <a:t>детали о налогообложении, операционных расходах</a:t>
            </a:r>
            <a:r>
              <a:rPr lang="ru-RU" dirty="0"/>
              <a:t> и прочих существенных нюансах при работе на фондовом и финансовых рынках. </a:t>
            </a:r>
          </a:p>
          <a:p>
            <a:pPr lvl="0"/>
            <a:r>
              <a:rPr lang="ru-RU" dirty="0"/>
              <a:t>Проект поможет вам понять свой </a:t>
            </a:r>
            <a:r>
              <a:rPr lang="ru-RU" b="1" dirty="0"/>
              <a:t>психологический профиль</a:t>
            </a:r>
            <a:r>
              <a:rPr lang="ru-RU" dirty="0"/>
              <a:t> инвестора, толерантность к риску и научит не поддаваться на различные психологические ловушки, которые могут подстерегать инвесторов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2AB452-BE9A-AA4D-9C8B-A05A631A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961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7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7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7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2" name="Group 7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93" name="Rectangle 8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41EAC81-202E-E845-9689-A6DA2DC9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075" y="1360493"/>
            <a:ext cx="3729383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СПАСИБО ЗА ВНИМАНИЕ</a:t>
            </a:r>
            <a:r>
              <a:rPr lang="ru-RU" sz="4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!</a:t>
            </a:r>
            <a:endParaRPr lang="en-US" sz="440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F7485D5-FA17-E341-BE46-02D041524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7075" y="4687316"/>
            <a:ext cx="3729384" cy="151708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hlinkClick r:id="rId6"/>
              </a:rPr>
              <a:t>ischool@arb.ru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0" name="Picture 49" descr="Изображение выглядит как дым, внешний, поезд, подходит&#10;&#10;Автоматически созданное описание">
            <a:extLst>
              <a:ext uri="{FF2B5EF4-FFF2-40B4-BE49-F238E27FC236}">
                <a16:creationId xmlns:a16="http://schemas.microsoft.com/office/drawing/2014/main" id="{EC428105-1D1D-4415-B835-228FCF47D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13" r="13788" b="-1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4" name="Freeform: Shape 84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98"/>
            <a:ext cx="4571770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ABF7CC-13CF-E44A-833B-7088C369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1058" y="500322"/>
            <a:ext cx="895401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33DCF12F-2620-4DEF-BCC2-760112B13002}" type="slidenum">
              <a:rPr lang="en-US">
                <a:solidFill>
                  <a:schemeClr val="accent1"/>
                </a:solidFill>
                <a:latin typeface="+mj-lt"/>
              </a:rPr>
              <a:pPr algn="r" defTabSz="457200">
                <a:spcAft>
                  <a:spcPts val="600"/>
                </a:spcAft>
              </a:pPr>
              <a:t>25</a:t>
            </a:fld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327A91-CA8D-5D43-83C2-8BA27E21C7F4}"/>
              </a:ext>
            </a:extLst>
          </p:cNvPr>
          <p:cNvSpPr/>
          <p:nvPr/>
        </p:nvSpPr>
        <p:spPr>
          <a:xfrm>
            <a:off x="8047589" y="653596"/>
            <a:ext cx="739572" cy="372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91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BDAC2-8DDE-484B-9EFE-8B504A5E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772" y="105792"/>
            <a:ext cx="4394613" cy="248726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Цели и горизонты</a:t>
            </a:r>
            <a:r>
              <a:rPr lang="ru-RU" sz="3600" dirty="0">
                <a:solidFill>
                  <a:schemeClr val="tx1"/>
                </a:solidFill>
              </a:rPr>
              <a:t> инвестирования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 descr="Изображение выглядит как держит, сидит, темный, еда&#10;&#10;Автоматически созданное описание">
            <a:extLst>
              <a:ext uri="{FF2B5EF4-FFF2-40B4-BE49-F238E27FC236}">
                <a16:creationId xmlns:a16="http://schemas.microsoft.com/office/drawing/2014/main" id="{15A891A6-3F9B-1346-9976-9E0933683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6" r="19481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CBB68CA-22BD-0947-BDF4-26CA0F78E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930" y="2423160"/>
            <a:ext cx="3995019" cy="4069080"/>
          </a:xfrm>
        </p:spPr>
        <p:txBody>
          <a:bodyPr>
            <a:normAutofit/>
          </a:bodyPr>
          <a:lstStyle/>
          <a:p>
            <a:r>
              <a:rPr lang="ru-RU" sz="2400" dirty="0"/>
              <a:t>Избавление от офисного рабства</a:t>
            </a:r>
          </a:p>
          <a:p>
            <a:r>
              <a:rPr lang="ru-RU" sz="2400" dirty="0"/>
              <a:t>Выход на пенсию с сохранением дохода</a:t>
            </a:r>
          </a:p>
          <a:p>
            <a:r>
              <a:rPr lang="ru-RU" sz="2400" dirty="0"/>
              <a:t>Обучение детей</a:t>
            </a:r>
            <a:r>
              <a:rPr lang="en-GB" sz="2400" dirty="0"/>
              <a:t>/ </a:t>
            </a:r>
            <a:r>
              <a:rPr lang="ru-RU" sz="2400" dirty="0"/>
              <a:t>приобретение недвижимости</a:t>
            </a:r>
          </a:p>
          <a:p>
            <a:r>
              <a:rPr lang="ru-RU" sz="2400" dirty="0"/>
              <a:t>Рост капитала и передача по наследству</a:t>
            </a:r>
          </a:p>
          <a:p>
            <a:r>
              <a:rPr lang="ru-RU" sz="2400" dirty="0"/>
              <a:t>Смена места жительства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04ECDA-908A-7146-9841-8134ABE3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2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9600" y="0"/>
            <a:ext cx="3773607" cy="270735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Что влияет на </a:t>
            </a:r>
            <a:r>
              <a:rPr lang="ru-RU" sz="3600" b="1" dirty="0">
                <a:solidFill>
                  <a:schemeClr val="tx1"/>
                </a:solidFill>
              </a:rPr>
              <a:t>постановку финансовых целей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l="36375" r="19294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2" y="2927444"/>
            <a:ext cx="3773607" cy="3540263"/>
          </a:xfrm>
        </p:spPr>
        <p:txBody>
          <a:bodyPr>
            <a:normAutofit/>
          </a:bodyPr>
          <a:lstStyle/>
          <a:p>
            <a:r>
              <a:rPr lang="ru-RU" sz="2400" dirty="0"/>
              <a:t>Ваш текущий статус</a:t>
            </a:r>
          </a:p>
          <a:p>
            <a:r>
              <a:rPr lang="ru-RU" sz="2400" dirty="0"/>
              <a:t>Оценка рисков</a:t>
            </a:r>
          </a:p>
          <a:p>
            <a:r>
              <a:rPr lang="ru-RU" sz="2400" dirty="0"/>
              <a:t>Финансовое положение</a:t>
            </a:r>
          </a:p>
          <a:p>
            <a:r>
              <a:rPr lang="ru-RU" sz="2400" dirty="0"/>
              <a:t>Планирование расходов</a:t>
            </a:r>
          </a:p>
          <a:p>
            <a:r>
              <a:rPr lang="ru-RU" sz="2400" dirty="0"/>
              <a:t>Требуемая доходность</a:t>
            </a:r>
          </a:p>
          <a:p>
            <a:r>
              <a:rPr lang="ru-RU" sz="2400" dirty="0"/>
              <a:t>Налогообложение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4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91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3" y="475807"/>
            <a:ext cx="3690014" cy="202155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текущий профиль и </a:t>
            </a:r>
            <a:r>
              <a:rPr lang="ru-RU" sz="3600" b="1" dirty="0">
                <a:solidFill>
                  <a:schemeClr val="tx1"/>
                </a:solidFill>
              </a:rPr>
              <a:t>статус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стоит, мужчина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D3372C14-FAA0-9943-988C-91852D16C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70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3" y="2927444"/>
            <a:ext cx="3690014" cy="3244755"/>
          </a:xfrm>
        </p:spPr>
        <p:txBody>
          <a:bodyPr>
            <a:normAutofit/>
          </a:bodyPr>
          <a:lstStyle/>
          <a:p>
            <a:r>
              <a:rPr lang="ru-RU" sz="2400" dirty="0"/>
              <a:t>Возраст</a:t>
            </a:r>
          </a:p>
          <a:p>
            <a:r>
              <a:rPr lang="ru-RU" sz="2400" dirty="0"/>
              <a:t>Сотрудник работающий по найму</a:t>
            </a:r>
          </a:p>
          <a:p>
            <a:r>
              <a:rPr lang="ru-RU" sz="2400" dirty="0"/>
              <a:t>Предприниматель</a:t>
            </a:r>
          </a:p>
          <a:p>
            <a:r>
              <a:rPr lang="ru-RU" sz="2400" dirty="0"/>
              <a:t>Госслужащий </a:t>
            </a:r>
          </a:p>
          <a:p>
            <a:r>
              <a:rPr lang="ru-RU" sz="2400" dirty="0"/>
              <a:t>Пенсионер</a:t>
            </a:r>
          </a:p>
          <a:p>
            <a:pPr marL="0" indent="0">
              <a:buNone/>
            </a:pPr>
            <a:r>
              <a:rPr lang="ru-RU" sz="2400" dirty="0"/>
              <a:t>	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5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06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99469"/>
          </a:xfrm>
        </p:spPr>
        <p:txBody>
          <a:bodyPr>
            <a:normAutofit/>
          </a:bodyPr>
          <a:lstStyle/>
          <a:p>
            <a:r>
              <a:rPr lang="ru-RU" dirty="0"/>
              <a:t>Оценка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0773" y="1745774"/>
            <a:ext cx="3902676" cy="45788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Политические  риски</a:t>
            </a:r>
          </a:p>
          <a:p>
            <a:r>
              <a:rPr lang="ru-RU" dirty="0"/>
              <a:t>Изменение налогового законодательства</a:t>
            </a:r>
          </a:p>
          <a:p>
            <a:r>
              <a:rPr lang="ru-RU" dirty="0"/>
              <a:t>Введение международных санкций</a:t>
            </a:r>
          </a:p>
          <a:p>
            <a:r>
              <a:rPr lang="ru-RU" dirty="0"/>
              <a:t>Закрытие границ</a:t>
            </a:r>
          </a:p>
          <a:p>
            <a:endParaRPr lang="ru-RU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Персональные риски</a:t>
            </a:r>
          </a:p>
          <a:p>
            <a:r>
              <a:rPr lang="ru-RU" dirty="0"/>
              <a:t>Потеря дохода</a:t>
            </a:r>
          </a:p>
          <a:p>
            <a:r>
              <a:rPr lang="ru-RU" dirty="0"/>
              <a:t>Здоровье</a:t>
            </a:r>
          </a:p>
          <a:p>
            <a:r>
              <a:rPr lang="ru-RU" dirty="0"/>
              <a:t>Уголовные преследования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6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58097" y="1745774"/>
            <a:ext cx="3902676" cy="4578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b="1" dirty="0">
                <a:solidFill>
                  <a:srgbClr val="C00000"/>
                </a:solidFill>
              </a:rPr>
              <a:t>Рыночные риски</a:t>
            </a:r>
          </a:p>
          <a:p>
            <a:r>
              <a:rPr lang="ru-RU" dirty="0"/>
              <a:t>Изменение процентных ставок</a:t>
            </a:r>
          </a:p>
          <a:p>
            <a:r>
              <a:rPr lang="ru-RU" dirty="0"/>
              <a:t>Изменение стоимости активов</a:t>
            </a:r>
          </a:p>
          <a:p>
            <a:r>
              <a:rPr lang="ru-RU" dirty="0"/>
              <a:t>Изменение курсов валют</a:t>
            </a:r>
          </a:p>
          <a:p>
            <a:r>
              <a:rPr lang="ru-RU" dirty="0"/>
              <a:t>Инфляция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Инфраструктурные  и транзакционные риски </a:t>
            </a:r>
          </a:p>
          <a:p>
            <a:r>
              <a:rPr lang="en-GB" dirty="0"/>
              <a:t>KYC</a:t>
            </a:r>
          </a:p>
          <a:p>
            <a:r>
              <a:rPr lang="ru-RU" dirty="0"/>
              <a:t>Брокеры</a:t>
            </a:r>
            <a:endParaRPr lang="en-GB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Font typeface="Wingdings" pitchFamily="2" charset="2"/>
              <a:buNone/>
            </a:pPr>
            <a:endParaRPr lang="ru-RU" dirty="0"/>
          </a:p>
          <a:p>
            <a:pPr marL="0" indent="0">
              <a:buFont typeface="Wingdings" pitchFamily="2" charset="2"/>
              <a:buNone/>
            </a:pP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5B0958C-A061-6C41-938D-BE9AE07DAACB}"/>
              </a:ext>
            </a:extLst>
          </p:cNvPr>
          <p:cNvCxnSpPr/>
          <p:nvPr/>
        </p:nvCxnSpPr>
        <p:spPr>
          <a:xfrm>
            <a:off x="579863" y="4348976"/>
            <a:ext cx="775009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0A5B323-D6FC-D140-A636-305910D118B9}"/>
              </a:ext>
            </a:extLst>
          </p:cNvPr>
          <p:cNvCxnSpPr>
            <a:cxnSpLocks/>
          </p:cNvCxnSpPr>
          <p:nvPr/>
        </p:nvCxnSpPr>
        <p:spPr>
          <a:xfrm>
            <a:off x="4282066" y="1745774"/>
            <a:ext cx="0" cy="43650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41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512956"/>
            <a:ext cx="3547838" cy="192316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Какие факторы учитываем при постановки целей</a:t>
            </a:r>
            <a:br>
              <a:rPr lang="ru-RU" sz="2700" dirty="0"/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2578607"/>
            <a:ext cx="4103370" cy="4059302"/>
          </a:xfrm>
        </p:spPr>
        <p:txBody>
          <a:bodyPr>
            <a:normAutofit/>
          </a:bodyPr>
          <a:lstStyle/>
          <a:p>
            <a:r>
              <a:rPr lang="ru-RU" sz="2400" b="1" dirty="0"/>
              <a:t>Горизонт</a:t>
            </a:r>
            <a:r>
              <a:rPr lang="ru-RU" sz="2400" dirty="0"/>
              <a:t> инвестирования</a:t>
            </a:r>
            <a:endParaRPr lang="ru-RU" sz="2400" b="1" dirty="0"/>
          </a:p>
          <a:p>
            <a:r>
              <a:rPr lang="ru-RU" sz="2400" dirty="0"/>
              <a:t>Аппетит к </a:t>
            </a:r>
            <a:r>
              <a:rPr lang="ru-RU" sz="2400" b="1" dirty="0"/>
              <a:t>риску</a:t>
            </a:r>
            <a:r>
              <a:rPr lang="ru-RU" sz="2400" dirty="0"/>
              <a:t> </a:t>
            </a:r>
          </a:p>
          <a:p>
            <a:r>
              <a:rPr lang="ru-RU" sz="2400" dirty="0"/>
              <a:t>Приемлемая </a:t>
            </a:r>
            <a:r>
              <a:rPr lang="ru-RU" sz="2400" b="1" dirty="0"/>
              <a:t>доходность</a:t>
            </a:r>
          </a:p>
          <a:p>
            <a:r>
              <a:rPr lang="ru-RU" sz="2400" dirty="0"/>
              <a:t>Денежный </a:t>
            </a:r>
            <a:r>
              <a:rPr lang="ru-RU" sz="2400" b="1" dirty="0"/>
              <a:t>поток</a:t>
            </a:r>
          </a:p>
          <a:p>
            <a:r>
              <a:rPr lang="ru-RU" sz="2400" b="1" dirty="0"/>
              <a:t>Изъятие</a:t>
            </a:r>
            <a:r>
              <a:rPr lang="ru-RU" sz="2400" dirty="0"/>
              <a:t> средств</a:t>
            </a:r>
          </a:p>
          <a:p>
            <a:r>
              <a:rPr lang="ru-RU" sz="2400" b="1" dirty="0"/>
              <a:t>Обязательства</a:t>
            </a:r>
          </a:p>
          <a:p>
            <a:r>
              <a:rPr lang="ru-RU" sz="2400" b="1" dirty="0"/>
              <a:t>Ликвидность</a:t>
            </a:r>
            <a:r>
              <a:rPr lang="ru-RU" sz="2400" dirty="0"/>
              <a:t> инвестиций</a:t>
            </a:r>
          </a:p>
        </p:txBody>
      </p:sp>
      <p:sp>
        <p:nvSpPr>
          <p:cNvPr id="31" name="Freeform: Shape 9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4843" y="0"/>
            <a:ext cx="470915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 descr="Изображение выглядит как компьютер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17" y="1470579"/>
            <a:ext cx="3891831" cy="291166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2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/>
              <a:t>Налогообложение  при инвестировании: что необходимо учитывать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21408"/>
            <a:ext cx="7797546" cy="4251960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sz="2200" dirty="0"/>
              <a:t>Налоговое </a:t>
            </a:r>
            <a:r>
              <a:rPr lang="ru-RU" sz="2200" b="1" dirty="0" err="1"/>
              <a:t>резидентство</a:t>
            </a:r>
            <a:endParaRPr lang="ru-RU" sz="2200" b="1" dirty="0"/>
          </a:p>
          <a:p>
            <a:pPr fontAlgn="base"/>
            <a:r>
              <a:rPr lang="ru-RU" sz="2200" b="1" dirty="0"/>
              <a:t>Срок владения </a:t>
            </a:r>
            <a:r>
              <a:rPr lang="ru-RU" sz="2200" dirty="0"/>
              <a:t>ценными бумагами</a:t>
            </a:r>
          </a:p>
          <a:p>
            <a:pPr fontAlgn="base"/>
            <a:r>
              <a:rPr lang="ru-RU" sz="2200" dirty="0"/>
              <a:t>С 2021 года </a:t>
            </a:r>
            <a:r>
              <a:rPr lang="ru-RU" sz="2200" b="1" dirty="0"/>
              <a:t>налог на купон </a:t>
            </a:r>
            <a:r>
              <a:rPr lang="ru-RU" sz="2200" dirty="0"/>
              <a:t>с Государственных облигаций </a:t>
            </a:r>
          </a:p>
          <a:p>
            <a:pPr fontAlgn="base"/>
            <a:r>
              <a:rPr lang="ru-RU" sz="2200" b="1" dirty="0"/>
              <a:t>Налог на валютную переоценку</a:t>
            </a:r>
          </a:p>
          <a:p>
            <a:pPr fontAlgn="base"/>
            <a:r>
              <a:rPr lang="ru-RU" sz="2200" dirty="0"/>
              <a:t>При торговле через российский банк или брокера агентом по уплате налога является ваш </a:t>
            </a:r>
            <a:r>
              <a:rPr lang="ru-RU" sz="2200" b="1" dirty="0"/>
              <a:t>банк\брокер</a:t>
            </a:r>
            <a:r>
              <a:rPr lang="ru-RU" sz="2200" dirty="0"/>
              <a:t>. При торговле через иностранного брокера – </a:t>
            </a:r>
            <a:r>
              <a:rPr lang="ru-RU" sz="2200" b="1" dirty="0"/>
              <a:t>налог платите самостоятельно </a:t>
            </a:r>
            <a:r>
              <a:rPr lang="ru-RU" sz="2200" dirty="0"/>
              <a:t>(3-НДФЛ)</a:t>
            </a:r>
          </a:p>
          <a:p>
            <a:pPr fontAlgn="base"/>
            <a:r>
              <a:rPr lang="ru-RU" sz="2200" b="1" dirty="0"/>
              <a:t>Перенос убытков </a:t>
            </a:r>
            <a:r>
              <a:rPr lang="ru-RU" sz="2200" dirty="0"/>
              <a:t>прошлых лет на будущие периоды</a:t>
            </a:r>
          </a:p>
          <a:p>
            <a:pPr fontAlgn="base"/>
            <a:r>
              <a:rPr lang="ru-RU" sz="2200" dirty="0"/>
              <a:t>Использование </a:t>
            </a:r>
            <a:r>
              <a:rPr lang="ru-RU" sz="2200" b="1" dirty="0"/>
              <a:t>ИИС для оптимизации налогообложения</a:t>
            </a:r>
          </a:p>
          <a:p>
            <a:pPr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65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23220"/>
            <a:ext cx="7711828" cy="119910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Почему так важно четко ставить цели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611779"/>
            <a:ext cx="5494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hlinkClick r:id="rId2"/>
              </a:rPr>
              <a:t>https://www.irn.ru/gd/?class=all&amp;type=1&amp;period=-1&amp;grnum=1&amp;currency=0&amp;select=currency</a:t>
            </a:r>
            <a:r>
              <a:rPr lang="ru-RU" sz="1000" dirty="0"/>
              <a:t> 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3819D210-D2B1-4341-BC32-18C0F421E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b="1" dirty="0"/>
              <a:t>Ошибка оценки горизонта инвестирования </a:t>
            </a:r>
            <a:r>
              <a:rPr lang="ru-RU" sz="2400" dirty="0"/>
              <a:t>приводит к тому, что приходится продавать актив с убытком.</a:t>
            </a:r>
          </a:p>
          <a:p>
            <a:endParaRPr lang="ru-RU" sz="2400" dirty="0"/>
          </a:p>
          <a:p>
            <a:r>
              <a:rPr lang="ru-RU" sz="2400" dirty="0"/>
              <a:t>Финансовые потери при </a:t>
            </a:r>
            <a:r>
              <a:rPr lang="ru-RU" sz="2400" b="1" dirty="0"/>
              <a:t>неправильной оценке толерантности к риску</a:t>
            </a:r>
            <a:r>
              <a:rPr lang="ru-RU" sz="2400" dirty="0"/>
              <a:t> при инвестировании в рискованные инструменты и проекты.</a:t>
            </a:r>
          </a:p>
          <a:p>
            <a:endParaRPr lang="ru-RU" sz="2400" dirty="0"/>
          </a:p>
          <a:p>
            <a:r>
              <a:rPr lang="ru-RU" sz="2400" b="1" dirty="0"/>
              <a:t>Завышенные требования к доходности </a:t>
            </a:r>
            <a:r>
              <a:rPr lang="ru-RU" sz="2400" dirty="0"/>
              <a:t>вложений приводит к инвестициям в рискованные активы с ограниченной ликвидностью.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3609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1006</Words>
  <Application>Microsoft Macintosh PowerPoint</Application>
  <PresentationFormat>Экран (4:3)</PresentationFormat>
  <Paragraphs>166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Cambria</vt:lpstr>
      <vt:lpstr>Rockwell</vt:lpstr>
      <vt:lpstr>Rockwell Condensed</vt:lpstr>
      <vt:lpstr>Rockwell Extra Bold</vt:lpstr>
      <vt:lpstr>Wingdings</vt:lpstr>
      <vt:lpstr>Дерево</vt:lpstr>
      <vt:lpstr>Постановка персональных финансовых целей</vt:lpstr>
      <vt:lpstr>ТРИ вечных вопроса российского инвестора</vt:lpstr>
      <vt:lpstr>Цели и горизонты инвестирования</vt:lpstr>
      <vt:lpstr>Что влияет на постановку финансовых целей</vt:lpstr>
      <vt:lpstr>текущий профиль и статус</vt:lpstr>
      <vt:lpstr>Оценка рисков</vt:lpstr>
      <vt:lpstr>Какие факторы учитываем при постановки целей </vt:lpstr>
      <vt:lpstr>Налогообложение  при инвестировании: что необходимо учитывать</vt:lpstr>
      <vt:lpstr> Почему так важно четко ставить цели </vt:lpstr>
      <vt:lpstr>Горизонт и волатильность</vt:lpstr>
      <vt:lpstr>Учет ваших расходов</vt:lpstr>
      <vt:lpstr>А в какой программе вы ведете учет расходов?</vt:lpstr>
      <vt:lpstr>Ваши доходы</vt:lpstr>
      <vt:lpstr>Гибкий подход к планированию</vt:lpstr>
      <vt:lpstr>Начните с простого расчета на 5-10 лет</vt:lpstr>
      <vt:lpstr>Анализируйте</vt:lpstr>
      <vt:lpstr>Не попадите в ловушки мифов рынка</vt:lpstr>
      <vt:lpstr>А что планируют наши граждане</vt:lpstr>
      <vt:lpstr>КАК они оценивают возможную выгоду</vt:lpstr>
      <vt:lpstr>Но лучше сначала изучить историю</vt:lpstr>
      <vt:lpstr>Это касается не только недвижимости</vt:lpstr>
      <vt:lpstr>Прежде чем принимать инвестиционные решения</vt:lpstr>
      <vt:lpstr>И БудьТЕ бдительны</vt:lpstr>
      <vt:lpstr>О ПРОЕКТЕ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Постановка персональных финансовых целей</dc:title>
  <dc:creator>Oleg Skvortsov</dc:creator>
  <cp:lastModifiedBy>Oleg Skvortsov</cp:lastModifiedBy>
  <cp:revision>3</cp:revision>
  <cp:lastPrinted>2020-12-23T18:39:53Z</cp:lastPrinted>
  <dcterms:created xsi:type="dcterms:W3CDTF">2020-12-23T14:12:43Z</dcterms:created>
  <dcterms:modified xsi:type="dcterms:W3CDTF">2020-12-24T07:12:18Z</dcterms:modified>
</cp:coreProperties>
</file>