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4.xml" ContentType="application/vnd.openxmlformats-officedocument.drawingml.chart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notesSlides/_rels/notesSlide23.xml.rels" ContentType="application/vnd.openxmlformats-package.relationships+xml"/>
  <Override PartName="/ppt/notesSlides/notesSlide23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
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15" strike="noStrike">
                <a:solidFill>
                  <a:srgbClr val="80808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15" strike="noStrike">
                <a:solidFill>
                  <a:srgbClr val="80808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051183341353515"/>
          <c:y val="0.0396945350409673"/>
          <c:w val="0.942604663371101"/>
          <c:h val="0.867154562087344"/>
        </c:manualLayout>
      </c:layout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  </c:v>
                </c:pt>
              </c:strCache>
            </c:strRef>
          </c:tx>
          <c:spPr>
            <a:solidFill>
              <a:srgbClr val="00cc00"/>
            </a:solidFill>
            <a:ln w="57240">
              <a:solidFill>
                <a:srgbClr val="00cc00"/>
              </a:solidFill>
              <a:round/>
            </a:ln>
          </c:spPr>
          <c:marker>
            <c:symbol val="none"/>
          </c:marker>
          <c:dLbls>
            <c:dLbl>
              <c:idx val="0"/>
              <c:dLblPos val="r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2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3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4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5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6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7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8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9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0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1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2"/>
              <c:dLblPos val="r"/>
              <c:showLegendKey val="0"/>
              <c:showVal val="1"/>
              <c:showCatName val="0"/>
              <c:showSerName val="0"/>
              <c:showPercent val="0"/>
            </c:dLbl>
            <c:dLbl>
              <c:idx val="13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4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5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6"/>
              <c:dLblPos val="r"/>
              <c:showLegendKey val="1"/>
              <c:showVal val="1"/>
              <c:showCatName val="1"/>
              <c:showSerName val="0"/>
              <c:showPercent val="0"/>
            </c:dLbl>
            <c:dLbl>
              <c:idx val="17"/>
              <c:dLblPos val="t"/>
              <c:showLegendKey val="0"/>
              <c:showVal val="1"/>
              <c:showCatName val="0"/>
              <c:showSerName val="0"/>
              <c:showPercent val="0"/>
            </c:dLbl>
            <c:dLblPos val="r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8"/>
                <c:pt idx="0">
                  <c:v>1161.5</c:v>
                </c:pt>
                <c:pt idx="1">
                  <c:v>1140.6</c:v>
                </c:pt>
                <c:pt idx="2">
                  <c:v>1252.3</c:v>
                </c:pt>
                <c:pt idx="3">
                  <c:v>1300.4</c:v>
                </c:pt>
                <c:pt idx="4">
                  <c:v>1318.5</c:v>
                </c:pt>
                <c:pt idx="5">
                  <c:v>1462</c:v>
                </c:pt>
                <c:pt idx="6">
                  <c:v>1581.7</c:v>
                </c:pt>
                <c:pt idx="7">
                  <c:v>1627.9</c:v>
                </c:pt>
                <c:pt idx="8">
                  <c:v>1650.3</c:v>
                </c:pt>
                <c:pt idx="9">
                  <c:v>1674.9</c:v>
                </c:pt>
                <c:pt idx="10">
                  <c:v>1657.3</c:v>
                </c:pt>
                <c:pt idx="11">
                  <c:v>1609.5</c:v>
                </c:pt>
                <c:pt idx="12">
                  <c:v>1572.2</c:v>
                </c:pt>
                <c:pt idx="13">
                  <c:v>1558.1</c:v>
                </c:pt>
                <c:pt idx="14">
                  <c:v>2211.9</c:v>
                </c:pt>
                <c:pt idx="15">
                  <c:v>2180.1</c:v>
                </c:pt>
                <c:pt idx="16">
                  <c:v>2135.7</c:v>
                </c:pt>
                <c:pt idx="17">
                  <c:v>2172.9</c:v>
                </c:pt>
              </c:numCache>
            </c:numRef>
          </c:val>
          <c:smooth val="0"/>
        </c:ser>
        <c:hiLowLines>
          <c:spPr>
            <a:ln>
              <a:noFill/>
            </a:ln>
          </c:spPr>
        </c:hiLowLines>
        <c:marker val="0"/>
        <c:axId val="32399067"/>
        <c:axId val="97298897"/>
      </c:lineChart>
      <c:catAx>
        <c:axId val="32399067"/>
        <c:scaling>
          <c:orientation val="minMax"/>
        </c:scaling>
        <c:delete val="0"/>
        <c:axPos val="b"/>
        <c:numFmt formatCode="DD/MM/YYYY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p>
            <a:pPr>
              <a:defRPr b="1" sz="1300" spc="15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DejaVu Sans"/>
              </a:defRPr>
            </a:pPr>
          </a:p>
        </c:txPr>
        <c:crossAx val="97298897"/>
        <c:crosses val="autoZero"/>
        <c:auto val="1"/>
        <c:lblAlgn val="ctr"/>
        <c:lblOffset val="100"/>
      </c:catAx>
      <c:valAx>
        <c:axId val="97298897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9360">
            <a:noFill/>
          </a:ln>
        </c:spPr>
        <c:txPr>
          <a:bodyPr/>
          <a:p>
            <a:pPr>
              <a:defRPr b="1" sz="1197" spc="15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DejaVu Sans"/>
              </a:defRPr>
            </a:pPr>
          </a:p>
        </c:txPr>
        <c:crossAx val="32399067"/>
        <c:crosses val="autoZero"/>
        <c:crossBetween val="midCat"/>
      </c:valAx>
      <c:spPr>
        <a:solidFill>
          <a:srgbClr val="d9d9d9"/>
        </a:solidFill>
        <a:ln>
          <a:solidFill>
            <a:srgbClr val="d9d9d9"/>
          </a:solidFill>
        </a:ln>
      </c:spPr>
    </c:plotArea>
    <c:plotVisOnly val="1"/>
    <c:dispBlanksAs val="gap"/>
  </c:chart>
  <c:spPr>
    <a:solidFill>
      <a:srgbClr val="ffffff"/>
    </a:solidFill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DC38A65-67B6-4166-8E0D-BA62234557AD}" type="slidenum"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E6BBDEE-7509-435D-A435-8904FA4A77B6}" type="slidenum"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7.png"/><Relationship Id="rId3" Type="http://schemas.openxmlformats.org/officeDocument/2006/relationships/image" Target="../media/image8.png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43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7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hyperlink" Target="http://kuzpress.ru/society/16-04-2019/66981.html" TargetMode="External"/><Relationship Id="rId2" Type="http://schemas.openxmlformats.org/officeDocument/2006/relationships/slideLayout" Target="../slideLayouts/slideLayout3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3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i="1" lang="ru-RU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Тощенко Ж.Т.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Общество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i="1" lang="ru-RU" sz="40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Между эволюцией и революцией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467640" y="132480"/>
            <a:ext cx="8362440" cy="115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ru-RU" sz="2100" spc="-1" strike="noStrike">
                <a:solidFill>
                  <a:srgbClr val="993366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ru-RU" sz="2000" spc="-1" strike="noStrike">
                <a:solidFill>
                  <a:srgbClr val="993366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ru-RU" sz="17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                                                                    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ru-RU" sz="2100" spc="-1" strike="noStrike">
                <a:solidFill>
                  <a:srgbClr val="993366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100" spc="-1" strike="noStrike">
                <a:solidFill>
                  <a:srgbClr val="993366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                              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Line 2"/>
          <p:cNvSpPr/>
          <p:nvPr/>
        </p:nvSpPr>
        <p:spPr>
          <a:xfrm flipV="1">
            <a:off x="683280" y="1112400"/>
            <a:ext cx="8180640" cy="12240"/>
          </a:xfrm>
          <a:prstGeom prst="line">
            <a:avLst/>
          </a:prstGeom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CustomShape 3"/>
          <p:cNvSpPr/>
          <p:nvPr/>
        </p:nvSpPr>
        <p:spPr>
          <a:xfrm>
            <a:off x="650520" y="464040"/>
            <a:ext cx="8179560" cy="700200"/>
          </a:xfrm>
          <a:prstGeom prst="rect">
            <a:avLst/>
          </a:prstGeom>
          <a:noFill/>
          <a:ln w="9360">
            <a:noFill/>
          </a:ln>
          <a:effectLst>
            <a:outerShdw dir="2700000" dist="37674">
              <a:srgbClr val="000000">
                <a:alpha val="4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Tahoma"/>
              </a:rPr>
              <a:t>  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Tahoma"/>
              </a:rPr>
              <a:t>Динамика основных экономических и социальных показателей России  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06" name="Table 4"/>
          <p:cNvGraphicFramePr/>
          <p:nvPr/>
        </p:nvGraphicFramePr>
        <p:xfrm>
          <a:off x="539640" y="1492920"/>
          <a:ext cx="8375040" cy="5125320"/>
        </p:xfrm>
        <a:graphic>
          <a:graphicData uri="http://schemas.openxmlformats.org/drawingml/2006/table">
            <a:tbl>
              <a:tblPr/>
              <a:tblGrid>
                <a:gridCol w="3441600"/>
                <a:gridCol w="1734840"/>
                <a:gridCol w="1735920"/>
                <a:gridCol w="1463040"/>
              </a:tblGrid>
              <a:tr h="521640">
                <a:tc rowSpan="2">
                  <a:txBody>
                    <a:bodyPr lIns="68400" rIns="68400"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ПОКАЗАТЕЛИ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 период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  <a:ea typeface="Calibri"/>
                        </a:rPr>
                        <a:t>(1991-1998 гг.)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 период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(1999-2008 гг.)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3 период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  <a:ea typeface="Calibri"/>
                        </a:rPr>
                        <a:t>(2009-2017 гг.)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</a:tr>
              <a:tr h="521640">
                <a:tc vMerge="1">
                  <a:tcPr>
                    <a:solidFill>
                      <a:srgbClr val="729fcf"/>
                    </a:solidFill>
                  </a:tcPr>
                </a:tc>
                <a:tc gridSpan="3"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Изменения по периодам в %% к начальному году периода,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</a:t>
                      </a:r>
                      <a:r>
                        <a:rPr b="1" lang="ru-RU" sz="15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принятому за 100%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Валовый внутренний продукт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190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Промышленность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180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Сельское хозяйство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150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125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Инвестиции в основной капитал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280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Реальные доходы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Процент безработных (в конце периода)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52164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Депопуляция населения (в конце периода)    (тыс. человек)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950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380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 gridSpan="3"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Изменения в %% к начальному году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Валовый внутренний продукт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111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Промышленность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86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90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Сельское хозяйство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82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Инвестиции в основной капитал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872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  <a:tr h="306720">
                <a:tc>
                  <a:txBody>
                    <a:bodyPr lIns="68400" rIns="6840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Реальные доходы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54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124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872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128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872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872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edede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Результаты реформирования экономики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42 тыс. предприятий приватизированы, их них 30 тыс. закрыты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500 предприятий стоимостью 200 млрд долл. были проданы за 7,2 млрд долл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Степень износа (не путать с амортизацией) основных фондов – свыше 80% (Росстат – 48, 6%),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уровень освоения наличных ресурсов – 18%,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коэффициент использования производственных мощностей 43% (Росстат 75%)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Данные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b="0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Международного статистического института)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"/>
              </a:rPr>
              <a:t>kuzpress.ru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19.04.2019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Tahoma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Tahoma"/>
              </a:rPr>
              <a:t>Сравнение показателей сферы «экономики знаний» в России и развитых   странах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10" name="Table 2"/>
          <p:cNvGraphicFramePr/>
          <p:nvPr/>
        </p:nvGraphicFramePr>
        <p:xfrm>
          <a:off x="457200" y="1600200"/>
          <a:ext cx="8496360" cy="4309200"/>
        </p:xfrm>
        <a:graphic>
          <a:graphicData uri="http://schemas.openxmlformats.org/drawingml/2006/table">
            <a:tbl>
              <a:tblPr/>
              <a:tblGrid>
                <a:gridCol w="5319000"/>
                <a:gridCol w="1726920"/>
                <a:gridCol w="1450800"/>
              </a:tblGrid>
              <a:tr h="705240">
                <a:tc>
                  <a:txBody>
                    <a:bodyPr/>
                    <a:p>
                      <a:pPr>
                        <a:lnSpc>
                          <a:spcPct val="15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Страны G-7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b="1" lang="ru-RU" sz="16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Россия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c00000"/>
                    </a:solidFill>
                  </a:tcPr>
                </a:tc>
              </a:tr>
              <a:tr h="1136880">
                <a:tc>
                  <a:txBody>
                    <a:bodyPr/>
                    <a:p>
                      <a:pPr algn="just">
                        <a:lnSpc>
                          <a:spcPct val="8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8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Доля отдельных отраслей и сфер «экономики знаний» в валовом внутреннем продукте (в %):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      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                    </a:t>
                      </a: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Наука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2,5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511920">
                <a:tc>
                  <a:txBody>
                    <a:bodyPr/>
                    <a:p>
                      <a:pPr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                   </a:t>
                      </a: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Образование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511920">
                <a:tc>
                  <a:txBody>
                    <a:bodyPr/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                    </a:t>
                      </a: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Здравоохранение и биотехнологии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511920">
                <a:tc>
                  <a:txBody>
                    <a:bodyPr/>
                    <a:p>
                      <a:pPr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                     </a:t>
                      </a: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Информационные технологии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</a:tr>
              <a:tr h="931680">
                <a:tc>
                  <a:txBody>
                    <a:bodyPr/>
                    <a:p>
                      <a:pPr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8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Удельный вес «экономики знаний» в целом в валовом внутреннем продукте  (в %)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R w="28080">
                      <a:solidFill>
                        <a:srgbClr val="ffffff"/>
                      </a:solidFill>
                    </a:lnR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6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60000"/>
                        </a:lnSpc>
                      </a:pPr>
                      <a:r>
                        <a:rPr b="1" lang="ru-RU" sz="15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 Narrow"/>
                        </a:rPr>
                        <a:t>13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28080">
                      <a:solidFill>
                        <a:srgbClr val="ffffff"/>
                      </a:solidFill>
                    </a:lnL>
                    <a:lnT w="28080">
                      <a:solidFill>
                        <a:srgbClr val="ffffff"/>
                      </a:solidFill>
                    </a:lnT>
                    <a:lnB w="28080">
                      <a:solidFill>
                        <a:srgbClr val="ffffff"/>
                      </a:solidFill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CustomShape 1"/>
          <p:cNvSpPr/>
          <p:nvPr/>
        </p:nvSpPr>
        <p:spPr>
          <a:xfrm>
            <a:off x="611640" y="0"/>
            <a:ext cx="8228880" cy="1402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Прогноз экономического развития </a:t>
            </a:r>
            <a:r>
              <a:rPr b="1" lang="ru-RU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(по данным Международного валютного фонда)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Рост национальных экономик до 2025 г. (ежегодно)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мире – 4,6%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Европейском Союзе - 4,3%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США – 4, 4%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Китае – 6,4 %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России – 1,7% - 2, 1%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Роботизация (</a:t>
            </a:r>
            <a:r>
              <a:rPr b="1" lang="ru-RU" sz="3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данные Междунар. федерации робототехники</a:t>
            </a: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  10 тыс. рабочих приходилось промышленных роботов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мире – 85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Китае – 97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Германии – 322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Японии – 308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Южной Корее – 710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России – 4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Главные драйверы – металлургия, электр. промышленность, автомобилестроение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CustomShape 1"/>
          <p:cNvSpPr/>
          <p:nvPr/>
        </p:nvSpPr>
        <p:spPr>
          <a:xfrm>
            <a:off x="457200" y="274680"/>
            <a:ext cx="8228880" cy="1137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Выпуск станков ЧПУ в 1990 г.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СССР – 24 000 штук (2015 г. -2 900 )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Япония – 26 000 штук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Доля импортных станков в 1990 г. – 8,4%.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2016 г. (70%)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Травмы социальной сферы</a:t>
            </a:r>
            <a:endParaRPr b="1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lvl="4" marL="1080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Рост социального неравенства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Децильный коэффициент 1:16 (эксперт. оценка 1:30, в Москве 1:45/50)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Бедные 2012- 12 млн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5640">
              <a:lnSpc>
                <a:spcPct val="100000"/>
              </a:lnSpc>
              <a:buClr>
                <a:srgbClr val="000000"/>
              </a:buClr>
              <a:buSzPct val="75000"/>
              <a:buFont typeface="Symbol"/>
              <a:buChar char="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2020 . - 21 млн.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конце 2019 г. 1500 чел имели состояние св.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30 млн. долл. (рост на 7%)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Долларовых миллиардеров 101 (5 место в мире)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Социальные страхи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50,3 % - низкая оплата труда, 16,3% - неясность в оплате труда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22,5 % - опасение потерять работу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Заморожены социальные лифты – 18,7% - нет перспектив в работе, в проф. карьере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35% - нет чувства социальной справедливости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Потеря социальной защищенности (25% - беспомощность повлиять на происходящее)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Деформированная структура профессий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Сейчас  около 450 элементарных профессий (или 9 укрупненных професс. групп)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Водители автомобилей – более 7 %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Работники торговли  (продавцы) – ок.7%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Специалисты с техническим образованием (5,1%), занятых в экономике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Охранники -  более 2% (почти 1,3 млн)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Противоречия в структуре профессий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27 профессиях сосредоточена 50% совокупного(и реализованного) спроса на труд.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 нет ни одной из них, напрямую связанную с технич. прогрессом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Всего 7% подвергаются цифровизации. 12-15% - стоят на ее пороге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Огромные противоречия между тем, что требуется и чего желает молодежь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Модальности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CustomShape 2"/>
          <p:cNvSpPr/>
          <p:nvPr/>
        </p:nvSpPr>
        <p:spPr>
          <a:xfrm>
            <a:off x="457200" y="1049040"/>
            <a:ext cx="8228880" cy="562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ЭВОЛЮЦИЯ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форма развития природы и общества, состоящая в постепенном количественном накоплении изменений, подготавливающих качественные преобразования.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РЕВОЛЮЦИЯ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– глубокий качественный скачок в развитии, перерыв постепенности, резкий  кардинальный переход, преобразование сути, смена оснований развития.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ТРАВМА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общества – третья модальность?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 что ориентируется молодежь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Профессии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Юристы 15 %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Чиновники – 15%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Врачи 11%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Экономисты, предприниматели – 10%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Программисты – 8%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Работники шоу-бизнеса – 6%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Источник ВЦИОМ. Октябрь 2018 г.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Травмы в политической сфере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Балансирующая власть ( к вопросу о политической воле)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Преобладание исполнительной власти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Квази-многопартийность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Политическая аномия (отказ от участия и со-причастия к политике) – 75% ни в каких общественных организациях не состоят. 45% ни в каких формах политической жизни не участвовали (даже в выборах)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</a:rPr>
              <a:t>Численность чиновников, тыс. чел.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30" name="Объект 12"/>
          <p:cNvGraphicFramePr/>
          <p:nvPr/>
        </p:nvGraphicFramePr>
        <p:xfrm>
          <a:off x="457200" y="1600200"/>
          <a:ext cx="8228880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Травмы в духовной сфере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Потеря гомогенности общества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Коммерциализация духовности  (услуги)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Идеология потребительства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Маргинальность образования, науки, культуры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Потеря  идеологии - перспективы общественного развития, т.е., того, что морально скрепляет общество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Сознание – решающая область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51 % - страна развивается в неправильном направлении или затруднились ответить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68% говорят о коррумпированности власти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трудную минуту обратятся к близким (88%), к друзьям (60%), к руководителю (14%). В советское время – к руководителю – до 60%.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1% молодежи сказали, что у  них есть реальный человек, которому хотели подражать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Противопоставление народу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Народ – быдло, «скотобаза, живущая в хрущевках», «вас не просят рожать»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Писать о народе – «не формат»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Искаженная политика средств массовой информации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Имитация законотворчества (талия не больше 90 см., заговор против Пушкина)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Последствия  общества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Рост не равен развитию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Возрастает опасность экономических и социальных конфликтов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Рост негативных процессов (коррупция)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Дезориентация органов власти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Тревожность  общественного сознания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Этно- и конфессиональная нетерпимость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Оживление амбициозных и разрушительных сил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338760" y="22536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Где же выход? </a:t>
            </a:r>
            <a:r>
              <a:rPr b="1" i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(кризис не равен травме)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CustomShape 2"/>
          <p:cNvSpPr/>
          <p:nvPr/>
        </p:nvSpPr>
        <p:spPr>
          <a:xfrm>
            <a:off x="457200" y="15876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1" lang="ru-RU" sz="39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 уровне всего общества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Определение целей, стратегии и средств достижения цели (т. е. качество управления)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Научное обоснование программ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Постоянный совет с обществом на всех уровнях и по всем актуальным вопросам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Отказ от всеобщей коммерциализации всего и всея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Стимулирование процессов, а не организаций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Кто будет определять судьбы страны?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Ушло в прошлое рабочий, крестьянин, служащий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Миф о среднем классе умирает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i="1" lang="ru-RU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i="1" lang="ru-RU" sz="3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Формирование нового класса – прекариата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Нестабильность – 37 млн.  - это теневой, неформальный рынок труда (О.Голодец)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Неустойчивость – 22-25% боятся потерять работу. 31 % - зарплата в конверте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Негарантированность – 15% работают без трудового договора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Опыт США, Франции,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Уроки для науки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Понять, что мы имеем дело с обществом иного качества, с которым никто в таком аспекте не занимался с учетом новых реалий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Это требует серьезных корректив в методологию и методы познания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Постоянный поиск и видение принципиально новых черт, которые требуют другого осмысления (в т.ч и применение социологического воображения)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7" dur="indefinite" restart="never" nodeType="tmRoot">
          <p:childTnLst>
            <p:seq>
              <p:cTn id="5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СКОЛЬКО В МИРЕ ОБЩЕСТВ ТРАВМЫ?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Всего в ООН входит 193 страны (есть непризнанные страны — Косово, Приднестровье, Сомалиленд, Абхазия, Карабах, Южная Осетия, Кипр (турецкая часть) и др.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ООН представляет экономическую помощь 80 странам и продовольствие 88 странам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Всемирный банк считает, что 53 страны находятся в состоянии глубокой стагнации и/или рецессии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Виды обществ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 результате внешнего вмешательства (Ирак, Ливия, Афганистан, Сирия)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Нарушение логики развития (Зимбабве, Чад, ЦАР)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Цветные революции, прокси-войны (Грузия, Украина, Молдова)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Судьбы разорванных народов (Курдистан — 37 млн)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Потеря темпов и ориентиров развития (Филиппины)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Турбулентное развитие (Россия)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Критерии развития обществ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Критерий – рыночные отношения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 40%  государств с рыночной экономикой (разные варианты) не эффективны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Критерий – политический режим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 демонстрируют эффективность развития только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- 52%  обществ с либеральной демократией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- 48%  обществ с авторитарном режимом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РОДОВЫЕ ЧЕРТЫ ОБЩЕСТВА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Отсутствие четкой и обоснованной программы и целей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Длительная стагнация и/или рецессия, потеря ранее достигнутых рубежей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Низкое качество управления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Отсутствие  реальных оппонирующих сил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Господство эгоистических личных и групповых интересов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Нет опоры на науку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Специфические черты ОБЩЕСТВА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Деформированная экономика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Внешнее управление и/или военное давление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Утрата политической самостоятельности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Массовое распространение непотизма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Усиление влияния националистических и конфессинальных сил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Применение политико-идеологических уловок (глобализация, мультикультурализм, постомодерн и др.)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Механизм возникновения ОБЩЕСТВА ТРАВМЫ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Разрушение и /или отрицание предшествующего опыта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Некритический перенос чужих моделей и идей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Исключение народа из управления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Отказ от государственной идеологии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Отсутствие социальных лифтов, растрата интеллектуального потенциала и как результат низкое качество элиты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Травмы в экономической сфере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Деформация экономического развития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Квази-развитие или флюсовое развитие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Манипулирование с формами собственности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Копирование других экономических моделей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Нарушение логики развития рынка труда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Экологические и медицинские проблемы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Application>LibreOffice/5.2.5.1$Windows_x86 LibreOffice_project/0312e1a284a7d50ca85a365c316c7abbf20a4d22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2016-10-09T20:11:56Z</dcterms:created>
  <dc:creator>Samsung</dc:creator>
  <dc:description/>
  <dc:language>ru-RU</dc:language>
  <cp:lastModifiedBy/>
  <cp:lastPrinted>2016-10-14T15:47:16Z</cp:lastPrinted>
  <dcterms:modified xsi:type="dcterms:W3CDTF">2020-10-21T10:01:34Z</dcterms:modified>
  <cp:revision>97</cp:revision>
  <dc:subject/>
  <dc:title>Тощенко Ж.Т. Травма общества: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28</vt:i4>
  </property>
</Properties>
</file>