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7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de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3764"/>
    <a:srgbClr val="F05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 snapToObjects="1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9EF5F6-5493-4E41-AC91-B647376DB0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D438090-84A7-A644-AFEB-A62F64DD8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RU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FCFDAC-07AE-084B-A711-940F2175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532B3A-CACC-4B49-97B1-4AAF9E2C8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954E26-CDE6-7B43-9B73-F8E9BA85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108504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AD6DA7-6A80-6643-80D6-E141DAA06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D1A394B-BC71-034C-AB98-4FADE8074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FC5612-9070-B54E-8CD3-A0BF54BB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1EB4DE-AA0F-DD4B-9CA5-860374905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E234E5-7F4B-BF43-A388-00D4ED211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344159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72EE96C-B515-544D-80D3-58D7382DD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09F15C-A4D1-9149-BFEA-FE5A083D3D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C7AAD7-909D-D94D-8B47-971B14994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6E9399-704E-BD4D-8FE9-0252C877B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0D7510-1192-CC4F-B923-F81E4AA81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406498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97DED1-FF8E-CC4B-94C6-138B2D31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6F2683-1E81-5649-A070-E676480F8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9E05CB-F792-2543-9EF3-428B5BB0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280D09-E1F0-DB48-AB4D-B9AF6C36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0C6D9A-2CC8-A446-B70B-1404E1A2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23793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16DF7B-32FE-F04D-BCFA-474A29005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CAF4B1-2BFD-6743-8D25-923FCE887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63F15E-7C1D-F447-A45E-03B5A913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BA3676-C407-9E42-A6C0-902A786A0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2F3BAF-4205-194F-8265-8C8584AC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289470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E28A1-647A-2749-BACE-1ED41EA52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EAD6F4-F88F-2F4C-8F9E-9683C2404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AE8DB1-92CE-634A-8998-DD2BD4FE3D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70C2572-E6C0-4646-BB03-9ADD37FB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9F9B04-D856-8340-ABEA-0E746F70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9305C5-0EC8-BC4A-AEE6-A0074C38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199377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70398-4C88-AE44-AE6B-385A3AFCE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69262F-6173-344C-BDB9-AC3900D55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42865C-833C-3F4A-AA42-CD0FDB6F7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DF0BCB6-6543-4B4E-B666-FFCC62C34A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D947403-7879-704F-9FAC-51F9A848D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E7D29AC-7354-504A-97C1-A6A93414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44FF2B0-8B57-964B-B5A5-3AD0F4A0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FB4CDAF-1998-6C45-801C-2CB85B8B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422889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17923-AC3E-6F40-A3F4-78F05A517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50FB032-5204-004E-A522-E1EB73911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F4DC5FB-9FB8-974C-8957-A37C0636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4ADF85D-9B73-6745-AB33-052B03E30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17542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A6F3CF4-D12E-6C4B-A439-51147C430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217AB4A-D08E-3C45-8638-EA99438A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08CDDC-A32F-EB4D-94CE-C6605C076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313307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71346F-6B71-9B49-B080-E8CC446F4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757115-4A38-C644-892B-3E5814E8B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D4554E-CA54-774F-87A0-693575606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A2CCE0-9E59-354C-B96F-C9824DE0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ABBCAFE-743E-7043-B945-6155C1BAD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B37074-D602-8B44-B155-985D91166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363550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B36D20-04F2-FD4B-A242-AF4FE7879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DC6D928-ECB3-7140-9610-FE6DCCDFD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RU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F1D15CF-B609-C74D-8423-5F449F0F6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380042-A53B-6045-94A7-D8BE14D27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F7B3D5-F8BE-FF46-ABD3-5D640510A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RU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C75E34-D099-2145-9D75-A928097E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17599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E16B96C-F3DF-5840-921A-A7BF1ABAF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RU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A5EA69-FA91-244A-9240-97A281A74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RU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B1622D-E449-AE49-B86D-5BAF7367E2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8F69B-7C7E-FE48-B07A-F2873ACD0BFD}" type="datetimeFigureOut">
              <a:rPr lang="de-RU" smtClean="0"/>
              <a:t>08.12.20</a:t>
            </a:fld>
            <a:endParaRPr lang="de-RU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C7C4F8-4136-6E4E-9B50-A92A3B1129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RU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C9E762-0593-0A4B-B732-A37A42CC83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5D4FE-883D-5849-AADC-339F842125DE}" type="slidenum">
              <a:rPr lang="de-RU" smtClean="0"/>
              <a:t>‹Nr.›</a:t>
            </a:fld>
            <a:endParaRPr lang="de-RU"/>
          </a:p>
        </p:txBody>
      </p:sp>
    </p:spTree>
    <p:extLst>
      <p:ext uri="{BB962C8B-B14F-4D97-AF65-F5344CB8AC3E}">
        <p14:creationId xmlns:p14="http://schemas.microsoft.com/office/powerpoint/2010/main" val="419990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EAF6E-D145-6B40-B431-2D81BF38A0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936" y="-244676"/>
            <a:ext cx="11582400" cy="3363666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" pitchFamily="2" charset="0"/>
                <a:ea typeface="AppleMyungjo" pitchFamily="2" charset="-127"/>
                <a:cs typeface="Al Tarikh" pitchFamily="2" charset="-78"/>
              </a:rPr>
              <a:t>Теория Ж.Т. </a:t>
            </a:r>
            <a:r>
              <a:rPr lang="ru-RU" sz="4000" dirty="0" err="1">
                <a:latin typeface="Times" pitchFamily="2" charset="0"/>
                <a:ea typeface="AppleMyungjo" pitchFamily="2" charset="-127"/>
                <a:cs typeface="Al Tarikh" pitchFamily="2" charset="-78"/>
              </a:rPr>
              <a:t>Тощенко</a:t>
            </a:r>
            <a:r>
              <a:rPr lang="ru-RU" sz="4000" dirty="0">
                <a:latin typeface="Times" pitchFamily="2" charset="0"/>
                <a:ea typeface="AppleMyungjo" pitchFamily="2" charset="-127"/>
                <a:cs typeface="Al Tarikh" pitchFamily="2" charset="-78"/>
              </a:rPr>
              <a:t> «</a:t>
            </a:r>
            <a:r>
              <a:rPr lang="ru-RU" sz="4000" b="1" dirty="0">
                <a:latin typeface="Times" pitchFamily="2" charset="0"/>
                <a:ea typeface="AppleMyungjo" pitchFamily="2" charset="-127"/>
                <a:cs typeface="Al Tarikh" pitchFamily="2" charset="-78"/>
              </a:rPr>
              <a:t>Общество травмы</a:t>
            </a:r>
            <a:r>
              <a:rPr lang="ru-RU" sz="4000" dirty="0">
                <a:latin typeface="Times" pitchFamily="2" charset="0"/>
                <a:ea typeface="AppleMyungjo" pitchFamily="2" charset="-127"/>
                <a:cs typeface="Al Tarikh" pitchFamily="2" charset="-78"/>
              </a:rPr>
              <a:t>»: интеллектуальная основа перспективных исследований глобальной сложности и нелинейности – контуры концепции «нормальной травмы» (десять тезисов)</a:t>
            </a:r>
            <a:endParaRPr lang="de-RU" sz="4000" dirty="0">
              <a:latin typeface="Times" pitchFamily="2" charset="0"/>
              <a:ea typeface="AppleMyungjo" pitchFamily="2" charset="-127"/>
              <a:cs typeface="Al Tarikh" pitchFamily="2" charset="-78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83EC030-0752-3948-8891-FB18160BE0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664" y="5405757"/>
            <a:ext cx="9988952" cy="102783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000" dirty="0">
                <a:latin typeface="Times" pitchFamily="2" charset="0"/>
                <a:ea typeface="Batang" panose="02030600000101010101" pitchFamily="18" charset="-127"/>
              </a:rPr>
              <a:t>Содоклад подготовил: </a:t>
            </a:r>
          </a:p>
          <a:p>
            <a:pPr algn="l"/>
            <a:r>
              <a:rPr lang="ru-RU" sz="2000" dirty="0">
                <a:latin typeface="Times" pitchFamily="2" charset="0"/>
                <a:ea typeface="Batang" panose="02030600000101010101" pitchFamily="18" charset="-127"/>
              </a:rPr>
              <a:t>С.А. Кравченко, д.ф.н., проф., </a:t>
            </a:r>
          </a:p>
          <a:p>
            <a:pPr algn="l"/>
            <a:r>
              <a:rPr lang="ru-RU" sz="2000" dirty="0">
                <a:latin typeface="Times" pitchFamily="2" charset="0"/>
                <a:ea typeface="Batang" panose="02030600000101010101" pitchFamily="18" charset="-127"/>
              </a:rPr>
              <a:t>зав. кафедрой социологии МГИМО МИД России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FC0FA59E-2999-BA43-8FDB-1AAA760E4780}"/>
              </a:ext>
            </a:extLst>
          </p:cNvPr>
          <p:cNvSpPr txBox="1">
            <a:spLocks/>
          </p:cNvSpPr>
          <p:nvPr/>
        </p:nvSpPr>
        <p:spPr>
          <a:xfrm>
            <a:off x="213664" y="3725695"/>
            <a:ext cx="7587673" cy="2101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b="1" dirty="0">
                <a:latin typeface="Times" pitchFamily="2" charset="0"/>
                <a:ea typeface="Batang" panose="02030600000101010101" pitchFamily="18" charset="-127"/>
              </a:rPr>
              <a:t>Источник:</a:t>
            </a:r>
          </a:p>
          <a:p>
            <a:pPr marL="0" indent="0">
              <a:buNone/>
            </a:pPr>
            <a:r>
              <a:rPr lang="ru-RU" sz="2000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2000" dirty="0">
                <a:latin typeface="Times" pitchFamily="2" charset="0"/>
                <a:ea typeface="Batang" panose="02030600000101010101" pitchFamily="18" charset="-127"/>
              </a:rPr>
              <a:t> Ж.Т. Общество травмы: между эволюцией и революцией (опыт теоретического и эмпирического анализа). Москва: Издательство «Весь Мир», 2020. – 344 с.</a:t>
            </a:r>
          </a:p>
        </p:txBody>
      </p:sp>
      <p:pic>
        <p:nvPicPr>
          <p:cNvPr id="5" name="Picture 4" descr="Общество травмы: между эволюцией и революцией (опыт теоретического и  эмпирического анализа) - Издательство Весь Мир">
            <a:extLst>
              <a:ext uri="{FF2B5EF4-FFF2-40B4-BE49-F238E27FC236}">
                <a16:creationId xmlns:a16="http://schemas.microsoft.com/office/drawing/2014/main" id="{6FC2C293-FDB7-D540-86CE-02E6A7F66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1049" y="2642912"/>
            <a:ext cx="2497287" cy="379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001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62" y="0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9. Амбивалентные последствия </a:t>
            </a:r>
            <a:br>
              <a:rPr lang="ru-RU" sz="4000" b="1" dirty="0">
                <a:latin typeface="Times" pitchFamily="2" charset="0"/>
                <a:ea typeface="Batang" panose="02030600000101010101" pitchFamily="18" charset="-127"/>
              </a:rPr>
            </a:br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«нормальных травм»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905" y="1319066"/>
            <a:ext cx="11999495" cy="51257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Многие виды современной деятельности людей «нормально травмируют» природу человека, последствия чего </a:t>
            </a:r>
            <a:r>
              <a:rPr lang="ru-RU" b="1" i="1" dirty="0">
                <a:latin typeface="Times" pitchFamily="2" charset="0"/>
                <a:ea typeface="Batang" panose="02030600000101010101" pitchFamily="18" charset="-127"/>
              </a:rPr>
              <a:t>амбивалентны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: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У современного индивида наряду с биологическим телом формируется «</a:t>
            </a:r>
            <a:r>
              <a:rPr lang="ru-RU" b="1" dirty="0">
                <a:latin typeface="Times" pitchFamily="2" charset="0"/>
                <a:ea typeface="Batang" panose="02030600000101010101" pitchFamily="18" charset="-127"/>
              </a:rPr>
              <a:t>цифровое тело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», которое открывает немыслимые ранее возможности для жизнедеятельности; лечение ранее неизлечимых недугов, «цифровое бессмертие», однако начинается процесс </a:t>
            </a:r>
            <a:r>
              <a:rPr lang="ru-RU" b="1" dirty="0">
                <a:latin typeface="Times" pitchFamily="2" charset="0"/>
                <a:ea typeface="Batang" panose="02030600000101010101" pitchFamily="18" charset="-127"/>
              </a:rPr>
              <a:t>дегуманизации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собственно человеческих отношений.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Создание генетически измененных продуктов питания «нормально травмируют» природу:  снимается глобальная проблема голода, но возникают эффекты увеличения «мертвой» почвы и «мертвой» воды.</a:t>
            </a:r>
          </a:p>
          <a:p>
            <a:pPr>
              <a:buFont typeface="Wingdings" pitchFamily="2" charset="2"/>
              <a:buChar char="v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 «Нормально травмируется» климат, еще недавно относившийся к константам, что, в свою очередь, «нормально травмирует» экономику, туризм, места благоприятные для жизни и т.д.</a:t>
            </a:r>
          </a:p>
        </p:txBody>
      </p:sp>
    </p:spTree>
    <p:extLst>
      <p:ext uri="{BB962C8B-B14F-4D97-AF65-F5344CB8AC3E}">
        <p14:creationId xmlns:p14="http://schemas.microsoft.com/office/powerpoint/2010/main" val="3544512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62" y="254129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10. «Нормальное </a:t>
            </a:r>
            <a:r>
              <a:rPr lang="ru-RU" sz="4000" b="1" dirty="0" err="1">
                <a:latin typeface="Times" pitchFamily="2" charset="0"/>
                <a:ea typeface="Batang" panose="02030600000101010101" pitchFamily="18" charset="-127"/>
              </a:rPr>
              <a:t>травмирование</a:t>
            </a:r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» </a:t>
            </a:r>
            <a:br>
              <a:rPr lang="ru-RU" sz="4000" b="1" dirty="0">
                <a:latin typeface="Times" pitchFamily="2" charset="0"/>
                <a:ea typeface="Batang" panose="02030600000101010101" pitchFamily="18" charset="-127"/>
              </a:rPr>
            </a:br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научного знания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301" y="1732221"/>
            <a:ext cx="11453395" cy="51257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Еще недавно развитие научного знания, по Т. Куну, мыслилось как переход от одной к другой </a:t>
            </a:r>
            <a:r>
              <a:rPr lang="ru-RU" sz="3000" b="1" i="1" dirty="0">
                <a:latin typeface="Times" pitchFamily="2" charset="0"/>
                <a:ea typeface="Batang" panose="02030600000101010101" pitchFamily="18" charset="-127"/>
              </a:rPr>
              <a:t>доминирующей парадигме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Ныне же, пандемия </a:t>
            </a:r>
            <a:r>
              <a:rPr lang="de-DE" sz="3000" dirty="0">
                <a:latin typeface="Times" pitchFamily="2" charset="0"/>
                <a:ea typeface="Batang" panose="02030600000101010101" pitchFamily="18" charset="-127"/>
              </a:rPr>
              <a:t>COVID-19 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выявила очевидную 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дисперсию научного знания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в котором есть и травмы и разрывы. </a:t>
            </a:r>
          </a:p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Как проявление «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нормальной травмы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» можно трактовать постулат У. Бека о естественности «взрывов» научного знания, что ведет к становлению «научного незнания». В контексте «нормальных травм» необходимо критически подойти к постулату «Знание – сила». </a:t>
            </a:r>
          </a:p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Сегодня фактически производится 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сложное знание с побочными эффектами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8085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57" y="4956"/>
            <a:ext cx="10876075" cy="105514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Выводы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48" y="864506"/>
            <a:ext cx="11999495" cy="43031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В обозримом будущем человечеству придется жить с  «нормальными травмами». Из «нормально травмированных» зон «прогрессивного развития и благополучия» уже сегодня бегут состоятельные и властные люди.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Соответственно, нужен новый научный инструментарий управления «нормальными травмами», одним из которых может стать переход к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гуманистическому цифровому повороту</a:t>
            </a:r>
            <a:r>
              <a:rPr lang="ru-RU" sz="3200" baseline="30000" dirty="0">
                <a:latin typeface="Times" pitchFamily="2" charset="0"/>
                <a:ea typeface="Batang" panose="02030600000101010101" pitchFamily="18" charset="-127"/>
              </a:rPr>
              <a:t>1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и </a:t>
            </a:r>
            <a:r>
              <a:rPr lang="ru-RU" sz="3200" b="1" dirty="0" err="1">
                <a:latin typeface="Times" pitchFamily="2" charset="0"/>
                <a:ea typeface="Batang" panose="02030600000101010101" pitchFamily="18" charset="-127"/>
              </a:rPr>
              <a:t>междисциплинарности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 с гуманистическим стержнем</a:t>
            </a:r>
            <a:r>
              <a:rPr lang="ru-RU" sz="3200" baseline="30000" dirty="0">
                <a:latin typeface="Times" pitchFamily="2" charset="0"/>
                <a:ea typeface="Batang" panose="02030600000101010101" pitchFamily="18" charset="-127"/>
              </a:rPr>
              <a:t>2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.</a:t>
            </a:r>
          </a:p>
          <a:p>
            <a:pPr marL="0" indent="0" algn="ctr">
              <a:buNone/>
            </a:pP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Благодарю за внимание!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10BE24A-AEA5-BC46-9697-45D9807D0D16}"/>
              </a:ext>
            </a:extLst>
          </p:cNvPr>
          <p:cNvSpPr txBox="1"/>
          <p:nvPr/>
        </p:nvSpPr>
        <p:spPr>
          <a:xfrm>
            <a:off x="0" y="528834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Times" pitchFamily="2" charset="0"/>
                <a:ea typeface="Batang" panose="02030600000101010101" pitchFamily="18" charset="-127"/>
              </a:rPr>
              <a:t>Подробнее см.: </a:t>
            </a:r>
            <a:endParaRPr lang="de-DE" sz="1600" i="1" dirty="0">
              <a:latin typeface="Times" pitchFamily="2" charset="0"/>
              <a:ea typeface="Batang" panose="02030600000101010101" pitchFamily="18" charset="-127"/>
            </a:endParaRPr>
          </a:p>
          <a:p>
            <a:r>
              <a:rPr lang="de-DE" sz="1600" baseline="30000" dirty="0">
                <a:latin typeface="Times" pitchFamily="2" charset="0"/>
                <a:ea typeface="Batang" panose="02030600000101010101" pitchFamily="18" charset="-127"/>
              </a:rPr>
              <a:t>1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ru-RU" sz="1600" dirty="0">
                <a:latin typeface="Times" pitchFamily="2" charset="0"/>
                <a:ea typeface="Batang" panose="02030600000101010101" pitchFamily="18" charset="-127"/>
              </a:rPr>
              <a:t>Кравченко С.А. Социология в движении: востребованность гуманистического цифрового поворота (на англ. яз.)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Sociology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on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the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move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: The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demand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for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sz="1600" dirty="0" err="1">
                <a:latin typeface="Times" pitchFamily="2" charset="0"/>
                <a:ea typeface="Batang" panose="02030600000101010101" pitchFamily="18" charset="-127"/>
              </a:rPr>
              <a:t>humanistic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digital turn // </a:t>
            </a:r>
            <a:r>
              <a:rPr lang="ru-RU" sz="1600" dirty="0">
                <a:latin typeface="Times" pitchFamily="2" charset="0"/>
                <a:ea typeface="Batang" panose="02030600000101010101" pitchFamily="18" charset="-127"/>
              </a:rPr>
              <a:t>Вестник Российского университета дружбы народов, 2019. Том 19. № 3. С. 397 – 405 </a:t>
            </a:r>
          </a:p>
          <a:p>
            <a:endParaRPr lang="de-DE" sz="1600" dirty="0">
              <a:latin typeface="Times" pitchFamily="2" charset="0"/>
              <a:ea typeface="Batang" panose="02030600000101010101" pitchFamily="18" charset="-127"/>
            </a:endParaRPr>
          </a:p>
          <a:p>
            <a:r>
              <a:rPr lang="de-DE" sz="1600" baseline="30000" dirty="0">
                <a:latin typeface="Times" pitchFamily="2" charset="0"/>
                <a:ea typeface="Batang" panose="02030600000101010101" pitchFamily="18" charset="-127"/>
              </a:rPr>
              <a:t>2</a:t>
            </a:r>
            <a:r>
              <a:rPr lang="de-DE" sz="1600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ru-RU" sz="1600" dirty="0">
                <a:latin typeface="Times" pitchFamily="2" charset="0"/>
                <a:ea typeface="Batang" panose="02030600000101010101" pitchFamily="18" charset="-127"/>
              </a:rPr>
              <a:t>Кравченко С.А. Развитие предмета социологии: от </a:t>
            </a:r>
            <a:r>
              <a:rPr lang="ru-RU" sz="1600" dirty="0" err="1">
                <a:latin typeface="Times" pitchFamily="2" charset="0"/>
                <a:ea typeface="Batang" panose="02030600000101010101" pitchFamily="18" charset="-127"/>
              </a:rPr>
              <a:t>монодисциплинарности</a:t>
            </a:r>
            <a:r>
              <a:rPr lang="ru-RU" sz="1600" dirty="0">
                <a:latin typeface="Times" pitchFamily="2" charset="0"/>
                <a:ea typeface="Batang" panose="02030600000101010101" pitchFamily="18" charset="-127"/>
              </a:rPr>
              <a:t> к меж- и </a:t>
            </a:r>
            <a:r>
              <a:rPr lang="ru-RU" sz="1600" dirty="0" err="1">
                <a:latin typeface="Times" pitchFamily="2" charset="0"/>
                <a:ea typeface="Batang" panose="02030600000101010101" pitchFamily="18" charset="-127"/>
              </a:rPr>
              <a:t>постдисциплинарности</a:t>
            </a:r>
            <a:r>
              <a:rPr lang="ru-RU" sz="1600" dirty="0">
                <a:latin typeface="Times" pitchFamily="2" charset="0"/>
                <a:ea typeface="Batang" panose="02030600000101010101" pitchFamily="18" charset="-127"/>
              </a:rPr>
              <a:t> // Социологические исследования. 2020. № 3. С. 16-26</a:t>
            </a:r>
            <a:endParaRPr lang="de-RU" sz="1600" dirty="0"/>
          </a:p>
        </p:txBody>
      </p:sp>
    </p:spTree>
    <p:extLst>
      <p:ext uri="{BB962C8B-B14F-4D97-AF65-F5344CB8AC3E}">
        <p14:creationId xmlns:p14="http://schemas.microsoft.com/office/powerpoint/2010/main" val="303046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979" y="133132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</a:rPr>
              <a:t>1. Переход от </a:t>
            </a:r>
            <a:r>
              <a:rPr lang="ru-RU" sz="4000" b="1" dirty="0" err="1">
                <a:latin typeface="Times" pitchFamily="2" charset="0"/>
              </a:rPr>
              <a:t>Ньютоновской</a:t>
            </a:r>
            <a:r>
              <a:rPr lang="ru-RU" sz="4000" b="1" dirty="0">
                <a:latin typeface="Times" pitchFamily="2" charset="0"/>
              </a:rPr>
              <a:t> к </a:t>
            </a:r>
            <a:br>
              <a:rPr lang="ru-RU" sz="4000" b="1" dirty="0">
                <a:latin typeface="Times" pitchFamily="2" charset="0"/>
              </a:rPr>
            </a:br>
            <a:r>
              <a:rPr lang="ru-RU" sz="4000" b="1" dirty="0">
                <a:latin typeface="Times" pitchFamily="2" charset="0"/>
              </a:rPr>
              <a:t>Эйнштейновской картине мира</a:t>
            </a:r>
            <a:endParaRPr lang="de-RU" sz="4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979" y="1477774"/>
            <a:ext cx="1083929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Три основных фактора, влияющих на переход: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развитие мира идет от доминирования локальных регионов и национальных государств к становлению </a:t>
            </a:r>
            <a:r>
              <a:rPr lang="ru-RU" b="1" dirty="0">
                <a:latin typeface="Times" pitchFamily="2" charset="0"/>
                <a:ea typeface="Batang" panose="02030600000101010101" pitchFamily="18" charset="-127"/>
              </a:rPr>
              <a:t>глобальной сложности и образованию космополитических реалий;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линейные корреляции вытесняются </a:t>
            </a:r>
            <a:r>
              <a:rPr lang="ru-RU" b="1" dirty="0">
                <a:latin typeface="Times" pitchFamily="2" charset="0"/>
                <a:ea typeface="Batang" panose="02030600000101010101" pitchFamily="18" charset="-127"/>
              </a:rPr>
              <a:t>нелинейными взаимозависимостями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во </a:t>
            </a:r>
            <a:r>
              <a:rPr lang="ru-RU" i="1" dirty="0">
                <a:latin typeface="Times" pitchFamily="2" charset="0"/>
                <a:ea typeface="Batang" panose="02030600000101010101" pitchFamily="18" charset="-127"/>
              </a:rPr>
              <a:t>всем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 научном знании </a:t>
            </a:r>
            <a:r>
              <a:rPr lang="ru-RU" b="1" dirty="0">
                <a:latin typeface="Times" pitchFamily="2" charset="0"/>
                <a:ea typeface="Batang" panose="02030600000101010101" pitchFamily="18" charset="-127"/>
              </a:rPr>
              <a:t>возникают травмы и разрывы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2400" dirty="0">
                <a:latin typeface="Times" pitchFamily="2" charset="0"/>
                <a:ea typeface="Batang" panose="02030600000101010101" pitchFamily="18" charset="-127"/>
              </a:rPr>
              <a:t>   Травмы как ограниченные явления распространяются практически на всю материю,  на природу и климат, человека и общества, практически все сферы жизнедеятельности людей. Из медицины и психологии понятие «травмы» переходит и в другие естественные и социальные науки. </a:t>
            </a:r>
            <a:endParaRPr lang="de-RU" sz="2400" dirty="0">
              <a:latin typeface="Times" pitchFamily="2" charset="0"/>
              <a:ea typeface="Batang" panose="02030600000101010101" pitchFamily="18" charset="-127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D692BE7-85DA-7D46-BB94-8169E5AD7BE2}"/>
              </a:ext>
            </a:extLst>
          </p:cNvPr>
          <p:cNvSpPr txBox="1"/>
          <p:nvPr/>
        </p:nvSpPr>
        <p:spPr>
          <a:xfrm>
            <a:off x="0" y="621548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Times" pitchFamily="2" charset="0"/>
                <a:ea typeface="Batang" panose="02030600000101010101" pitchFamily="18" charset="-127"/>
              </a:rPr>
              <a:t>Подробнее см.: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Кравченко С.А. Социологические теории травмы: дискурс в современной теоретической социологии // Социологические исследования. 2020. № 4. С. 60-69.</a:t>
            </a:r>
            <a:endParaRPr lang="de-RU" dirty="0">
              <a:latin typeface="Times" pitchFamily="2" charset="0"/>
              <a:ea typeface="Batang" panose="02030600000101010101" pitchFamily="18" charset="-127"/>
            </a:endParaRPr>
          </a:p>
          <a:p>
            <a:endParaRPr lang="de-RU" dirty="0"/>
          </a:p>
        </p:txBody>
      </p:sp>
      <p:sp>
        <p:nvSpPr>
          <p:cNvPr id="8" name="TextBox 14">
            <a:extLst>
              <a:ext uri="{FF2B5EF4-FFF2-40B4-BE49-F238E27FC236}">
                <a16:creationId xmlns:a16="http://schemas.microsoft.com/office/drawing/2014/main" id="{1794CAB4-48FB-0744-B5EA-0DF7D76AC8C5}"/>
              </a:ext>
            </a:extLst>
          </p:cNvPr>
          <p:cNvSpPr txBox="1"/>
          <p:nvPr/>
        </p:nvSpPr>
        <p:spPr>
          <a:xfrm>
            <a:off x="377166" y="3316510"/>
            <a:ext cx="11967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1</a:t>
            </a:r>
            <a:endParaRPr lang="ru-RU" sz="2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9" name="Прямоугольник: скругленные углы 13">
            <a:extLst>
              <a:ext uri="{FF2B5EF4-FFF2-40B4-BE49-F238E27FC236}">
                <a16:creationId xmlns:a16="http://schemas.microsoft.com/office/drawing/2014/main" id="{56638248-CE9D-B645-BBD9-D7C6B83006D6}"/>
              </a:ext>
            </a:extLst>
          </p:cNvPr>
          <p:cNvSpPr/>
          <p:nvPr/>
        </p:nvSpPr>
        <p:spPr>
          <a:xfrm rot="2689455">
            <a:off x="704776" y="3024506"/>
            <a:ext cx="541527" cy="543913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: скругленные углы 13">
            <a:extLst>
              <a:ext uri="{FF2B5EF4-FFF2-40B4-BE49-F238E27FC236}">
                <a16:creationId xmlns:a16="http://schemas.microsoft.com/office/drawing/2014/main" id="{A0B4CA71-27D1-3347-A9D8-A6A82B72FA09}"/>
              </a:ext>
            </a:extLst>
          </p:cNvPr>
          <p:cNvSpPr/>
          <p:nvPr/>
        </p:nvSpPr>
        <p:spPr>
          <a:xfrm rot="2689455">
            <a:off x="708765" y="3849843"/>
            <a:ext cx="541527" cy="543913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4">
            <a:extLst>
              <a:ext uri="{FF2B5EF4-FFF2-40B4-BE49-F238E27FC236}">
                <a16:creationId xmlns:a16="http://schemas.microsoft.com/office/drawing/2014/main" id="{D65C8886-0008-9441-BD1E-24A40A69C58B}"/>
              </a:ext>
            </a:extLst>
          </p:cNvPr>
          <p:cNvSpPr txBox="1"/>
          <p:nvPr/>
        </p:nvSpPr>
        <p:spPr>
          <a:xfrm>
            <a:off x="377162" y="3043099"/>
            <a:ext cx="11967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2</a:t>
            </a:r>
            <a:endParaRPr lang="ru-RU" sz="2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198FA4A8-A146-1D4C-A272-A838DF67CAD4}"/>
              </a:ext>
            </a:extLst>
          </p:cNvPr>
          <p:cNvSpPr txBox="1"/>
          <p:nvPr/>
        </p:nvSpPr>
        <p:spPr>
          <a:xfrm>
            <a:off x="377159" y="3888051"/>
            <a:ext cx="11967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3</a:t>
            </a:r>
            <a:endParaRPr lang="ru-RU" sz="2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3" name="Прямоугольник: скругленные углы 13">
            <a:extLst>
              <a:ext uri="{FF2B5EF4-FFF2-40B4-BE49-F238E27FC236}">
                <a16:creationId xmlns:a16="http://schemas.microsoft.com/office/drawing/2014/main" id="{D02E61CC-FA57-D441-8D0A-1BDEFA55E4C3}"/>
              </a:ext>
            </a:extLst>
          </p:cNvPr>
          <p:cNvSpPr/>
          <p:nvPr/>
        </p:nvSpPr>
        <p:spPr>
          <a:xfrm rot="2689455">
            <a:off x="704776" y="1988480"/>
            <a:ext cx="541527" cy="543913"/>
          </a:xfrm>
          <a:prstGeom prst="roundRect">
            <a:avLst>
              <a:gd name="adj" fmla="val 158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: скругленные углы 13">
            <a:extLst>
              <a:ext uri="{FF2B5EF4-FFF2-40B4-BE49-F238E27FC236}">
                <a16:creationId xmlns:a16="http://schemas.microsoft.com/office/drawing/2014/main" id="{42600556-F7FB-404F-9FB7-C947567AA90B}"/>
              </a:ext>
            </a:extLst>
          </p:cNvPr>
          <p:cNvSpPr/>
          <p:nvPr/>
        </p:nvSpPr>
        <p:spPr>
          <a:xfrm rot="2689455">
            <a:off x="704778" y="2205780"/>
            <a:ext cx="541527" cy="543913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43E01E7E-783B-1B4B-B6E3-BA15215F01C0}"/>
              </a:ext>
            </a:extLst>
          </p:cNvPr>
          <p:cNvSpPr txBox="1"/>
          <p:nvPr/>
        </p:nvSpPr>
        <p:spPr>
          <a:xfrm>
            <a:off x="377162" y="2237809"/>
            <a:ext cx="11967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1</a:t>
            </a:r>
            <a:endParaRPr lang="ru-RU" sz="2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324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62" y="133132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2. Появление теорий травмы 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441" y="1458695"/>
            <a:ext cx="1185511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Теориями травмы занимались П. </a:t>
            </a:r>
            <a:r>
              <a:rPr lang="ru-RU" sz="3000" dirty="0" err="1">
                <a:latin typeface="Times" pitchFamily="2" charset="0"/>
                <a:ea typeface="Batang" panose="02030600000101010101" pitchFamily="18" charset="-127"/>
              </a:rPr>
              <a:t>Штомпка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Дж. </a:t>
            </a:r>
            <a:r>
              <a:rPr lang="ru-RU" sz="3000" dirty="0" err="1">
                <a:latin typeface="Times" pitchFamily="2" charset="0"/>
                <a:ea typeface="Batang" panose="02030600000101010101" pitchFamily="18" charset="-127"/>
              </a:rPr>
              <a:t>Александер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У. Бек и др. </a:t>
            </a:r>
          </a:p>
          <a:p>
            <a:pPr marL="0" indent="0">
              <a:buNone/>
            </a:pP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Принципиальные новации теории травмы Ж.Т. </a:t>
            </a:r>
            <a:r>
              <a:rPr lang="ru-RU" sz="3000" b="1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: </a:t>
            </a:r>
          </a:p>
          <a:p>
            <a:pPr marL="0" indent="0">
              <a:buNone/>
            </a:pP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Если прежде травма интерпретировалась как весьма значимое, но, все же, отдельно взятое общественное явление, в рассматриваемой теории феномен травмы видится как фактор детерминирующий характер 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всего общества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и потому речь идет об </a:t>
            </a:r>
            <a:r>
              <a:rPr lang="ru-RU" sz="3000" b="1" dirty="0">
                <a:latin typeface="Times" pitchFamily="2" charset="0"/>
                <a:ea typeface="Batang" panose="02030600000101010101" pitchFamily="18" charset="-127"/>
              </a:rPr>
              <a:t>обществе травмы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что  «</a:t>
            </a:r>
            <a:r>
              <a:rPr lang="ru-RU" sz="3000" i="1" dirty="0">
                <a:latin typeface="Times" pitchFamily="2" charset="0"/>
                <a:ea typeface="Batang" panose="02030600000101010101" pitchFamily="18" charset="-127"/>
              </a:rPr>
              <a:t>имеет огромный смысл с точки зрения объяснения и понимания сущности происходящих преобразований (катастроф)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» [</a:t>
            </a:r>
            <a:r>
              <a:rPr lang="ru-RU" sz="3000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3000" dirty="0">
                <a:latin typeface="Times" pitchFamily="2" charset="0"/>
                <a:ea typeface="Batang" panose="02030600000101010101" pitchFamily="18" charset="-127"/>
              </a:rPr>
              <a:t>, 2020: 25]. </a:t>
            </a:r>
          </a:p>
        </p:txBody>
      </p:sp>
    </p:spTree>
    <p:extLst>
      <p:ext uri="{BB962C8B-B14F-4D97-AF65-F5344CB8AC3E}">
        <p14:creationId xmlns:p14="http://schemas.microsoft.com/office/powerpoint/2010/main" val="169101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979" y="-224056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3. Выявление новых свойств травмы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851813"/>
            <a:ext cx="11999495" cy="51543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Ранее травмы трактовались как специфическое проявление кризиса, ограниченного во времени и пространстве.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В теории Ж.Т.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данные понятия разводятся, и каждое из них получает свое определение в контексте  исследований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глобальной сложности и нелинейности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Травмы могут иметь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отложенные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во времени последствия, а также переходить из одного пространства в другое. Пандемия </a:t>
            </a:r>
            <a:r>
              <a:rPr lang="de-DE" sz="3200" dirty="0">
                <a:latin typeface="Times" pitchFamily="2" charset="0"/>
                <a:ea typeface="Batang" panose="02030600000101010101" pitchFamily="18" charset="-127"/>
              </a:rPr>
              <a:t>Covid-19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показала</a:t>
            </a:r>
            <a:r>
              <a:rPr lang="de-DE" sz="3200" dirty="0">
                <a:latin typeface="Times" pitchFamily="2" charset="0"/>
                <a:ea typeface="Batang" panose="02030600000101010101" pitchFamily="18" charset="-127"/>
              </a:rPr>
              <a:t>, 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что это могут быть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разнородные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пространства: социальные, биологические, цифровые, они могут относиться как к микро, так и макромиру, быть как национально и культурно центрированными, так и космополитическими.</a:t>
            </a:r>
          </a:p>
        </p:txBody>
      </p:sp>
    </p:spTree>
    <p:extLst>
      <p:ext uri="{BB962C8B-B14F-4D97-AF65-F5344CB8AC3E}">
        <p14:creationId xmlns:p14="http://schemas.microsoft.com/office/powerpoint/2010/main" val="3769679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979" y="610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4. </a:t>
            </a:r>
            <a:r>
              <a:rPr lang="ru-RU" sz="4000" b="1" dirty="0" err="1">
                <a:latin typeface="Times" pitchFamily="2" charset="0"/>
                <a:ea typeface="Batang" panose="02030600000101010101" pitchFamily="18" charset="-127"/>
              </a:rPr>
              <a:t>Переоткрытие</a:t>
            </a:r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 представлений о прогрессе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268" y="1505764"/>
            <a:ext cx="11999495" cy="49037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400" dirty="0">
                <a:latin typeface="Times" pitchFamily="2" charset="0"/>
                <a:ea typeface="Batang" panose="02030600000101010101" pitchFamily="18" charset="-127"/>
              </a:rPr>
              <a:t>Начиная с эпохи Просвещения, главным критерием развития государств считался </a:t>
            </a:r>
            <a:r>
              <a:rPr lang="ru-RU" sz="3400" b="1" dirty="0">
                <a:latin typeface="Times" pitchFamily="2" charset="0"/>
                <a:ea typeface="Batang" panose="02030600000101010101" pitchFamily="18" charset="-127"/>
              </a:rPr>
              <a:t>прогресс</a:t>
            </a:r>
            <a:r>
              <a:rPr lang="ru-RU" sz="3400" dirty="0">
                <a:latin typeface="Times" pitchFamily="2" charset="0"/>
                <a:ea typeface="Batang" panose="02030600000101010101" pitchFamily="18" charset="-127"/>
              </a:rPr>
              <a:t>. Движение к нему могло быть эволюционным или революционным, но непременно восходящим от «низшего» к «высшему». В этом контексте линейного развития, соответственно, страны определялись как «развитые», «развивающиеся», «догоняющие», «отстающие». </a:t>
            </a:r>
          </a:p>
          <a:p>
            <a:pPr marL="0" indent="0">
              <a:buNone/>
            </a:pPr>
            <a:r>
              <a:rPr lang="ru-RU" sz="3400" dirty="0">
                <a:latin typeface="Times" pitchFamily="2" charset="0"/>
                <a:ea typeface="Batang" panose="02030600000101010101" pitchFamily="18" charset="-127"/>
              </a:rPr>
              <a:t>Однако, как справедливо замечает автор, </a:t>
            </a:r>
            <a:r>
              <a:rPr lang="ru-RU" sz="3400" b="1" i="1" dirty="0">
                <a:latin typeface="Times" pitchFamily="2" charset="0"/>
                <a:ea typeface="Batang" panose="02030600000101010101" pitchFamily="18" charset="-127"/>
              </a:rPr>
              <a:t>в ситуации травмы оказываются страны, которые в целом характеризуются успешным развитием</a:t>
            </a:r>
            <a:r>
              <a:rPr lang="ru-RU" sz="3400" dirty="0">
                <a:latin typeface="Times" pitchFamily="2" charset="0"/>
                <a:ea typeface="Batang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945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979" y="610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5. Страны, находящиеся в состоянии травмы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200171"/>
            <a:ext cx="11999495" cy="49037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Times" pitchFamily="2" charset="0"/>
              </a:rPr>
              <a:t>Ж.Т. </a:t>
            </a:r>
            <a:r>
              <a:rPr lang="ru-RU" sz="2200" dirty="0" err="1">
                <a:latin typeface="Times" pitchFamily="2" charset="0"/>
              </a:rPr>
              <a:t>Тощенко</a:t>
            </a:r>
            <a:r>
              <a:rPr lang="ru-RU" sz="2200" dirty="0">
                <a:latin typeface="Times" pitchFamily="2" charset="0"/>
              </a:rPr>
              <a:t> впервые вводит </a:t>
            </a:r>
            <a:r>
              <a:rPr lang="ru-RU" sz="2200" b="1" dirty="0">
                <a:latin typeface="Times" pitchFamily="2" charset="0"/>
              </a:rPr>
              <a:t>классификацию стран, находящихся в состоянии травмы</a:t>
            </a:r>
            <a:r>
              <a:rPr lang="ru-RU" sz="2200" i="1" dirty="0">
                <a:latin typeface="Times" pitchFamily="2" charset="0"/>
              </a:rPr>
              <a:t>: </a:t>
            </a:r>
            <a:endParaRPr lang="ru-RU" sz="2200" dirty="0">
              <a:latin typeface="Times" pitchFamily="2" charset="0"/>
            </a:endParaRPr>
          </a:p>
          <a:p>
            <a:pPr marL="514350" indent="-514350">
              <a:buAutoNum type="arabicParenR"/>
            </a:pPr>
            <a:r>
              <a:rPr lang="ru-RU" sz="2200" dirty="0">
                <a:latin typeface="Times" pitchFamily="2" charset="0"/>
              </a:rPr>
              <a:t>общества с «нарушенной логикой объективного и последовательного развития»; 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Times" pitchFamily="2" charset="0"/>
              </a:rPr>
              <a:t>общества, создававшиеся посредством «насильственного давления со стороны внешних сил»;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Times" pitchFamily="2" charset="0"/>
              </a:rPr>
              <a:t>общества, возникшие под влиянием цветных революций; 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Times" pitchFamily="2" charset="0"/>
              </a:rPr>
              <a:t>общества, в которых травмирующим фактором стали этнические и конфессиональные противоречия; </a:t>
            </a:r>
          </a:p>
          <a:p>
            <a:pPr marL="514350" indent="-514350">
              <a:buAutoNum type="arabicParenR"/>
            </a:pPr>
            <a:r>
              <a:rPr lang="ru-RU" sz="2200" dirty="0">
                <a:latin typeface="Times" pitchFamily="2" charset="0"/>
              </a:rPr>
              <a:t>страны, не ориентированные на целенаправленное экономическое, социальное и политическое развитие;  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ru-RU" sz="2200" dirty="0">
                <a:latin typeface="Times" pitchFamily="2" charset="0"/>
              </a:rPr>
              <a:t>Россия и ряд стран Восточной Европы, оказавшиеся в состоянии травмы «в результате ошибочного курса по изменению общественного строя» [</a:t>
            </a:r>
            <a:r>
              <a:rPr lang="ru-RU" sz="2200" dirty="0" err="1">
                <a:latin typeface="Times" pitchFamily="2" charset="0"/>
              </a:rPr>
              <a:t>Тощенко</a:t>
            </a:r>
            <a:r>
              <a:rPr lang="ru-RU" sz="2200" dirty="0">
                <a:latin typeface="Times" pitchFamily="2" charset="0"/>
              </a:rPr>
              <a:t>, 2020: 30-36]</a:t>
            </a:r>
          </a:p>
          <a:p>
            <a:pPr marL="0" indent="0">
              <a:buNone/>
            </a:pPr>
            <a:r>
              <a:rPr lang="ru-RU" sz="2200" dirty="0">
                <a:latin typeface="Times" pitchFamily="2" charset="0"/>
              </a:rPr>
              <a:t>Такая классификация позволяет критически взглянуть на существующие трактовки прогресса и сами критерии «развитости» стран: они должны быть пересмотрены с прагматических оценок эффективности и роста на </a:t>
            </a:r>
            <a:r>
              <a:rPr lang="ru-RU" sz="2200" b="1" dirty="0">
                <a:latin typeface="Times" pitchFamily="2" charset="0"/>
              </a:rPr>
              <a:t>гуманистические</a:t>
            </a:r>
            <a:r>
              <a:rPr lang="ru-RU" sz="2200" dirty="0">
                <a:latin typeface="Times" pitchFamily="2" charset="0"/>
              </a:rPr>
              <a:t>.</a:t>
            </a:r>
            <a:endParaRPr lang="ru-RU" sz="2200" dirty="0">
              <a:latin typeface="Times" pitchFamily="2" charset="0"/>
              <a:ea typeface="Batang" panose="02030600000101010101" pitchFamily="18" charset="-127"/>
            </a:endParaRPr>
          </a:p>
        </p:txBody>
      </p:sp>
      <p:sp>
        <p:nvSpPr>
          <p:cNvPr id="5" name="Прямоугольник: скругленные углы 13">
            <a:extLst>
              <a:ext uri="{FF2B5EF4-FFF2-40B4-BE49-F238E27FC236}">
                <a16:creationId xmlns:a16="http://schemas.microsoft.com/office/drawing/2014/main" id="{8757D76B-EF69-E048-8861-0103F406191E}"/>
              </a:ext>
            </a:extLst>
          </p:cNvPr>
          <p:cNvSpPr/>
          <p:nvPr/>
        </p:nvSpPr>
        <p:spPr>
          <a:xfrm rot="2689455">
            <a:off x="243713" y="1669301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: скругленные углы 13">
            <a:extLst>
              <a:ext uri="{FF2B5EF4-FFF2-40B4-BE49-F238E27FC236}">
                <a16:creationId xmlns:a16="http://schemas.microsoft.com/office/drawing/2014/main" id="{279EB0F1-F6EC-4B49-991F-677B6721F484}"/>
              </a:ext>
            </a:extLst>
          </p:cNvPr>
          <p:cNvSpPr/>
          <p:nvPr/>
        </p:nvSpPr>
        <p:spPr>
          <a:xfrm rot="2689455">
            <a:off x="243710" y="2079145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: скругленные углы 13">
            <a:extLst>
              <a:ext uri="{FF2B5EF4-FFF2-40B4-BE49-F238E27FC236}">
                <a16:creationId xmlns:a16="http://schemas.microsoft.com/office/drawing/2014/main" id="{B850D6EF-A650-284E-BD88-A6AAFC463D97}"/>
              </a:ext>
            </a:extLst>
          </p:cNvPr>
          <p:cNvSpPr/>
          <p:nvPr/>
        </p:nvSpPr>
        <p:spPr>
          <a:xfrm rot="2689455">
            <a:off x="243712" y="2539224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: скругленные углы 13">
            <a:extLst>
              <a:ext uri="{FF2B5EF4-FFF2-40B4-BE49-F238E27FC236}">
                <a16:creationId xmlns:a16="http://schemas.microsoft.com/office/drawing/2014/main" id="{09B2767D-ADD5-D244-90DE-2EBDF800528B}"/>
              </a:ext>
            </a:extLst>
          </p:cNvPr>
          <p:cNvSpPr/>
          <p:nvPr/>
        </p:nvSpPr>
        <p:spPr>
          <a:xfrm rot="2689455">
            <a:off x="243712" y="2974186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: скругленные углы 13">
            <a:extLst>
              <a:ext uri="{FF2B5EF4-FFF2-40B4-BE49-F238E27FC236}">
                <a16:creationId xmlns:a16="http://schemas.microsoft.com/office/drawing/2014/main" id="{B1570143-A2DA-D14D-8D6C-6E2E30E07C14}"/>
              </a:ext>
            </a:extLst>
          </p:cNvPr>
          <p:cNvSpPr/>
          <p:nvPr/>
        </p:nvSpPr>
        <p:spPr>
          <a:xfrm rot="2689455">
            <a:off x="243711" y="3727381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: скругленные углы 13">
            <a:extLst>
              <a:ext uri="{FF2B5EF4-FFF2-40B4-BE49-F238E27FC236}">
                <a16:creationId xmlns:a16="http://schemas.microsoft.com/office/drawing/2014/main" id="{58907820-0ABF-854C-8382-F9690D26242F}"/>
              </a:ext>
            </a:extLst>
          </p:cNvPr>
          <p:cNvSpPr/>
          <p:nvPr/>
        </p:nvSpPr>
        <p:spPr>
          <a:xfrm rot="2689455">
            <a:off x="253215" y="4408708"/>
            <a:ext cx="288265" cy="291127"/>
          </a:xfrm>
          <a:prstGeom prst="roundRect">
            <a:avLst>
              <a:gd name="adj" fmla="val 158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90A60820-EF6E-774D-9CCA-9427F84CF79E}"/>
              </a:ext>
            </a:extLst>
          </p:cNvPr>
          <p:cNvSpPr txBox="1"/>
          <p:nvPr/>
        </p:nvSpPr>
        <p:spPr>
          <a:xfrm>
            <a:off x="107792" y="1647697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1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5F409D-379E-604F-A44C-64AE91ECB661}"/>
              </a:ext>
            </a:extLst>
          </p:cNvPr>
          <p:cNvSpPr txBox="1"/>
          <p:nvPr/>
        </p:nvSpPr>
        <p:spPr>
          <a:xfrm>
            <a:off x="107793" y="2068783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2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F8FC7B4B-4397-6747-A283-C507CF32CAD5}"/>
              </a:ext>
            </a:extLst>
          </p:cNvPr>
          <p:cNvSpPr txBox="1"/>
          <p:nvPr/>
        </p:nvSpPr>
        <p:spPr>
          <a:xfrm>
            <a:off x="117298" y="2527776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3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43F371D2-7B1E-1F4B-91B4-16AABE91D8B5}"/>
              </a:ext>
            </a:extLst>
          </p:cNvPr>
          <p:cNvSpPr txBox="1"/>
          <p:nvPr/>
        </p:nvSpPr>
        <p:spPr>
          <a:xfrm>
            <a:off x="107791" y="2946920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4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49EA31C3-8B06-294B-94B7-A84677E811F1}"/>
              </a:ext>
            </a:extLst>
          </p:cNvPr>
          <p:cNvSpPr txBox="1"/>
          <p:nvPr/>
        </p:nvSpPr>
        <p:spPr>
          <a:xfrm>
            <a:off x="107792" y="3700704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5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  <p:sp>
        <p:nvSpPr>
          <p:cNvPr id="19" name="TextBox 14">
            <a:extLst>
              <a:ext uri="{FF2B5EF4-FFF2-40B4-BE49-F238E27FC236}">
                <a16:creationId xmlns:a16="http://schemas.microsoft.com/office/drawing/2014/main" id="{2CD5787C-D02E-0A4E-871A-D83DD0BAF7FD}"/>
              </a:ext>
            </a:extLst>
          </p:cNvPr>
          <p:cNvSpPr txBox="1"/>
          <p:nvPr/>
        </p:nvSpPr>
        <p:spPr>
          <a:xfrm>
            <a:off x="117298" y="4384994"/>
            <a:ext cx="560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tencil" pitchFamily="82" charset="77"/>
                <a:ea typeface="STHupo" panose="02010800040101010101" pitchFamily="2" charset="-122"/>
                <a:cs typeface="Microsoft Himalaya" pitchFamily="2" charset="0"/>
              </a:rPr>
              <a:t>6</a:t>
            </a:r>
            <a:endParaRPr lang="ru-RU" sz="1600" b="1" dirty="0">
              <a:solidFill>
                <a:schemeClr val="bg1"/>
              </a:solidFill>
              <a:latin typeface="Hiragino Kaku Gothic StdN W8" panose="020B0800000000000000" pitchFamily="34" charset="-128"/>
              <a:ea typeface="STHupo" panose="02010800040101010101" pitchFamily="2" charset="-122"/>
              <a:cs typeface="Microsoft Himalay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30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62" y="6132"/>
            <a:ext cx="10876075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6. Модальность развития общества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200171"/>
            <a:ext cx="11999495" cy="44576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По мнению Ж.Т.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,  общество травмы  – «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третья модальность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наряду с эволюцией и революцией»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[</a:t>
            </a:r>
            <a:r>
              <a:rPr lang="ru-RU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, 2020: 27]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Мы бы не стали так жестко ранжировать  модальности развития, полагая, что фактически обосновывается ее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новая, специфическая форма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Кроме эволюции и революции в условиях глобальной сложности и нелинейности возникает целый ряд модальностей развития, среди которых: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флуктуационное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развитие (П. Сорокин);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ризомное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развитие (Ж.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Делез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и Ф.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Гваттари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); метаморфозное развитие (У. Бек).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D692BE7-85DA-7D46-BB94-8169E5AD7BE2}"/>
              </a:ext>
            </a:extLst>
          </p:cNvPr>
          <p:cNvSpPr txBox="1"/>
          <p:nvPr/>
        </p:nvSpPr>
        <p:spPr>
          <a:xfrm>
            <a:off x="0" y="607853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Times" pitchFamily="2" charset="0"/>
                <a:ea typeface="Batang" panose="02030600000101010101" pitchFamily="18" charset="-127"/>
              </a:rPr>
              <a:t>Подробнее см.: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Кравченко С.А. Усложняющиеся метаморфозы: социологические поиски ответов на вызовы. Монография. М.: Знание – Сила, 2019. 236 с.</a:t>
            </a:r>
            <a:endParaRPr lang="de-RU" dirty="0"/>
          </a:p>
        </p:txBody>
      </p:sp>
    </p:spTree>
    <p:extLst>
      <p:ext uri="{BB962C8B-B14F-4D97-AF65-F5344CB8AC3E}">
        <p14:creationId xmlns:p14="http://schemas.microsoft.com/office/powerpoint/2010/main" val="37462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52" y="238255"/>
            <a:ext cx="11669294" cy="103174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7. Практическая значимость теории 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27" y="1270000"/>
            <a:ext cx="11999495" cy="3206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1" dirty="0">
                <a:latin typeface="Times" pitchFamily="2" charset="0"/>
                <a:ea typeface="Batang" panose="02030600000101010101" pitchFamily="18" charset="-127"/>
              </a:rPr>
              <a:t>Самое главное: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Теория Ж.Т. </a:t>
            </a:r>
            <a:r>
              <a:rPr lang="ru-RU" sz="3200" dirty="0" err="1">
                <a:latin typeface="Times" pitchFamily="2" charset="0"/>
                <a:ea typeface="Batang" panose="02030600000101010101" pitchFamily="18" charset="-127"/>
              </a:rPr>
              <a:t>Тощенко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 «Общество травмы» — </a:t>
            </a:r>
            <a:r>
              <a:rPr lang="ru-RU" sz="3200" b="1" i="1" dirty="0">
                <a:latin typeface="Times" pitchFamily="2" charset="0"/>
                <a:ea typeface="Batang" panose="02030600000101010101" pitchFamily="18" charset="-127"/>
              </a:rPr>
              <a:t>интеллектуальная основа 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перспективных исследований глобальной сложности и нелинейности. </a:t>
            </a:r>
          </a:p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В этой связи, нами были предложены контуры концепций «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текучей катастрофы</a:t>
            </a:r>
            <a:r>
              <a:rPr lang="de-DE" sz="3200" baseline="30000" dirty="0">
                <a:latin typeface="Times" pitchFamily="2" charset="0"/>
                <a:ea typeface="Batang" panose="02030600000101010101" pitchFamily="18" charset="-127"/>
              </a:rPr>
              <a:t>1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» и  «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нормальной травмы</a:t>
            </a:r>
            <a:r>
              <a:rPr lang="de-DE" sz="3200" baseline="30000" dirty="0">
                <a:latin typeface="Times" pitchFamily="2" charset="0"/>
                <a:ea typeface="Batang" panose="02030600000101010101" pitchFamily="18" charset="-127"/>
              </a:rPr>
              <a:t>2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»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D692BE7-85DA-7D46-BB94-8169E5AD7BE2}"/>
              </a:ext>
            </a:extLst>
          </p:cNvPr>
          <p:cNvSpPr txBox="1"/>
          <p:nvPr/>
        </p:nvSpPr>
        <p:spPr>
          <a:xfrm>
            <a:off x="-3" y="4588420"/>
            <a:ext cx="1219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latin typeface="Times" pitchFamily="2" charset="0"/>
                <a:ea typeface="Batang" panose="02030600000101010101" pitchFamily="18" charset="-127"/>
              </a:rPr>
              <a:t>Подробнее см.: </a:t>
            </a:r>
            <a:endParaRPr lang="de-DE" i="1" dirty="0">
              <a:latin typeface="Times" pitchFamily="2" charset="0"/>
              <a:ea typeface="Batang" panose="02030600000101010101" pitchFamily="18" charset="-127"/>
            </a:endParaRPr>
          </a:p>
          <a:p>
            <a:r>
              <a:rPr lang="de-DE" baseline="30000" dirty="0">
                <a:latin typeface="Times" pitchFamily="2" charset="0"/>
                <a:ea typeface="Batang" panose="02030600000101010101" pitchFamily="18" charset="-127"/>
              </a:rPr>
              <a:t>1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Kravchenko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S.A.,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Perova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A.E. «New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catastrophism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»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and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the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future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: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the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demand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for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non-liner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knowledge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)«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Новый катастрофизм» и будущее: востребованность нелинейного знания)  /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S.A.Kravchenko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,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A.E.Perova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//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Вестник Российского университета дружбы народов. Серия: социология. — 2017. — Том 17. №4. — С. 449-459.</a:t>
            </a:r>
            <a:endParaRPr lang="de-DE" dirty="0">
              <a:latin typeface="Times" pitchFamily="2" charset="0"/>
              <a:ea typeface="Batang" panose="02030600000101010101" pitchFamily="18" charset="-127"/>
            </a:endParaRPr>
          </a:p>
          <a:p>
            <a:endParaRPr lang="de-DE" dirty="0">
              <a:latin typeface="Times" pitchFamily="2" charset="0"/>
              <a:ea typeface="Batang" panose="02030600000101010101" pitchFamily="18" charset="-127"/>
            </a:endParaRPr>
          </a:p>
          <a:p>
            <a:r>
              <a:rPr lang="de-DE" baseline="30000" dirty="0">
                <a:latin typeface="Times" pitchFamily="2" charset="0"/>
                <a:ea typeface="Batang" panose="02030600000101010101" pitchFamily="18" charset="-127"/>
              </a:rPr>
              <a:t>2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Kravchenko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S.A. The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birth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of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“normal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trauma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”: The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effect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of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non-linear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development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 / Economics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and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 </a:t>
            </a:r>
            <a:r>
              <a:rPr lang="de-DE" dirty="0" err="1">
                <a:latin typeface="Times" pitchFamily="2" charset="0"/>
                <a:ea typeface="Batang" panose="02030600000101010101" pitchFamily="18" charset="-127"/>
              </a:rPr>
              <a:t>Sociology</a:t>
            </a:r>
            <a:r>
              <a:rPr lang="de-DE" dirty="0">
                <a:latin typeface="Times" pitchFamily="2" charset="0"/>
                <a:ea typeface="Batang" panose="02030600000101010101" pitchFamily="18" charset="-127"/>
              </a:rPr>
              <a:t>, 2020. N 2. </a:t>
            </a:r>
            <a:r>
              <a:rPr lang="ru-RU" dirty="0">
                <a:latin typeface="Times" pitchFamily="2" charset="0"/>
                <a:ea typeface="Batang" panose="02030600000101010101" pitchFamily="18" charset="-127"/>
              </a:rPr>
              <a:t>Р. 150-159.</a:t>
            </a:r>
            <a:endParaRPr lang="de-RU" dirty="0"/>
          </a:p>
        </p:txBody>
      </p:sp>
    </p:spTree>
    <p:extLst>
      <p:ext uri="{BB962C8B-B14F-4D97-AF65-F5344CB8AC3E}">
        <p14:creationId xmlns:p14="http://schemas.microsoft.com/office/powerpoint/2010/main" val="1642316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7AB10E-E955-434A-A757-E737DC02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62" y="437932"/>
            <a:ext cx="10876075" cy="195275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" pitchFamily="2" charset="0"/>
                <a:ea typeface="Batang" panose="02030600000101010101" pitchFamily="18" charset="-127"/>
              </a:rPr>
              <a:t>8. Основные положения концепции «нормальной травмы».</a:t>
            </a:r>
            <a:endParaRPr lang="de-RU" sz="3000" b="1" dirty="0">
              <a:latin typeface="Times" pitchFamily="2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C4F28E-5E41-5742-B3F4-E0F78CC6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2709907"/>
            <a:ext cx="11999495" cy="3514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Причины «нормальных травм» сложные: ими могут быть как 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ненамеренные последствия человеческой деятельности людей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, нацеленной на прагматическую эффективность, рост благ, разного рода меркантильные соображения, так и  </a:t>
            </a:r>
            <a:r>
              <a:rPr lang="ru-RU" sz="3200" b="1" dirty="0" err="1">
                <a:latin typeface="Times" pitchFamily="2" charset="0"/>
                <a:ea typeface="Batang" panose="02030600000101010101" pitchFamily="18" charset="-127"/>
              </a:rPr>
              <a:t>рефлексивность</a:t>
            </a:r>
            <a:r>
              <a:rPr lang="ru-RU" sz="3200" b="1" dirty="0">
                <a:latin typeface="Times" pitchFamily="2" charset="0"/>
                <a:ea typeface="Batang" panose="02030600000101010101" pitchFamily="18" charset="-127"/>
              </a:rPr>
              <a:t> не-человеческих актантов</a:t>
            </a:r>
            <a:r>
              <a:rPr lang="ru-RU" sz="3200" dirty="0">
                <a:latin typeface="Times" pitchFamily="2" charset="0"/>
                <a:ea typeface="Batang" panose="02030600000101010101" pitchFamily="18" charset="-127"/>
              </a:rPr>
              <a:t>, способных проявлять как бы собственную «волю», выходя из-под контроля 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273471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1352</Words>
  <Application>Microsoft Macintosh PowerPoint</Application>
  <PresentationFormat>Breitbild</PresentationFormat>
  <Paragraphs>76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20" baseType="lpstr">
      <vt:lpstr>Hiragino Kaku Gothic StdN W8</vt:lpstr>
      <vt:lpstr>Arial</vt:lpstr>
      <vt:lpstr>Calibri</vt:lpstr>
      <vt:lpstr>Calibri Light</vt:lpstr>
      <vt:lpstr>Stencil</vt:lpstr>
      <vt:lpstr>Times</vt:lpstr>
      <vt:lpstr>Wingdings</vt:lpstr>
      <vt:lpstr>Office</vt:lpstr>
      <vt:lpstr>Теория Ж.Т. Тощенко «Общество травмы»: интеллектуальная основа перспективных исследований глобальной сложности и нелинейности – контуры концепции «нормальной травмы» (десять тезисов)</vt:lpstr>
      <vt:lpstr>1. Переход от Ньютоновской к  Эйнштейновской картине мира</vt:lpstr>
      <vt:lpstr>2. Появление теорий травмы </vt:lpstr>
      <vt:lpstr>3. Выявление новых свойств травмы</vt:lpstr>
      <vt:lpstr>4. Переоткрытие представлений о прогрессе</vt:lpstr>
      <vt:lpstr>5. Страны, находящиеся в состоянии травмы</vt:lpstr>
      <vt:lpstr>6. Модальность развития общества</vt:lpstr>
      <vt:lpstr>7. Практическая значимость теории </vt:lpstr>
      <vt:lpstr>8. Основные положения концепции «нормальной травмы».</vt:lpstr>
      <vt:lpstr>9. Амбивалентные последствия  «нормальных травм»</vt:lpstr>
      <vt:lpstr>10. «Нормальное травмирование»  научного знания</vt:lpstr>
      <vt:lpstr>Выводы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Ж.Т. Тощенко «Общество травмы»: интеллектуальная основа перспективных исследований глобальной сложности и нелинейности – контуры концепции «нормальной травмы» (десять тезисов)</dc:title>
  <dc:creator>Диана Галицкая</dc:creator>
  <cp:lastModifiedBy>Диана Галицкая</cp:lastModifiedBy>
  <cp:revision>60</cp:revision>
  <dcterms:created xsi:type="dcterms:W3CDTF">2020-12-08T06:17:14Z</dcterms:created>
  <dcterms:modified xsi:type="dcterms:W3CDTF">2020-12-08T14:33:44Z</dcterms:modified>
</cp:coreProperties>
</file>