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77" r:id="rId4"/>
    <p:sldId id="269" r:id="rId5"/>
    <p:sldId id="303" r:id="rId6"/>
    <p:sldId id="2170" r:id="rId7"/>
    <p:sldId id="304" r:id="rId8"/>
    <p:sldId id="2172" r:id="rId9"/>
    <p:sldId id="2171" r:id="rId10"/>
    <p:sldId id="279" r:id="rId11"/>
    <p:sldId id="280" r:id="rId12"/>
    <p:sldId id="305" r:id="rId13"/>
    <p:sldId id="286" r:id="rId14"/>
    <p:sldId id="284" r:id="rId15"/>
    <p:sldId id="283" r:id="rId16"/>
    <p:sldId id="294" r:id="rId17"/>
    <p:sldId id="320" r:id="rId18"/>
    <p:sldId id="2169" r:id="rId19"/>
    <p:sldId id="285" r:id="rId20"/>
    <p:sldId id="313" r:id="rId21"/>
  </p:sldIdLst>
  <p:sldSz cx="9144000" cy="6858000" type="screen4x3"/>
  <p:notesSz cx="99250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4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9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855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899" y="0"/>
            <a:ext cx="4300855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17389-6514-4A91-8FC4-6E57F9C7F31E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300855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899" y="6456613"/>
            <a:ext cx="4300855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5DFE-1942-4B51-A820-4DD1CBC1D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239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855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899" y="0"/>
            <a:ext cx="4300855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5DB7D-1973-4F34-BF6B-1BD272A8EDAD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2175" y="849313"/>
            <a:ext cx="3060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506" y="3271382"/>
            <a:ext cx="794004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3"/>
            <a:ext cx="4300855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899" y="6456613"/>
            <a:ext cx="4300855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275A5-9A6A-4EC8-9065-A85E6576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6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275A5-9A6A-4EC8-9065-A85E6576C2D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37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B9CE-9230-4895-ABD2-DF388D57B221}" type="datetime1">
              <a:rPr lang="ru-RU" smtClean="0"/>
              <a:t>27.11.2020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93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6C8A-A792-47F5-BE70-0C2E6027829A}" type="datetime1">
              <a:rPr lang="ru-RU" smtClean="0"/>
              <a:t>27.11.2020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007A-83DF-4E98-9C8C-F7DB77A774AC}" type="datetime1">
              <a:rPr lang="ru-RU" smtClean="0"/>
              <a:t>27.11.2020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0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87C6135C-2C97-2A4D-A8B8-7C004E6C6B4F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805DF-A3B9-6747-9E30-603E306C520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6470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A0DF-53B6-4526-8A71-EBDFA87532C8}" type="datetime1">
              <a:rPr lang="ru-RU" smtClean="0"/>
              <a:t>27.11.2020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7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A72F9D3-B5B2-4E97-89C4-20D4A749EBA3}" type="datetime1">
              <a:rPr lang="ru-RU" smtClean="0"/>
              <a:t>27.11.2020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5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6900-B307-4EAD-B4A0-91CBA76AD2A4}" type="datetime1">
              <a:rPr lang="ru-RU" smtClean="0"/>
              <a:t>27.11.2020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28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FBAC-DB42-4C86-846D-B4B8E2D327B4}" type="datetime1">
              <a:rPr lang="ru-RU" smtClean="0"/>
              <a:t>27.11.2020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20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0DF9E1-C00D-4E40-A187-00110C1EE63C}" type="datetime1">
              <a:rPr lang="ru-RU" smtClean="0"/>
              <a:t>27.11.2020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8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36DE-1403-4ED7-864A-D3113B15CBEC}" type="datetime1">
              <a:rPr lang="ru-RU" smtClean="0"/>
              <a:t>27.11.2020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5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9C5A-D704-436F-B281-4858BEE5EFA4}" type="datetime1">
              <a:rPr lang="ru-RU" smtClean="0"/>
              <a:t>27.11.2020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6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C1FE-D015-4BD4-8BFB-BB78FE226D48}" type="datetime1">
              <a:rPr lang="ru-RU" smtClean="0"/>
              <a:t>27.11.2020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4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E2CA23-8AFA-4FA6-9FF7-B8A44B2B539B}" type="datetime1">
              <a:rPr lang="ru-RU" smtClean="0"/>
              <a:t>27.11.2020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irn.ru/gd/?class=all&amp;type=1&amp;period=-1&amp;grnum=1&amp;currency=0&amp;select=currenc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tate.ru/graph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investorschool@arb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br.ru/statistics/avgprocstav/?UniDbQuery.Posted=True&amp;UniDbQuery.From=1.11.2009&amp;UniDbQuery.To=1.09.2020" TargetMode="Externa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ciom.ru/index.php?id=236&amp;uid=10581" TargetMode="External"/><Relationship Id="rId2" Type="http://schemas.openxmlformats.org/officeDocument/2006/relationships/hyperlink" Target="https://www.moex.com/n30606?utm_source=www.moex.com&amp;utm_term=&#1080;&#1080;&#1089;%20&#1073;&#1088;&#1086;&#1082;&#1077;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670" y="1285233"/>
            <a:ext cx="7593330" cy="3035808"/>
          </a:xfrm>
        </p:spPr>
        <p:txBody>
          <a:bodyPr/>
          <a:lstStyle/>
          <a:p>
            <a:r>
              <a:rPr lang="ru-RU" sz="4000" dirty="0"/>
              <a:t>Инвестирование в ситуации неопределенности и   управление персональным риском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0" y="6010804"/>
            <a:ext cx="442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Национальная школа инвестора  </a:t>
            </a:r>
            <a:r>
              <a:rPr lang="ru-RU" dirty="0"/>
              <a:t>АРБ</a:t>
            </a:r>
          </a:p>
        </p:txBody>
      </p:sp>
    </p:spTree>
    <p:extLst>
      <p:ext uri="{BB962C8B-B14F-4D97-AF65-F5344CB8AC3E}">
        <p14:creationId xmlns:p14="http://schemas.microsoft.com/office/powerpoint/2010/main" val="126363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3" y="685800"/>
            <a:ext cx="3690014" cy="2021553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chemeClr val="tx1"/>
                </a:solidFill>
              </a:rPr>
              <a:t>ТРИ вечных вопроса</a:t>
            </a:r>
            <a:r>
              <a:rPr lang="ru-RU" sz="3300" dirty="0">
                <a:solidFill>
                  <a:schemeClr val="tx1"/>
                </a:solidFill>
              </a:rPr>
              <a:t/>
            </a:r>
            <a:br>
              <a:rPr lang="ru-RU" sz="3300" dirty="0">
                <a:solidFill>
                  <a:schemeClr val="tx1"/>
                </a:solidFill>
              </a:rPr>
            </a:br>
            <a:r>
              <a:rPr lang="ru-RU" sz="3300" dirty="0">
                <a:solidFill>
                  <a:schemeClr val="tx1"/>
                </a:solidFill>
              </a:rPr>
              <a:t>российского инвестора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стол, старый, знак, коврик&#10;&#10;Автоматически созданное описание">
            <a:extLst>
              <a:ext uri="{FF2B5EF4-FFF2-40B4-BE49-F238E27FC236}">
                <a16:creationId xmlns:a16="http://schemas.microsoft.com/office/drawing/2014/main" id="{4F758CB9-BF18-4540-B0A2-E9314C2B3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45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3" y="2927444"/>
            <a:ext cx="3690014" cy="3244755"/>
          </a:xfrm>
        </p:spPr>
        <p:txBody>
          <a:bodyPr>
            <a:normAutofit/>
          </a:bodyPr>
          <a:lstStyle/>
          <a:p>
            <a:r>
              <a:rPr lang="ru-RU" sz="2400" dirty="0"/>
              <a:t>Стоит ли покупать </a:t>
            </a:r>
            <a:r>
              <a:rPr lang="ru-RU" sz="2400" b="1" dirty="0"/>
              <a:t>доллар</a:t>
            </a:r>
            <a:r>
              <a:rPr lang="ru-RU" sz="2400" dirty="0"/>
              <a:t>?</a:t>
            </a:r>
          </a:p>
          <a:p>
            <a:r>
              <a:rPr lang="ru-RU" sz="2400" dirty="0"/>
              <a:t>В чем </a:t>
            </a:r>
            <a:r>
              <a:rPr lang="ru-RU" sz="2400" b="1" dirty="0"/>
              <a:t>хранить сбережения </a:t>
            </a:r>
            <a:r>
              <a:rPr lang="ru-RU" sz="2400" dirty="0"/>
              <a:t>и куда инвестировать (акции, фонды, золото,..?)</a:t>
            </a:r>
          </a:p>
          <a:p>
            <a:r>
              <a:rPr lang="ru-RU" sz="2400" dirty="0"/>
              <a:t>Покупать ли </a:t>
            </a:r>
            <a:r>
              <a:rPr lang="ru-RU" sz="2400" b="1" dirty="0"/>
              <a:t>недвижимость</a:t>
            </a:r>
            <a:r>
              <a:rPr lang="ru-RU" sz="2400" dirty="0"/>
              <a:t>?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4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3" y="685800"/>
            <a:ext cx="3690014" cy="2021553"/>
          </a:xfrm>
        </p:spPr>
        <p:txBody>
          <a:bodyPr>
            <a:normAutofit/>
          </a:bodyPr>
          <a:lstStyle/>
          <a:p>
            <a:r>
              <a:rPr lang="ru-RU" sz="2900">
                <a:solidFill>
                  <a:schemeClr val="tx1"/>
                </a:solidFill>
              </a:rPr>
              <a:t>С чего начать:</a:t>
            </a:r>
            <a:br>
              <a:rPr lang="ru-RU" sz="2900">
                <a:solidFill>
                  <a:schemeClr val="tx1"/>
                </a:solidFill>
              </a:rPr>
            </a:br>
            <a:r>
              <a:rPr lang="ru-RU" sz="2900" b="1">
                <a:solidFill>
                  <a:schemeClr val="tx1"/>
                </a:solidFill>
              </a:rPr>
              <a:t>выбор стратегии инвестирования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l="36375" r="19294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2" y="2927444"/>
            <a:ext cx="3773607" cy="3540263"/>
          </a:xfrm>
        </p:spPr>
        <p:txBody>
          <a:bodyPr>
            <a:normAutofit/>
          </a:bodyPr>
          <a:lstStyle/>
          <a:p>
            <a:r>
              <a:rPr lang="ru-RU" sz="2400" dirty="0"/>
              <a:t>Персональные </a:t>
            </a:r>
            <a:r>
              <a:rPr lang="ru-RU" sz="2400" b="1" dirty="0"/>
              <a:t>цели</a:t>
            </a:r>
            <a:r>
              <a:rPr lang="ru-RU" sz="2400" dirty="0"/>
              <a:t> и текущий </a:t>
            </a:r>
            <a:r>
              <a:rPr lang="ru-RU" sz="2400" b="1" dirty="0"/>
              <a:t>статус</a:t>
            </a:r>
          </a:p>
          <a:p>
            <a:r>
              <a:rPr lang="ru-RU" sz="2400" dirty="0"/>
              <a:t>Оценка </a:t>
            </a:r>
            <a:r>
              <a:rPr lang="ru-RU" sz="2400" b="1" dirty="0"/>
              <a:t>рисков</a:t>
            </a:r>
          </a:p>
          <a:p>
            <a:r>
              <a:rPr lang="ru-RU" sz="2400" dirty="0"/>
              <a:t>Формирование инвестиционного </a:t>
            </a:r>
            <a:r>
              <a:rPr lang="ru-RU" sz="2400" b="1" dirty="0"/>
              <a:t>портфеля</a:t>
            </a:r>
            <a:endParaRPr lang="en-GB" sz="2400" b="1" dirty="0"/>
          </a:p>
          <a:p>
            <a:r>
              <a:rPr lang="ru-RU" sz="2400" b="1" dirty="0"/>
              <a:t>Налогообложение</a:t>
            </a:r>
            <a:r>
              <a:rPr lang="ru-RU" sz="2400" dirty="0"/>
              <a:t> и </a:t>
            </a:r>
            <a:r>
              <a:rPr lang="ru-RU" sz="2400" b="1" dirty="0"/>
              <a:t>затраты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91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BDAC2-8DDE-484B-9EFE-8B504A5E6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12" y="602166"/>
            <a:ext cx="3919695" cy="210518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Цели и горизонты инвестирования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 descr="Изображение выглядит как держит, сидит, темный, еда&#10;&#10;Автоматически созданное описание">
            <a:extLst>
              <a:ext uri="{FF2B5EF4-FFF2-40B4-BE49-F238E27FC236}">
                <a16:creationId xmlns:a16="http://schemas.microsoft.com/office/drawing/2014/main" id="{15A891A6-3F9B-1346-9976-9E0933683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6" r="19481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CBB68CA-22BD-0947-BDF4-26CA0F78E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2" y="2927444"/>
            <a:ext cx="3807061" cy="3517961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Выход </a:t>
            </a:r>
            <a:r>
              <a:rPr lang="ru-RU" sz="2400" b="1" dirty="0"/>
              <a:t>на пенсию </a:t>
            </a:r>
            <a:r>
              <a:rPr lang="ru-RU" sz="2400" dirty="0"/>
              <a:t>с сохранением дохода</a:t>
            </a:r>
          </a:p>
          <a:p>
            <a:r>
              <a:rPr lang="ru-RU" sz="2400" b="1" dirty="0"/>
              <a:t>Обучение</a:t>
            </a:r>
            <a:r>
              <a:rPr lang="ru-RU" sz="2400" dirty="0"/>
              <a:t> детей</a:t>
            </a:r>
          </a:p>
          <a:p>
            <a:r>
              <a:rPr lang="ru-RU" sz="2400" dirty="0"/>
              <a:t>Приобретение </a:t>
            </a:r>
            <a:r>
              <a:rPr lang="ru-RU" sz="2400" b="1" dirty="0"/>
              <a:t>недвижимости</a:t>
            </a:r>
          </a:p>
          <a:p>
            <a:r>
              <a:rPr lang="ru-RU" sz="2400" dirty="0"/>
              <a:t>Рост капитала и передача по </a:t>
            </a:r>
            <a:r>
              <a:rPr lang="ru-RU" sz="2400" b="1" dirty="0"/>
              <a:t>наследству</a:t>
            </a:r>
          </a:p>
          <a:p>
            <a:r>
              <a:rPr lang="ru-RU" sz="2400" dirty="0"/>
              <a:t>Смена места </a:t>
            </a:r>
            <a:r>
              <a:rPr lang="ru-RU" sz="2400" b="1" dirty="0"/>
              <a:t>жительства</a:t>
            </a:r>
            <a:r>
              <a:rPr lang="ru-RU" sz="2400" dirty="0"/>
              <a:t>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04ECDA-908A-7146-9841-8134ABE3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2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512956"/>
            <a:ext cx="3547838" cy="192316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Какие факторы учитываем при постановки целей</a:t>
            </a:r>
            <a:r>
              <a:rPr lang="ru-RU" sz="2700" dirty="0"/>
              <a:t/>
            </a:r>
            <a:br>
              <a:rPr lang="ru-RU" sz="2700" dirty="0"/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385" y="2578608"/>
            <a:ext cx="4014941" cy="3933704"/>
          </a:xfrm>
        </p:spPr>
        <p:txBody>
          <a:bodyPr>
            <a:normAutofit/>
          </a:bodyPr>
          <a:lstStyle/>
          <a:p>
            <a:r>
              <a:rPr lang="ru-RU" sz="2200" b="1" dirty="0"/>
              <a:t>Горизонт</a:t>
            </a:r>
            <a:r>
              <a:rPr lang="ru-RU" sz="2200" dirty="0"/>
              <a:t> инвестирования</a:t>
            </a:r>
            <a:endParaRPr lang="ru-RU" sz="2200" b="1" dirty="0"/>
          </a:p>
          <a:p>
            <a:r>
              <a:rPr lang="ru-RU" sz="2200" dirty="0"/>
              <a:t>Аппетит к </a:t>
            </a:r>
            <a:r>
              <a:rPr lang="ru-RU" sz="2200" b="1" dirty="0"/>
              <a:t>риску</a:t>
            </a:r>
            <a:r>
              <a:rPr lang="ru-RU" sz="2200" dirty="0"/>
              <a:t> </a:t>
            </a:r>
          </a:p>
          <a:p>
            <a:r>
              <a:rPr lang="ru-RU" sz="2200" dirty="0"/>
              <a:t>Приемлемая </a:t>
            </a:r>
            <a:r>
              <a:rPr lang="ru-RU" sz="2200" b="1" dirty="0"/>
              <a:t>доходность</a:t>
            </a:r>
          </a:p>
          <a:p>
            <a:r>
              <a:rPr lang="ru-RU" sz="2200" dirty="0"/>
              <a:t>Денежный </a:t>
            </a:r>
            <a:r>
              <a:rPr lang="ru-RU" sz="2200" b="1" dirty="0"/>
              <a:t>поток</a:t>
            </a:r>
          </a:p>
          <a:p>
            <a:r>
              <a:rPr lang="ru-RU" sz="2200" b="1" dirty="0"/>
              <a:t>Изъятие </a:t>
            </a:r>
            <a:r>
              <a:rPr lang="ru-RU" sz="2200" dirty="0"/>
              <a:t>средств</a:t>
            </a:r>
          </a:p>
          <a:p>
            <a:r>
              <a:rPr lang="ru-RU" sz="2200" b="1" dirty="0"/>
              <a:t>Обязательства</a:t>
            </a:r>
          </a:p>
          <a:p>
            <a:r>
              <a:rPr lang="ru-RU" sz="2200" b="1" dirty="0"/>
              <a:t>Ликвидность</a:t>
            </a:r>
            <a:r>
              <a:rPr lang="ru-RU" sz="2200" dirty="0"/>
              <a:t> инвестиций</a:t>
            </a:r>
          </a:p>
          <a:p>
            <a:r>
              <a:rPr lang="ru-RU" sz="2200" dirty="0"/>
              <a:t>Персональный </a:t>
            </a:r>
            <a:r>
              <a:rPr lang="ru-RU" sz="2200" b="1" dirty="0"/>
              <a:t>психологический профиль</a:t>
            </a:r>
          </a:p>
          <a:p>
            <a:endParaRPr lang="ru-RU" sz="1600" dirty="0"/>
          </a:p>
        </p:txBody>
      </p:sp>
      <p:sp>
        <p:nvSpPr>
          <p:cNvPr id="31" name="Freeform: Shape 9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4843" y="0"/>
            <a:ext cx="470915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 descr="Изображение выглядит как компьютер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317" y="1470579"/>
            <a:ext cx="3891831" cy="291166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 smtClean="0"/>
              <a:pPr>
                <a:spcAft>
                  <a:spcPts val="600"/>
                </a:spcAft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628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23220"/>
            <a:ext cx="7711828" cy="119910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Почему так важно четко ставить цели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952465"/>
            <a:ext cx="2881184" cy="4390670"/>
          </a:xfrm>
        </p:spPr>
        <p:txBody>
          <a:bodyPr>
            <a:normAutofit/>
          </a:bodyPr>
          <a:lstStyle/>
          <a:p>
            <a:r>
              <a:rPr lang="ru-RU" dirty="0"/>
              <a:t>Возможно  самое популярное поведение в  ситуации девальвации рубля – </a:t>
            </a:r>
            <a:r>
              <a:rPr lang="ru-RU" b="1" dirty="0"/>
              <a:t>приобретение недвижимости</a:t>
            </a:r>
            <a:r>
              <a:rPr lang="ru-RU" dirty="0"/>
              <a:t>.  Что   не всегда является рациональным</a:t>
            </a:r>
          </a:p>
          <a:p>
            <a:r>
              <a:rPr lang="ru-RU" dirty="0"/>
              <a:t>Если посмотреть на график динамики стоимости </a:t>
            </a:r>
            <a:r>
              <a:rPr lang="ru-RU" dirty="0" err="1"/>
              <a:t>кв.метра</a:t>
            </a:r>
            <a:r>
              <a:rPr lang="ru-RU" dirty="0"/>
              <a:t> в долларах, то ситуация еще более не однозначна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84624" y="1952465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Изменение стоимости жилья (</a:t>
            </a:r>
            <a:r>
              <a:rPr lang="ru-RU" dirty="0" err="1"/>
              <a:t>руб</a:t>
            </a:r>
            <a:r>
              <a:rPr lang="ru-RU" dirty="0"/>
              <a:t>, Москва)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611779"/>
            <a:ext cx="5494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hlinkClick r:id="rId2"/>
              </a:rPr>
              <a:t>https://www.irn.ru/gd/?class=all&amp;type=1&amp;period=-1&amp;grnum=1&amp;currency=0&amp;select=currency</a:t>
            </a:r>
            <a:r>
              <a:rPr lang="ru-RU" sz="10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610D25-BD91-084F-B8EA-6C8C725B5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984" y="2512941"/>
            <a:ext cx="5232400" cy="35687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7231195" y="3293076"/>
            <a:ext cx="1252151" cy="230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6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Изменение стоимости </a:t>
            </a:r>
            <a:br>
              <a:rPr lang="ru-RU" dirty="0"/>
            </a:br>
            <a:r>
              <a:rPr lang="ru-RU" dirty="0"/>
              <a:t>кв. метра жилья (</a:t>
            </a:r>
            <a:r>
              <a:rPr lang="en-US" dirty="0"/>
              <a:t>$</a:t>
            </a:r>
            <a:r>
              <a:rPr lang="ru-RU" dirty="0"/>
              <a:t>, Москва)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BB7BDF-C244-574F-81B5-1109C0E5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99" y="1859799"/>
            <a:ext cx="6809059" cy="464404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5041055" y="2690667"/>
            <a:ext cx="2474867" cy="2073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646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2551" y="1"/>
            <a:ext cx="4394613" cy="2241642"/>
          </a:xfrm>
        </p:spPr>
        <p:txBody>
          <a:bodyPr>
            <a:normAutofit/>
          </a:bodyPr>
          <a:lstStyle/>
          <a:p>
            <a:r>
              <a:rPr lang="ru-RU" sz="2900" dirty="0">
                <a:solidFill>
                  <a:schemeClr val="tx1"/>
                </a:solidFill>
              </a:rPr>
              <a:t>Особенности инвестирования в недвижимость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l="28050" r="5287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2551" y="2124635"/>
            <a:ext cx="4071484" cy="4289611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/>
              <a:t>Низкая </a:t>
            </a:r>
            <a:r>
              <a:rPr lang="ru-RU" b="1" dirty="0"/>
              <a:t>ликвидность</a:t>
            </a:r>
          </a:p>
          <a:p>
            <a:pPr fontAlgn="base"/>
            <a:r>
              <a:rPr lang="ru-RU" dirty="0"/>
              <a:t>Применение </a:t>
            </a:r>
            <a:r>
              <a:rPr lang="ru-RU" b="1" dirty="0"/>
              <a:t>налоговой льготы </a:t>
            </a:r>
            <a:r>
              <a:rPr lang="ru-RU" dirty="0"/>
              <a:t>через 5 лет</a:t>
            </a:r>
          </a:p>
          <a:p>
            <a:pPr fontAlgn="base"/>
            <a:r>
              <a:rPr lang="ru-RU" dirty="0"/>
              <a:t>Высокий </a:t>
            </a:r>
            <a:r>
              <a:rPr lang="ru-RU" b="1" dirty="0"/>
              <a:t>порог входа</a:t>
            </a:r>
          </a:p>
          <a:p>
            <a:pPr fontAlgn="base"/>
            <a:r>
              <a:rPr lang="ru-RU" dirty="0"/>
              <a:t>Дополнительные</a:t>
            </a:r>
            <a:r>
              <a:rPr lang="ru-RU" b="1" dirty="0"/>
              <a:t> расходы </a:t>
            </a:r>
            <a:r>
              <a:rPr lang="ru-RU" dirty="0"/>
              <a:t>для сдачи в аренду (ремонт, мебель)</a:t>
            </a:r>
          </a:p>
          <a:p>
            <a:pPr fontAlgn="base"/>
            <a:r>
              <a:rPr lang="ru-RU" dirty="0"/>
              <a:t>Время </a:t>
            </a:r>
            <a:r>
              <a:rPr lang="ru-RU" b="1" dirty="0"/>
              <a:t>экспозиции</a:t>
            </a:r>
            <a:r>
              <a:rPr lang="ru-RU" dirty="0"/>
              <a:t> при сдаче в аренду</a:t>
            </a:r>
          </a:p>
          <a:p>
            <a:pPr fontAlgn="base"/>
            <a:r>
              <a:rPr lang="ru-RU" dirty="0"/>
              <a:t>Тренд на </a:t>
            </a:r>
            <a:r>
              <a:rPr lang="ru-RU" b="1" dirty="0"/>
              <a:t>увеличение налоговой нагрузки </a:t>
            </a:r>
            <a:r>
              <a:rPr lang="ru-RU" dirty="0"/>
              <a:t>как по налогу на имущество, так и по налогу на доход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16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34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25709-A5ED-A243-8439-F1A9F335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ГОСПОДДЕРЖКА ИЛИ ИПОТЕЧНЫЙ «ПУЗЫРЬ»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90DD2-4BAD-BD4C-8137-2C7CCA1E0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1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 сентября </a:t>
            </a:r>
            <a:r>
              <a:rPr lang="ru-RU" b="1" dirty="0"/>
              <a:t>цены на «</a:t>
            </a:r>
            <a:r>
              <a:rPr lang="ru-RU" b="1" dirty="0" err="1"/>
              <a:t>первичку</a:t>
            </a:r>
            <a:r>
              <a:rPr lang="ru-RU" b="1" dirty="0"/>
              <a:t>» превысили цены на «</a:t>
            </a:r>
            <a:r>
              <a:rPr lang="ru-RU" b="1" dirty="0" err="1"/>
              <a:t>вторичку</a:t>
            </a:r>
            <a:r>
              <a:rPr lang="ru-RU" b="1" dirty="0"/>
              <a:t>». </a:t>
            </a:r>
            <a:r>
              <a:rPr lang="ru-RU" dirty="0"/>
              <a:t>Рост цен в Москве на «</a:t>
            </a:r>
            <a:r>
              <a:rPr lang="ru-RU" dirty="0" err="1"/>
              <a:t>первичку</a:t>
            </a:r>
            <a:r>
              <a:rPr lang="ru-RU" dirty="0"/>
              <a:t>» с начала года составил </a:t>
            </a:r>
            <a:r>
              <a:rPr lang="ru-RU" b="1" dirty="0"/>
              <a:t>15-21%</a:t>
            </a:r>
            <a:r>
              <a:rPr lang="en-US" dirty="0"/>
              <a:t>*.</a:t>
            </a:r>
            <a:r>
              <a:rPr lang="ru-RU" dirty="0"/>
              <a:t> Какова реальная выгода от снижения ставки при росте цен на недвижимость?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74869A-6DB1-684A-A3F9-CA28A9C5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43B893-4C84-0744-AF49-D93F9CE5F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7376"/>
            <a:ext cx="7934010" cy="3284032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AA30B65-BA1A-B343-B608-57B985767C4E}"/>
              </a:ext>
            </a:extLst>
          </p:cNvPr>
          <p:cNvSpPr/>
          <p:nvPr/>
        </p:nvSpPr>
        <p:spPr>
          <a:xfrm>
            <a:off x="6861205" y="3642538"/>
            <a:ext cx="1862171" cy="122368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335133-5F60-BD45-9139-B701526ABE69}"/>
              </a:ext>
            </a:extLst>
          </p:cNvPr>
          <p:cNvSpPr/>
          <p:nvPr/>
        </p:nvSpPr>
        <p:spPr>
          <a:xfrm>
            <a:off x="6160648" y="6272785"/>
            <a:ext cx="229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3"/>
              </a:rPr>
              <a:t>https://www.restate.ru/graph/</a:t>
            </a:r>
            <a:r>
              <a:rPr lang="en-US" sz="1200" dirty="0"/>
              <a:t> </a:t>
            </a:r>
          </a:p>
          <a:p>
            <a:r>
              <a:rPr lang="en-US" sz="1200" dirty="0"/>
              <a:t>*  </a:t>
            </a:r>
            <a:r>
              <a:rPr lang="ru-RU" sz="1200" dirty="0"/>
              <a:t>по данным ЦИАН</a:t>
            </a:r>
          </a:p>
        </p:txBody>
      </p:sp>
    </p:spTree>
    <p:extLst>
      <p:ext uri="{BB962C8B-B14F-4D97-AF65-F5344CB8AC3E}">
        <p14:creationId xmlns:p14="http://schemas.microsoft.com/office/powerpoint/2010/main" val="231171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D35E8-7800-5949-8B4A-00F85406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И вот вчера: </a:t>
            </a:r>
            <a:r>
              <a:rPr lang="ru-RU" sz="4000" dirty="0" err="1"/>
              <a:t>Набиуллина</a:t>
            </a:r>
            <a:r>
              <a:rPr lang="ru-RU" sz="4000" dirty="0"/>
              <a:t> сочла важным вовремя завершить программу льготной ипотеки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4D4907-A90D-FC46-B304-0140C78FB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21408"/>
            <a:ext cx="7797546" cy="42519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Москва. 25 ноября. </a:t>
            </a:r>
            <a:r>
              <a:rPr lang="en" dirty="0"/>
              <a:t>INTERFAX.RU - </a:t>
            </a:r>
            <a:r>
              <a:rPr lang="ru-RU" dirty="0"/>
              <a:t>Своевременное завершение программы льготной ипотеки под 6,5% позволит предотвратить появление "пузыря", сбалансировать спрос и предложение, сообщила председатель ЦБ РФ Эльвира </a:t>
            </a:r>
            <a:r>
              <a:rPr lang="ru-RU" dirty="0" err="1"/>
              <a:t>Набиуллина</a:t>
            </a:r>
            <a:r>
              <a:rPr lang="ru-RU" dirty="0"/>
              <a:t>, выступая в Госдуме.</a:t>
            </a:r>
          </a:p>
          <a:p>
            <a:pPr marL="0" indent="0">
              <a:buNone/>
            </a:pPr>
            <a:r>
              <a:rPr lang="ru-RU" dirty="0"/>
              <a:t>"Уже </a:t>
            </a:r>
            <a:r>
              <a:rPr lang="ru-RU" b="1" dirty="0">
                <a:solidFill>
                  <a:srgbClr val="C00000"/>
                </a:solidFill>
              </a:rPr>
              <a:t>виден рост цен на жилье на первичном рынке, который опережает и инфляцию, и рост доходов населения. В итоге доступность жилья для людей может упасть, несмотря на льготную ставку</a:t>
            </a:r>
            <a:r>
              <a:rPr lang="ru-RU" dirty="0"/>
              <a:t>. </a:t>
            </a:r>
            <a:r>
              <a:rPr lang="ru-RU" b="1" dirty="0">
                <a:solidFill>
                  <a:srgbClr val="C00000"/>
                </a:solidFill>
              </a:rPr>
              <a:t>Своевременное завершение этой антикризисной программы позволит избежать "пузырей" и сбалансировать на рыночной основе спрос и предложение на рынке жилья</a:t>
            </a:r>
            <a:r>
              <a:rPr lang="ru-RU" dirty="0"/>
              <a:t>", - сказала </a:t>
            </a:r>
            <a:r>
              <a:rPr lang="ru-RU" dirty="0" err="1"/>
              <a:t>Набиуллина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Программа субсидирования процентных ставок по ипотеке до 6,5% была запущена в апреле этого года и должна была завершиться 1 ноября 2020 года. Затем программа была продлена до 1 июля 2021 года.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99D506-8619-7247-B7DB-B258F483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25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099469"/>
          </a:xfrm>
        </p:spPr>
        <p:txBody>
          <a:bodyPr>
            <a:normAutofit/>
          </a:bodyPr>
          <a:lstStyle/>
          <a:p>
            <a:r>
              <a:rPr lang="ru-RU" dirty="0"/>
              <a:t>Оценка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0773" y="1745774"/>
            <a:ext cx="3902676" cy="4892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C00000"/>
                </a:solidFill>
              </a:rPr>
              <a:t>Политические  риски</a:t>
            </a:r>
          </a:p>
          <a:p>
            <a:r>
              <a:rPr lang="ru-RU" sz="2200" dirty="0"/>
              <a:t>Изменение налогового законодательства</a:t>
            </a:r>
          </a:p>
          <a:p>
            <a:r>
              <a:rPr lang="ru-RU" sz="2200" dirty="0"/>
              <a:t>Введение международных санкций</a:t>
            </a:r>
          </a:p>
          <a:p>
            <a:r>
              <a:rPr lang="ru-RU" sz="2200" dirty="0"/>
              <a:t>Закрытие границ</a:t>
            </a:r>
          </a:p>
          <a:p>
            <a:pPr marL="0" indent="0">
              <a:buNone/>
            </a:pPr>
            <a:endParaRPr lang="ru-RU" sz="2100" dirty="0"/>
          </a:p>
          <a:p>
            <a:endParaRPr lang="ru-RU" sz="2100" dirty="0"/>
          </a:p>
          <a:p>
            <a:pPr marL="0" indent="0">
              <a:buNone/>
            </a:pPr>
            <a:endParaRPr lang="ru-RU" sz="2100" b="1" dirty="0"/>
          </a:p>
          <a:p>
            <a:pPr marL="0" indent="0">
              <a:buNone/>
            </a:pPr>
            <a:r>
              <a:rPr lang="ru-RU" sz="2200" b="1" dirty="0">
                <a:solidFill>
                  <a:srgbClr val="C00000"/>
                </a:solidFill>
              </a:rPr>
              <a:t>Персональные риски</a:t>
            </a:r>
          </a:p>
          <a:p>
            <a:r>
              <a:rPr lang="ru-RU" sz="2200" dirty="0"/>
              <a:t>Потеря дохода</a:t>
            </a:r>
          </a:p>
          <a:p>
            <a:r>
              <a:rPr lang="ru-RU" sz="2200" dirty="0"/>
              <a:t>Здоровье</a:t>
            </a:r>
          </a:p>
          <a:p>
            <a:r>
              <a:rPr lang="ru-RU" sz="2200" dirty="0"/>
              <a:t>Уголовные преследования</a:t>
            </a:r>
          </a:p>
          <a:p>
            <a:r>
              <a:rPr lang="ru-RU" sz="2200" dirty="0"/>
              <a:t>Психологический профиль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19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58097" y="1745774"/>
            <a:ext cx="3902676" cy="4578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b="1" dirty="0">
                <a:solidFill>
                  <a:srgbClr val="C00000"/>
                </a:solidFill>
              </a:rPr>
              <a:t>Рыночные риски</a:t>
            </a:r>
          </a:p>
          <a:p>
            <a:r>
              <a:rPr lang="ru-RU" dirty="0"/>
              <a:t>Изменение процентных ставок</a:t>
            </a:r>
          </a:p>
          <a:p>
            <a:r>
              <a:rPr lang="ru-RU" dirty="0"/>
              <a:t>Изменение стоимости активов</a:t>
            </a:r>
          </a:p>
          <a:p>
            <a:r>
              <a:rPr lang="ru-RU" dirty="0"/>
              <a:t>Изменение курсов валют</a:t>
            </a:r>
          </a:p>
          <a:p>
            <a:r>
              <a:rPr lang="ru-RU" dirty="0"/>
              <a:t>Инфляция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Инфраструктурные  и транзакционные риски </a:t>
            </a:r>
          </a:p>
          <a:p>
            <a:r>
              <a:rPr lang="en-GB" dirty="0"/>
              <a:t>KYC</a:t>
            </a:r>
          </a:p>
          <a:p>
            <a:r>
              <a:rPr lang="ru-RU" dirty="0"/>
              <a:t>Брокеры</a:t>
            </a:r>
            <a:endParaRPr lang="en-GB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Font typeface="Wingdings" pitchFamily="2" charset="2"/>
              <a:buNone/>
            </a:pPr>
            <a:endParaRPr lang="ru-RU" dirty="0"/>
          </a:p>
          <a:p>
            <a:pPr marL="0" indent="0">
              <a:buFont typeface="Wingdings" pitchFamily="2" charset="2"/>
              <a:buNone/>
            </a:pPr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5B0958C-A061-6C41-938D-BE9AE07DAACB}"/>
              </a:ext>
            </a:extLst>
          </p:cNvPr>
          <p:cNvCxnSpPr/>
          <p:nvPr/>
        </p:nvCxnSpPr>
        <p:spPr>
          <a:xfrm>
            <a:off x="579863" y="4348976"/>
            <a:ext cx="775009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0A5B323-D6FC-D140-A636-305910D118B9}"/>
              </a:ext>
            </a:extLst>
          </p:cNvPr>
          <p:cNvCxnSpPr>
            <a:cxnSpLocks/>
          </p:cNvCxnSpPr>
          <p:nvPr/>
        </p:nvCxnSpPr>
        <p:spPr>
          <a:xfrm>
            <a:off x="4282066" y="1745774"/>
            <a:ext cx="0" cy="43650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41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Что происходит на рынке: пузырь  или новая реальность?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5609" y="2007220"/>
            <a:ext cx="3044283" cy="4265565"/>
          </a:xfrm>
        </p:spPr>
        <p:txBody>
          <a:bodyPr>
            <a:normAutofit/>
          </a:bodyPr>
          <a:lstStyle/>
          <a:p>
            <a:r>
              <a:rPr lang="ru-RU" b="1" dirty="0"/>
              <a:t>Низкие</a:t>
            </a:r>
            <a:r>
              <a:rPr lang="ru-RU" dirty="0"/>
              <a:t> </a:t>
            </a:r>
            <a:r>
              <a:rPr lang="ru-RU" b="1" dirty="0"/>
              <a:t>процентные ставки</a:t>
            </a:r>
            <a:endParaRPr lang="ru-RU" dirty="0"/>
          </a:p>
          <a:p>
            <a:pPr lvl="0"/>
            <a:r>
              <a:rPr lang="ru-RU" b="1" dirty="0"/>
              <a:t>Высокая ликвидность </a:t>
            </a:r>
            <a:r>
              <a:rPr lang="ru-RU" dirty="0"/>
              <a:t>на рынке в следствие </a:t>
            </a:r>
            <a:r>
              <a:rPr lang="en-GB" dirty="0"/>
              <a:t>QE </a:t>
            </a:r>
            <a:r>
              <a:rPr lang="ru-RU" dirty="0"/>
              <a:t>в США , Европе и Китае.</a:t>
            </a:r>
          </a:p>
          <a:p>
            <a:pPr lvl="0"/>
            <a:r>
              <a:rPr lang="ru-RU" dirty="0"/>
              <a:t>Фондовые </a:t>
            </a:r>
            <a:r>
              <a:rPr lang="ru-RU" b="1" dirty="0"/>
              <a:t>индексы на максимумах</a:t>
            </a:r>
          </a:p>
          <a:p>
            <a:pPr lvl="0"/>
            <a:r>
              <a:rPr lang="ru-RU" dirty="0"/>
              <a:t>Доходность качественных </a:t>
            </a:r>
            <a:r>
              <a:rPr lang="ru-RU" b="1" dirty="0"/>
              <a:t>облигаций снижается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8526"/>
            <a:ext cx="4767146" cy="45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7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72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74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29969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Rectangle 76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2" name="Group 78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93" name="Rectangle 82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41EAC81-202E-E845-9689-A6DA2DC9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075" y="1360493"/>
            <a:ext cx="3729383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СПАСИБО ЗА ВНИМАНИЕ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F7485D5-FA17-E341-BE46-02D041524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7075" y="4687316"/>
            <a:ext cx="3729384" cy="151708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hlinkClick r:id="rId6"/>
              </a:rPr>
              <a:t>ischool@arb.ru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0" name="Picture 49" descr="Изображение выглядит как дым, внешний, поезд, подходит&#10;&#10;Автоматически созданное описание">
            <a:extLst>
              <a:ext uri="{FF2B5EF4-FFF2-40B4-BE49-F238E27FC236}">
                <a16:creationId xmlns:a16="http://schemas.microsoft.com/office/drawing/2014/main" id="{EC428105-1D1D-4415-B835-228FCF47D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13" r="13788" b="-1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94" name="Freeform: Shape 84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598"/>
            <a:ext cx="4571770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8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ABF7CC-13CF-E44A-833B-7088C369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1058" y="500322"/>
            <a:ext cx="895401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33DCF12F-2620-4DEF-BCC2-760112B13002}" type="slidenum">
              <a:rPr lang="en-US">
                <a:solidFill>
                  <a:schemeClr val="accent1"/>
                </a:solidFill>
                <a:latin typeface="+mj-lt"/>
              </a:rPr>
              <a:pPr algn="r" defTabSz="457200">
                <a:spcAft>
                  <a:spcPts val="600"/>
                </a:spcAft>
              </a:pPr>
              <a:t>20</a:t>
            </a:fld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327A91-CA8D-5D43-83C2-8BA27E21C7F4}"/>
              </a:ext>
            </a:extLst>
          </p:cNvPr>
          <p:cNvSpPr/>
          <p:nvPr/>
        </p:nvSpPr>
        <p:spPr>
          <a:xfrm>
            <a:off x="8047589" y="653596"/>
            <a:ext cx="739572" cy="372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91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112348"/>
          </a:xfrm>
        </p:spPr>
        <p:txBody>
          <a:bodyPr>
            <a:normAutofit fontScale="90000"/>
          </a:bodyPr>
          <a:lstStyle/>
          <a:p>
            <a:r>
              <a:rPr lang="ru-RU" dirty="0"/>
              <a:t>Российский рынок: </a:t>
            </a:r>
            <a:br>
              <a:rPr lang="ru-RU" dirty="0"/>
            </a:br>
            <a:r>
              <a:rPr lang="ru-RU" dirty="0"/>
              <a:t>удивляет каждый день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770824"/>
            <a:ext cx="7772400" cy="2437713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/>
              <a:t>Снижение </a:t>
            </a:r>
            <a:r>
              <a:rPr lang="ru-RU" sz="2200" b="1" dirty="0"/>
              <a:t>ставки ЦБ РФ</a:t>
            </a:r>
          </a:p>
          <a:p>
            <a:r>
              <a:rPr lang="ru-RU" sz="2200" dirty="0"/>
              <a:t>Снижение </a:t>
            </a:r>
            <a:r>
              <a:rPr lang="ru-RU" sz="2200" b="1" dirty="0"/>
              <a:t>ставки в банках </a:t>
            </a:r>
            <a:r>
              <a:rPr lang="ru-RU" sz="2200" dirty="0"/>
              <a:t>по рублевым вкладам, практически нулевые ставки в долларах, вклады по евро многие просто не принимают </a:t>
            </a:r>
            <a:r>
              <a:rPr lang="en-US" sz="2200" dirty="0"/>
              <a:t>&gt;&gt;&gt;</a:t>
            </a:r>
            <a:r>
              <a:rPr lang="ru-RU" sz="2200" dirty="0"/>
              <a:t> </a:t>
            </a:r>
            <a:r>
              <a:rPr lang="ru-RU" sz="2200" dirty="0">
                <a:solidFill>
                  <a:srgbClr val="C00000"/>
                </a:solidFill>
              </a:rPr>
              <a:t>тренд на отток вкладов из банков</a:t>
            </a:r>
          </a:p>
          <a:p>
            <a:r>
              <a:rPr lang="ru-RU" sz="2200" dirty="0"/>
              <a:t>Новые </a:t>
            </a:r>
            <a:r>
              <a:rPr lang="ru-RU" sz="2200" b="1" dirty="0"/>
              <a:t>налоговые инициативы</a:t>
            </a:r>
          </a:p>
          <a:p>
            <a:r>
              <a:rPr lang="ru-RU" sz="2200" dirty="0"/>
              <a:t>Высокая </a:t>
            </a:r>
            <a:r>
              <a:rPr lang="ru-RU" sz="2200" b="1" dirty="0"/>
              <a:t>волатильность российского фондового рынка</a:t>
            </a:r>
            <a:endParaRPr lang="en-US" sz="2200" b="1" dirty="0"/>
          </a:p>
          <a:p>
            <a:r>
              <a:rPr lang="ru-RU" sz="2200" dirty="0"/>
              <a:t>Рост </a:t>
            </a:r>
            <a:r>
              <a:rPr lang="ru-RU" sz="2200" b="1" dirty="0"/>
              <a:t>курса доллара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9FAE89-F4E6-884C-BF1B-BF6210F351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83747"/>
            <a:ext cx="7772400" cy="245727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4B54EB6-B794-DE47-8256-8151DB875771}"/>
              </a:ext>
            </a:extLst>
          </p:cNvPr>
          <p:cNvCxnSpPr>
            <a:cxnSpLocks/>
          </p:cNvCxnSpPr>
          <p:nvPr/>
        </p:nvCxnSpPr>
        <p:spPr>
          <a:xfrm flipV="1">
            <a:off x="936375" y="4382381"/>
            <a:ext cx="7148259" cy="1488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977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Динамика максимальной процентной ставки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2917876"/>
            <a:ext cx="7933089" cy="30398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7572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*- </a:t>
            </a:r>
            <a:r>
              <a:rPr lang="en-US" sz="1000" dirty="0">
                <a:hlinkClick r:id="rId5"/>
              </a:rPr>
              <a:t>http://cbr.ru/statistics/avgprocstav/?UniDbQuery.Posted=True&amp;UniDbQuery.From=1.11.2009&amp;UniDbQuery.To=1.09.2020</a:t>
            </a:r>
            <a:r>
              <a:rPr lang="ru-RU" sz="1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1824701"/>
            <a:ext cx="74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 вкладам в российских рублях десяти кредитных организаций, привлекающих наибольший объём депозитов физических лиц с конца 2009 года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0BB2421-66E1-C54A-BF2A-8121247AF690}"/>
              </a:ext>
            </a:extLst>
          </p:cNvPr>
          <p:cNvCxnSpPr/>
          <p:nvPr/>
        </p:nvCxnSpPr>
        <p:spPr>
          <a:xfrm>
            <a:off x="992459" y="4122533"/>
            <a:ext cx="7626430" cy="1215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13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99D5C-2F9F-0243-BB74-DB017ABB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значительный рост рынка частных инвестиций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3C28E2-FAED-4848-BE43-B1D8B697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Московская биржа на середину октября 2020:</a:t>
            </a:r>
          </a:p>
          <a:p>
            <a:r>
              <a:rPr lang="ru-RU" b="1" dirty="0">
                <a:solidFill>
                  <a:srgbClr val="C00000"/>
                </a:solidFill>
              </a:rPr>
              <a:t>3 млн </a:t>
            </a:r>
            <a:r>
              <a:rPr lang="ru-RU" dirty="0"/>
              <a:t>индивидуальных инвестиционных счетов (ИИС) на сегодняшний день открыты физическими лицами.</a:t>
            </a:r>
          </a:p>
          <a:p>
            <a:r>
              <a:rPr lang="ru-RU" b="1" dirty="0">
                <a:solidFill>
                  <a:srgbClr val="C00000"/>
                </a:solidFill>
              </a:rPr>
              <a:t>7 млн</a:t>
            </a:r>
            <a:r>
              <a:rPr lang="en-US" dirty="0"/>
              <a:t>*</a:t>
            </a:r>
            <a:r>
              <a:rPr lang="ru-RU" b="1" dirty="0"/>
              <a:t> </a:t>
            </a:r>
            <a:r>
              <a:rPr lang="ru-RU" dirty="0"/>
              <a:t>частных инвесторов сегодня имеют доступ к рынкам Московской биржи.</a:t>
            </a:r>
          </a:p>
          <a:p>
            <a:r>
              <a:rPr lang="ru-RU" dirty="0"/>
              <a:t>С начала 2020 года российские граждане открыли </a:t>
            </a:r>
            <a:r>
              <a:rPr lang="ru-RU" b="1" dirty="0">
                <a:solidFill>
                  <a:srgbClr val="C00000"/>
                </a:solidFill>
              </a:rPr>
              <a:t>1,35 млн </a:t>
            </a:r>
            <a:r>
              <a:rPr lang="ru-RU" b="1" dirty="0"/>
              <a:t>ИИС</a:t>
            </a:r>
            <a:r>
              <a:rPr lang="ru-RU" dirty="0"/>
              <a:t>, по сравнению с 1,65 млн – за предыдущие пять лет.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Open Sans"/>
              </a:rPr>
              <a:t>При этом </a:t>
            </a:r>
            <a:r>
              <a:rPr lang="ru-RU" b="1" dirty="0">
                <a:solidFill>
                  <a:srgbClr val="C00000"/>
                </a:solidFill>
                <a:latin typeface="Open Sans"/>
              </a:rPr>
              <a:t>45%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россиян рекомендовали бы </a:t>
            </a:r>
            <a:r>
              <a:rPr lang="ru-RU" b="1" dirty="0">
                <a:solidFill>
                  <a:srgbClr val="333333"/>
                </a:solidFill>
                <a:latin typeface="Open Sans"/>
              </a:rPr>
              <a:t>забрать вклады из банков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(опрос ВЦИОМ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**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)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32BF30-A01B-6B45-B6FB-E2C43850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23D8F-688B-FA4F-B501-1D607C90F3F9}"/>
              </a:ext>
            </a:extLst>
          </p:cNvPr>
          <p:cNvSpPr txBox="1"/>
          <p:nvPr/>
        </p:nvSpPr>
        <p:spPr>
          <a:xfrm>
            <a:off x="1253664" y="6161489"/>
            <a:ext cx="7204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Источник: </a:t>
            </a:r>
            <a:r>
              <a:rPr lang="en" sz="1200" dirty="0">
                <a:hlinkClick r:id="rId2" invalidUrl="https://www.moex.com/n30606?utm_source=www.moex.com&amp;utm_term=иис броке"/>
              </a:rPr>
              <a:t>https://</a:t>
            </a:r>
            <a:r>
              <a:rPr lang="en" sz="1200" dirty="0" err="1">
                <a:hlinkClick r:id="rId2" invalidUrl="https://www.moex.com/n30606?utm_source=www.moex.com&amp;utm_term=иис броке"/>
              </a:rPr>
              <a:t>www.moex.com</a:t>
            </a:r>
            <a:r>
              <a:rPr lang="en" sz="1200" dirty="0">
                <a:hlinkClick r:id="rId2" invalidUrl="https://www.moex.com/n30606?utm_source=www.moex.com&amp;utm_term=иис броке"/>
              </a:rPr>
              <a:t>/n30606?utm_source=</a:t>
            </a:r>
            <a:r>
              <a:rPr lang="en" sz="1200" dirty="0" err="1">
                <a:hlinkClick r:id="rId2" invalidUrl="https://www.moex.com/n30606?utm_source=www.moex.com&amp;utm_term=иис броке"/>
              </a:rPr>
              <a:t>www.moex.com&amp;utm_term</a:t>
            </a:r>
            <a:r>
              <a:rPr lang="en" sz="1200" dirty="0">
                <a:hlinkClick r:id="rId2" invalidUrl="https://www.moex.com/n30606?utm_source=www.moex.com&amp;utm_term=иис броке"/>
              </a:rPr>
              <a:t>=</a:t>
            </a:r>
            <a:r>
              <a:rPr lang="ru-RU" sz="1200" dirty="0">
                <a:hlinkClick r:id="rId2" invalidUrl="https://www.moex.com/n30606?utm_source=www.moex.com&amp;utm_term=иис броке"/>
              </a:rPr>
              <a:t>иис%20броке</a:t>
            </a:r>
            <a:r>
              <a:rPr lang="ru-RU" sz="1200" dirty="0"/>
              <a:t> 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en-US" sz="1200" dirty="0"/>
              <a:t>* </a:t>
            </a:r>
            <a:r>
              <a:rPr lang="ru-RU" sz="1200" dirty="0"/>
              <a:t>- активных клиентов немногим более 1 млн</a:t>
            </a:r>
          </a:p>
          <a:p>
            <a:r>
              <a:rPr lang="en-US" sz="1200" dirty="0"/>
              <a:t> ** - </a:t>
            </a:r>
            <a:r>
              <a:rPr lang="en-US" sz="1200" dirty="0">
                <a:hlinkClick r:id="rId3"/>
              </a:rPr>
              <a:t>https://wciom.ru/index.php?id=236&amp;uid=10581</a:t>
            </a:r>
            <a:r>
              <a:rPr lang="en-US" sz="1200" dirty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25015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64F94-4C6D-CC49-858F-1E3A50B67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 этом фоне происходит активизация «советников», «гуру» рынка и «ТРЕЙДЕРОВ»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215C49-E507-3A46-B8A7-F275CEA7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6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498D380-F65E-D748-AF4D-360CF8A6E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44069"/>
            <a:ext cx="7797546" cy="42519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«Твой удел - сдохнуть под маской! Но еще не поздно сделать выбор...</a:t>
            </a:r>
          </a:p>
          <a:p>
            <a:pPr marL="0" indent="0">
              <a:buNone/>
            </a:pPr>
            <a:r>
              <a:rPr lang="ru-RU" dirty="0"/>
              <a:t>Посмотри вокруг! На всех надели маски и заперли в своих квартирах. Зарплаты урезали, цены растут. Удел 95% людей - сдохнуть в нищете!</a:t>
            </a:r>
          </a:p>
          <a:p>
            <a:pPr marL="0" indent="0">
              <a:buNone/>
            </a:pPr>
            <a:r>
              <a:rPr lang="ru-RU" dirty="0"/>
              <a:t>Но... ты можешь сделать СВОЙ выбор!</a:t>
            </a:r>
          </a:p>
          <a:p>
            <a:pPr marL="0" indent="0">
              <a:buNone/>
            </a:pPr>
            <a:r>
              <a:rPr lang="ru-RU" dirty="0"/>
              <a:t>Меня зовут Александр, и я - создатель закрытого клуба “Трейдер без высшего”. </a:t>
            </a:r>
          </a:p>
          <a:p>
            <a:pPr marL="0" indent="0">
              <a:buNone/>
            </a:pPr>
            <a:r>
              <a:rPr lang="ru-RU" dirty="0"/>
              <a:t>— Публикую более 10 торговых сигналов ежедневно — </a:t>
            </a:r>
            <a:r>
              <a:rPr lang="ru-RU" b="1" dirty="0">
                <a:solidFill>
                  <a:srgbClr val="C00000"/>
                </a:solidFill>
              </a:rPr>
              <a:t>Учу новичков зарабатывать до $25 000 в месяц </a:t>
            </a:r>
            <a:r>
              <a:rPr lang="ru-RU" dirty="0"/>
              <a:t>— Делюсь секретами прибыльной торговли БЕСПЛАТНО</a:t>
            </a:r>
          </a:p>
          <a:p>
            <a:pPr marL="0" indent="0">
              <a:buNone/>
            </a:pPr>
            <a:r>
              <a:rPr lang="ru-RU" dirty="0"/>
              <a:t>Доступ в клуб заканчивается сегодня в 23:59 МСК Ты со мной? Вступай прямо сейчас!»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78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767B0-EE04-A54E-9D10-308EFDA9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125227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Какая картина вам больше нравится? </a:t>
            </a:r>
            <a:r>
              <a:rPr lang="en-US" dirty="0"/>
              <a:t>MOEX vs RTS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CD5C58-B981-4E49-AB3C-21286FE2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16EE85-04E7-3A43-B29A-5A920F3B9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" y="1519821"/>
            <a:ext cx="8269941" cy="26216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CB9002-253B-9943-AB7C-84F90333D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" y="4235824"/>
            <a:ext cx="8269941" cy="2496485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F06AD5A-37B8-4144-ADCD-CAF134AA009F}"/>
              </a:ext>
            </a:extLst>
          </p:cNvPr>
          <p:cNvCxnSpPr>
            <a:cxnSpLocks/>
          </p:cNvCxnSpPr>
          <p:nvPr/>
        </p:nvCxnSpPr>
        <p:spPr>
          <a:xfrm flipV="1">
            <a:off x="1304365" y="1609859"/>
            <a:ext cx="6880630" cy="8912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36655F1-16A8-A94E-9F22-5682F14FA3A9}"/>
              </a:ext>
            </a:extLst>
          </p:cNvPr>
          <p:cNvCxnSpPr>
            <a:cxnSpLocks/>
          </p:cNvCxnSpPr>
          <p:nvPr/>
        </p:nvCxnSpPr>
        <p:spPr>
          <a:xfrm>
            <a:off x="1398494" y="4558553"/>
            <a:ext cx="6786501" cy="8740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508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52609-D5CA-0C4A-9D54-EC1CEBCB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Предпосылки создания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394931-64DE-EF4D-94A9-2B6F346DF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Рыночная ситуация, агрессивная реклама и </a:t>
            </a:r>
            <a:r>
              <a:rPr lang="ru-RU" b="1" dirty="0">
                <a:solidFill>
                  <a:srgbClr val="C00000"/>
                </a:solidFill>
              </a:rPr>
              <a:t>информационный «шум» </a:t>
            </a:r>
          </a:p>
          <a:p>
            <a:r>
              <a:rPr lang="ru-RU" b="1" dirty="0">
                <a:solidFill>
                  <a:srgbClr val="C00000"/>
                </a:solidFill>
              </a:rPr>
              <a:t>Уровень финансовой грамотности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населения в целом не высок </a:t>
            </a:r>
          </a:p>
          <a:p>
            <a:r>
              <a:rPr lang="ru-RU" dirty="0"/>
              <a:t>У многих </a:t>
            </a:r>
            <a:r>
              <a:rPr lang="ru-RU" b="1" dirty="0">
                <a:solidFill>
                  <a:srgbClr val="C00000"/>
                </a:solidFill>
              </a:rPr>
              <a:t>отсутствует практический опыт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работы на фондовых и финансовых рынках</a:t>
            </a:r>
          </a:p>
          <a:p>
            <a:r>
              <a:rPr lang="ru-RU" dirty="0"/>
              <a:t>В стране еще не создана </a:t>
            </a:r>
            <a:r>
              <a:rPr lang="ru-RU" b="1" dirty="0">
                <a:solidFill>
                  <a:srgbClr val="C00000"/>
                </a:solidFill>
              </a:rPr>
              <a:t>традиция и культура инвестирования </a:t>
            </a:r>
            <a:r>
              <a:rPr lang="ru-RU" dirty="0"/>
              <a:t>на горизонте нескольких поколений</a:t>
            </a:r>
          </a:p>
          <a:p>
            <a:r>
              <a:rPr lang="ru-RU" dirty="0"/>
              <a:t>Еще не забыта </a:t>
            </a:r>
            <a:r>
              <a:rPr lang="ru-RU" b="1" dirty="0">
                <a:solidFill>
                  <a:srgbClr val="C00000"/>
                </a:solidFill>
              </a:rPr>
              <a:t>«генетическая» память </a:t>
            </a:r>
            <a:r>
              <a:rPr lang="ru-RU" dirty="0"/>
              <a:t>потери накоплений и дефолтов </a:t>
            </a:r>
          </a:p>
          <a:p>
            <a:r>
              <a:rPr lang="ru-RU" dirty="0"/>
              <a:t>Говорить о высоком </a:t>
            </a:r>
            <a:r>
              <a:rPr lang="ru-RU" b="1" dirty="0">
                <a:solidFill>
                  <a:srgbClr val="C00000"/>
                </a:solidFill>
              </a:rPr>
              <a:t>уровне доверия </a:t>
            </a:r>
            <a:r>
              <a:rPr lang="ru-RU" dirty="0"/>
              <a:t>населения государству и финансовым институтам еще преждевременно, несмотря на большую работу, предпринимаемую всеми сторонами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1CEFBA-6C27-234F-964A-4F579079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FEBF7-51BC-C14C-BF3E-CE9918D25B57}"/>
              </a:ext>
            </a:extLst>
          </p:cNvPr>
          <p:cNvSpPr txBox="1"/>
          <p:nvPr/>
        </p:nvSpPr>
        <p:spPr>
          <a:xfrm>
            <a:off x="4029635" y="6289958"/>
            <a:ext cx="442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Национальная школа инвестора  </a:t>
            </a:r>
            <a:r>
              <a:rPr lang="ru-RU" dirty="0"/>
              <a:t>АРБ</a:t>
            </a:r>
          </a:p>
        </p:txBody>
      </p:sp>
    </p:spTree>
    <p:extLst>
      <p:ext uri="{BB962C8B-B14F-4D97-AF65-F5344CB8AC3E}">
        <p14:creationId xmlns:p14="http://schemas.microsoft.com/office/powerpoint/2010/main" val="41980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F942B-E6B5-0141-8FC6-C899FD44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Четыре принципа проекта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F5E8E-C75D-AF4F-BF21-2C111908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9</a:t>
            </a:fld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D3B222F-5039-4E45-97C3-F116E0C93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2254"/>
            <a:ext cx="7772400" cy="4775655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sz="2400" dirty="0"/>
              <a:t>Проект </a:t>
            </a:r>
            <a:r>
              <a:rPr lang="ru-RU" sz="2400" b="1" dirty="0">
                <a:solidFill>
                  <a:srgbClr val="C00000"/>
                </a:solidFill>
              </a:rPr>
              <a:t>не аффилирован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с участниками рынка и </a:t>
            </a:r>
            <a:r>
              <a:rPr lang="ru-RU" sz="2400" b="1" dirty="0">
                <a:solidFill>
                  <a:srgbClr val="C00000"/>
                </a:solidFill>
              </a:rPr>
              <a:t>не ставит своей целью привлечение ваших денег в управление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кого-либо из них</a:t>
            </a:r>
          </a:p>
          <a:p>
            <a:pPr lvl="0"/>
            <a:r>
              <a:rPr lang="ru-RU" sz="2400" dirty="0"/>
              <a:t>Проект не продает "торговые сигналы", "стратегии", которые помогут вам "заработать миллион". Мы </a:t>
            </a:r>
            <a:r>
              <a:rPr lang="ru-RU" sz="2400" b="1" dirty="0">
                <a:solidFill>
                  <a:srgbClr val="C00000"/>
                </a:solidFill>
              </a:rPr>
              <a:t>даем базовые знания и умения</a:t>
            </a:r>
            <a:r>
              <a:rPr lang="ru-RU" sz="2400" dirty="0"/>
              <a:t>, которые позволят вам грамотно и самостоятельно выбирать пути инвестирования и не поддаваться сомнительным рекламных предложениям, которых так много сейчас появилось на рынке</a:t>
            </a:r>
          </a:p>
          <a:p>
            <a:pPr lvl="0"/>
            <a:r>
              <a:rPr lang="ru-RU" sz="2400" dirty="0"/>
              <a:t>Проект позволит вам узнать </a:t>
            </a:r>
            <a:r>
              <a:rPr lang="ru-RU" sz="2400" b="1" dirty="0">
                <a:solidFill>
                  <a:srgbClr val="C00000"/>
                </a:solidFill>
              </a:rPr>
              <a:t>детали о налогообложении, операционных расходах</a:t>
            </a:r>
            <a:r>
              <a:rPr lang="ru-RU" sz="2400" dirty="0"/>
              <a:t> и прочих существенных нюансах при работе на фондовом и финансовых рынках. Фокус на детали.</a:t>
            </a:r>
          </a:p>
          <a:p>
            <a:pPr lvl="0"/>
            <a:r>
              <a:rPr lang="ru-RU" sz="2400" dirty="0"/>
              <a:t>Проект поможет вам понять свой </a:t>
            </a:r>
            <a:r>
              <a:rPr lang="ru-RU" sz="2400" b="1" dirty="0">
                <a:solidFill>
                  <a:srgbClr val="C00000"/>
                </a:solidFill>
              </a:rPr>
              <a:t>психологический профиль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инвестора, толерантность к риску и научит не поддаваться на различные психологические ловушки, которые могут подстерегать инвесторов.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28079-00B2-4A43-9414-8408B2CA7E39}"/>
              </a:ext>
            </a:extLst>
          </p:cNvPr>
          <p:cNvSpPr txBox="1"/>
          <p:nvPr/>
        </p:nvSpPr>
        <p:spPr>
          <a:xfrm>
            <a:off x="4054781" y="6278807"/>
            <a:ext cx="442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Национальная школа инвестора  </a:t>
            </a:r>
            <a:r>
              <a:rPr lang="ru-RU" dirty="0"/>
              <a:t>АРБ</a:t>
            </a:r>
          </a:p>
        </p:txBody>
      </p:sp>
    </p:spTree>
    <p:extLst>
      <p:ext uri="{BB962C8B-B14F-4D97-AF65-F5344CB8AC3E}">
        <p14:creationId xmlns:p14="http://schemas.microsoft.com/office/powerpoint/2010/main" val="25738271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984</Words>
  <Application>Microsoft Office PowerPoint</Application>
  <PresentationFormat>Экран (4:3)</PresentationFormat>
  <Paragraphs>144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Calibri</vt:lpstr>
      <vt:lpstr>Cambria</vt:lpstr>
      <vt:lpstr>Open Sans</vt:lpstr>
      <vt:lpstr>Rockwell</vt:lpstr>
      <vt:lpstr>Rockwell Condensed</vt:lpstr>
      <vt:lpstr>Wingdings</vt:lpstr>
      <vt:lpstr>Дерево</vt:lpstr>
      <vt:lpstr>Инвестирование в ситуации неопределенности и   управление персональным риском</vt:lpstr>
      <vt:lpstr>Что происходит на рынке: пузырь  или новая реальность?</vt:lpstr>
      <vt:lpstr>Российский рынок:  удивляет каждый день</vt:lpstr>
      <vt:lpstr>Динамика максимальной процентной ставки</vt:lpstr>
      <vt:lpstr>значительный рост рынка частных инвестиций</vt:lpstr>
      <vt:lpstr>НА этом фоне происходит активизация «советников», «гуру» рынка и «ТРЕЙДЕРОВ» </vt:lpstr>
      <vt:lpstr>Какая картина вам больше нравится? MOEX vs RTS</vt:lpstr>
      <vt:lpstr>Предпосылки создания проекта</vt:lpstr>
      <vt:lpstr>Четыре принципа проекта</vt:lpstr>
      <vt:lpstr>ТРИ вечных вопроса российского инвестора</vt:lpstr>
      <vt:lpstr>С чего начать: выбор стратегии инвестирования</vt:lpstr>
      <vt:lpstr>Цели и горизонты инвестирования</vt:lpstr>
      <vt:lpstr>Какие факторы учитываем при постановки целей </vt:lpstr>
      <vt:lpstr> Почему так важно четко ставить цели </vt:lpstr>
      <vt:lpstr>Изменение стоимости  кв. метра жилья ($, Москва)</vt:lpstr>
      <vt:lpstr>Особенности инвестирования в недвижимость </vt:lpstr>
      <vt:lpstr>ГОСПОДДЕРЖКА ИЛИ ИПОТЕЧНЫЙ «ПУЗЫРЬ»</vt:lpstr>
      <vt:lpstr>И вот вчера: Набиуллина сочла важным вовремя завершить программу льготной ипотеки </vt:lpstr>
      <vt:lpstr>Оценка рисков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Инвестирование в ситуации неопределенности и   управление персональным риском</dc:title>
  <dc:creator>Oleg Skvortsov</dc:creator>
  <cp:lastModifiedBy>Игорь Логинов</cp:lastModifiedBy>
  <cp:revision>18</cp:revision>
  <dcterms:created xsi:type="dcterms:W3CDTF">2020-11-18T11:46:54Z</dcterms:created>
  <dcterms:modified xsi:type="dcterms:W3CDTF">2020-11-27T07:35:35Z</dcterms:modified>
</cp:coreProperties>
</file>