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86" r:id="rId3"/>
  </p:sldMasterIdLst>
  <p:notesMasterIdLst>
    <p:notesMasterId r:id="rId18"/>
  </p:notesMasterIdLst>
  <p:handoutMasterIdLst>
    <p:handoutMasterId r:id="rId19"/>
  </p:handoutMasterIdLst>
  <p:sldIdLst>
    <p:sldId id="368" r:id="rId4"/>
    <p:sldId id="391" r:id="rId5"/>
    <p:sldId id="343" r:id="rId6"/>
    <p:sldId id="397" r:id="rId7"/>
    <p:sldId id="376" r:id="rId8"/>
    <p:sldId id="364" r:id="rId9"/>
    <p:sldId id="403" r:id="rId10"/>
    <p:sldId id="404" r:id="rId11"/>
    <p:sldId id="405" r:id="rId12"/>
    <p:sldId id="398" r:id="rId13"/>
    <p:sldId id="399" r:id="rId14"/>
    <p:sldId id="400" r:id="rId15"/>
    <p:sldId id="371" r:id="rId16"/>
    <p:sldId id="293" r:id="rId17"/>
  </p:sldIdLst>
  <p:sldSz cx="9144000" cy="5143500" type="screen16x9"/>
  <p:notesSz cx="6797675" cy="9928225"/>
  <p:defaultTextStyle>
    <a:defPPr>
      <a:defRPr lang="zh-CN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BEB"/>
    <a:srgbClr val="FF0000"/>
    <a:srgbClr val="A6A9A6"/>
    <a:srgbClr val="4E4D4A"/>
    <a:srgbClr val="CBD5D9"/>
    <a:srgbClr val="AAABAB"/>
    <a:srgbClr val="C40000"/>
    <a:srgbClr val="FF3300"/>
    <a:srgbClr val="BAAF8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2" autoAdjust="0"/>
    <p:restoredTop sz="95939" autoAdjust="0"/>
  </p:normalViewPr>
  <p:slideViewPr>
    <p:cSldViewPr>
      <p:cViewPr varScale="1">
        <p:scale>
          <a:sx n="118" d="100"/>
          <a:sy n="11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7CFE5E-6373-442C-AE6C-142F514D5FD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949A89-6762-476E-900D-591A2FD03564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05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Профессиональное управление активами</a:t>
          </a:r>
        </a:p>
      </dgm:t>
    </dgm:pt>
    <dgm:pt modelId="{97E447B3-D9D3-4E1A-BA63-29A1F0C54CDF}" type="parTrans" cxnId="{A22F4256-77FF-4D54-ADA1-EB9E50C3A282}">
      <dgm:prSet/>
      <dgm:spPr/>
      <dgm:t>
        <a:bodyPr/>
        <a:lstStyle/>
        <a:p>
          <a:endParaRPr lang="ru-RU" sz="3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46BB416-3489-4520-8E84-F32E9956C465}" type="sibTrans" cxnId="{A22F4256-77FF-4D54-ADA1-EB9E50C3A282}">
      <dgm:prSet/>
      <dgm:spPr>
        <a:ln w="22225">
          <a:solidFill>
            <a:srgbClr val="C00000"/>
          </a:solidFill>
        </a:ln>
      </dgm:spPr>
      <dgm:t>
        <a:bodyPr/>
        <a:lstStyle/>
        <a:p>
          <a:endParaRPr lang="ru-RU" sz="3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56FA666-8BA9-499E-813D-DD430B7C7F12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05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Стабильный доход</a:t>
          </a:r>
        </a:p>
      </dgm:t>
    </dgm:pt>
    <dgm:pt modelId="{F5E179B0-3DBB-4DC5-B387-C2C3466CE14B}" type="parTrans" cxnId="{2DDC3B6C-0189-44A1-B373-ED3C132140C7}">
      <dgm:prSet/>
      <dgm:spPr/>
      <dgm:t>
        <a:bodyPr/>
        <a:lstStyle/>
        <a:p>
          <a:endParaRPr lang="ru-RU" sz="3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F52FF7D-FDB4-445E-92EC-276AB6159413}" type="sibTrans" cxnId="{2DDC3B6C-0189-44A1-B373-ED3C132140C7}">
      <dgm:prSet/>
      <dgm:spPr>
        <a:ln w="22225">
          <a:solidFill>
            <a:srgbClr val="C00000"/>
          </a:solidFill>
        </a:ln>
      </dgm:spPr>
      <dgm:t>
        <a:bodyPr/>
        <a:lstStyle/>
        <a:p>
          <a:endParaRPr lang="ru-RU" sz="3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378C401-36D6-451D-AD30-E4A6FB563A59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05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Удобство</a:t>
          </a:r>
        </a:p>
      </dgm:t>
    </dgm:pt>
    <dgm:pt modelId="{44AF22E5-B2F5-40C8-B120-689CBC6CF6F9}" type="parTrans" cxnId="{3CF7775F-EF3C-451C-B3EA-F9EE4FB8F90B}">
      <dgm:prSet/>
      <dgm:spPr/>
      <dgm:t>
        <a:bodyPr/>
        <a:lstStyle/>
        <a:p>
          <a:endParaRPr lang="ru-RU" sz="3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DE781FE-9A2D-4522-8317-9C93C5BBABCA}" type="sibTrans" cxnId="{3CF7775F-EF3C-451C-B3EA-F9EE4FB8F90B}">
      <dgm:prSet/>
      <dgm:spPr>
        <a:ln w="22225">
          <a:solidFill>
            <a:srgbClr val="C00000"/>
          </a:solidFill>
        </a:ln>
      </dgm:spPr>
      <dgm:t>
        <a:bodyPr/>
        <a:lstStyle/>
        <a:p>
          <a:endParaRPr lang="ru-RU" sz="3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CCE92AD-D91A-4ED0-800C-6D3F155AF063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05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Защита прав инвесторов</a:t>
          </a:r>
        </a:p>
      </dgm:t>
    </dgm:pt>
    <dgm:pt modelId="{1BBEE85E-579D-45E9-9957-AF7A98E37B20}" type="parTrans" cxnId="{088D60A2-8B18-40ED-B69E-D14027E78057}">
      <dgm:prSet/>
      <dgm:spPr/>
      <dgm:t>
        <a:bodyPr/>
        <a:lstStyle/>
        <a:p>
          <a:endParaRPr lang="ru-RU" sz="3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5E90D2C-A7DD-458F-BBCA-02069B5981F7}" type="sibTrans" cxnId="{088D60A2-8B18-40ED-B69E-D14027E78057}">
      <dgm:prSet/>
      <dgm:spPr>
        <a:ln w="22225">
          <a:solidFill>
            <a:srgbClr val="C00000"/>
          </a:solidFill>
        </a:ln>
      </dgm:spPr>
      <dgm:t>
        <a:bodyPr/>
        <a:lstStyle/>
        <a:p>
          <a:endParaRPr lang="ru-RU" sz="3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BD73ED1-FB1F-455E-8301-D64EB4D6A9D9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05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Диверсификация</a:t>
          </a:r>
        </a:p>
      </dgm:t>
    </dgm:pt>
    <dgm:pt modelId="{11E0D116-B35A-4DBE-BABB-6E8517C27F9E}" type="parTrans" cxnId="{B8F9692F-6C6A-458C-93D1-E88871894888}">
      <dgm:prSet/>
      <dgm:spPr/>
      <dgm:t>
        <a:bodyPr/>
        <a:lstStyle/>
        <a:p>
          <a:endParaRPr lang="ru-RU" sz="3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5577150-E80D-4EC6-A326-97C8CB6944D5}" type="sibTrans" cxnId="{B8F9692F-6C6A-458C-93D1-E88871894888}">
      <dgm:prSet/>
      <dgm:spPr>
        <a:ln w="22225">
          <a:solidFill>
            <a:srgbClr val="C00000"/>
          </a:solidFill>
        </a:ln>
      </dgm:spPr>
      <dgm:t>
        <a:bodyPr/>
        <a:lstStyle/>
        <a:p>
          <a:endParaRPr lang="ru-RU" sz="3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F76E0AB-D254-4004-ACBB-11F546FAF6D9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05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Прозрачность информации</a:t>
          </a:r>
        </a:p>
      </dgm:t>
    </dgm:pt>
    <dgm:pt modelId="{538940F7-242D-4205-9B8E-5688F5063F1C}" type="parTrans" cxnId="{1A5C90AB-0948-4523-ADC8-C63C29AEE89B}">
      <dgm:prSet/>
      <dgm:spPr/>
      <dgm:t>
        <a:bodyPr/>
        <a:lstStyle/>
        <a:p>
          <a:endParaRPr lang="ru-RU" sz="3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6A355E0-51FA-4AF6-B931-0B60EB6909A7}" type="sibTrans" cxnId="{1A5C90AB-0948-4523-ADC8-C63C29AEE89B}">
      <dgm:prSet/>
      <dgm:spPr>
        <a:ln w="22225">
          <a:solidFill>
            <a:srgbClr val="C00000"/>
          </a:solidFill>
        </a:ln>
      </dgm:spPr>
      <dgm:t>
        <a:bodyPr/>
        <a:lstStyle/>
        <a:p>
          <a:endParaRPr lang="ru-RU" sz="3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1BC9EAF-5404-4B9E-92EE-62397EA42D89}" type="pres">
      <dgm:prSet presAssocID="{637CFE5E-6373-442C-AE6C-142F514D5FD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5BE45E-7553-4317-82A8-787DFA980DE9}" type="pres">
      <dgm:prSet presAssocID="{E8949A89-6762-476E-900D-591A2FD03564}" presName="node" presStyleLbl="node1" presStyleIdx="0" presStyleCnt="6" custScaleX="167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BF2B5-7D5F-407E-9868-C4C2AA76655D}" type="pres">
      <dgm:prSet presAssocID="{E8949A89-6762-476E-900D-591A2FD03564}" presName="spNode" presStyleCnt="0"/>
      <dgm:spPr/>
    </dgm:pt>
    <dgm:pt modelId="{FC3AE6A8-4915-42B3-AD19-A111FC2A2C30}" type="pres">
      <dgm:prSet presAssocID="{246BB416-3489-4520-8E84-F32E9956C465}" presName="sibTrans" presStyleLbl="sibTrans1D1" presStyleIdx="0" presStyleCnt="6"/>
      <dgm:spPr/>
      <dgm:t>
        <a:bodyPr/>
        <a:lstStyle/>
        <a:p>
          <a:endParaRPr lang="ru-RU"/>
        </a:p>
      </dgm:t>
    </dgm:pt>
    <dgm:pt modelId="{3F24C669-6D70-4164-A722-4D1F9FD2EC09}" type="pres">
      <dgm:prSet presAssocID="{5F76E0AB-D254-4004-ACBB-11F546FAF6D9}" presName="node" presStyleLbl="node1" presStyleIdx="1" presStyleCnt="6" custScaleX="145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3D334-B955-42D1-A9C3-238896CFF5C0}" type="pres">
      <dgm:prSet presAssocID="{5F76E0AB-D254-4004-ACBB-11F546FAF6D9}" presName="spNode" presStyleCnt="0"/>
      <dgm:spPr/>
    </dgm:pt>
    <dgm:pt modelId="{CA0C6EF0-3860-4879-8D7F-33CBF167AEFA}" type="pres">
      <dgm:prSet presAssocID="{16A355E0-51FA-4AF6-B931-0B60EB6909A7}" presName="sibTrans" presStyleLbl="sibTrans1D1" presStyleIdx="1" presStyleCnt="6"/>
      <dgm:spPr/>
      <dgm:t>
        <a:bodyPr/>
        <a:lstStyle/>
        <a:p>
          <a:endParaRPr lang="ru-RU"/>
        </a:p>
      </dgm:t>
    </dgm:pt>
    <dgm:pt modelId="{59D8BB3A-DDFC-494E-BCB4-92691F88991E}" type="pres">
      <dgm:prSet presAssocID="{C56FA666-8BA9-499E-813D-DD430B7C7F12}" presName="node" presStyleLbl="node1" presStyleIdx="2" presStyleCnt="6" custScaleX="126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BF06C-F112-4B50-BED4-DD90D2CA358D}" type="pres">
      <dgm:prSet presAssocID="{C56FA666-8BA9-499E-813D-DD430B7C7F12}" presName="spNode" presStyleCnt="0"/>
      <dgm:spPr/>
    </dgm:pt>
    <dgm:pt modelId="{D23DBB12-DD91-4767-B502-F1BCB5171D6D}" type="pres">
      <dgm:prSet presAssocID="{9F52FF7D-FDB4-445E-92EC-276AB6159413}" presName="sibTrans" presStyleLbl="sibTrans1D1" presStyleIdx="2" presStyleCnt="6"/>
      <dgm:spPr/>
      <dgm:t>
        <a:bodyPr/>
        <a:lstStyle/>
        <a:p>
          <a:endParaRPr lang="ru-RU"/>
        </a:p>
      </dgm:t>
    </dgm:pt>
    <dgm:pt modelId="{DA1F7F89-7507-4EE6-BFC4-7581D94058BF}" type="pres">
      <dgm:prSet presAssocID="{B378C401-36D6-451D-AD30-E4A6FB563A5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3438E-86C9-43FA-9595-AFFD25B895DC}" type="pres">
      <dgm:prSet presAssocID="{B378C401-36D6-451D-AD30-E4A6FB563A59}" presName="spNode" presStyleCnt="0"/>
      <dgm:spPr/>
    </dgm:pt>
    <dgm:pt modelId="{ECEC2CAE-FD75-45BB-9444-3463E7E3C514}" type="pres">
      <dgm:prSet presAssocID="{9DE781FE-9A2D-4522-8317-9C93C5BBABCA}" presName="sibTrans" presStyleLbl="sibTrans1D1" presStyleIdx="3" presStyleCnt="6"/>
      <dgm:spPr/>
      <dgm:t>
        <a:bodyPr/>
        <a:lstStyle/>
        <a:p>
          <a:endParaRPr lang="ru-RU"/>
        </a:p>
      </dgm:t>
    </dgm:pt>
    <dgm:pt modelId="{B68AD335-C64A-4575-8D54-6F440CDACC4F}" type="pres">
      <dgm:prSet presAssocID="{DCCE92AD-D91A-4ED0-800C-6D3F155AF063}" presName="node" presStyleLbl="node1" presStyleIdx="4" presStyleCnt="6" custScaleX="133025" custRadScaleRad="101773" custRadScaleInc="2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F03AF-02B1-425F-8111-3BF41F8CBD2D}" type="pres">
      <dgm:prSet presAssocID="{DCCE92AD-D91A-4ED0-800C-6D3F155AF063}" presName="spNode" presStyleCnt="0"/>
      <dgm:spPr/>
    </dgm:pt>
    <dgm:pt modelId="{52B8A883-1AD4-42DF-BB78-E8D5C2FC875F}" type="pres">
      <dgm:prSet presAssocID="{95E90D2C-A7DD-458F-BBCA-02069B5981F7}" presName="sibTrans" presStyleLbl="sibTrans1D1" presStyleIdx="4" presStyleCnt="6"/>
      <dgm:spPr/>
      <dgm:t>
        <a:bodyPr/>
        <a:lstStyle/>
        <a:p>
          <a:endParaRPr lang="ru-RU"/>
        </a:p>
      </dgm:t>
    </dgm:pt>
    <dgm:pt modelId="{E546D424-E434-4546-ABAC-3CE14C3F3375}" type="pres">
      <dgm:prSet presAssocID="{ABD73ED1-FB1F-455E-8301-D64EB4D6A9D9}" presName="node" presStyleLbl="node1" presStyleIdx="5" presStyleCnt="6" custScaleX="146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2211F-302C-48B2-BB92-C4FCFEBC05DF}" type="pres">
      <dgm:prSet presAssocID="{ABD73ED1-FB1F-455E-8301-D64EB4D6A9D9}" presName="spNode" presStyleCnt="0"/>
      <dgm:spPr/>
    </dgm:pt>
    <dgm:pt modelId="{66D07EB5-28E5-46CF-9F76-4C427C773F2F}" type="pres">
      <dgm:prSet presAssocID="{D5577150-E80D-4EC6-A326-97C8CB6944D5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1A5C90AB-0948-4523-ADC8-C63C29AEE89B}" srcId="{637CFE5E-6373-442C-AE6C-142F514D5FD2}" destId="{5F76E0AB-D254-4004-ACBB-11F546FAF6D9}" srcOrd="1" destOrd="0" parTransId="{538940F7-242D-4205-9B8E-5688F5063F1C}" sibTransId="{16A355E0-51FA-4AF6-B931-0B60EB6909A7}"/>
    <dgm:cxn modelId="{16A9BEBA-3837-4BE1-88D6-6800619C1C0D}" type="presOf" srcId="{C56FA666-8BA9-499E-813D-DD430B7C7F12}" destId="{59D8BB3A-DDFC-494E-BCB4-92691F88991E}" srcOrd="0" destOrd="0" presId="urn:microsoft.com/office/officeart/2005/8/layout/cycle5"/>
    <dgm:cxn modelId="{B8F9692F-6C6A-458C-93D1-E88871894888}" srcId="{637CFE5E-6373-442C-AE6C-142F514D5FD2}" destId="{ABD73ED1-FB1F-455E-8301-D64EB4D6A9D9}" srcOrd="5" destOrd="0" parTransId="{11E0D116-B35A-4DBE-BABB-6E8517C27F9E}" sibTransId="{D5577150-E80D-4EC6-A326-97C8CB6944D5}"/>
    <dgm:cxn modelId="{6BDE8646-9329-4C6B-815A-4D68699129D1}" type="presOf" srcId="{DCCE92AD-D91A-4ED0-800C-6D3F155AF063}" destId="{B68AD335-C64A-4575-8D54-6F440CDACC4F}" srcOrd="0" destOrd="0" presId="urn:microsoft.com/office/officeart/2005/8/layout/cycle5"/>
    <dgm:cxn modelId="{A22F4256-77FF-4D54-ADA1-EB9E50C3A282}" srcId="{637CFE5E-6373-442C-AE6C-142F514D5FD2}" destId="{E8949A89-6762-476E-900D-591A2FD03564}" srcOrd="0" destOrd="0" parTransId="{97E447B3-D9D3-4E1A-BA63-29A1F0C54CDF}" sibTransId="{246BB416-3489-4520-8E84-F32E9956C465}"/>
    <dgm:cxn modelId="{7E89A23F-33CC-42C4-AD87-42E5D813ACFD}" type="presOf" srcId="{9F52FF7D-FDB4-445E-92EC-276AB6159413}" destId="{D23DBB12-DD91-4767-B502-F1BCB5171D6D}" srcOrd="0" destOrd="0" presId="urn:microsoft.com/office/officeart/2005/8/layout/cycle5"/>
    <dgm:cxn modelId="{D144623E-3DB3-4506-8BCE-F2743698D010}" type="presOf" srcId="{246BB416-3489-4520-8E84-F32E9956C465}" destId="{FC3AE6A8-4915-42B3-AD19-A111FC2A2C30}" srcOrd="0" destOrd="0" presId="urn:microsoft.com/office/officeart/2005/8/layout/cycle5"/>
    <dgm:cxn modelId="{2056C717-8489-4D4C-B801-A82EDA1B11E6}" type="presOf" srcId="{D5577150-E80D-4EC6-A326-97C8CB6944D5}" destId="{66D07EB5-28E5-46CF-9F76-4C427C773F2F}" srcOrd="0" destOrd="0" presId="urn:microsoft.com/office/officeart/2005/8/layout/cycle5"/>
    <dgm:cxn modelId="{3CF7775F-EF3C-451C-B3EA-F9EE4FB8F90B}" srcId="{637CFE5E-6373-442C-AE6C-142F514D5FD2}" destId="{B378C401-36D6-451D-AD30-E4A6FB563A59}" srcOrd="3" destOrd="0" parTransId="{44AF22E5-B2F5-40C8-B120-689CBC6CF6F9}" sibTransId="{9DE781FE-9A2D-4522-8317-9C93C5BBABCA}"/>
    <dgm:cxn modelId="{597309A4-7DA3-48BE-AC03-55688E0E68D5}" type="presOf" srcId="{9DE781FE-9A2D-4522-8317-9C93C5BBABCA}" destId="{ECEC2CAE-FD75-45BB-9444-3463E7E3C514}" srcOrd="0" destOrd="0" presId="urn:microsoft.com/office/officeart/2005/8/layout/cycle5"/>
    <dgm:cxn modelId="{4113C329-ABA2-44F6-BDCC-B26170CAC08C}" type="presOf" srcId="{B378C401-36D6-451D-AD30-E4A6FB563A59}" destId="{DA1F7F89-7507-4EE6-BFC4-7581D94058BF}" srcOrd="0" destOrd="0" presId="urn:microsoft.com/office/officeart/2005/8/layout/cycle5"/>
    <dgm:cxn modelId="{693A9199-08AC-40CD-830D-A70BB05514AD}" type="presOf" srcId="{16A355E0-51FA-4AF6-B931-0B60EB6909A7}" destId="{CA0C6EF0-3860-4879-8D7F-33CBF167AEFA}" srcOrd="0" destOrd="0" presId="urn:microsoft.com/office/officeart/2005/8/layout/cycle5"/>
    <dgm:cxn modelId="{B00D16B8-39F4-4541-9F63-CAE14466DFF6}" type="presOf" srcId="{637CFE5E-6373-442C-AE6C-142F514D5FD2}" destId="{51BC9EAF-5404-4B9E-92EE-62397EA42D89}" srcOrd="0" destOrd="0" presId="urn:microsoft.com/office/officeart/2005/8/layout/cycle5"/>
    <dgm:cxn modelId="{6B3CA44A-67BC-46B4-8520-980C34E1195F}" type="presOf" srcId="{ABD73ED1-FB1F-455E-8301-D64EB4D6A9D9}" destId="{E546D424-E434-4546-ABAC-3CE14C3F3375}" srcOrd="0" destOrd="0" presId="urn:microsoft.com/office/officeart/2005/8/layout/cycle5"/>
    <dgm:cxn modelId="{E9EEA448-F000-4428-93C0-E176B223887B}" type="presOf" srcId="{E8949A89-6762-476E-900D-591A2FD03564}" destId="{1D5BE45E-7553-4317-82A8-787DFA980DE9}" srcOrd="0" destOrd="0" presId="urn:microsoft.com/office/officeart/2005/8/layout/cycle5"/>
    <dgm:cxn modelId="{2DDC3B6C-0189-44A1-B373-ED3C132140C7}" srcId="{637CFE5E-6373-442C-AE6C-142F514D5FD2}" destId="{C56FA666-8BA9-499E-813D-DD430B7C7F12}" srcOrd="2" destOrd="0" parTransId="{F5E179B0-3DBB-4DC5-B387-C2C3466CE14B}" sibTransId="{9F52FF7D-FDB4-445E-92EC-276AB6159413}"/>
    <dgm:cxn modelId="{801E055E-9DF8-4C3A-AA1C-9528DE379B80}" type="presOf" srcId="{95E90D2C-A7DD-458F-BBCA-02069B5981F7}" destId="{52B8A883-1AD4-42DF-BB78-E8D5C2FC875F}" srcOrd="0" destOrd="0" presId="urn:microsoft.com/office/officeart/2005/8/layout/cycle5"/>
    <dgm:cxn modelId="{088D60A2-8B18-40ED-B69E-D14027E78057}" srcId="{637CFE5E-6373-442C-AE6C-142F514D5FD2}" destId="{DCCE92AD-D91A-4ED0-800C-6D3F155AF063}" srcOrd="4" destOrd="0" parTransId="{1BBEE85E-579D-45E9-9957-AF7A98E37B20}" sibTransId="{95E90D2C-A7DD-458F-BBCA-02069B5981F7}"/>
    <dgm:cxn modelId="{9A6D07CE-A730-46BC-AF2E-6EEF76D72225}" type="presOf" srcId="{5F76E0AB-D254-4004-ACBB-11F546FAF6D9}" destId="{3F24C669-6D70-4164-A722-4D1F9FD2EC09}" srcOrd="0" destOrd="0" presId="urn:microsoft.com/office/officeart/2005/8/layout/cycle5"/>
    <dgm:cxn modelId="{4D2E4C7E-05D2-40B6-9F32-46116363948D}" type="presParOf" srcId="{51BC9EAF-5404-4B9E-92EE-62397EA42D89}" destId="{1D5BE45E-7553-4317-82A8-787DFA980DE9}" srcOrd="0" destOrd="0" presId="urn:microsoft.com/office/officeart/2005/8/layout/cycle5"/>
    <dgm:cxn modelId="{225D3544-0CC8-4C14-9B63-4ABA256B439E}" type="presParOf" srcId="{51BC9EAF-5404-4B9E-92EE-62397EA42D89}" destId="{056BF2B5-7D5F-407E-9868-C4C2AA76655D}" srcOrd="1" destOrd="0" presId="urn:microsoft.com/office/officeart/2005/8/layout/cycle5"/>
    <dgm:cxn modelId="{D7FF9C80-5605-4D4F-AF38-491BA8D5599E}" type="presParOf" srcId="{51BC9EAF-5404-4B9E-92EE-62397EA42D89}" destId="{FC3AE6A8-4915-42B3-AD19-A111FC2A2C30}" srcOrd="2" destOrd="0" presId="urn:microsoft.com/office/officeart/2005/8/layout/cycle5"/>
    <dgm:cxn modelId="{8B92D7E8-F88F-406A-A9C0-354A151F57D8}" type="presParOf" srcId="{51BC9EAF-5404-4B9E-92EE-62397EA42D89}" destId="{3F24C669-6D70-4164-A722-4D1F9FD2EC09}" srcOrd="3" destOrd="0" presId="urn:microsoft.com/office/officeart/2005/8/layout/cycle5"/>
    <dgm:cxn modelId="{9A586286-186D-47F1-AE22-2DBD85C9AB92}" type="presParOf" srcId="{51BC9EAF-5404-4B9E-92EE-62397EA42D89}" destId="{C5A3D334-B955-42D1-A9C3-238896CFF5C0}" srcOrd="4" destOrd="0" presId="urn:microsoft.com/office/officeart/2005/8/layout/cycle5"/>
    <dgm:cxn modelId="{519803A6-F9C9-4BB8-BFEA-28CB5CFD0103}" type="presParOf" srcId="{51BC9EAF-5404-4B9E-92EE-62397EA42D89}" destId="{CA0C6EF0-3860-4879-8D7F-33CBF167AEFA}" srcOrd="5" destOrd="0" presId="urn:microsoft.com/office/officeart/2005/8/layout/cycle5"/>
    <dgm:cxn modelId="{FD14B325-787C-45EA-B5A9-D9D385F2BEF1}" type="presParOf" srcId="{51BC9EAF-5404-4B9E-92EE-62397EA42D89}" destId="{59D8BB3A-DDFC-494E-BCB4-92691F88991E}" srcOrd="6" destOrd="0" presId="urn:microsoft.com/office/officeart/2005/8/layout/cycle5"/>
    <dgm:cxn modelId="{0C9B5115-39D0-4735-A2C8-E18798A689CB}" type="presParOf" srcId="{51BC9EAF-5404-4B9E-92EE-62397EA42D89}" destId="{A9CBF06C-F112-4B50-BED4-DD90D2CA358D}" srcOrd="7" destOrd="0" presId="urn:microsoft.com/office/officeart/2005/8/layout/cycle5"/>
    <dgm:cxn modelId="{2E3FB8B5-65C2-4573-A78F-7E16425B1211}" type="presParOf" srcId="{51BC9EAF-5404-4B9E-92EE-62397EA42D89}" destId="{D23DBB12-DD91-4767-B502-F1BCB5171D6D}" srcOrd="8" destOrd="0" presId="urn:microsoft.com/office/officeart/2005/8/layout/cycle5"/>
    <dgm:cxn modelId="{841B330E-BF0E-4835-97BE-CA5CAFD7D8E7}" type="presParOf" srcId="{51BC9EAF-5404-4B9E-92EE-62397EA42D89}" destId="{DA1F7F89-7507-4EE6-BFC4-7581D94058BF}" srcOrd="9" destOrd="0" presId="urn:microsoft.com/office/officeart/2005/8/layout/cycle5"/>
    <dgm:cxn modelId="{F915C563-A1F6-4EEF-A62E-B3DB916AC7DB}" type="presParOf" srcId="{51BC9EAF-5404-4B9E-92EE-62397EA42D89}" destId="{60B3438E-86C9-43FA-9595-AFFD25B895DC}" srcOrd="10" destOrd="0" presId="urn:microsoft.com/office/officeart/2005/8/layout/cycle5"/>
    <dgm:cxn modelId="{DAA68998-2C33-4FDB-967B-D316E8F4B736}" type="presParOf" srcId="{51BC9EAF-5404-4B9E-92EE-62397EA42D89}" destId="{ECEC2CAE-FD75-45BB-9444-3463E7E3C514}" srcOrd="11" destOrd="0" presId="urn:microsoft.com/office/officeart/2005/8/layout/cycle5"/>
    <dgm:cxn modelId="{ACFDF4B6-EBE5-4810-9D9C-15E7D1B02017}" type="presParOf" srcId="{51BC9EAF-5404-4B9E-92EE-62397EA42D89}" destId="{B68AD335-C64A-4575-8D54-6F440CDACC4F}" srcOrd="12" destOrd="0" presId="urn:microsoft.com/office/officeart/2005/8/layout/cycle5"/>
    <dgm:cxn modelId="{18984160-0320-403B-9EE4-DA8838880B67}" type="presParOf" srcId="{51BC9EAF-5404-4B9E-92EE-62397EA42D89}" destId="{669F03AF-02B1-425F-8111-3BF41F8CBD2D}" srcOrd="13" destOrd="0" presId="urn:microsoft.com/office/officeart/2005/8/layout/cycle5"/>
    <dgm:cxn modelId="{F909546F-555B-4C8F-B1BF-E0AB481FBA36}" type="presParOf" srcId="{51BC9EAF-5404-4B9E-92EE-62397EA42D89}" destId="{52B8A883-1AD4-42DF-BB78-E8D5C2FC875F}" srcOrd="14" destOrd="0" presId="urn:microsoft.com/office/officeart/2005/8/layout/cycle5"/>
    <dgm:cxn modelId="{79AD8BA7-E9CF-4B82-A888-E5C5B311E02C}" type="presParOf" srcId="{51BC9EAF-5404-4B9E-92EE-62397EA42D89}" destId="{E546D424-E434-4546-ABAC-3CE14C3F3375}" srcOrd="15" destOrd="0" presId="urn:microsoft.com/office/officeart/2005/8/layout/cycle5"/>
    <dgm:cxn modelId="{1C6B9B18-D83F-496E-9796-8661B7B78A0B}" type="presParOf" srcId="{51BC9EAF-5404-4B9E-92EE-62397EA42D89}" destId="{7D12211F-302C-48B2-BB92-C4FCFEBC05DF}" srcOrd="16" destOrd="0" presId="urn:microsoft.com/office/officeart/2005/8/layout/cycle5"/>
    <dgm:cxn modelId="{6AD7E184-3817-4F2F-BCB8-23670F25AA1C}" type="presParOf" srcId="{51BC9EAF-5404-4B9E-92EE-62397EA42D89}" destId="{66D07EB5-28E5-46CF-9F76-4C427C773F2F}" srcOrd="17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BE45E-7553-4317-82A8-787DFA980DE9}">
      <dsp:nvSpPr>
        <dsp:cNvPr id="0" name=""/>
        <dsp:cNvSpPr/>
      </dsp:nvSpPr>
      <dsp:spPr>
        <a:xfrm>
          <a:off x="1542907" y="1135"/>
          <a:ext cx="1731975" cy="670356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Профессиональное управление активами</a:t>
          </a:r>
        </a:p>
      </dsp:txBody>
      <dsp:txXfrm>
        <a:off x="1575631" y="33859"/>
        <a:ext cx="1666527" cy="604908"/>
      </dsp:txXfrm>
    </dsp:sp>
    <dsp:sp modelId="{FC3AE6A8-4915-42B3-AD19-A111FC2A2C30}">
      <dsp:nvSpPr>
        <dsp:cNvPr id="0" name=""/>
        <dsp:cNvSpPr/>
      </dsp:nvSpPr>
      <dsp:spPr>
        <a:xfrm>
          <a:off x="829109" y="336314"/>
          <a:ext cx="3159571" cy="3159571"/>
        </a:xfrm>
        <a:custGeom>
          <a:avLst/>
          <a:gdLst/>
          <a:ahLst/>
          <a:cxnLst/>
          <a:rect l="0" t="0" r="0" b="0"/>
          <a:pathLst>
            <a:path>
              <a:moveTo>
                <a:pt x="2497331" y="293771"/>
              </a:moveTo>
              <a:arcTo wR="1579785" hR="1579785" stAng="18330427" swAng="408940"/>
            </a:path>
          </a:pathLst>
        </a:custGeom>
        <a:noFill/>
        <a:ln w="22225" cap="flat" cmpd="sng" algn="ctr">
          <a:solidFill>
            <a:srgbClr val="C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24C669-6D70-4164-A722-4D1F9FD2EC09}">
      <dsp:nvSpPr>
        <dsp:cNvPr id="0" name=""/>
        <dsp:cNvSpPr/>
      </dsp:nvSpPr>
      <dsp:spPr>
        <a:xfrm>
          <a:off x="3027570" y="791028"/>
          <a:ext cx="1498917" cy="670356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Прозрачность информации</a:t>
          </a:r>
        </a:p>
      </dsp:txBody>
      <dsp:txXfrm>
        <a:off x="3060294" y="823752"/>
        <a:ext cx="1433469" cy="604908"/>
      </dsp:txXfrm>
    </dsp:sp>
    <dsp:sp modelId="{CA0C6EF0-3860-4879-8D7F-33CBF167AEFA}">
      <dsp:nvSpPr>
        <dsp:cNvPr id="0" name=""/>
        <dsp:cNvSpPr/>
      </dsp:nvSpPr>
      <dsp:spPr>
        <a:xfrm>
          <a:off x="829109" y="336314"/>
          <a:ext cx="3159571" cy="3159571"/>
        </a:xfrm>
        <a:custGeom>
          <a:avLst/>
          <a:gdLst/>
          <a:ahLst/>
          <a:cxnLst/>
          <a:rect l="0" t="0" r="0" b="0"/>
          <a:pathLst>
            <a:path>
              <a:moveTo>
                <a:pt x="3134936" y="1301885"/>
              </a:moveTo>
              <a:arcTo wR="1579785" hR="1579785" stAng="20992103" swAng="1215794"/>
            </a:path>
          </a:pathLst>
        </a:custGeom>
        <a:noFill/>
        <a:ln w="22225" cap="flat" cmpd="sng" algn="ctr">
          <a:solidFill>
            <a:srgbClr val="C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8BB3A-DDFC-494E-BCB4-92691F88991E}">
      <dsp:nvSpPr>
        <dsp:cNvPr id="0" name=""/>
        <dsp:cNvSpPr/>
      </dsp:nvSpPr>
      <dsp:spPr>
        <a:xfrm>
          <a:off x="3127051" y="2370814"/>
          <a:ext cx="1299955" cy="670356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Стабильный доход</a:t>
          </a:r>
        </a:p>
      </dsp:txBody>
      <dsp:txXfrm>
        <a:off x="3159775" y="2403538"/>
        <a:ext cx="1234507" cy="604908"/>
      </dsp:txXfrm>
    </dsp:sp>
    <dsp:sp modelId="{D23DBB12-DD91-4767-B502-F1BCB5171D6D}">
      <dsp:nvSpPr>
        <dsp:cNvPr id="0" name=""/>
        <dsp:cNvSpPr/>
      </dsp:nvSpPr>
      <dsp:spPr>
        <a:xfrm>
          <a:off x="829109" y="336314"/>
          <a:ext cx="3159571" cy="3159571"/>
        </a:xfrm>
        <a:custGeom>
          <a:avLst/>
          <a:gdLst/>
          <a:ahLst/>
          <a:cxnLst/>
          <a:rect l="0" t="0" r="0" b="0"/>
          <a:pathLst>
            <a:path>
              <a:moveTo>
                <a:pt x="2585145" y="2798380"/>
              </a:moveTo>
              <a:arcTo wR="1579785" hR="1579785" stAng="3028609" swAng="924408"/>
            </a:path>
          </a:pathLst>
        </a:custGeom>
        <a:noFill/>
        <a:ln w="22225" cap="flat" cmpd="sng" algn="ctr">
          <a:solidFill>
            <a:srgbClr val="C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F7F89-7507-4EE6-BFC4-7581D94058BF}">
      <dsp:nvSpPr>
        <dsp:cNvPr id="0" name=""/>
        <dsp:cNvSpPr/>
      </dsp:nvSpPr>
      <dsp:spPr>
        <a:xfrm>
          <a:off x="1893236" y="3160707"/>
          <a:ext cx="1031318" cy="670356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Удобство</a:t>
          </a:r>
        </a:p>
      </dsp:txBody>
      <dsp:txXfrm>
        <a:off x="1925960" y="3193431"/>
        <a:ext cx="965870" cy="604908"/>
      </dsp:txXfrm>
    </dsp:sp>
    <dsp:sp modelId="{ECEC2CAE-FD75-45BB-9444-3463E7E3C514}">
      <dsp:nvSpPr>
        <dsp:cNvPr id="0" name=""/>
        <dsp:cNvSpPr/>
      </dsp:nvSpPr>
      <dsp:spPr>
        <a:xfrm>
          <a:off x="769743" y="317117"/>
          <a:ext cx="3159571" cy="3159571"/>
        </a:xfrm>
        <a:custGeom>
          <a:avLst/>
          <a:gdLst/>
          <a:ahLst/>
          <a:cxnLst/>
          <a:rect l="0" t="0" r="0" b="0"/>
          <a:pathLst>
            <a:path>
              <a:moveTo>
                <a:pt x="985450" y="3043509"/>
              </a:moveTo>
              <a:arcTo wR="1579785" hR="1579785" stAng="6725957" swAng="970636"/>
            </a:path>
          </a:pathLst>
        </a:custGeom>
        <a:noFill/>
        <a:ln w="22225" cap="flat" cmpd="sng" algn="ctr">
          <a:solidFill>
            <a:srgbClr val="C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AD335-C64A-4575-8D54-6F440CDACC4F}">
      <dsp:nvSpPr>
        <dsp:cNvPr id="0" name=""/>
        <dsp:cNvSpPr/>
      </dsp:nvSpPr>
      <dsp:spPr>
        <a:xfrm>
          <a:off x="322556" y="2370815"/>
          <a:ext cx="1371911" cy="670356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Защита прав инвесторов</a:t>
          </a:r>
        </a:p>
      </dsp:txBody>
      <dsp:txXfrm>
        <a:off x="355280" y="2403539"/>
        <a:ext cx="1306463" cy="604908"/>
      </dsp:txXfrm>
    </dsp:sp>
    <dsp:sp modelId="{52B8A883-1AD4-42DF-BB78-E8D5C2FC875F}">
      <dsp:nvSpPr>
        <dsp:cNvPr id="0" name=""/>
        <dsp:cNvSpPr/>
      </dsp:nvSpPr>
      <dsp:spPr>
        <a:xfrm>
          <a:off x="813646" y="384904"/>
          <a:ext cx="3159571" cy="3159571"/>
        </a:xfrm>
        <a:custGeom>
          <a:avLst/>
          <a:gdLst/>
          <a:ahLst/>
          <a:cxnLst/>
          <a:rect l="0" t="0" r="0" b="0"/>
          <a:pathLst>
            <a:path>
              <a:moveTo>
                <a:pt x="16533" y="1807743"/>
              </a:moveTo>
              <a:arcTo wR="1579785" hR="1579785" stAng="10302206" swAng="1216453"/>
            </a:path>
          </a:pathLst>
        </a:custGeom>
        <a:noFill/>
        <a:ln w="22225" cap="flat" cmpd="sng" algn="ctr">
          <a:solidFill>
            <a:srgbClr val="C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6D424-E434-4546-ABAC-3CE14C3F3375}">
      <dsp:nvSpPr>
        <dsp:cNvPr id="0" name=""/>
        <dsp:cNvSpPr/>
      </dsp:nvSpPr>
      <dsp:spPr>
        <a:xfrm>
          <a:off x="284763" y="791028"/>
          <a:ext cx="1511994" cy="670356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Диверсификация</a:t>
          </a:r>
        </a:p>
      </dsp:txBody>
      <dsp:txXfrm>
        <a:off x="317487" y="823752"/>
        <a:ext cx="1446546" cy="604908"/>
      </dsp:txXfrm>
    </dsp:sp>
    <dsp:sp modelId="{66D07EB5-28E5-46CF-9F76-4C427C773F2F}">
      <dsp:nvSpPr>
        <dsp:cNvPr id="0" name=""/>
        <dsp:cNvSpPr/>
      </dsp:nvSpPr>
      <dsp:spPr>
        <a:xfrm>
          <a:off x="829109" y="336314"/>
          <a:ext cx="3159571" cy="3159571"/>
        </a:xfrm>
        <a:custGeom>
          <a:avLst/>
          <a:gdLst/>
          <a:ahLst/>
          <a:cxnLst/>
          <a:rect l="0" t="0" r="0" b="0"/>
          <a:pathLst>
            <a:path>
              <a:moveTo>
                <a:pt x="516105" y="411749"/>
              </a:moveTo>
              <a:arcTo wR="1579785" hR="1579785" stAng="13660633" swAng="408940"/>
            </a:path>
          </a:pathLst>
        </a:custGeom>
        <a:noFill/>
        <a:ln w="22225" cap="flat" cmpd="sng" algn="ctr">
          <a:solidFill>
            <a:srgbClr val="C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966F1-BF52-4331-B48C-BC75F167729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E61CC-8221-40E6-99E6-CB9E50BCB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716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6:15.93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0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1D96A-7A74-4C90-8F47-0A2F2C0240EE}" type="datetimeFigureOut">
              <a:rPr lang="zh-CN" altLang="en-US" smtClean="0"/>
              <a:pPr/>
              <a:t>2020/11/19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AD2A2-C3FA-41CE-9A49-B9EAC9D650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03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0E03-9C64-493B-9E82-584145AD8ED1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8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3BDD-6501-4A25-B2EC-FE23487A963E}" type="datetime1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06A-65D9-47E8-B9A7-4811C0D26869}" type="datetime1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37D1-25E7-4AB8-90AB-8B74C12272E7}" type="datetime1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7" y="0"/>
            <a:ext cx="5462016" cy="457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33856" cy="13716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603741" y="1670870"/>
            <a:ext cx="3615559" cy="206687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aseline="0">
                <a:solidFill>
                  <a:srgbClr val="93A0A9"/>
                </a:solidFill>
              </a:defRPr>
            </a:lvl1pPr>
            <a:lvl2pPr>
              <a:defRPr sz="1100">
                <a:solidFill>
                  <a:srgbClr val="93A0A9"/>
                </a:solidFill>
              </a:defRPr>
            </a:lvl2pPr>
            <a:lvl3pPr>
              <a:defRPr sz="1100">
                <a:solidFill>
                  <a:srgbClr val="93A0A9"/>
                </a:solidFill>
              </a:defRPr>
            </a:lvl3pPr>
            <a:lvl4pPr>
              <a:defRPr sz="1100">
                <a:solidFill>
                  <a:srgbClr val="93A0A9"/>
                </a:solidFill>
              </a:defRPr>
            </a:lvl4pPr>
            <a:lvl5pPr>
              <a:defRPr sz="1100">
                <a:solidFill>
                  <a:srgbClr val="93A0A9"/>
                </a:solidFill>
              </a:defRPr>
            </a:lvl5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Наборный текст</a:t>
            </a: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Наборный текст </a:t>
            </a: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Наборный текст </a:t>
            </a: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Наборный текст </a:t>
            </a: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Наборный текст </a:t>
            </a: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Наборный текст </a:t>
            </a: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Наборный текст </a:t>
            </a: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Наборный текст </a:t>
            </a: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Наборный текст </a:t>
            </a: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Наборный текст </a:t>
            </a: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  <a:p>
            <a:pPr lvl="0"/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3" hasCustomPrompt="1"/>
          </p:nvPr>
        </p:nvSpPr>
        <p:spPr>
          <a:xfrm>
            <a:off x="4944880" y="1657706"/>
            <a:ext cx="3615559" cy="20800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293A"/>
              </a:buClr>
              <a:buSzTx/>
              <a:buFontTx/>
              <a:buNone/>
              <a:tabLst/>
              <a:defRPr sz="1100" baseline="0">
                <a:solidFill>
                  <a:srgbClr val="93A0A9"/>
                </a:solidFill>
              </a:defRPr>
            </a:lvl1pPr>
            <a:lvl2pPr>
              <a:defRPr sz="1100">
                <a:solidFill>
                  <a:srgbClr val="93A0A9"/>
                </a:solidFill>
              </a:defRPr>
            </a:lvl2pPr>
            <a:lvl3pPr>
              <a:defRPr sz="1100">
                <a:solidFill>
                  <a:srgbClr val="93A0A9"/>
                </a:solidFill>
              </a:defRPr>
            </a:lvl3pPr>
            <a:lvl4pPr>
              <a:defRPr sz="1100">
                <a:solidFill>
                  <a:srgbClr val="93A0A9"/>
                </a:solidFill>
              </a:defRPr>
            </a:lvl4pPr>
            <a:lvl5pPr>
              <a:defRPr sz="1100">
                <a:solidFill>
                  <a:srgbClr val="93A0A9"/>
                </a:solidFill>
              </a:defRPr>
            </a:lvl5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293A"/>
              </a:buClr>
              <a:buSzTx/>
              <a:buFontTx/>
              <a:buNone/>
              <a:tabLst/>
              <a:defRPr/>
            </a:pPr>
            <a:r>
              <a:rPr lang="ru-RU" dirty="0"/>
              <a:t>Наборный текст </a:t>
            </a: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293A"/>
              </a:buClr>
              <a:buSzTx/>
              <a:buFontTx/>
              <a:buNone/>
              <a:tabLst/>
              <a:defRPr/>
            </a:pPr>
            <a:r>
              <a:rPr lang="ru-RU" dirty="0"/>
              <a:t>Наборный текст </a:t>
            </a: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293A"/>
              </a:buClr>
              <a:buSzTx/>
              <a:buFontTx/>
              <a:buNone/>
              <a:tabLst/>
              <a:defRPr/>
            </a:pPr>
            <a:r>
              <a:rPr lang="ru-RU" dirty="0"/>
              <a:t>Наборный текст </a:t>
            </a: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293A"/>
              </a:buClr>
              <a:buSzTx/>
              <a:buFontTx/>
              <a:buNone/>
              <a:tabLst/>
              <a:defRPr/>
            </a:pPr>
            <a:r>
              <a:rPr lang="ru-RU" dirty="0"/>
              <a:t>Наборный текст </a:t>
            </a: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293A"/>
              </a:buClr>
              <a:buSzTx/>
              <a:buFontTx/>
              <a:buNone/>
              <a:tabLst/>
              <a:defRPr/>
            </a:pPr>
            <a:r>
              <a:rPr lang="ru-RU" dirty="0"/>
              <a:t>Наборный текст </a:t>
            </a: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293A"/>
              </a:buClr>
              <a:buSzTx/>
              <a:buFontTx/>
              <a:buNone/>
              <a:tabLst/>
              <a:defRPr/>
            </a:pPr>
            <a:r>
              <a:rPr lang="ru-RU" dirty="0"/>
              <a:t>Наборный текст </a:t>
            </a: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293A"/>
              </a:buClr>
              <a:buSzTx/>
              <a:buFontTx/>
              <a:buNone/>
              <a:tabLst/>
              <a:defRPr/>
            </a:pPr>
            <a:r>
              <a:rPr lang="ru-RU" dirty="0"/>
              <a:t>Наборный текст </a:t>
            </a: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293A"/>
              </a:buClr>
              <a:buSzTx/>
              <a:buFontTx/>
              <a:buNone/>
              <a:tabLst/>
              <a:defRPr/>
            </a:pPr>
            <a:r>
              <a:rPr lang="ru-RU" dirty="0"/>
              <a:t>Наборный текст </a:t>
            </a: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293A"/>
              </a:buClr>
              <a:buSzTx/>
              <a:buFontTx/>
              <a:buNone/>
              <a:tabLst/>
              <a:defRPr/>
            </a:pPr>
            <a:r>
              <a:rPr lang="ru-RU" dirty="0"/>
              <a:t>Наборный текст </a:t>
            </a: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293A"/>
              </a:buClr>
              <a:buSzTx/>
              <a:buFontTx/>
              <a:buNone/>
              <a:tabLst/>
              <a:defRPr/>
            </a:pPr>
            <a:r>
              <a:rPr lang="ru-RU" dirty="0"/>
              <a:t>Наборный текст 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56442" y="320996"/>
            <a:ext cx="7852852" cy="364805"/>
          </a:xfrm>
          <a:prstGeom prst="rect">
            <a:avLst/>
          </a:prstGeom>
        </p:spPr>
        <p:txBody>
          <a:bodyPr/>
          <a:lstStyle>
            <a:lvl1pPr marL="0" marR="0" indent="0" algn="r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808075"/>
                </a:solidFill>
              </a:defRPr>
            </a:lvl1pPr>
          </a:lstStyle>
          <a:p>
            <a:pPr algn="r"/>
            <a:r>
              <a:rPr lang="ru-RU" dirty="0"/>
              <a:t>Заголовок раздела</a:t>
            </a:r>
            <a:br>
              <a:rPr lang="ru-RU" dirty="0"/>
            </a:br>
            <a:r>
              <a:rPr lang="ru-RU" sz="1200" dirty="0">
                <a:solidFill>
                  <a:srgbClr val="ED293A"/>
                </a:solidFill>
              </a:rPr>
              <a:t>Подзаголовок раздела</a:t>
            </a:r>
            <a:br>
              <a:rPr lang="ru-RU" sz="1200" dirty="0">
                <a:solidFill>
                  <a:srgbClr val="ED293A"/>
                </a:solidFill>
              </a:rPr>
            </a:br>
            <a:endParaRPr lang="ru-RU" dirty="0"/>
          </a:p>
        </p:txBody>
      </p:sp>
      <p:sp>
        <p:nvSpPr>
          <p:cNvPr id="23" name="Объект 2"/>
          <p:cNvSpPr>
            <a:spLocks noGrp="1"/>
          </p:cNvSpPr>
          <p:nvPr>
            <p:ph sz="half" idx="14" hasCustomPrompt="1"/>
          </p:nvPr>
        </p:nvSpPr>
        <p:spPr>
          <a:xfrm>
            <a:off x="603741" y="1434676"/>
            <a:ext cx="3615559" cy="20301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rgbClr val="37312D"/>
                </a:solidFill>
              </a:defRPr>
            </a:lvl1pPr>
            <a:lvl2pPr>
              <a:defRPr sz="1100">
                <a:solidFill>
                  <a:srgbClr val="93A0A9"/>
                </a:solidFill>
              </a:defRPr>
            </a:lvl2pPr>
            <a:lvl3pPr>
              <a:defRPr sz="1100">
                <a:solidFill>
                  <a:srgbClr val="93A0A9"/>
                </a:solidFill>
              </a:defRPr>
            </a:lvl3pPr>
            <a:lvl4pPr>
              <a:defRPr sz="1100">
                <a:solidFill>
                  <a:srgbClr val="93A0A9"/>
                </a:solidFill>
              </a:defRPr>
            </a:lvl4pPr>
            <a:lvl5pPr>
              <a:defRPr sz="1100">
                <a:solidFill>
                  <a:srgbClr val="93A0A9"/>
                </a:solidFill>
              </a:defRPr>
            </a:lvl5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блока текста</a:t>
            </a:r>
          </a:p>
        </p:txBody>
      </p:sp>
      <p:sp>
        <p:nvSpPr>
          <p:cNvPr id="25" name="Объект 2"/>
          <p:cNvSpPr>
            <a:spLocks noGrp="1"/>
          </p:cNvSpPr>
          <p:nvPr>
            <p:ph sz="half" idx="15" hasCustomPrompt="1"/>
          </p:nvPr>
        </p:nvSpPr>
        <p:spPr>
          <a:xfrm>
            <a:off x="4951343" y="1420693"/>
            <a:ext cx="3615559" cy="20301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rgbClr val="37312D"/>
                </a:solidFill>
              </a:defRPr>
            </a:lvl1pPr>
            <a:lvl2pPr>
              <a:defRPr sz="1100">
                <a:solidFill>
                  <a:srgbClr val="93A0A9"/>
                </a:solidFill>
              </a:defRPr>
            </a:lvl2pPr>
            <a:lvl3pPr>
              <a:defRPr sz="1100">
                <a:solidFill>
                  <a:srgbClr val="93A0A9"/>
                </a:solidFill>
              </a:defRPr>
            </a:lvl3pPr>
            <a:lvl4pPr>
              <a:defRPr sz="1100">
                <a:solidFill>
                  <a:srgbClr val="93A0A9"/>
                </a:solidFill>
              </a:defRPr>
            </a:lvl4pPr>
            <a:lvl5pPr>
              <a:defRPr sz="1100">
                <a:solidFill>
                  <a:srgbClr val="93A0A9"/>
                </a:solidFill>
              </a:defRPr>
            </a:lvl5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блока текста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120C7F8-EE49-49DB-A67F-15688A1E0F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442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8357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175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6059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0744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4676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9860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5998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9D2C-D784-44EC-825B-272FB9B7E6D4}" type="datetime1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2243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5390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2027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3269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032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495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36" rIns="0" bIns="1462967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716870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6479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72" anchor="b"/>
          <a:lstStyle>
            <a:lvl1pPr algn="ctr"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583081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256506" y="439828"/>
            <a:ext cx="1583988" cy="1585100"/>
          </a:xfrm>
          <a:custGeom>
            <a:avLst/>
            <a:gdLst>
              <a:gd name="connsiteX0" fmla="*/ 791994 w 1583988"/>
              <a:gd name="connsiteY0" fmla="*/ 0 h 1585100"/>
              <a:gd name="connsiteX1" fmla="*/ 1583988 w 1583988"/>
              <a:gd name="connsiteY1" fmla="*/ 792550 h 1585100"/>
              <a:gd name="connsiteX2" fmla="*/ 791994 w 1583988"/>
              <a:gd name="connsiteY2" fmla="*/ 1585100 h 1585100"/>
              <a:gd name="connsiteX3" fmla="*/ 0 w 1583988"/>
              <a:gd name="connsiteY3" fmla="*/ 792550 h 1585100"/>
              <a:gd name="connsiteX4" fmla="*/ 791994 w 1583988"/>
              <a:gd name="connsiteY4" fmla="*/ 0 h 158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988" h="1585100">
                <a:moveTo>
                  <a:pt x="791994" y="0"/>
                </a:moveTo>
                <a:cubicBezTo>
                  <a:pt x="1229400" y="0"/>
                  <a:pt x="1583988" y="354837"/>
                  <a:pt x="1583988" y="792550"/>
                </a:cubicBezTo>
                <a:cubicBezTo>
                  <a:pt x="1583988" y="1230263"/>
                  <a:pt x="1229400" y="1585100"/>
                  <a:pt x="791994" y="1585100"/>
                </a:cubicBezTo>
                <a:cubicBezTo>
                  <a:pt x="354588" y="1585100"/>
                  <a:pt x="0" y="1230263"/>
                  <a:pt x="0" y="792550"/>
                </a:cubicBezTo>
                <a:cubicBezTo>
                  <a:pt x="0" y="354837"/>
                  <a:pt x="354588" y="0"/>
                  <a:pt x="7919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274313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01778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1051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72" anchor="b"/>
          <a:lstStyle>
            <a:lvl1pPr algn="ctr"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659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3CE9-74C8-40E7-98FC-FEC44251A3F8}" type="datetime1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107745" y="372718"/>
            <a:ext cx="4642556" cy="3397250"/>
          </a:xfrm>
          <a:custGeom>
            <a:avLst/>
            <a:gdLst>
              <a:gd name="connsiteX0" fmla="*/ 0 w 4642556"/>
              <a:gd name="connsiteY0" fmla="*/ 0 h 3397250"/>
              <a:gd name="connsiteX1" fmla="*/ 4642556 w 4642556"/>
              <a:gd name="connsiteY1" fmla="*/ 0 h 3397250"/>
              <a:gd name="connsiteX2" fmla="*/ 4642556 w 4642556"/>
              <a:gd name="connsiteY2" fmla="*/ 3397250 h 3397250"/>
              <a:gd name="connsiteX3" fmla="*/ 0 w 4642556"/>
              <a:gd name="connsiteY3" fmla="*/ 3397250 h 339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2556" h="3397250">
                <a:moveTo>
                  <a:pt x="0" y="0"/>
                </a:moveTo>
                <a:lnTo>
                  <a:pt x="4642556" y="0"/>
                </a:lnTo>
                <a:lnTo>
                  <a:pt x="4642556" y="3397250"/>
                </a:lnTo>
                <a:lnTo>
                  <a:pt x="0" y="33972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72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549163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99336"/>
            <a:ext cx="9144000" cy="20441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72" anchor="b"/>
          <a:lstStyle>
            <a:lvl1pPr algn="ctr"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9084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36" rIns="0" bIns="1462967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5389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1386040"/>
            <a:ext cx="4572000" cy="339771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72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115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108960"/>
            <a:ext cx="9144000" cy="2034540"/>
          </a:xfrm>
          <a:custGeom>
            <a:avLst/>
            <a:gdLst>
              <a:gd name="connsiteX0" fmla="*/ 0 w 3796363"/>
              <a:gd name="connsiteY0" fmla="*/ 0 h 1771650"/>
              <a:gd name="connsiteX1" fmla="*/ 3796363 w 3796363"/>
              <a:gd name="connsiteY1" fmla="*/ 0 h 1771650"/>
              <a:gd name="connsiteX2" fmla="*/ 3796363 w 3796363"/>
              <a:gd name="connsiteY2" fmla="*/ 1771650 h 1771650"/>
              <a:gd name="connsiteX3" fmla="*/ 0 w 3796363"/>
              <a:gd name="connsiteY3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363" h="1771650">
                <a:moveTo>
                  <a:pt x="0" y="0"/>
                </a:moveTo>
                <a:lnTo>
                  <a:pt x="3796363" y="0"/>
                </a:lnTo>
                <a:lnTo>
                  <a:pt x="3796363" y="1771650"/>
                </a:lnTo>
                <a:lnTo>
                  <a:pt x="0" y="1771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72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520978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81001" y="2914092"/>
            <a:ext cx="2711246" cy="1562659"/>
          </a:xfrm>
          <a:custGeom>
            <a:avLst/>
            <a:gdLst>
              <a:gd name="connsiteX0" fmla="*/ 0 w 2711246"/>
              <a:gd name="connsiteY0" fmla="*/ 0 h 1562659"/>
              <a:gd name="connsiteX1" fmla="*/ 2711246 w 2711246"/>
              <a:gd name="connsiteY1" fmla="*/ 0 h 1562659"/>
              <a:gd name="connsiteX2" fmla="*/ 2711246 w 2711246"/>
              <a:gd name="connsiteY2" fmla="*/ 1562659 h 1562659"/>
              <a:gd name="connsiteX3" fmla="*/ 0 w 2711246"/>
              <a:gd name="connsiteY3" fmla="*/ 1562659 h 156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246" h="1562659">
                <a:moveTo>
                  <a:pt x="0" y="0"/>
                </a:moveTo>
                <a:lnTo>
                  <a:pt x="2711246" y="0"/>
                </a:lnTo>
                <a:lnTo>
                  <a:pt x="2711246" y="1562659"/>
                </a:lnTo>
                <a:lnTo>
                  <a:pt x="0" y="15626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72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3209560" y="2914092"/>
            <a:ext cx="2711246" cy="1562659"/>
          </a:xfrm>
          <a:custGeom>
            <a:avLst/>
            <a:gdLst>
              <a:gd name="connsiteX0" fmla="*/ 0 w 2711246"/>
              <a:gd name="connsiteY0" fmla="*/ 0 h 1562659"/>
              <a:gd name="connsiteX1" fmla="*/ 2711246 w 2711246"/>
              <a:gd name="connsiteY1" fmla="*/ 0 h 1562659"/>
              <a:gd name="connsiteX2" fmla="*/ 2711246 w 2711246"/>
              <a:gd name="connsiteY2" fmla="*/ 1562659 h 1562659"/>
              <a:gd name="connsiteX3" fmla="*/ 0 w 2711246"/>
              <a:gd name="connsiteY3" fmla="*/ 1562659 h 156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246" h="1562659">
                <a:moveTo>
                  <a:pt x="0" y="0"/>
                </a:moveTo>
                <a:lnTo>
                  <a:pt x="2711246" y="0"/>
                </a:lnTo>
                <a:lnTo>
                  <a:pt x="2711246" y="1562659"/>
                </a:lnTo>
                <a:lnTo>
                  <a:pt x="0" y="15626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72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6038119" y="2914092"/>
            <a:ext cx="2711246" cy="1562659"/>
          </a:xfrm>
          <a:custGeom>
            <a:avLst/>
            <a:gdLst>
              <a:gd name="connsiteX0" fmla="*/ 0 w 2711246"/>
              <a:gd name="connsiteY0" fmla="*/ 0 h 1562659"/>
              <a:gd name="connsiteX1" fmla="*/ 2711246 w 2711246"/>
              <a:gd name="connsiteY1" fmla="*/ 0 h 1562659"/>
              <a:gd name="connsiteX2" fmla="*/ 2711246 w 2711246"/>
              <a:gd name="connsiteY2" fmla="*/ 1562659 h 1562659"/>
              <a:gd name="connsiteX3" fmla="*/ 0 w 2711246"/>
              <a:gd name="connsiteY3" fmla="*/ 1562659 h 156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246" h="1562659">
                <a:moveTo>
                  <a:pt x="0" y="0"/>
                </a:moveTo>
                <a:lnTo>
                  <a:pt x="2711246" y="0"/>
                </a:lnTo>
                <a:lnTo>
                  <a:pt x="2711246" y="1562659"/>
                </a:lnTo>
                <a:lnTo>
                  <a:pt x="0" y="15626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72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342506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9E80FB93-745D-451F-9129-EBB38EB4BB00}" type="datetimeFigureOut">
              <a:rPr lang="zh-CN" altLang="en-US" sz="1400" smtClean="0">
                <a:solidFill>
                  <a:prstClr val="black"/>
                </a:solidFill>
              </a:rPr>
              <a:pPr defTabSz="685800"/>
              <a:t>2020/11/19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845E597B-ECCC-43E0-AB0B-2F9A1B393442}" type="slidenum">
              <a:rPr lang="zh-CN" alt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717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9E80FB93-745D-451F-9129-EBB38EB4BB00}" type="datetimeFigureOut">
              <a:rPr lang="zh-CN" altLang="en-US" sz="1400" smtClean="0">
                <a:solidFill>
                  <a:prstClr val="black"/>
                </a:solidFill>
              </a:rPr>
              <a:pPr defTabSz="685800"/>
              <a:t>2020/11/19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845E597B-ECCC-43E0-AB0B-2F9A1B393442}" type="slidenum">
              <a:rPr lang="zh-CN" alt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696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9E80FB93-745D-451F-9129-EBB38EB4BB00}" type="datetimeFigureOut">
              <a:rPr lang="zh-CN" altLang="en-US" sz="1400" smtClean="0">
                <a:solidFill>
                  <a:prstClr val="black"/>
                </a:solidFill>
              </a:rPr>
              <a:pPr defTabSz="685800"/>
              <a:t>2020/11/19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845E597B-ECCC-43E0-AB0B-2F9A1B393442}" type="slidenum">
              <a:rPr lang="zh-CN" alt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30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9E80FB93-745D-451F-9129-EBB38EB4BB00}" type="datetimeFigureOut">
              <a:rPr lang="zh-CN" altLang="en-US" sz="1400" smtClean="0">
                <a:solidFill>
                  <a:prstClr val="black"/>
                </a:solidFill>
              </a:rPr>
              <a:pPr defTabSz="685800"/>
              <a:t>2020/11/19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845E597B-ECCC-43E0-AB0B-2F9A1B393442}" type="slidenum">
              <a:rPr lang="zh-CN" alt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3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EF17-FC27-4AD2-86C2-BA615E5F6C6A}" type="datetime1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9E80FB93-745D-451F-9129-EBB38EB4BB00}" type="datetimeFigureOut">
              <a:rPr lang="zh-CN" altLang="en-US" sz="1400" smtClean="0">
                <a:solidFill>
                  <a:prstClr val="black"/>
                </a:solidFill>
              </a:rPr>
              <a:pPr defTabSz="685800"/>
              <a:t>2020/11/19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845E597B-ECCC-43E0-AB0B-2F9A1B393442}" type="slidenum">
              <a:rPr lang="zh-CN" alt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9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9E80FB93-745D-451F-9129-EBB38EB4BB00}" type="datetimeFigureOut">
              <a:rPr lang="zh-CN" altLang="en-US" sz="1400" smtClean="0">
                <a:solidFill>
                  <a:prstClr val="black"/>
                </a:solidFill>
              </a:rPr>
              <a:pPr defTabSz="685800"/>
              <a:t>2020/11/19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845E597B-ECCC-43E0-AB0B-2F9A1B393442}" type="slidenum">
              <a:rPr lang="zh-CN" alt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48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9E80FB93-745D-451F-9129-EBB38EB4BB00}" type="datetimeFigureOut">
              <a:rPr lang="zh-CN" altLang="en-US" sz="1400" smtClean="0">
                <a:solidFill>
                  <a:prstClr val="black"/>
                </a:solidFill>
              </a:rPr>
              <a:pPr defTabSz="685800"/>
              <a:t>2020/11/19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845E597B-ECCC-43E0-AB0B-2F9A1B393442}" type="slidenum">
              <a:rPr lang="zh-CN" alt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774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9E80FB93-745D-451F-9129-EBB38EB4BB00}" type="datetimeFigureOut">
              <a:rPr lang="zh-CN" altLang="en-US" sz="1400" smtClean="0">
                <a:solidFill>
                  <a:prstClr val="black"/>
                </a:solidFill>
              </a:rPr>
              <a:pPr defTabSz="685800"/>
              <a:t>2020/11/19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845E597B-ECCC-43E0-AB0B-2F9A1B393442}" type="slidenum">
              <a:rPr lang="zh-CN" alt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240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9E80FB93-745D-451F-9129-EBB38EB4BB00}" type="datetimeFigureOut">
              <a:rPr lang="zh-CN" altLang="en-US" sz="1400" smtClean="0">
                <a:solidFill>
                  <a:prstClr val="black"/>
                </a:solidFill>
              </a:rPr>
              <a:pPr defTabSz="685800"/>
              <a:t>2020/11/19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845E597B-ECCC-43E0-AB0B-2F9A1B393442}" type="slidenum">
              <a:rPr lang="zh-CN" alt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553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9E80FB93-745D-451F-9129-EBB38EB4BB00}" type="datetimeFigureOut">
              <a:rPr lang="zh-CN" altLang="en-US" sz="1400" smtClean="0">
                <a:solidFill>
                  <a:prstClr val="black"/>
                </a:solidFill>
              </a:rPr>
              <a:pPr defTabSz="685800"/>
              <a:t>2020/11/19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845E597B-ECCC-43E0-AB0B-2F9A1B393442}" type="slidenum">
              <a:rPr lang="zh-CN" alt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692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9E80FB93-745D-451F-9129-EBB38EB4BB00}" type="datetimeFigureOut">
              <a:rPr lang="zh-CN" altLang="en-US" sz="1400" smtClean="0">
                <a:solidFill>
                  <a:prstClr val="black"/>
                </a:solidFill>
              </a:rPr>
              <a:pPr defTabSz="685800"/>
              <a:t>2020/11/19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845E597B-ECCC-43E0-AB0B-2F9A1B393442}" type="slidenum">
              <a:rPr lang="zh-CN" alt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0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21AC-80E0-476C-82FF-DF84936CC32C}" type="datetime1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81E3-2C40-4E99-BD37-68F980F590FB}" type="datetime1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5F4D-6926-4412-9856-4344CA7B5374}" type="datetime1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3728-2487-421D-A0ED-555B44CFEFE5}" type="datetime1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A003-B9DE-4DDF-B761-628ACD056C82}" type="datetime1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56C4-FF3D-4A13-B97C-A7429F829012}" type="datetime1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11/19/2020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4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</p:sldLayoutIdLst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1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8.png"/><Relationship Id="rId16" Type="http://schemas.openxmlformats.org/officeDocument/2006/relationships/image" Target="../media/image62.jpe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jpe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p.dengin@specdep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hyperlink" Target="https://platform.finance/funds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customXml" Target="../ink/ink1.xml"/><Relationship Id="rId12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iff"/><Relationship Id="rId11" Type="http://schemas.openxmlformats.org/officeDocument/2006/relationships/image" Target="../media/image21.tiff"/><Relationship Id="rId5" Type="http://schemas.openxmlformats.org/officeDocument/2006/relationships/image" Target="../media/image16.tiff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5.tiff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microsoft.com/office/2007/relationships/hdphoto" Target="../media/hdphoto2.wdp"/><Relationship Id="rId18" Type="http://schemas.openxmlformats.org/officeDocument/2006/relationships/image" Target="../media/image38.png"/><Relationship Id="rId3" Type="http://schemas.openxmlformats.org/officeDocument/2006/relationships/image" Target="../media/image6.png"/><Relationship Id="rId7" Type="http://schemas.openxmlformats.org/officeDocument/2006/relationships/diagramData" Target="../diagrams/data1.xml"/><Relationship Id="rId12" Type="http://schemas.openxmlformats.org/officeDocument/2006/relationships/image" Target="../media/image33.png"/><Relationship Id="rId1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png"/><Relationship Id="rId1" Type="http://schemas.openxmlformats.org/officeDocument/2006/relationships/tags" Target="../tags/tag1.xml"/><Relationship Id="rId6" Type="http://schemas.openxmlformats.org/officeDocument/2006/relationships/image" Target="../media/image32.png"/><Relationship Id="rId11" Type="http://schemas.microsoft.com/office/2007/relationships/diagramDrawing" Target="../diagrams/drawing1.xml"/><Relationship Id="rId5" Type="http://schemas.microsoft.com/office/2007/relationships/hdphoto" Target="../media/hdphoto1.wdp"/><Relationship Id="rId15" Type="http://schemas.openxmlformats.org/officeDocument/2006/relationships/image" Target="../media/image3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1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7" descr="e7d195523061f1c0deeec63e560781cfd59afb0ea006f2a87ABB68BF51EA6619813959095094C18C62A12F549504892A4AAA8C1554C6663626E05CA27F281A14E6983772AFC3FB97135759321DEA3D70145073B7709DEAFA1D499B22DD4C0A91992C77CDD87542866AC7CFC3BB6ACAC6FFCB8FDDA96A494CAB5B85B9E84A2A2B379F5C510CD0903B">
            <a:extLst>
              <a:ext uri="{FF2B5EF4-FFF2-40B4-BE49-F238E27FC236}">
                <a16:creationId xmlns:a16="http://schemas.microsoft.com/office/drawing/2014/main" xmlns="" id="{E8D267E4-75F2-4763-BCE2-6DEBD136CAFE}"/>
              </a:ext>
            </a:extLst>
          </p:cNvPr>
          <p:cNvSpPr/>
          <p:nvPr/>
        </p:nvSpPr>
        <p:spPr>
          <a:xfrm flipH="1">
            <a:off x="107505" y="123479"/>
            <a:ext cx="6120680" cy="429987"/>
          </a:xfrm>
          <a:prstGeom prst="roundRect">
            <a:avLst>
              <a:gd name="adj" fmla="val 1655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r>
              <a:rPr lang="ru-RU" sz="1400" b="1" dirty="0">
                <a:solidFill>
                  <a:srgbClr val="EE38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Определение риска неплатежеспособности контрагента</a:t>
            </a:r>
          </a:p>
        </p:txBody>
      </p:sp>
      <p:sp>
        <p:nvSpPr>
          <p:cNvPr id="4" name="任意多边形 32" descr="e7d195523061f1c0deeec63e560781cfd59afb0ea006f2a87ABB68BF51EA6619813959095094C18C62A12F549504892A4AAA8C1554C6663626E05CA27F281A14E6983772AFC3FB97135759321DEA3D70326C7EFADE7560A71361EAEEE1A62AA36B3C501CD306D8BE1B099E33777D8D29B097A0109C40C0807EEED8483C1C8C29CB4649DF4492EC13"/>
          <p:cNvSpPr/>
          <p:nvPr/>
        </p:nvSpPr>
        <p:spPr>
          <a:xfrm rot="18900000" flipH="1">
            <a:off x="-565796" y="-1711882"/>
            <a:ext cx="6683739" cy="5184000"/>
          </a:xfrm>
          <a:custGeom>
            <a:avLst/>
            <a:gdLst>
              <a:gd name="connsiteX0" fmla="*/ 0 w 6683739"/>
              <a:gd name="connsiteY0" fmla="*/ 4687437 h 7165971"/>
              <a:gd name="connsiteX1" fmla="*/ 4687437 w 6683739"/>
              <a:gd name="connsiteY1" fmla="*/ 0 h 7165971"/>
              <a:gd name="connsiteX2" fmla="*/ 6683739 w 6683739"/>
              <a:gd name="connsiteY2" fmla="*/ 1996302 h 7165971"/>
              <a:gd name="connsiteX3" fmla="*/ 6683739 w 6683739"/>
              <a:gd name="connsiteY3" fmla="*/ 4493400 h 7165971"/>
              <a:gd name="connsiteX4" fmla="*/ 5354553 w 6683739"/>
              <a:gd name="connsiteY4" fmla="*/ 4493400 h 7165971"/>
              <a:gd name="connsiteX5" fmla="*/ 5354553 w 6683739"/>
              <a:gd name="connsiteY5" fmla="*/ 5224890 h 7165971"/>
              <a:gd name="connsiteX6" fmla="*/ 5351819 w 6683739"/>
              <a:gd name="connsiteY6" fmla="*/ 5224890 h 7165971"/>
              <a:gd name="connsiteX7" fmla="*/ 5351819 w 6683739"/>
              <a:gd name="connsiteY7" fmla="*/ 7165971 h 7165971"/>
              <a:gd name="connsiteX8" fmla="*/ 0 w 6683739"/>
              <a:gd name="connsiteY8" fmla="*/ 7165971 h 716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83739" h="7165971">
                <a:moveTo>
                  <a:pt x="0" y="4687437"/>
                </a:moveTo>
                <a:lnTo>
                  <a:pt x="4687437" y="0"/>
                </a:lnTo>
                <a:lnTo>
                  <a:pt x="6683739" y="1996302"/>
                </a:lnTo>
                <a:lnTo>
                  <a:pt x="6683739" y="4493400"/>
                </a:lnTo>
                <a:lnTo>
                  <a:pt x="5354553" y="4493400"/>
                </a:lnTo>
                <a:lnTo>
                  <a:pt x="5354553" y="5224890"/>
                </a:lnTo>
                <a:lnTo>
                  <a:pt x="5351819" y="5224890"/>
                </a:lnTo>
                <a:lnTo>
                  <a:pt x="5351819" y="7165971"/>
                </a:lnTo>
                <a:lnTo>
                  <a:pt x="0" y="7165971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" name="组合 44" descr="e7d195523061f1c0deeec63e560781cfd59afb0ea006f2a87ABB68BF51EA6619813959095094C18C62A12F549504892A4AAA8C1554C6663626E05CA27F281A14E6983772AFC3FB97135759321DEA3D70326C7EFADE7560A71361EAEEE1A62AA36B3C501CD306D8BE1B099E33777D8D29B097A0109C40C0807EEED8483C1C8C29CB4649DF4492EC13"/>
          <p:cNvGrpSpPr/>
          <p:nvPr/>
        </p:nvGrpSpPr>
        <p:grpSpPr>
          <a:xfrm flipH="1">
            <a:off x="-1241480" y="-1474445"/>
            <a:ext cx="9511140" cy="7130018"/>
            <a:chOff x="3935628" y="-1491365"/>
            <a:chExt cx="9511140" cy="7130018"/>
          </a:xfrm>
        </p:grpSpPr>
        <p:cxnSp>
          <p:nvCxnSpPr>
            <p:cNvPr id="6" name="直接连接符 45"/>
            <p:cNvCxnSpPr/>
            <p:nvPr/>
          </p:nvCxnSpPr>
          <p:spPr>
            <a:xfrm rot="18900000" flipV="1">
              <a:off x="6606768" y="3117816"/>
              <a:ext cx="6840000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46"/>
            <p:cNvCxnSpPr/>
            <p:nvPr/>
          </p:nvCxnSpPr>
          <p:spPr>
            <a:xfrm rot="18900000" flipV="1">
              <a:off x="5665425" y="2163027"/>
              <a:ext cx="6840000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47"/>
            <p:cNvCxnSpPr/>
            <p:nvPr/>
          </p:nvCxnSpPr>
          <p:spPr>
            <a:xfrm rot="18900000" flipV="1">
              <a:off x="4908603" y="1667165"/>
              <a:ext cx="5580000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48"/>
            <p:cNvCxnSpPr/>
            <p:nvPr/>
          </p:nvCxnSpPr>
          <p:spPr>
            <a:xfrm rot="13500000" flipV="1">
              <a:off x="4002075" y="2697604"/>
              <a:ext cx="5328000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49"/>
            <p:cNvCxnSpPr/>
            <p:nvPr/>
          </p:nvCxnSpPr>
          <p:spPr>
            <a:xfrm rot="13500000" flipV="1">
              <a:off x="4360566" y="2074653"/>
              <a:ext cx="7128000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50"/>
            <p:cNvCxnSpPr/>
            <p:nvPr/>
          </p:nvCxnSpPr>
          <p:spPr>
            <a:xfrm flipH="1" flipV="1">
              <a:off x="7059706" y="-658906"/>
              <a:ext cx="4326330" cy="4286693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51"/>
            <p:cNvCxnSpPr/>
            <p:nvPr/>
          </p:nvCxnSpPr>
          <p:spPr>
            <a:xfrm rot="18900000" flipV="1">
              <a:off x="3935628" y="649457"/>
              <a:ext cx="5796000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52"/>
            <p:cNvCxnSpPr/>
            <p:nvPr/>
          </p:nvCxnSpPr>
          <p:spPr>
            <a:xfrm flipH="1" flipV="1">
              <a:off x="8113521" y="-1491365"/>
              <a:ext cx="4326330" cy="4286693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3" descr="C:\Users\ds915\Documents\Эмитенты белка\logo_fp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3060" y="4118586"/>
            <a:ext cx="1938010" cy="61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09600" y="3220313"/>
            <a:ext cx="4572000" cy="338552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pPr lvl="0" algn="ctr"/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ИНВЕСТИЦИОННЫЙ МАРКЕТПЛЕЙС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216" y="4020757"/>
            <a:ext cx="1897128" cy="8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85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411"/>
          <p:cNvSpPr>
            <a:spLocks/>
          </p:cNvSpPr>
          <p:nvPr/>
        </p:nvSpPr>
        <p:spPr bwMode="auto">
          <a:xfrm>
            <a:off x="859078" y="212368"/>
            <a:ext cx="233885" cy="93348"/>
          </a:xfrm>
          <a:custGeom>
            <a:avLst/>
            <a:gdLst>
              <a:gd name="T0" fmla="*/ 0 w 365"/>
              <a:gd name="T1" fmla="*/ 1 h 141"/>
              <a:gd name="T2" fmla="*/ 1 w 365"/>
              <a:gd name="T3" fmla="*/ 1 h 141"/>
              <a:gd name="T4" fmla="*/ 0 w 365"/>
              <a:gd name="T5" fmla="*/ 1 h 141"/>
              <a:gd name="T6" fmla="*/ 1 w 365"/>
              <a:gd name="T7" fmla="*/ 2 h 141"/>
              <a:gd name="T8" fmla="*/ 4 w 365"/>
              <a:gd name="T9" fmla="*/ 2 h 141"/>
              <a:gd name="T10" fmla="*/ 2 w 365"/>
              <a:gd name="T11" fmla="*/ 2 h 141"/>
              <a:gd name="T12" fmla="*/ 5 w 365"/>
              <a:gd name="T13" fmla="*/ 3 h 141"/>
              <a:gd name="T14" fmla="*/ 7 w 365"/>
              <a:gd name="T15" fmla="*/ 3 h 141"/>
              <a:gd name="T16" fmla="*/ 9 w 365"/>
              <a:gd name="T17" fmla="*/ 1 h 141"/>
              <a:gd name="T18" fmla="*/ 8 w 365"/>
              <a:gd name="T19" fmla="*/ 1 h 141"/>
              <a:gd name="T20" fmla="*/ 6 w 365"/>
              <a:gd name="T21" fmla="*/ 1 h 141"/>
              <a:gd name="T22" fmla="*/ 7 w 365"/>
              <a:gd name="T23" fmla="*/ 0 h 141"/>
              <a:gd name="T24" fmla="*/ 5 w 365"/>
              <a:gd name="T25" fmla="*/ 1 h 141"/>
              <a:gd name="T26" fmla="*/ 5 w 365"/>
              <a:gd name="T27" fmla="*/ 0 h 141"/>
              <a:gd name="T28" fmla="*/ 4 w 365"/>
              <a:gd name="T29" fmla="*/ 1 h 141"/>
              <a:gd name="T30" fmla="*/ 2 w 365"/>
              <a:gd name="T31" fmla="*/ 0 h 141"/>
              <a:gd name="T32" fmla="*/ 2 w 365"/>
              <a:gd name="T33" fmla="*/ 1 h 141"/>
              <a:gd name="T34" fmla="*/ 1 w 365"/>
              <a:gd name="T35" fmla="*/ 0 h 141"/>
              <a:gd name="T36" fmla="*/ 2 w 365"/>
              <a:gd name="T37" fmla="*/ 1 h 141"/>
              <a:gd name="T38" fmla="*/ 0 w 365"/>
              <a:gd name="T39" fmla="*/ 1 h 1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65"/>
              <a:gd name="T61" fmla="*/ 0 h 141"/>
              <a:gd name="T62" fmla="*/ 365 w 365"/>
              <a:gd name="T63" fmla="*/ 141 h 1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65" h="141">
                <a:moveTo>
                  <a:pt x="0" y="38"/>
                </a:moveTo>
                <a:lnTo>
                  <a:pt x="53" y="49"/>
                </a:lnTo>
                <a:lnTo>
                  <a:pt x="19" y="66"/>
                </a:lnTo>
                <a:lnTo>
                  <a:pt x="33" y="76"/>
                </a:lnTo>
                <a:lnTo>
                  <a:pt x="168" y="74"/>
                </a:lnTo>
                <a:lnTo>
                  <a:pt x="83" y="96"/>
                </a:lnTo>
                <a:lnTo>
                  <a:pt x="219" y="141"/>
                </a:lnTo>
                <a:lnTo>
                  <a:pt x="309" y="115"/>
                </a:lnTo>
                <a:lnTo>
                  <a:pt x="365" y="66"/>
                </a:lnTo>
                <a:lnTo>
                  <a:pt x="351" y="43"/>
                </a:lnTo>
                <a:lnTo>
                  <a:pt x="265" y="45"/>
                </a:lnTo>
                <a:lnTo>
                  <a:pt x="277" y="19"/>
                </a:lnTo>
                <a:lnTo>
                  <a:pt x="209" y="45"/>
                </a:lnTo>
                <a:lnTo>
                  <a:pt x="198" y="0"/>
                </a:lnTo>
                <a:lnTo>
                  <a:pt x="182" y="57"/>
                </a:lnTo>
                <a:lnTo>
                  <a:pt x="83" y="0"/>
                </a:lnTo>
                <a:lnTo>
                  <a:pt x="85" y="35"/>
                </a:lnTo>
                <a:lnTo>
                  <a:pt x="57" y="19"/>
                </a:lnTo>
                <a:lnTo>
                  <a:pt x="69" y="51"/>
                </a:lnTo>
                <a:lnTo>
                  <a:pt x="0" y="38"/>
                </a:lnTo>
                <a:close/>
              </a:path>
            </a:pathLst>
          </a:custGeom>
          <a:solidFill>
            <a:srgbClr val="756F6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Freeform 412"/>
          <p:cNvSpPr>
            <a:spLocks/>
          </p:cNvSpPr>
          <p:nvPr/>
        </p:nvSpPr>
        <p:spPr bwMode="auto">
          <a:xfrm>
            <a:off x="940038" y="364059"/>
            <a:ext cx="98951" cy="60676"/>
          </a:xfrm>
          <a:custGeom>
            <a:avLst/>
            <a:gdLst>
              <a:gd name="T0" fmla="*/ 0 w 157"/>
              <a:gd name="T1" fmla="*/ 2 h 92"/>
              <a:gd name="T2" fmla="*/ 0 w 157"/>
              <a:gd name="T3" fmla="*/ 1 h 92"/>
              <a:gd name="T4" fmla="*/ 2 w 157"/>
              <a:gd name="T5" fmla="*/ 0 h 92"/>
              <a:gd name="T6" fmla="*/ 2 w 157"/>
              <a:gd name="T7" fmla="*/ 1 h 92"/>
              <a:gd name="T8" fmla="*/ 3 w 157"/>
              <a:gd name="T9" fmla="*/ 1 h 92"/>
              <a:gd name="T10" fmla="*/ 1 w 157"/>
              <a:gd name="T11" fmla="*/ 2 h 92"/>
              <a:gd name="T12" fmla="*/ 2 w 157"/>
              <a:gd name="T13" fmla="*/ 1 h 92"/>
              <a:gd name="T14" fmla="*/ 0 w 157"/>
              <a:gd name="T15" fmla="*/ 2 h 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7"/>
              <a:gd name="T25" fmla="*/ 0 h 92"/>
              <a:gd name="T26" fmla="*/ 157 w 157"/>
              <a:gd name="T27" fmla="*/ 92 h 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7" h="92">
                <a:moveTo>
                  <a:pt x="0" y="73"/>
                </a:moveTo>
                <a:lnTo>
                  <a:pt x="14" y="26"/>
                </a:lnTo>
                <a:lnTo>
                  <a:pt x="78" y="0"/>
                </a:lnTo>
                <a:lnTo>
                  <a:pt x="88" y="26"/>
                </a:lnTo>
                <a:lnTo>
                  <a:pt x="157" y="48"/>
                </a:lnTo>
                <a:lnTo>
                  <a:pt x="62" y="92"/>
                </a:lnTo>
                <a:lnTo>
                  <a:pt x="78" y="68"/>
                </a:lnTo>
                <a:lnTo>
                  <a:pt x="0" y="73"/>
                </a:lnTo>
                <a:close/>
              </a:path>
            </a:pathLst>
          </a:custGeom>
          <a:solidFill>
            <a:srgbClr val="756F6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2958" y="122393"/>
            <a:ext cx="692659" cy="32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044402" y="141128"/>
            <a:ext cx="7852852" cy="486407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endParaRPr lang="ru-RU" sz="1000" b="1" dirty="0">
              <a:solidFill>
                <a:srgbClr val="ED293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4992895" y="46375"/>
            <a:ext cx="3968449" cy="486407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ИНТЕГРАЦИЯ С ПАРТНЕРАМИ</a:t>
            </a:r>
          </a:p>
        </p:txBody>
      </p:sp>
      <p:pic>
        <p:nvPicPr>
          <p:cNvPr id="14" name="Picture 3" descr="C:\Users\ds915\Documents\Эмитенты белка\logo_f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85" y="166631"/>
            <a:ext cx="1197345" cy="38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>
            <a:extLst>
              <a:ext uri="{FF2B5EF4-FFF2-40B4-BE49-F238E27FC236}">
                <a16:creationId xmlns:a16="http://schemas.microsoft.com/office/drawing/2014/main" xmlns="" id="{E8B62D05-1A1E-7146-8319-01D157AA8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00" y1="2714" x2="95444" y2="2000"/>
                        <a14:foregroundMark x1="3222" y1="76571" x2="97333" y2="76857"/>
                        <a14:foregroundMark x1="40556" y1="84000" x2="58556" y2="93143"/>
                        <a14:foregroundMark x1="1778" y1="4143" x2="1556" y2="64429"/>
                        <a14:foregroundMark x1="98778" y1="38000" x2="98222" y2="68857"/>
                        <a14:foregroundMark x1="2111" y1="69714" x2="97111" y2="69429"/>
                        <a14:foregroundMark x1="35778" y1="94143" x2="37111" y2="93143"/>
                        <a14:foregroundMark x1="33444" y1="94000" x2="36333" y2="93143"/>
                        <a14:foregroundMark x1="62333" y1="93000" x2="66333" y2="94143"/>
                        <a14:foregroundMark x1="98222" y1="3000" x2="98333" y2="38429"/>
                        <a14:backgroundMark x1="3000" y1="3857" x2="96889" y2="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9952" y="677254"/>
            <a:ext cx="5110880" cy="4404350"/>
          </a:xfrm>
          <a:prstGeom prst="rect">
            <a:avLst/>
          </a:prstGeom>
          <a:noFill/>
          <a:ln>
            <a:noFill/>
          </a:ln>
          <a:effectLst>
            <a:outerShdw blurRad="12700" dist="50800" dir="54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00BFDD5F-DBD5-8B42-A607-679E4D61D1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694" y="888166"/>
            <a:ext cx="4682626" cy="2765888"/>
          </a:xfrm>
          <a:prstGeom prst="rect">
            <a:avLst/>
          </a:prstGeom>
        </p:spPr>
      </p:pic>
      <p:sp>
        <p:nvSpPr>
          <p:cNvPr id="53" name="Rectangle 9">
            <a:extLst>
              <a:ext uri="{FF2B5EF4-FFF2-40B4-BE49-F238E27FC236}">
                <a16:creationId xmlns:a16="http://schemas.microsoft.com/office/drawing/2014/main" xmlns="" id="{DCB899AD-5222-A74D-A45C-85769DFAA2A8}"/>
              </a:ext>
            </a:extLst>
          </p:cNvPr>
          <p:cNvSpPr/>
          <p:nvPr/>
        </p:nvSpPr>
        <p:spPr bwMode="auto">
          <a:xfrm>
            <a:off x="217478" y="1128679"/>
            <a:ext cx="413671" cy="381673"/>
          </a:xfrm>
          <a:prstGeom prst="rect">
            <a:avLst/>
          </a:prstGeom>
          <a:gradFill>
            <a:gsLst>
              <a:gs pos="0">
                <a:srgbClr val="FC7874"/>
              </a:gs>
              <a:gs pos="100000">
                <a:srgbClr val="EB2826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n-US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4" name="Straight Connector 40">
            <a:extLst>
              <a:ext uri="{FF2B5EF4-FFF2-40B4-BE49-F238E27FC236}">
                <a16:creationId xmlns:a16="http://schemas.microsoft.com/office/drawing/2014/main" xmlns="" id="{58FB1301-A5D8-9344-B6DC-CB0C3EEE3149}"/>
              </a:ext>
            </a:extLst>
          </p:cNvPr>
          <p:cNvCxnSpPr>
            <a:cxnSpLocks/>
          </p:cNvCxnSpPr>
          <p:nvPr/>
        </p:nvCxnSpPr>
        <p:spPr>
          <a:xfrm>
            <a:off x="867316" y="1128678"/>
            <a:ext cx="2576673" cy="0"/>
          </a:xfrm>
          <a:prstGeom prst="line">
            <a:avLst/>
          </a:prstGeom>
          <a:noFill/>
          <a:ln w="28575" cap="flat" cmpd="sng" algn="ctr">
            <a:solidFill>
              <a:srgbClr val="7F7F7F"/>
            </a:solidFill>
            <a:prstDash val="solid"/>
          </a:ln>
          <a:effectLst/>
        </p:spPr>
      </p:cxnSp>
      <p:sp>
        <p:nvSpPr>
          <p:cNvPr id="55" name="Footer Text">
            <a:extLst>
              <a:ext uri="{FF2B5EF4-FFF2-40B4-BE49-F238E27FC236}">
                <a16:creationId xmlns:a16="http://schemas.microsoft.com/office/drawing/2014/main" xmlns="" id="{9D618790-443C-FC43-B53B-6DE31D7D7BA3}"/>
              </a:ext>
            </a:extLst>
          </p:cNvPr>
          <p:cNvSpPr txBox="1"/>
          <p:nvPr/>
        </p:nvSpPr>
        <p:spPr>
          <a:xfrm>
            <a:off x="844064" y="1181731"/>
            <a:ext cx="2587410" cy="3877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indent="-68577" defTabSz="685766">
              <a:lnSpc>
                <a:spcPct val="120000"/>
              </a:lnSpc>
            </a:pPr>
            <a:r>
              <a:rPr lang="ru-RU" sz="1050" dirty="0">
                <a:solidFill>
                  <a:srgbClr val="4E4D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Баннеры и промо-страницы на сайте банка-партнера</a:t>
            </a:r>
          </a:p>
        </p:txBody>
      </p:sp>
      <p:sp>
        <p:nvSpPr>
          <p:cNvPr id="56" name="Freeform 45">
            <a:extLst>
              <a:ext uri="{FF2B5EF4-FFF2-40B4-BE49-F238E27FC236}">
                <a16:creationId xmlns:a16="http://schemas.microsoft.com/office/drawing/2014/main" xmlns="" id="{36387E97-9F8C-624E-99BB-B3C06CBA46ED}"/>
              </a:ext>
            </a:extLst>
          </p:cNvPr>
          <p:cNvSpPr>
            <a:spLocks/>
          </p:cNvSpPr>
          <p:nvPr/>
        </p:nvSpPr>
        <p:spPr bwMode="auto">
          <a:xfrm>
            <a:off x="697758" y="1181731"/>
            <a:ext cx="121133" cy="137053"/>
          </a:xfrm>
          <a:custGeom>
            <a:avLst/>
            <a:gdLst>
              <a:gd name="T0" fmla="*/ 308 w 2058"/>
              <a:gd name="T1" fmla="*/ 0 h 3497"/>
              <a:gd name="T2" fmla="*/ 338 w 2058"/>
              <a:gd name="T3" fmla="*/ 3 h 3497"/>
              <a:gd name="T4" fmla="*/ 368 w 2058"/>
              <a:gd name="T5" fmla="*/ 9 h 3497"/>
              <a:gd name="T6" fmla="*/ 396 w 2058"/>
              <a:gd name="T7" fmla="*/ 21 h 3497"/>
              <a:gd name="T8" fmla="*/ 420 w 2058"/>
              <a:gd name="T9" fmla="*/ 37 h 3497"/>
              <a:gd name="T10" fmla="*/ 443 w 2058"/>
              <a:gd name="T11" fmla="*/ 56 h 3497"/>
              <a:gd name="T12" fmla="*/ 2002 w 2058"/>
              <a:gd name="T13" fmla="*/ 1612 h 3497"/>
              <a:gd name="T14" fmla="*/ 2021 w 2058"/>
              <a:gd name="T15" fmla="*/ 1636 h 3497"/>
              <a:gd name="T16" fmla="*/ 2037 w 2058"/>
              <a:gd name="T17" fmla="*/ 1661 h 3497"/>
              <a:gd name="T18" fmla="*/ 2049 w 2058"/>
              <a:gd name="T19" fmla="*/ 1689 h 3497"/>
              <a:gd name="T20" fmla="*/ 2055 w 2058"/>
              <a:gd name="T21" fmla="*/ 1717 h 3497"/>
              <a:gd name="T22" fmla="*/ 2058 w 2058"/>
              <a:gd name="T23" fmla="*/ 1748 h 3497"/>
              <a:gd name="T24" fmla="*/ 2055 w 2058"/>
              <a:gd name="T25" fmla="*/ 1778 h 3497"/>
              <a:gd name="T26" fmla="*/ 2049 w 2058"/>
              <a:gd name="T27" fmla="*/ 1808 h 3497"/>
              <a:gd name="T28" fmla="*/ 2037 w 2058"/>
              <a:gd name="T29" fmla="*/ 1835 h 3497"/>
              <a:gd name="T30" fmla="*/ 2021 w 2058"/>
              <a:gd name="T31" fmla="*/ 1861 h 3497"/>
              <a:gd name="T32" fmla="*/ 2002 w 2058"/>
              <a:gd name="T33" fmla="*/ 1884 h 3497"/>
              <a:gd name="T34" fmla="*/ 442 w 2058"/>
              <a:gd name="T35" fmla="*/ 3441 h 3497"/>
              <a:gd name="T36" fmla="*/ 419 w 2058"/>
              <a:gd name="T37" fmla="*/ 3461 h 3497"/>
              <a:gd name="T38" fmla="*/ 393 w 2058"/>
              <a:gd name="T39" fmla="*/ 3477 h 3497"/>
              <a:gd name="T40" fmla="*/ 366 w 2058"/>
              <a:gd name="T41" fmla="*/ 3487 h 3497"/>
              <a:gd name="T42" fmla="*/ 337 w 2058"/>
              <a:gd name="T43" fmla="*/ 3495 h 3497"/>
              <a:gd name="T44" fmla="*/ 306 w 2058"/>
              <a:gd name="T45" fmla="*/ 3497 h 3497"/>
              <a:gd name="T46" fmla="*/ 276 w 2058"/>
              <a:gd name="T47" fmla="*/ 3495 h 3497"/>
              <a:gd name="T48" fmla="*/ 247 w 2058"/>
              <a:gd name="T49" fmla="*/ 3487 h 3497"/>
              <a:gd name="T50" fmla="*/ 220 w 2058"/>
              <a:gd name="T51" fmla="*/ 3477 h 3497"/>
              <a:gd name="T52" fmla="*/ 195 w 2058"/>
              <a:gd name="T53" fmla="*/ 3461 h 3497"/>
              <a:gd name="T54" fmla="*/ 171 w 2058"/>
              <a:gd name="T55" fmla="*/ 3441 h 3497"/>
              <a:gd name="T56" fmla="*/ 56 w 2058"/>
              <a:gd name="T57" fmla="*/ 3327 h 3497"/>
              <a:gd name="T58" fmla="*/ 37 w 2058"/>
              <a:gd name="T59" fmla="*/ 3304 h 3497"/>
              <a:gd name="T60" fmla="*/ 21 w 2058"/>
              <a:gd name="T61" fmla="*/ 3278 h 3497"/>
              <a:gd name="T62" fmla="*/ 10 w 2058"/>
              <a:gd name="T63" fmla="*/ 3251 h 3497"/>
              <a:gd name="T64" fmla="*/ 3 w 2058"/>
              <a:gd name="T65" fmla="*/ 3222 h 3497"/>
              <a:gd name="T66" fmla="*/ 0 w 2058"/>
              <a:gd name="T67" fmla="*/ 3191 h 3497"/>
              <a:gd name="T68" fmla="*/ 3 w 2058"/>
              <a:gd name="T69" fmla="*/ 3161 h 3497"/>
              <a:gd name="T70" fmla="*/ 10 w 2058"/>
              <a:gd name="T71" fmla="*/ 3132 h 3497"/>
              <a:gd name="T72" fmla="*/ 21 w 2058"/>
              <a:gd name="T73" fmla="*/ 3104 h 3497"/>
              <a:gd name="T74" fmla="*/ 37 w 2058"/>
              <a:gd name="T75" fmla="*/ 3079 h 3497"/>
              <a:gd name="T76" fmla="*/ 56 w 2058"/>
              <a:gd name="T77" fmla="*/ 3056 h 3497"/>
              <a:gd name="T78" fmla="*/ 1366 w 2058"/>
              <a:gd name="T79" fmla="*/ 1748 h 3497"/>
              <a:gd name="T80" fmla="*/ 57 w 2058"/>
              <a:gd name="T81" fmla="*/ 441 h 3497"/>
              <a:gd name="T82" fmla="*/ 37 w 2058"/>
              <a:gd name="T83" fmla="*/ 418 h 3497"/>
              <a:gd name="T84" fmla="*/ 22 w 2058"/>
              <a:gd name="T85" fmla="*/ 391 h 3497"/>
              <a:gd name="T86" fmla="*/ 11 w 2058"/>
              <a:gd name="T87" fmla="*/ 364 h 3497"/>
              <a:gd name="T88" fmla="*/ 4 w 2058"/>
              <a:gd name="T89" fmla="*/ 335 h 3497"/>
              <a:gd name="T90" fmla="*/ 2 w 2058"/>
              <a:gd name="T91" fmla="*/ 306 h 3497"/>
              <a:gd name="T92" fmla="*/ 4 w 2058"/>
              <a:gd name="T93" fmla="*/ 277 h 3497"/>
              <a:gd name="T94" fmla="*/ 11 w 2058"/>
              <a:gd name="T95" fmla="*/ 248 h 3497"/>
              <a:gd name="T96" fmla="*/ 22 w 2058"/>
              <a:gd name="T97" fmla="*/ 220 h 3497"/>
              <a:gd name="T98" fmla="*/ 37 w 2058"/>
              <a:gd name="T99" fmla="*/ 195 h 3497"/>
              <a:gd name="T100" fmla="*/ 57 w 2058"/>
              <a:gd name="T101" fmla="*/ 170 h 3497"/>
              <a:gd name="T102" fmla="*/ 172 w 2058"/>
              <a:gd name="T103" fmla="*/ 56 h 3497"/>
              <a:gd name="T104" fmla="*/ 196 w 2058"/>
              <a:gd name="T105" fmla="*/ 37 h 3497"/>
              <a:gd name="T106" fmla="*/ 221 w 2058"/>
              <a:gd name="T107" fmla="*/ 21 h 3497"/>
              <a:gd name="T108" fmla="*/ 249 w 2058"/>
              <a:gd name="T109" fmla="*/ 9 h 3497"/>
              <a:gd name="T110" fmla="*/ 277 w 2058"/>
              <a:gd name="T111" fmla="*/ 3 h 3497"/>
              <a:gd name="T112" fmla="*/ 308 w 2058"/>
              <a:gd name="T113" fmla="*/ 0 h 3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58" h="3497">
                <a:moveTo>
                  <a:pt x="308" y="0"/>
                </a:moveTo>
                <a:lnTo>
                  <a:pt x="338" y="3"/>
                </a:lnTo>
                <a:lnTo>
                  <a:pt x="368" y="9"/>
                </a:lnTo>
                <a:lnTo>
                  <a:pt x="396" y="21"/>
                </a:lnTo>
                <a:lnTo>
                  <a:pt x="420" y="37"/>
                </a:lnTo>
                <a:lnTo>
                  <a:pt x="443" y="56"/>
                </a:lnTo>
                <a:lnTo>
                  <a:pt x="2002" y="1612"/>
                </a:lnTo>
                <a:lnTo>
                  <a:pt x="2021" y="1636"/>
                </a:lnTo>
                <a:lnTo>
                  <a:pt x="2037" y="1661"/>
                </a:lnTo>
                <a:lnTo>
                  <a:pt x="2049" y="1689"/>
                </a:lnTo>
                <a:lnTo>
                  <a:pt x="2055" y="1717"/>
                </a:lnTo>
                <a:lnTo>
                  <a:pt x="2058" y="1748"/>
                </a:lnTo>
                <a:lnTo>
                  <a:pt x="2055" y="1778"/>
                </a:lnTo>
                <a:lnTo>
                  <a:pt x="2049" y="1808"/>
                </a:lnTo>
                <a:lnTo>
                  <a:pt x="2037" y="1835"/>
                </a:lnTo>
                <a:lnTo>
                  <a:pt x="2021" y="1861"/>
                </a:lnTo>
                <a:lnTo>
                  <a:pt x="2002" y="1884"/>
                </a:lnTo>
                <a:lnTo>
                  <a:pt x="442" y="3441"/>
                </a:lnTo>
                <a:lnTo>
                  <a:pt x="419" y="3461"/>
                </a:lnTo>
                <a:lnTo>
                  <a:pt x="393" y="3477"/>
                </a:lnTo>
                <a:lnTo>
                  <a:pt x="366" y="3487"/>
                </a:lnTo>
                <a:lnTo>
                  <a:pt x="337" y="3495"/>
                </a:lnTo>
                <a:lnTo>
                  <a:pt x="306" y="3497"/>
                </a:lnTo>
                <a:lnTo>
                  <a:pt x="276" y="3495"/>
                </a:lnTo>
                <a:lnTo>
                  <a:pt x="247" y="3487"/>
                </a:lnTo>
                <a:lnTo>
                  <a:pt x="220" y="3477"/>
                </a:lnTo>
                <a:lnTo>
                  <a:pt x="195" y="3461"/>
                </a:lnTo>
                <a:lnTo>
                  <a:pt x="171" y="3441"/>
                </a:lnTo>
                <a:lnTo>
                  <a:pt x="56" y="3327"/>
                </a:lnTo>
                <a:lnTo>
                  <a:pt x="37" y="3304"/>
                </a:lnTo>
                <a:lnTo>
                  <a:pt x="21" y="3278"/>
                </a:lnTo>
                <a:lnTo>
                  <a:pt x="10" y="3251"/>
                </a:lnTo>
                <a:lnTo>
                  <a:pt x="3" y="3222"/>
                </a:lnTo>
                <a:lnTo>
                  <a:pt x="0" y="3191"/>
                </a:lnTo>
                <a:lnTo>
                  <a:pt x="3" y="3161"/>
                </a:lnTo>
                <a:lnTo>
                  <a:pt x="10" y="3132"/>
                </a:lnTo>
                <a:lnTo>
                  <a:pt x="21" y="3104"/>
                </a:lnTo>
                <a:lnTo>
                  <a:pt x="37" y="3079"/>
                </a:lnTo>
                <a:lnTo>
                  <a:pt x="56" y="3056"/>
                </a:lnTo>
                <a:lnTo>
                  <a:pt x="1366" y="1748"/>
                </a:lnTo>
                <a:lnTo>
                  <a:pt x="57" y="441"/>
                </a:lnTo>
                <a:lnTo>
                  <a:pt x="37" y="418"/>
                </a:lnTo>
                <a:lnTo>
                  <a:pt x="22" y="391"/>
                </a:lnTo>
                <a:lnTo>
                  <a:pt x="11" y="364"/>
                </a:lnTo>
                <a:lnTo>
                  <a:pt x="4" y="335"/>
                </a:lnTo>
                <a:lnTo>
                  <a:pt x="2" y="306"/>
                </a:lnTo>
                <a:lnTo>
                  <a:pt x="4" y="277"/>
                </a:lnTo>
                <a:lnTo>
                  <a:pt x="11" y="248"/>
                </a:lnTo>
                <a:lnTo>
                  <a:pt x="22" y="220"/>
                </a:lnTo>
                <a:lnTo>
                  <a:pt x="37" y="195"/>
                </a:lnTo>
                <a:lnTo>
                  <a:pt x="57" y="170"/>
                </a:lnTo>
                <a:lnTo>
                  <a:pt x="172" y="56"/>
                </a:lnTo>
                <a:lnTo>
                  <a:pt x="196" y="37"/>
                </a:lnTo>
                <a:lnTo>
                  <a:pt x="221" y="21"/>
                </a:lnTo>
                <a:lnTo>
                  <a:pt x="249" y="9"/>
                </a:lnTo>
                <a:lnTo>
                  <a:pt x="277" y="3"/>
                </a:lnTo>
                <a:lnTo>
                  <a:pt x="308" y="0"/>
                </a:lnTo>
                <a:close/>
              </a:path>
            </a:pathLst>
          </a:custGeom>
          <a:solidFill>
            <a:srgbClr val="D31C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defTabSz="685766">
              <a:defRPr/>
            </a:pPr>
            <a:endParaRPr lang="en-US" sz="1400" kern="0">
              <a:solidFill>
                <a:prstClr val="black"/>
              </a:solidFill>
            </a:endParaRPr>
          </a:p>
        </p:txBody>
      </p:sp>
      <p:sp>
        <p:nvSpPr>
          <p:cNvPr id="57" name="Rectangle 9">
            <a:extLst>
              <a:ext uri="{FF2B5EF4-FFF2-40B4-BE49-F238E27FC236}">
                <a16:creationId xmlns:a16="http://schemas.microsoft.com/office/drawing/2014/main" xmlns="" id="{C42D869B-5B11-4A4F-BB76-832B0151186F}"/>
              </a:ext>
            </a:extLst>
          </p:cNvPr>
          <p:cNvSpPr/>
          <p:nvPr/>
        </p:nvSpPr>
        <p:spPr bwMode="auto">
          <a:xfrm>
            <a:off x="217478" y="2283974"/>
            <a:ext cx="413671" cy="381673"/>
          </a:xfrm>
          <a:prstGeom prst="rect">
            <a:avLst/>
          </a:prstGeom>
          <a:gradFill>
            <a:gsLst>
              <a:gs pos="0">
                <a:srgbClr val="FC7874"/>
              </a:gs>
              <a:gs pos="100000">
                <a:srgbClr val="EB2826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US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8" name="Straight Connector 40">
            <a:extLst>
              <a:ext uri="{FF2B5EF4-FFF2-40B4-BE49-F238E27FC236}">
                <a16:creationId xmlns:a16="http://schemas.microsoft.com/office/drawing/2014/main" xmlns="" id="{92CAF34F-0273-8D48-AEB3-6E22235B3866}"/>
              </a:ext>
            </a:extLst>
          </p:cNvPr>
          <p:cNvCxnSpPr>
            <a:cxnSpLocks/>
          </p:cNvCxnSpPr>
          <p:nvPr/>
        </p:nvCxnSpPr>
        <p:spPr>
          <a:xfrm>
            <a:off x="867316" y="2283973"/>
            <a:ext cx="2576673" cy="0"/>
          </a:xfrm>
          <a:prstGeom prst="line">
            <a:avLst/>
          </a:prstGeom>
          <a:noFill/>
          <a:ln w="28575" cap="flat" cmpd="sng" algn="ctr">
            <a:solidFill>
              <a:srgbClr val="7F7F7F"/>
            </a:solidFill>
            <a:prstDash val="solid"/>
          </a:ln>
          <a:effectLst/>
        </p:spPr>
      </p:cxnSp>
      <p:sp>
        <p:nvSpPr>
          <p:cNvPr id="60" name="Freeform 45">
            <a:extLst>
              <a:ext uri="{FF2B5EF4-FFF2-40B4-BE49-F238E27FC236}">
                <a16:creationId xmlns:a16="http://schemas.microsoft.com/office/drawing/2014/main" xmlns="" id="{1C0BA5D5-F27A-074C-894F-C9E6C6A2308C}"/>
              </a:ext>
            </a:extLst>
          </p:cNvPr>
          <p:cNvSpPr>
            <a:spLocks/>
          </p:cNvSpPr>
          <p:nvPr/>
        </p:nvSpPr>
        <p:spPr bwMode="auto">
          <a:xfrm>
            <a:off x="697758" y="2337026"/>
            <a:ext cx="121133" cy="137053"/>
          </a:xfrm>
          <a:custGeom>
            <a:avLst/>
            <a:gdLst>
              <a:gd name="T0" fmla="*/ 308 w 2058"/>
              <a:gd name="T1" fmla="*/ 0 h 3497"/>
              <a:gd name="T2" fmla="*/ 338 w 2058"/>
              <a:gd name="T3" fmla="*/ 3 h 3497"/>
              <a:gd name="T4" fmla="*/ 368 w 2058"/>
              <a:gd name="T5" fmla="*/ 9 h 3497"/>
              <a:gd name="T6" fmla="*/ 396 w 2058"/>
              <a:gd name="T7" fmla="*/ 21 h 3497"/>
              <a:gd name="T8" fmla="*/ 420 w 2058"/>
              <a:gd name="T9" fmla="*/ 37 h 3497"/>
              <a:gd name="T10" fmla="*/ 443 w 2058"/>
              <a:gd name="T11" fmla="*/ 56 h 3497"/>
              <a:gd name="T12" fmla="*/ 2002 w 2058"/>
              <a:gd name="T13" fmla="*/ 1612 h 3497"/>
              <a:gd name="T14" fmla="*/ 2021 w 2058"/>
              <a:gd name="T15" fmla="*/ 1636 h 3497"/>
              <a:gd name="T16" fmla="*/ 2037 w 2058"/>
              <a:gd name="T17" fmla="*/ 1661 h 3497"/>
              <a:gd name="T18" fmla="*/ 2049 w 2058"/>
              <a:gd name="T19" fmla="*/ 1689 h 3497"/>
              <a:gd name="T20" fmla="*/ 2055 w 2058"/>
              <a:gd name="T21" fmla="*/ 1717 h 3497"/>
              <a:gd name="T22" fmla="*/ 2058 w 2058"/>
              <a:gd name="T23" fmla="*/ 1748 h 3497"/>
              <a:gd name="T24" fmla="*/ 2055 w 2058"/>
              <a:gd name="T25" fmla="*/ 1778 h 3497"/>
              <a:gd name="T26" fmla="*/ 2049 w 2058"/>
              <a:gd name="T27" fmla="*/ 1808 h 3497"/>
              <a:gd name="T28" fmla="*/ 2037 w 2058"/>
              <a:gd name="T29" fmla="*/ 1835 h 3497"/>
              <a:gd name="T30" fmla="*/ 2021 w 2058"/>
              <a:gd name="T31" fmla="*/ 1861 h 3497"/>
              <a:gd name="T32" fmla="*/ 2002 w 2058"/>
              <a:gd name="T33" fmla="*/ 1884 h 3497"/>
              <a:gd name="T34" fmla="*/ 442 w 2058"/>
              <a:gd name="T35" fmla="*/ 3441 h 3497"/>
              <a:gd name="T36" fmla="*/ 419 w 2058"/>
              <a:gd name="T37" fmla="*/ 3461 h 3497"/>
              <a:gd name="T38" fmla="*/ 393 w 2058"/>
              <a:gd name="T39" fmla="*/ 3477 h 3497"/>
              <a:gd name="T40" fmla="*/ 366 w 2058"/>
              <a:gd name="T41" fmla="*/ 3487 h 3497"/>
              <a:gd name="T42" fmla="*/ 337 w 2058"/>
              <a:gd name="T43" fmla="*/ 3495 h 3497"/>
              <a:gd name="T44" fmla="*/ 306 w 2058"/>
              <a:gd name="T45" fmla="*/ 3497 h 3497"/>
              <a:gd name="T46" fmla="*/ 276 w 2058"/>
              <a:gd name="T47" fmla="*/ 3495 h 3497"/>
              <a:gd name="T48" fmla="*/ 247 w 2058"/>
              <a:gd name="T49" fmla="*/ 3487 h 3497"/>
              <a:gd name="T50" fmla="*/ 220 w 2058"/>
              <a:gd name="T51" fmla="*/ 3477 h 3497"/>
              <a:gd name="T52" fmla="*/ 195 w 2058"/>
              <a:gd name="T53" fmla="*/ 3461 h 3497"/>
              <a:gd name="T54" fmla="*/ 171 w 2058"/>
              <a:gd name="T55" fmla="*/ 3441 h 3497"/>
              <a:gd name="T56" fmla="*/ 56 w 2058"/>
              <a:gd name="T57" fmla="*/ 3327 h 3497"/>
              <a:gd name="T58" fmla="*/ 37 w 2058"/>
              <a:gd name="T59" fmla="*/ 3304 h 3497"/>
              <a:gd name="T60" fmla="*/ 21 w 2058"/>
              <a:gd name="T61" fmla="*/ 3278 h 3497"/>
              <a:gd name="T62" fmla="*/ 10 w 2058"/>
              <a:gd name="T63" fmla="*/ 3251 h 3497"/>
              <a:gd name="T64" fmla="*/ 3 w 2058"/>
              <a:gd name="T65" fmla="*/ 3222 h 3497"/>
              <a:gd name="T66" fmla="*/ 0 w 2058"/>
              <a:gd name="T67" fmla="*/ 3191 h 3497"/>
              <a:gd name="T68" fmla="*/ 3 w 2058"/>
              <a:gd name="T69" fmla="*/ 3161 h 3497"/>
              <a:gd name="T70" fmla="*/ 10 w 2058"/>
              <a:gd name="T71" fmla="*/ 3132 h 3497"/>
              <a:gd name="T72" fmla="*/ 21 w 2058"/>
              <a:gd name="T73" fmla="*/ 3104 h 3497"/>
              <a:gd name="T74" fmla="*/ 37 w 2058"/>
              <a:gd name="T75" fmla="*/ 3079 h 3497"/>
              <a:gd name="T76" fmla="*/ 56 w 2058"/>
              <a:gd name="T77" fmla="*/ 3056 h 3497"/>
              <a:gd name="T78" fmla="*/ 1366 w 2058"/>
              <a:gd name="T79" fmla="*/ 1748 h 3497"/>
              <a:gd name="T80" fmla="*/ 57 w 2058"/>
              <a:gd name="T81" fmla="*/ 441 h 3497"/>
              <a:gd name="T82" fmla="*/ 37 w 2058"/>
              <a:gd name="T83" fmla="*/ 418 h 3497"/>
              <a:gd name="T84" fmla="*/ 22 w 2058"/>
              <a:gd name="T85" fmla="*/ 391 h 3497"/>
              <a:gd name="T86" fmla="*/ 11 w 2058"/>
              <a:gd name="T87" fmla="*/ 364 h 3497"/>
              <a:gd name="T88" fmla="*/ 4 w 2058"/>
              <a:gd name="T89" fmla="*/ 335 h 3497"/>
              <a:gd name="T90" fmla="*/ 2 w 2058"/>
              <a:gd name="T91" fmla="*/ 306 h 3497"/>
              <a:gd name="T92" fmla="*/ 4 w 2058"/>
              <a:gd name="T93" fmla="*/ 277 h 3497"/>
              <a:gd name="T94" fmla="*/ 11 w 2058"/>
              <a:gd name="T95" fmla="*/ 248 h 3497"/>
              <a:gd name="T96" fmla="*/ 22 w 2058"/>
              <a:gd name="T97" fmla="*/ 220 h 3497"/>
              <a:gd name="T98" fmla="*/ 37 w 2058"/>
              <a:gd name="T99" fmla="*/ 195 h 3497"/>
              <a:gd name="T100" fmla="*/ 57 w 2058"/>
              <a:gd name="T101" fmla="*/ 170 h 3497"/>
              <a:gd name="T102" fmla="*/ 172 w 2058"/>
              <a:gd name="T103" fmla="*/ 56 h 3497"/>
              <a:gd name="T104" fmla="*/ 196 w 2058"/>
              <a:gd name="T105" fmla="*/ 37 h 3497"/>
              <a:gd name="T106" fmla="*/ 221 w 2058"/>
              <a:gd name="T107" fmla="*/ 21 h 3497"/>
              <a:gd name="T108" fmla="*/ 249 w 2058"/>
              <a:gd name="T109" fmla="*/ 9 h 3497"/>
              <a:gd name="T110" fmla="*/ 277 w 2058"/>
              <a:gd name="T111" fmla="*/ 3 h 3497"/>
              <a:gd name="T112" fmla="*/ 308 w 2058"/>
              <a:gd name="T113" fmla="*/ 0 h 3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58" h="3497">
                <a:moveTo>
                  <a:pt x="308" y="0"/>
                </a:moveTo>
                <a:lnTo>
                  <a:pt x="338" y="3"/>
                </a:lnTo>
                <a:lnTo>
                  <a:pt x="368" y="9"/>
                </a:lnTo>
                <a:lnTo>
                  <a:pt x="396" y="21"/>
                </a:lnTo>
                <a:lnTo>
                  <a:pt x="420" y="37"/>
                </a:lnTo>
                <a:lnTo>
                  <a:pt x="443" y="56"/>
                </a:lnTo>
                <a:lnTo>
                  <a:pt x="2002" y="1612"/>
                </a:lnTo>
                <a:lnTo>
                  <a:pt x="2021" y="1636"/>
                </a:lnTo>
                <a:lnTo>
                  <a:pt x="2037" y="1661"/>
                </a:lnTo>
                <a:lnTo>
                  <a:pt x="2049" y="1689"/>
                </a:lnTo>
                <a:lnTo>
                  <a:pt x="2055" y="1717"/>
                </a:lnTo>
                <a:lnTo>
                  <a:pt x="2058" y="1748"/>
                </a:lnTo>
                <a:lnTo>
                  <a:pt x="2055" y="1778"/>
                </a:lnTo>
                <a:lnTo>
                  <a:pt x="2049" y="1808"/>
                </a:lnTo>
                <a:lnTo>
                  <a:pt x="2037" y="1835"/>
                </a:lnTo>
                <a:lnTo>
                  <a:pt x="2021" y="1861"/>
                </a:lnTo>
                <a:lnTo>
                  <a:pt x="2002" y="1884"/>
                </a:lnTo>
                <a:lnTo>
                  <a:pt x="442" y="3441"/>
                </a:lnTo>
                <a:lnTo>
                  <a:pt x="419" y="3461"/>
                </a:lnTo>
                <a:lnTo>
                  <a:pt x="393" y="3477"/>
                </a:lnTo>
                <a:lnTo>
                  <a:pt x="366" y="3487"/>
                </a:lnTo>
                <a:lnTo>
                  <a:pt x="337" y="3495"/>
                </a:lnTo>
                <a:lnTo>
                  <a:pt x="306" y="3497"/>
                </a:lnTo>
                <a:lnTo>
                  <a:pt x="276" y="3495"/>
                </a:lnTo>
                <a:lnTo>
                  <a:pt x="247" y="3487"/>
                </a:lnTo>
                <a:lnTo>
                  <a:pt x="220" y="3477"/>
                </a:lnTo>
                <a:lnTo>
                  <a:pt x="195" y="3461"/>
                </a:lnTo>
                <a:lnTo>
                  <a:pt x="171" y="3441"/>
                </a:lnTo>
                <a:lnTo>
                  <a:pt x="56" y="3327"/>
                </a:lnTo>
                <a:lnTo>
                  <a:pt x="37" y="3304"/>
                </a:lnTo>
                <a:lnTo>
                  <a:pt x="21" y="3278"/>
                </a:lnTo>
                <a:lnTo>
                  <a:pt x="10" y="3251"/>
                </a:lnTo>
                <a:lnTo>
                  <a:pt x="3" y="3222"/>
                </a:lnTo>
                <a:lnTo>
                  <a:pt x="0" y="3191"/>
                </a:lnTo>
                <a:lnTo>
                  <a:pt x="3" y="3161"/>
                </a:lnTo>
                <a:lnTo>
                  <a:pt x="10" y="3132"/>
                </a:lnTo>
                <a:lnTo>
                  <a:pt x="21" y="3104"/>
                </a:lnTo>
                <a:lnTo>
                  <a:pt x="37" y="3079"/>
                </a:lnTo>
                <a:lnTo>
                  <a:pt x="56" y="3056"/>
                </a:lnTo>
                <a:lnTo>
                  <a:pt x="1366" y="1748"/>
                </a:lnTo>
                <a:lnTo>
                  <a:pt x="57" y="441"/>
                </a:lnTo>
                <a:lnTo>
                  <a:pt x="37" y="418"/>
                </a:lnTo>
                <a:lnTo>
                  <a:pt x="22" y="391"/>
                </a:lnTo>
                <a:lnTo>
                  <a:pt x="11" y="364"/>
                </a:lnTo>
                <a:lnTo>
                  <a:pt x="4" y="335"/>
                </a:lnTo>
                <a:lnTo>
                  <a:pt x="2" y="306"/>
                </a:lnTo>
                <a:lnTo>
                  <a:pt x="4" y="277"/>
                </a:lnTo>
                <a:lnTo>
                  <a:pt x="11" y="248"/>
                </a:lnTo>
                <a:lnTo>
                  <a:pt x="22" y="220"/>
                </a:lnTo>
                <a:lnTo>
                  <a:pt x="37" y="195"/>
                </a:lnTo>
                <a:lnTo>
                  <a:pt x="57" y="170"/>
                </a:lnTo>
                <a:lnTo>
                  <a:pt x="172" y="56"/>
                </a:lnTo>
                <a:lnTo>
                  <a:pt x="196" y="37"/>
                </a:lnTo>
                <a:lnTo>
                  <a:pt x="221" y="21"/>
                </a:lnTo>
                <a:lnTo>
                  <a:pt x="249" y="9"/>
                </a:lnTo>
                <a:lnTo>
                  <a:pt x="277" y="3"/>
                </a:lnTo>
                <a:lnTo>
                  <a:pt x="308" y="0"/>
                </a:lnTo>
                <a:close/>
              </a:path>
            </a:pathLst>
          </a:custGeom>
          <a:solidFill>
            <a:srgbClr val="D31C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defTabSz="685766">
              <a:defRPr/>
            </a:pPr>
            <a:endParaRPr lang="en-US" sz="1400" kern="0">
              <a:solidFill>
                <a:prstClr val="black"/>
              </a:solidFill>
            </a:endParaRPr>
          </a:p>
        </p:txBody>
      </p:sp>
      <p:sp>
        <p:nvSpPr>
          <p:cNvPr id="61" name="Rectangle 9">
            <a:extLst>
              <a:ext uri="{FF2B5EF4-FFF2-40B4-BE49-F238E27FC236}">
                <a16:creationId xmlns:a16="http://schemas.microsoft.com/office/drawing/2014/main" xmlns="" id="{3FF7BA61-1F15-0940-965F-A2C21198F565}"/>
              </a:ext>
            </a:extLst>
          </p:cNvPr>
          <p:cNvSpPr/>
          <p:nvPr/>
        </p:nvSpPr>
        <p:spPr bwMode="auto">
          <a:xfrm>
            <a:off x="217478" y="3492322"/>
            <a:ext cx="413671" cy="381673"/>
          </a:xfrm>
          <a:prstGeom prst="rect">
            <a:avLst/>
          </a:prstGeom>
          <a:gradFill>
            <a:gsLst>
              <a:gs pos="0">
                <a:srgbClr val="FC7874"/>
              </a:gs>
              <a:gs pos="100000">
                <a:srgbClr val="EB2826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en-US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2" name="Straight Connector 40">
            <a:extLst>
              <a:ext uri="{FF2B5EF4-FFF2-40B4-BE49-F238E27FC236}">
                <a16:creationId xmlns:a16="http://schemas.microsoft.com/office/drawing/2014/main" xmlns="" id="{9103CEDB-DB56-BA4D-9CC9-48F80A348D22}"/>
              </a:ext>
            </a:extLst>
          </p:cNvPr>
          <p:cNvCxnSpPr>
            <a:cxnSpLocks/>
          </p:cNvCxnSpPr>
          <p:nvPr/>
        </p:nvCxnSpPr>
        <p:spPr>
          <a:xfrm>
            <a:off x="867316" y="3492321"/>
            <a:ext cx="2576673" cy="0"/>
          </a:xfrm>
          <a:prstGeom prst="line">
            <a:avLst/>
          </a:prstGeom>
          <a:noFill/>
          <a:ln w="28575" cap="flat" cmpd="sng" algn="ctr">
            <a:solidFill>
              <a:srgbClr val="7F7F7F"/>
            </a:solidFill>
            <a:prstDash val="solid"/>
          </a:ln>
          <a:effectLst/>
        </p:spPr>
      </p:cxnSp>
      <p:sp>
        <p:nvSpPr>
          <p:cNvPr id="63" name="Footer Text">
            <a:extLst>
              <a:ext uri="{FF2B5EF4-FFF2-40B4-BE49-F238E27FC236}">
                <a16:creationId xmlns:a16="http://schemas.microsoft.com/office/drawing/2014/main" xmlns="" id="{F1FD681A-3917-0742-824E-8A4BF6D78AC8}"/>
              </a:ext>
            </a:extLst>
          </p:cNvPr>
          <p:cNvSpPr txBox="1"/>
          <p:nvPr/>
        </p:nvSpPr>
        <p:spPr>
          <a:xfrm>
            <a:off x="844064" y="3545374"/>
            <a:ext cx="2587410" cy="3877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indent="-68577" defTabSz="685766">
              <a:lnSpc>
                <a:spcPct val="120000"/>
              </a:lnSpc>
            </a:pPr>
            <a:r>
              <a:rPr lang="ru-RU" sz="1050" dirty="0">
                <a:solidFill>
                  <a:srgbClr val="4E4D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Продажа продуктов (вклад + ПИФ) через отделения банка</a:t>
            </a:r>
            <a:endParaRPr lang="ru-RU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" name="Freeform 45">
            <a:extLst>
              <a:ext uri="{FF2B5EF4-FFF2-40B4-BE49-F238E27FC236}">
                <a16:creationId xmlns:a16="http://schemas.microsoft.com/office/drawing/2014/main" xmlns="" id="{53EB09B8-C6A9-9D4F-9927-4257F1541C45}"/>
              </a:ext>
            </a:extLst>
          </p:cNvPr>
          <p:cNvSpPr>
            <a:spLocks/>
          </p:cNvSpPr>
          <p:nvPr/>
        </p:nvSpPr>
        <p:spPr bwMode="auto">
          <a:xfrm>
            <a:off x="697758" y="3545374"/>
            <a:ext cx="121133" cy="137053"/>
          </a:xfrm>
          <a:custGeom>
            <a:avLst/>
            <a:gdLst>
              <a:gd name="T0" fmla="*/ 308 w 2058"/>
              <a:gd name="T1" fmla="*/ 0 h 3497"/>
              <a:gd name="T2" fmla="*/ 338 w 2058"/>
              <a:gd name="T3" fmla="*/ 3 h 3497"/>
              <a:gd name="T4" fmla="*/ 368 w 2058"/>
              <a:gd name="T5" fmla="*/ 9 h 3497"/>
              <a:gd name="T6" fmla="*/ 396 w 2058"/>
              <a:gd name="T7" fmla="*/ 21 h 3497"/>
              <a:gd name="T8" fmla="*/ 420 w 2058"/>
              <a:gd name="T9" fmla="*/ 37 h 3497"/>
              <a:gd name="T10" fmla="*/ 443 w 2058"/>
              <a:gd name="T11" fmla="*/ 56 h 3497"/>
              <a:gd name="T12" fmla="*/ 2002 w 2058"/>
              <a:gd name="T13" fmla="*/ 1612 h 3497"/>
              <a:gd name="T14" fmla="*/ 2021 w 2058"/>
              <a:gd name="T15" fmla="*/ 1636 h 3497"/>
              <a:gd name="T16" fmla="*/ 2037 w 2058"/>
              <a:gd name="T17" fmla="*/ 1661 h 3497"/>
              <a:gd name="T18" fmla="*/ 2049 w 2058"/>
              <a:gd name="T19" fmla="*/ 1689 h 3497"/>
              <a:gd name="T20" fmla="*/ 2055 w 2058"/>
              <a:gd name="T21" fmla="*/ 1717 h 3497"/>
              <a:gd name="T22" fmla="*/ 2058 w 2058"/>
              <a:gd name="T23" fmla="*/ 1748 h 3497"/>
              <a:gd name="T24" fmla="*/ 2055 w 2058"/>
              <a:gd name="T25" fmla="*/ 1778 h 3497"/>
              <a:gd name="T26" fmla="*/ 2049 w 2058"/>
              <a:gd name="T27" fmla="*/ 1808 h 3497"/>
              <a:gd name="T28" fmla="*/ 2037 w 2058"/>
              <a:gd name="T29" fmla="*/ 1835 h 3497"/>
              <a:gd name="T30" fmla="*/ 2021 w 2058"/>
              <a:gd name="T31" fmla="*/ 1861 h 3497"/>
              <a:gd name="T32" fmla="*/ 2002 w 2058"/>
              <a:gd name="T33" fmla="*/ 1884 h 3497"/>
              <a:gd name="T34" fmla="*/ 442 w 2058"/>
              <a:gd name="T35" fmla="*/ 3441 h 3497"/>
              <a:gd name="T36" fmla="*/ 419 w 2058"/>
              <a:gd name="T37" fmla="*/ 3461 h 3497"/>
              <a:gd name="T38" fmla="*/ 393 w 2058"/>
              <a:gd name="T39" fmla="*/ 3477 h 3497"/>
              <a:gd name="T40" fmla="*/ 366 w 2058"/>
              <a:gd name="T41" fmla="*/ 3487 h 3497"/>
              <a:gd name="T42" fmla="*/ 337 w 2058"/>
              <a:gd name="T43" fmla="*/ 3495 h 3497"/>
              <a:gd name="T44" fmla="*/ 306 w 2058"/>
              <a:gd name="T45" fmla="*/ 3497 h 3497"/>
              <a:gd name="T46" fmla="*/ 276 w 2058"/>
              <a:gd name="T47" fmla="*/ 3495 h 3497"/>
              <a:gd name="T48" fmla="*/ 247 w 2058"/>
              <a:gd name="T49" fmla="*/ 3487 h 3497"/>
              <a:gd name="T50" fmla="*/ 220 w 2058"/>
              <a:gd name="T51" fmla="*/ 3477 h 3497"/>
              <a:gd name="T52" fmla="*/ 195 w 2058"/>
              <a:gd name="T53" fmla="*/ 3461 h 3497"/>
              <a:gd name="T54" fmla="*/ 171 w 2058"/>
              <a:gd name="T55" fmla="*/ 3441 h 3497"/>
              <a:gd name="T56" fmla="*/ 56 w 2058"/>
              <a:gd name="T57" fmla="*/ 3327 h 3497"/>
              <a:gd name="T58" fmla="*/ 37 w 2058"/>
              <a:gd name="T59" fmla="*/ 3304 h 3497"/>
              <a:gd name="T60" fmla="*/ 21 w 2058"/>
              <a:gd name="T61" fmla="*/ 3278 h 3497"/>
              <a:gd name="T62" fmla="*/ 10 w 2058"/>
              <a:gd name="T63" fmla="*/ 3251 h 3497"/>
              <a:gd name="T64" fmla="*/ 3 w 2058"/>
              <a:gd name="T65" fmla="*/ 3222 h 3497"/>
              <a:gd name="T66" fmla="*/ 0 w 2058"/>
              <a:gd name="T67" fmla="*/ 3191 h 3497"/>
              <a:gd name="T68" fmla="*/ 3 w 2058"/>
              <a:gd name="T69" fmla="*/ 3161 h 3497"/>
              <a:gd name="T70" fmla="*/ 10 w 2058"/>
              <a:gd name="T71" fmla="*/ 3132 h 3497"/>
              <a:gd name="T72" fmla="*/ 21 w 2058"/>
              <a:gd name="T73" fmla="*/ 3104 h 3497"/>
              <a:gd name="T74" fmla="*/ 37 w 2058"/>
              <a:gd name="T75" fmla="*/ 3079 h 3497"/>
              <a:gd name="T76" fmla="*/ 56 w 2058"/>
              <a:gd name="T77" fmla="*/ 3056 h 3497"/>
              <a:gd name="T78" fmla="*/ 1366 w 2058"/>
              <a:gd name="T79" fmla="*/ 1748 h 3497"/>
              <a:gd name="T80" fmla="*/ 57 w 2058"/>
              <a:gd name="T81" fmla="*/ 441 h 3497"/>
              <a:gd name="T82" fmla="*/ 37 w 2058"/>
              <a:gd name="T83" fmla="*/ 418 h 3497"/>
              <a:gd name="T84" fmla="*/ 22 w 2058"/>
              <a:gd name="T85" fmla="*/ 391 h 3497"/>
              <a:gd name="T86" fmla="*/ 11 w 2058"/>
              <a:gd name="T87" fmla="*/ 364 h 3497"/>
              <a:gd name="T88" fmla="*/ 4 w 2058"/>
              <a:gd name="T89" fmla="*/ 335 h 3497"/>
              <a:gd name="T90" fmla="*/ 2 w 2058"/>
              <a:gd name="T91" fmla="*/ 306 h 3497"/>
              <a:gd name="T92" fmla="*/ 4 w 2058"/>
              <a:gd name="T93" fmla="*/ 277 h 3497"/>
              <a:gd name="T94" fmla="*/ 11 w 2058"/>
              <a:gd name="T95" fmla="*/ 248 h 3497"/>
              <a:gd name="T96" fmla="*/ 22 w 2058"/>
              <a:gd name="T97" fmla="*/ 220 h 3497"/>
              <a:gd name="T98" fmla="*/ 37 w 2058"/>
              <a:gd name="T99" fmla="*/ 195 h 3497"/>
              <a:gd name="T100" fmla="*/ 57 w 2058"/>
              <a:gd name="T101" fmla="*/ 170 h 3497"/>
              <a:gd name="T102" fmla="*/ 172 w 2058"/>
              <a:gd name="T103" fmla="*/ 56 h 3497"/>
              <a:gd name="T104" fmla="*/ 196 w 2058"/>
              <a:gd name="T105" fmla="*/ 37 h 3497"/>
              <a:gd name="T106" fmla="*/ 221 w 2058"/>
              <a:gd name="T107" fmla="*/ 21 h 3497"/>
              <a:gd name="T108" fmla="*/ 249 w 2058"/>
              <a:gd name="T109" fmla="*/ 9 h 3497"/>
              <a:gd name="T110" fmla="*/ 277 w 2058"/>
              <a:gd name="T111" fmla="*/ 3 h 3497"/>
              <a:gd name="T112" fmla="*/ 308 w 2058"/>
              <a:gd name="T113" fmla="*/ 0 h 3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58" h="3497">
                <a:moveTo>
                  <a:pt x="308" y="0"/>
                </a:moveTo>
                <a:lnTo>
                  <a:pt x="338" y="3"/>
                </a:lnTo>
                <a:lnTo>
                  <a:pt x="368" y="9"/>
                </a:lnTo>
                <a:lnTo>
                  <a:pt x="396" y="21"/>
                </a:lnTo>
                <a:lnTo>
                  <a:pt x="420" y="37"/>
                </a:lnTo>
                <a:lnTo>
                  <a:pt x="443" y="56"/>
                </a:lnTo>
                <a:lnTo>
                  <a:pt x="2002" y="1612"/>
                </a:lnTo>
                <a:lnTo>
                  <a:pt x="2021" y="1636"/>
                </a:lnTo>
                <a:lnTo>
                  <a:pt x="2037" y="1661"/>
                </a:lnTo>
                <a:lnTo>
                  <a:pt x="2049" y="1689"/>
                </a:lnTo>
                <a:lnTo>
                  <a:pt x="2055" y="1717"/>
                </a:lnTo>
                <a:lnTo>
                  <a:pt x="2058" y="1748"/>
                </a:lnTo>
                <a:lnTo>
                  <a:pt x="2055" y="1778"/>
                </a:lnTo>
                <a:lnTo>
                  <a:pt x="2049" y="1808"/>
                </a:lnTo>
                <a:lnTo>
                  <a:pt x="2037" y="1835"/>
                </a:lnTo>
                <a:lnTo>
                  <a:pt x="2021" y="1861"/>
                </a:lnTo>
                <a:lnTo>
                  <a:pt x="2002" y="1884"/>
                </a:lnTo>
                <a:lnTo>
                  <a:pt x="442" y="3441"/>
                </a:lnTo>
                <a:lnTo>
                  <a:pt x="419" y="3461"/>
                </a:lnTo>
                <a:lnTo>
                  <a:pt x="393" y="3477"/>
                </a:lnTo>
                <a:lnTo>
                  <a:pt x="366" y="3487"/>
                </a:lnTo>
                <a:lnTo>
                  <a:pt x="337" y="3495"/>
                </a:lnTo>
                <a:lnTo>
                  <a:pt x="306" y="3497"/>
                </a:lnTo>
                <a:lnTo>
                  <a:pt x="276" y="3495"/>
                </a:lnTo>
                <a:lnTo>
                  <a:pt x="247" y="3487"/>
                </a:lnTo>
                <a:lnTo>
                  <a:pt x="220" y="3477"/>
                </a:lnTo>
                <a:lnTo>
                  <a:pt x="195" y="3461"/>
                </a:lnTo>
                <a:lnTo>
                  <a:pt x="171" y="3441"/>
                </a:lnTo>
                <a:lnTo>
                  <a:pt x="56" y="3327"/>
                </a:lnTo>
                <a:lnTo>
                  <a:pt x="37" y="3304"/>
                </a:lnTo>
                <a:lnTo>
                  <a:pt x="21" y="3278"/>
                </a:lnTo>
                <a:lnTo>
                  <a:pt x="10" y="3251"/>
                </a:lnTo>
                <a:lnTo>
                  <a:pt x="3" y="3222"/>
                </a:lnTo>
                <a:lnTo>
                  <a:pt x="0" y="3191"/>
                </a:lnTo>
                <a:lnTo>
                  <a:pt x="3" y="3161"/>
                </a:lnTo>
                <a:lnTo>
                  <a:pt x="10" y="3132"/>
                </a:lnTo>
                <a:lnTo>
                  <a:pt x="21" y="3104"/>
                </a:lnTo>
                <a:lnTo>
                  <a:pt x="37" y="3079"/>
                </a:lnTo>
                <a:lnTo>
                  <a:pt x="56" y="3056"/>
                </a:lnTo>
                <a:lnTo>
                  <a:pt x="1366" y="1748"/>
                </a:lnTo>
                <a:lnTo>
                  <a:pt x="57" y="441"/>
                </a:lnTo>
                <a:lnTo>
                  <a:pt x="37" y="418"/>
                </a:lnTo>
                <a:lnTo>
                  <a:pt x="22" y="391"/>
                </a:lnTo>
                <a:lnTo>
                  <a:pt x="11" y="364"/>
                </a:lnTo>
                <a:lnTo>
                  <a:pt x="4" y="335"/>
                </a:lnTo>
                <a:lnTo>
                  <a:pt x="2" y="306"/>
                </a:lnTo>
                <a:lnTo>
                  <a:pt x="4" y="277"/>
                </a:lnTo>
                <a:lnTo>
                  <a:pt x="11" y="248"/>
                </a:lnTo>
                <a:lnTo>
                  <a:pt x="22" y="220"/>
                </a:lnTo>
                <a:lnTo>
                  <a:pt x="37" y="195"/>
                </a:lnTo>
                <a:lnTo>
                  <a:pt x="57" y="170"/>
                </a:lnTo>
                <a:lnTo>
                  <a:pt x="172" y="56"/>
                </a:lnTo>
                <a:lnTo>
                  <a:pt x="196" y="37"/>
                </a:lnTo>
                <a:lnTo>
                  <a:pt x="221" y="21"/>
                </a:lnTo>
                <a:lnTo>
                  <a:pt x="249" y="9"/>
                </a:lnTo>
                <a:lnTo>
                  <a:pt x="277" y="3"/>
                </a:lnTo>
                <a:lnTo>
                  <a:pt x="308" y="0"/>
                </a:lnTo>
                <a:close/>
              </a:path>
            </a:pathLst>
          </a:custGeom>
          <a:solidFill>
            <a:srgbClr val="D31C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defTabSz="685766">
              <a:defRPr/>
            </a:pPr>
            <a:endParaRPr lang="en-US" sz="1400" kern="0">
              <a:solidFill>
                <a:prstClr val="black"/>
              </a:solidFill>
            </a:endParaRPr>
          </a:p>
        </p:txBody>
      </p:sp>
      <p:sp>
        <p:nvSpPr>
          <p:cNvPr id="22" name="Footer Text">
            <a:extLst>
              <a:ext uri="{FF2B5EF4-FFF2-40B4-BE49-F238E27FC236}">
                <a16:creationId xmlns:a16="http://schemas.microsoft.com/office/drawing/2014/main" xmlns="" id="{F1FD681A-3917-0742-824E-8A4BF6D78AC8}"/>
              </a:ext>
            </a:extLst>
          </p:cNvPr>
          <p:cNvSpPr txBox="1"/>
          <p:nvPr/>
        </p:nvSpPr>
        <p:spPr>
          <a:xfrm>
            <a:off x="844064" y="2331238"/>
            <a:ext cx="2587410" cy="3672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indent="-68577" defTabSz="685766">
              <a:lnSpc>
                <a:spcPct val="120000"/>
              </a:lnSpc>
            </a:pPr>
            <a:r>
              <a:rPr lang="ru-RU" sz="1050" dirty="0">
                <a:solidFill>
                  <a:srgbClr val="4E4D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Обработка обращений и звонков </a:t>
            </a:r>
          </a:p>
          <a:p>
            <a:pPr indent="-68577" defTabSz="685766">
              <a:lnSpc>
                <a:spcPct val="120000"/>
              </a:lnSpc>
            </a:pPr>
            <a:r>
              <a:rPr lang="ru-RU" sz="1050" dirty="0">
                <a:solidFill>
                  <a:srgbClr val="4E4D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стороне Финансовой платформы</a:t>
            </a:r>
            <a:endParaRPr lang="ru-RU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30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411"/>
          <p:cNvSpPr>
            <a:spLocks/>
          </p:cNvSpPr>
          <p:nvPr/>
        </p:nvSpPr>
        <p:spPr bwMode="auto">
          <a:xfrm>
            <a:off x="859078" y="212368"/>
            <a:ext cx="233885" cy="93348"/>
          </a:xfrm>
          <a:custGeom>
            <a:avLst/>
            <a:gdLst>
              <a:gd name="T0" fmla="*/ 0 w 365"/>
              <a:gd name="T1" fmla="*/ 1 h 141"/>
              <a:gd name="T2" fmla="*/ 1 w 365"/>
              <a:gd name="T3" fmla="*/ 1 h 141"/>
              <a:gd name="T4" fmla="*/ 0 w 365"/>
              <a:gd name="T5" fmla="*/ 1 h 141"/>
              <a:gd name="T6" fmla="*/ 1 w 365"/>
              <a:gd name="T7" fmla="*/ 2 h 141"/>
              <a:gd name="T8" fmla="*/ 4 w 365"/>
              <a:gd name="T9" fmla="*/ 2 h 141"/>
              <a:gd name="T10" fmla="*/ 2 w 365"/>
              <a:gd name="T11" fmla="*/ 2 h 141"/>
              <a:gd name="T12" fmla="*/ 5 w 365"/>
              <a:gd name="T13" fmla="*/ 3 h 141"/>
              <a:gd name="T14" fmla="*/ 7 w 365"/>
              <a:gd name="T15" fmla="*/ 3 h 141"/>
              <a:gd name="T16" fmla="*/ 9 w 365"/>
              <a:gd name="T17" fmla="*/ 1 h 141"/>
              <a:gd name="T18" fmla="*/ 8 w 365"/>
              <a:gd name="T19" fmla="*/ 1 h 141"/>
              <a:gd name="T20" fmla="*/ 6 w 365"/>
              <a:gd name="T21" fmla="*/ 1 h 141"/>
              <a:gd name="T22" fmla="*/ 7 w 365"/>
              <a:gd name="T23" fmla="*/ 0 h 141"/>
              <a:gd name="T24" fmla="*/ 5 w 365"/>
              <a:gd name="T25" fmla="*/ 1 h 141"/>
              <a:gd name="T26" fmla="*/ 5 w 365"/>
              <a:gd name="T27" fmla="*/ 0 h 141"/>
              <a:gd name="T28" fmla="*/ 4 w 365"/>
              <a:gd name="T29" fmla="*/ 1 h 141"/>
              <a:gd name="T30" fmla="*/ 2 w 365"/>
              <a:gd name="T31" fmla="*/ 0 h 141"/>
              <a:gd name="T32" fmla="*/ 2 w 365"/>
              <a:gd name="T33" fmla="*/ 1 h 141"/>
              <a:gd name="T34" fmla="*/ 1 w 365"/>
              <a:gd name="T35" fmla="*/ 0 h 141"/>
              <a:gd name="T36" fmla="*/ 2 w 365"/>
              <a:gd name="T37" fmla="*/ 1 h 141"/>
              <a:gd name="T38" fmla="*/ 0 w 365"/>
              <a:gd name="T39" fmla="*/ 1 h 1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65"/>
              <a:gd name="T61" fmla="*/ 0 h 141"/>
              <a:gd name="T62" fmla="*/ 365 w 365"/>
              <a:gd name="T63" fmla="*/ 141 h 1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65" h="141">
                <a:moveTo>
                  <a:pt x="0" y="38"/>
                </a:moveTo>
                <a:lnTo>
                  <a:pt x="53" y="49"/>
                </a:lnTo>
                <a:lnTo>
                  <a:pt x="19" y="66"/>
                </a:lnTo>
                <a:lnTo>
                  <a:pt x="33" y="76"/>
                </a:lnTo>
                <a:lnTo>
                  <a:pt x="168" y="74"/>
                </a:lnTo>
                <a:lnTo>
                  <a:pt x="83" y="96"/>
                </a:lnTo>
                <a:lnTo>
                  <a:pt x="219" y="141"/>
                </a:lnTo>
                <a:lnTo>
                  <a:pt x="309" y="115"/>
                </a:lnTo>
                <a:lnTo>
                  <a:pt x="365" y="66"/>
                </a:lnTo>
                <a:lnTo>
                  <a:pt x="351" y="43"/>
                </a:lnTo>
                <a:lnTo>
                  <a:pt x="265" y="45"/>
                </a:lnTo>
                <a:lnTo>
                  <a:pt x="277" y="19"/>
                </a:lnTo>
                <a:lnTo>
                  <a:pt x="209" y="45"/>
                </a:lnTo>
                <a:lnTo>
                  <a:pt x="198" y="0"/>
                </a:lnTo>
                <a:lnTo>
                  <a:pt x="182" y="57"/>
                </a:lnTo>
                <a:lnTo>
                  <a:pt x="83" y="0"/>
                </a:lnTo>
                <a:lnTo>
                  <a:pt x="85" y="35"/>
                </a:lnTo>
                <a:lnTo>
                  <a:pt x="57" y="19"/>
                </a:lnTo>
                <a:lnTo>
                  <a:pt x="69" y="51"/>
                </a:lnTo>
                <a:lnTo>
                  <a:pt x="0" y="38"/>
                </a:lnTo>
                <a:close/>
              </a:path>
            </a:pathLst>
          </a:custGeom>
          <a:solidFill>
            <a:srgbClr val="756F6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Freeform 412"/>
          <p:cNvSpPr>
            <a:spLocks/>
          </p:cNvSpPr>
          <p:nvPr/>
        </p:nvSpPr>
        <p:spPr bwMode="auto">
          <a:xfrm>
            <a:off x="940038" y="364059"/>
            <a:ext cx="98951" cy="60676"/>
          </a:xfrm>
          <a:custGeom>
            <a:avLst/>
            <a:gdLst>
              <a:gd name="T0" fmla="*/ 0 w 157"/>
              <a:gd name="T1" fmla="*/ 2 h 92"/>
              <a:gd name="T2" fmla="*/ 0 w 157"/>
              <a:gd name="T3" fmla="*/ 1 h 92"/>
              <a:gd name="T4" fmla="*/ 2 w 157"/>
              <a:gd name="T5" fmla="*/ 0 h 92"/>
              <a:gd name="T6" fmla="*/ 2 w 157"/>
              <a:gd name="T7" fmla="*/ 1 h 92"/>
              <a:gd name="T8" fmla="*/ 3 w 157"/>
              <a:gd name="T9" fmla="*/ 1 h 92"/>
              <a:gd name="T10" fmla="*/ 1 w 157"/>
              <a:gd name="T11" fmla="*/ 2 h 92"/>
              <a:gd name="T12" fmla="*/ 2 w 157"/>
              <a:gd name="T13" fmla="*/ 1 h 92"/>
              <a:gd name="T14" fmla="*/ 0 w 157"/>
              <a:gd name="T15" fmla="*/ 2 h 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7"/>
              <a:gd name="T25" fmla="*/ 0 h 92"/>
              <a:gd name="T26" fmla="*/ 157 w 157"/>
              <a:gd name="T27" fmla="*/ 92 h 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7" h="92">
                <a:moveTo>
                  <a:pt x="0" y="73"/>
                </a:moveTo>
                <a:lnTo>
                  <a:pt x="14" y="26"/>
                </a:lnTo>
                <a:lnTo>
                  <a:pt x="78" y="0"/>
                </a:lnTo>
                <a:lnTo>
                  <a:pt x="88" y="26"/>
                </a:lnTo>
                <a:lnTo>
                  <a:pt x="157" y="48"/>
                </a:lnTo>
                <a:lnTo>
                  <a:pt x="62" y="92"/>
                </a:lnTo>
                <a:lnTo>
                  <a:pt x="78" y="68"/>
                </a:lnTo>
                <a:lnTo>
                  <a:pt x="0" y="73"/>
                </a:lnTo>
                <a:close/>
              </a:path>
            </a:pathLst>
          </a:custGeom>
          <a:solidFill>
            <a:srgbClr val="756F6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2958" y="122393"/>
            <a:ext cx="692659" cy="32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044402" y="141128"/>
            <a:ext cx="7852852" cy="486407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endParaRPr lang="ru-RU" sz="1000" b="1" dirty="0">
              <a:solidFill>
                <a:srgbClr val="ED293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4992895" y="46375"/>
            <a:ext cx="3968449" cy="486407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ВАРИАНТЫ ИНТЕГРАЦИИ</a:t>
            </a:r>
          </a:p>
        </p:txBody>
      </p:sp>
      <p:pic>
        <p:nvPicPr>
          <p:cNvPr id="14" name="Picture 3" descr="C:\Users\ds915\Documents\Эмитенты белка\logo_f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85" y="166631"/>
            <a:ext cx="1197345" cy="38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xmlns="" id="{6B240C35-F91E-B345-AF38-B894513EB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00" y1="2714" x2="95444" y2="2000"/>
                        <a14:foregroundMark x1="3222" y1="76571" x2="97333" y2="76857"/>
                        <a14:foregroundMark x1="40556" y1="84000" x2="58556" y2="93143"/>
                        <a14:foregroundMark x1="1778" y1="4143" x2="1556" y2="64429"/>
                        <a14:foregroundMark x1="98778" y1="38000" x2="98222" y2="68857"/>
                        <a14:foregroundMark x1="2111" y1="69714" x2="97111" y2="69429"/>
                        <a14:foregroundMark x1="35778" y1="94143" x2="37111" y2="93143"/>
                        <a14:foregroundMark x1="33444" y1="94000" x2="36333" y2="93143"/>
                        <a14:foregroundMark x1="62333" y1="93000" x2="66333" y2="94143"/>
                        <a14:foregroundMark x1="98222" y1="3000" x2="98333" y2="38429"/>
                        <a14:backgroundMark x1="3000" y1="3857" x2="96889" y2="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737101"/>
            <a:ext cx="4287674" cy="375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17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>
            <a:extLst>
              <a:ext uri="{FF2B5EF4-FFF2-40B4-BE49-F238E27FC236}">
                <a16:creationId xmlns:a16="http://schemas.microsoft.com/office/drawing/2014/main" xmlns="" id="{3E710A84-D13C-C148-9542-A2967FF7B20E}"/>
              </a:ext>
            </a:extLst>
          </p:cNvPr>
          <p:cNvSpPr/>
          <p:nvPr/>
        </p:nvSpPr>
        <p:spPr>
          <a:xfrm>
            <a:off x="270788" y="1284691"/>
            <a:ext cx="445268" cy="445267"/>
          </a:xfrm>
          <a:prstGeom prst="ellipse">
            <a:avLst/>
          </a:prstGeom>
          <a:gradFill>
            <a:gsLst>
              <a:gs pos="0">
                <a:srgbClr val="FC7874"/>
              </a:gs>
              <a:gs pos="100000">
                <a:srgbClr val="EB282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/>
              <a:t>1</a:t>
            </a:r>
            <a:endParaRPr lang="en-US" sz="1400" dirty="0"/>
          </a:p>
        </p:txBody>
      </p:sp>
      <p:sp>
        <p:nvSpPr>
          <p:cNvPr id="28" name="Oval 17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>
            <a:extLst>
              <a:ext uri="{FF2B5EF4-FFF2-40B4-BE49-F238E27FC236}">
                <a16:creationId xmlns:a16="http://schemas.microsoft.com/office/drawing/2014/main" xmlns="" id="{556ED76A-7695-654C-916A-E648F1D3A3C8}"/>
              </a:ext>
            </a:extLst>
          </p:cNvPr>
          <p:cNvSpPr/>
          <p:nvPr/>
        </p:nvSpPr>
        <p:spPr>
          <a:xfrm>
            <a:off x="275202" y="2366995"/>
            <a:ext cx="445268" cy="445267"/>
          </a:xfrm>
          <a:prstGeom prst="ellipse">
            <a:avLst/>
          </a:prstGeom>
          <a:gradFill>
            <a:gsLst>
              <a:gs pos="0">
                <a:srgbClr val="FC7874"/>
              </a:gs>
              <a:gs pos="100000">
                <a:srgbClr val="EB282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/>
              <a:t>2</a:t>
            </a:r>
            <a:endParaRPr lang="en-US" sz="1400" dirty="0"/>
          </a:p>
        </p:txBody>
      </p:sp>
      <p:sp>
        <p:nvSpPr>
          <p:cNvPr id="29" name="Oval 17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>
            <a:extLst>
              <a:ext uri="{FF2B5EF4-FFF2-40B4-BE49-F238E27FC236}">
                <a16:creationId xmlns:a16="http://schemas.microsoft.com/office/drawing/2014/main" xmlns="" id="{03687DB3-69A1-D84A-818E-88A0C4C37B84}"/>
              </a:ext>
            </a:extLst>
          </p:cNvPr>
          <p:cNvSpPr/>
          <p:nvPr/>
        </p:nvSpPr>
        <p:spPr>
          <a:xfrm>
            <a:off x="270788" y="3515732"/>
            <a:ext cx="445268" cy="445267"/>
          </a:xfrm>
          <a:prstGeom prst="ellipse">
            <a:avLst/>
          </a:prstGeom>
          <a:gradFill>
            <a:gsLst>
              <a:gs pos="0">
                <a:srgbClr val="FC7874"/>
              </a:gs>
              <a:gs pos="100000">
                <a:srgbClr val="EB282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/>
              <a:t>3</a:t>
            </a:r>
            <a:endParaRPr lang="en-US" sz="1400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75AF3E17-937F-A745-81BA-301F040771ED}"/>
              </a:ext>
            </a:extLst>
          </p:cNvPr>
          <p:cNvSpPr/>
          <p:nvPr/>
        </p:nvSpPr>
        <p:spPr>
          <a:xfrm>
            <a:off x="856045" y="1247095"/>
            <a:ext cx="269378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Ссылка на вашем сайте </a:t>
            </a:r>
            <a:r>
              <a:rPr lang="ru-RU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самый быстрый способ организовать продажи вашим клиентам.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3592117-E6CE-F843-B8E9-D758220ECDF3}"/>
              </a:ext>
            </a:extLst>
          </p:cNvPr>
          <p:cNvSpPr txBox="1"/>
          <p:nvPr/>
        </p:nvSpPr>
        <p:spPr>
          <a:xfrm>
            <a:off x="856045" y="2355626"/>
            <a:ext cx="261516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White label</a:t>
            </a:r>
            <a:r>
              <a:rPr lang="ru-RU" sz="11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бесшовная интеграция с минимальными доработками вашего сайта</a:t>
            </a:r>
            <a:r>
              <a:rPr lang="ru-RU" sz="1000" i="1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121447B-BE46-CB41-990D-A5B3E6D32B6C}"/>
              </a:ext>
            </a:extLst>
          </p:cNvPr>
          <p:cNvSpPr txBox="1"/>
          <p:nvPr/>
        </p:nvSpPr>
        <p:spPr>
          <a:xfrm>
            <a:off x="856044" y="3506533"/>
            <a:ext cx="2615169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Полная интеграция (</a:t>
            </a:r>
            <a:r>
              <a:rPr lang="en-US" sz="11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API)</a:t>
            </a:r>
            <a:r>
              <a:rPr lang="ru-RU" sz="11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</a:p>
          <a:p>
            <a:pPr>
              <a:buClr>
                <a:srgbClr val="FF0000"/>
              </a:buClr>
            </a:pPr>
            <a:r>
              <a:rPr lang="ru-RU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полная интеграция с вашим личным кабинетом. Пользователь совершает все операции и видит всю информацию о продукте, не покидая вашего сайта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2299" y="1016311"/>
            <a:ext cx="32670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CFECE26-663F-9648-8BCB-6572C84295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070" y="1509598"/>
            <a:ext cx="2899516" cy="2831001"/>
          </a:xfrm>
          <a:prstGeom prst="rect">
            <a:avLst/>
          </a:prstGeom>
          <a:effectLst>
            <a:outerShdw blurRad="241300" dist="50800" dir="5400000" sx="103000" sy="103000" algn="ctr" rotWithShape="0">
              <a:srgbClr val="000000">
                <a:alpha val="17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5D9E2F1-18E0-084E-8402-593A9A32B4B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072" y="2666757"/>
            <a:ext cx="2981126" cy="2273005"/>
          </a:xfrm>
          <a:prstGeom prst="rect">
            <a:avLst/>
          </a:prstGeom>
          <a:effectLst>
            <a:outerShdw blurRad="292100" dist="50800" dir="60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3696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2B34EF1-2785-E644-B7BB-67B4AE4562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476" y="1116717"/>
            <a:ext cx="2194356" cy="3628991"/>
          </a:xfrm>
          <a:prstGeom prst="rect">
            <a:avLst/>
          </a:prstGeom>
          <a:effectLst>
            <a:outerShdw blurRad="241300" dist="50800" dir="5400000" sx="95000" sy="95000" algn="ctr" rotWithShape="0">
              <a:srgbClr val="000000">
                <a:alpha val="29000"/>
              </a:srgbClr>
            </a:outerShdw>
          </a:effectLst>
        </p:spPr>
      </p:pic>
      <p:sp>
        <p:nvSpPr>
          <p:cNvPr id="6" name="Freeform 411"/>
          <p:cNvSpPr>
            <a:spLocks/>
          </p:cNvSpPr>
          <p:nvPr/>
        </p:nvSpPr>
        <p:spPr bwMode="auto">
          <a:xfrm>
            <a:off x="859078" y="212368"/>
            <a:ext cx="233885" cy="93348"/>
          </a:xfrm>
          <a:custGeom>
            <a:avLst/>
            <a:gdLst>
              <a:gd name="T0" fmla="*/ 0 w 365"/>
              <a:gd name="T1" fmla="*/ 1 h 141"/>
              <a:gd name="T2" fmla="*/ 1 w 365"/>
              <a:gd name="T3" fmla="*/ 1 h 141"/>
              <a:gd name="T4" fmla="*/ 0 w 365"/>
              <a:gd name="T5" fmla="*/ 1 h 141"/>
              <a:gd name="T6" fmla="*/ 1 w 365"/>
              <a:gd name="T7" fmla="*/ 2 h 141"/>
              <a:gd name="T8" fmla="*/ 4 w 365"/>
              <a:gd name="T9" fmla="*/ 2 h 141"/>
              <a:gd name="T10" fmla="*/ 2 w 365"/>
              <a:gd name="T11" fmla="*/ 2 h 141"/>
              <a:gd name="T12" fmla="*/ 5 w 365"/>
              <a:gd name="T13" fmla="*/ 3 h 141"/>
              <a:gd name="T14" fmla="*/ 7 w 365"/>
              <a:gd name="T15" fmla="*/ 3 h 141"/>
              <a:gd name="T16" fmla="*/ 9 w 365"/>
              <a:gd name="T17" fmla="*/ 1 h 141"/>
              <a:gd name="T18" fmla="*/ 8 w 365"/>
              <a:gd name="T19" fmla="*/ 1 h 141"/>
              <a:gd name="T20" fmla="*/ 6 w 365"/>
              <a:gd name="T21" fmla="*/ 1 h 141"/>
              <a:gd name="T22" fmla="*/ 7 w 365"/>
              <a:gd name="T23" fmla="*/ 0 h 141"/>
              <a:gd name="T24" fmla="*/ 5 w 365"/>
              <a:gd name="T25" fmla="*/ 1 h 141"/>
              <a:gd name="T26" fmla="*/ 5 w 365"/>
              <a:gd name="T27" fmla="*/ 0 h 141"/>
              <a:gd name="T28" fmla="*/ 4 w 365"/>
              <a:gd name="T29" fmla="*/ 1 h 141"/>
              <a:gd name="T30" fmla="*/ 2 w 365"/>
              <a:gd name="T31" fmla="*/ 0 h 141"/>
              <a:gd name="T32" fmla="*/ 2 w 365"/>
              <a:gd name="T33" fmla="*/ 1 h 141"/>
              <a:gd name="T34" fmla="*/ 1 w 365"/>
              <a:gd name="T35" fmla="*/ 0 h 141"/>
              <a:gd name="T36" fmla="*/ 2 w 365"/>
              <a:gd name="T37" fmla="*/ 1 h 141"/>
              <a:gd name="T38" fmla="*/ 0 w 365"/>
              <a:gd name="T39" fmla="*/ 1 h 1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65"/>
              <a:gd name="T61" fmla="*/ 0 h 141"/>
              <a:gd name="T62" fmla="*/ 365 w 365"/>
              <a:gd name="T63" fmla="*/ 141 h 1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65" h="141">
                <a:moveTo>
                  <a:pt x="0" y="38"/>
                </a:moveTo>
                <a:lnTo>
                  <a:pt x="53" y="49"/>
                </a:lnTo>
                <a:lnTo>
                  <a:pt x="19" y="66"/>
                </a:lnTo>
                <a:lnTo>
                  <a:pt x="33" y="76"/>
                </a:lnTo>
                <a:lnTo>
                  <a:pt x="168" y="74"/>
                </a:lnTo>
                <a:lnTo>
                  <a:pt x="83" y="96"/>
                </a:lnTo>
                <a:lnTo>
                  <a:pt x="219" y="141"/>
                </a:lnTo>
                <a:lnTo>
                  <a:pt x="309" y="115"/>
                </a:lnTo>
                <a:lnTo>
                  <a:pt x="365" y="66"/>
                </a:lnTo>
                <a:lnTo>
                  <a:pt x="351" y="43"/>
                </a:lnTo>
                <a:lnTo>
                  <a:pt x="265" y="45"/>
                </a:lnTo>
                <a:lnTo>
                  <a:pt x="277" y="19"/>
                </a:lnTo>
                <a:lnTo>
                  <a:pt x="209" y="45"/>
                </a:lnTo>
                <a:lnTo>
                  <a:pt x="198" y="0"/>
                </a:lnTo>
                <a:lnTo>
                  <a:pt x="182" y="57"/>
                </a:lnTo>
                <a:lnTo>
                  <a:pt x="83" y="0"/>
                </a:lnTo>
                <a:lnTo>
                  <a:pt x="85" y="35"/>
                </a:lnTo>
                <a:lnTo>
                  <a:pt x="57" y="19"/>
                </a:lnTo>
                <a:lnTo>
                  <a:pt x="69" y="51"/>
                </a:lnTo>
                <a:lnTo>
                  <a:pt x="0" y="38"/>
                </a:lnTo>
                <a:close/>
              </a:path>
            </a:pathLst>
          </a:custGeom>
          <a:solidFill>
            <a:srgbClr val="756F6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Freeform 412"/>
          <p:cNvSpPr>
            <a:spLocks/>
          </p:cNvSpPr>
          <p:nvPr/>
        </p:nvSpPr>
        <p:spPr bwMode="auto">
          <a:xfrm>
            <a:off x="940038" y="364059"/>
            <a:ext cx="98951" cy="60676"/>
          </a:xfrm>
          <a:custGeom>
            <a:avLst/>
            <a:gdLst>
              <a:gd name="T0" fmla="*/ 0 w 157"/>
              <a:gd name="T1" fmla="*/ 2 h 92"/>
              <a:gd name="T2" fmla="*/ 0 w 157"/>
              <a:gd name="T3" fmla="*/ 1 h 92"/>
              <a:gd name="T4" fmla="*/ 2 w 157"/>
              <a:gd name="T5" fmla="*/ 0 h 92"/>
              <a:gd name="T6" fmla="*/ 2 w 157"/>
              <a:gd name="T7" fmla="*/ 1 h 92"/>
              <a:gd name="T8" fmla="*/ 3 w 157"/>
              <a:gd name="T9" fmla="*/ 1 h 92"/>
              <a:gd name="T10" fmla="*/ 1 w 157"/>
              <a:gd name="T11" fmla="*/ 2 h 92"/>
              <a:gd name="T12" fmla="*/ 2 w 157"/>
              <a:gd name="T13" fmla="*/ 1 h 92"/>
              <a:gd name="T14" fmla="*/ 0 w 157"/>
              <a:gd name="T15" fmla="*/ 2 h 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7"/>
              <a:gd name="T25" fmla="*/ 0 h 92"/>
              <a:gd name="T26" fmla="*/ 157 w 157"/>
              <a:gd name="T27" fmla="*/ 92 h 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7" h="92">
                <a:moveTo>
                  <a:pt x="0" y="73"/>
                </a:moveTo>
                <a:lnTo>
                  <a:pt x="14" y="26"/>
                </a:lnTo>
                <a:lnTo>
                  <a:pt x="78" y="0"/>
                </a:lnTo>
                <a:lnTo>
                  <a:pt x="88" y="26"/>
                </a:lnTo>
                <a:lnTo>
                  <a:pt x="157" y="48"/>
                </a:lnTo>
                <a:lnTo>
                  <a:pt x="62" y="92"/>
                </a:lnTo>
                <a:lnTo>
                  <a:pt x="78" y="68"/>
                </a:lnTo>
                <a:lnTo>
                  <a:pt x="0" y="73"/>
                </a:lnTo>
                <a:close/>
              </a:path>
            </a:pathLst>
          </a:custGeom>
          <a:solidFill>
            <a:srgbClr val="756F6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2958" y="122393"/>
            <a:ext cx="692659" cy="32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730208" y="141128"/>
            <a:ext cx="5167046" cy="486407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endParaRPr lang="ru-RU" sz="1000" b="1" dirty="0">
              <a:solidFill>
                <a:srgbClr val="ED293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626045" y="46375"/>
            <a:ext cx="7335300" cy="486407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ПЕРСПЕКТИВЫ ИНТЕГРАЦИИ С ВИТРИНАМИ</a:t>
            </a:r>
          </a:p>
        </p:txBody>
      </p:sp>
      <p:pic>
        <p:nvPicPr>
          <p:cNvPr id="14" name="Picture 3" descr="C:\Users\ds915\Documents\Эмитенты белка\logo_f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85" y="166631"/>
            <a:ext cx="1197345" cy="38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4CFECE26-663F-9648-8BCB-6572C84295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777" y="1795741"/>
            <a:ext cx="2465248" cy="3206631"/>
          </a:xfrm>
          <a:prstGeom prst="rect">
            <a:avLst/>
          </a:prstGeom>
          <a:effectLst>
            <a:outerShdw blurRad="292100" dist="50800" dir="5400000" sx="103000" sy="103000" algn="ctr" rotWithShape="0">
              <a:srgbClr val="000000">
                <a:alpha val="17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5EB5670-BE6E-0B48-A6FA-5850F55C06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20" y="917931"/>
            <a:ext cx="2465248" cy="3861510"/>
          </a:xfrm>
          <a:prstGeom prst="rect">
            <a:avLst/>
          </a:prstGeom>
          <a:effectLst>
            <a:outerShdw blurRad="203200" dist="50800" dir="5400000" algn="ctr" rotWithShape="0">
              <a:srgbClr val="000000">
                <a:alpha val="67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DCAB433-96FA-994F-A4BF-303ECE71DA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360" y="876602"/>
            <a:ext cx="2569878" cy="3861510"/>
          </a:xfrm>
          <a:prstGeom prst="rect">
            <a:avLst/>
          </a:prstGeom>
          <a:effectLst>
            <a:outerShdw blurRad="215900" dist="50800" dir="5400000" algn="ctr" rotWithShape="0">
              <a:srgbClr val="000000">
                <a:alpha val="3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5596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9" descr="C:\Users\sd462\Desktop\ОРМ\Преза Гриднева\Новая папка\8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4278" y="694742"/>
            <a:ext cx="1580126" cy="92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оловок 3"/>
          <p:cNvSpPr txBox="1">
            <a:spLocks/>
          </p:cNvSpPr>
          <p:nvPr/>
        </p:nvSpPr>
        <p:spPr>
          <a:xfrm>
            <a:off x="5594176" y="46375"/>
            <a:ext cx="3328110" cy="478631"/>
          </a:xfrm>
          <a:prstGeom prst="rect">
            <a:avLst/>
          </a:prstGeom>
          <a:solidFill>
            <a:schemeClr val="bg1"/>
          </a:solidFill>
        </p:spPr>
        <p:txBody>
          <a:bodyPr lIns="91438" tIns="45719" rIns="91438" bIns="45719" anchor="ctr"/>
          <a:lstStyle>
            <a:lvl1pPr marL="0" marR="0" indent="0" algn="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rgbClr val="80807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НАМ ДОВЕРЯЮТ</a:t>
            </a:r>
          </a:p>
        </p:txBody>
      </p:sp>
      <p:pic>
        <p:nvPicPr>
          <p:cNvPr id="28" name="Picture 2" descr="C:\Users\sd462\Desktop\ОРМ\Преза Гриднева\Новая папка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9907" y="1538927"/>
            <a:ext cx="2282708" cy="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sd462\Desktop\ОРМ\Преза Гриднева\Новая папка\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5099" y="3141424"/>
            <a:ext cx="1348869" cy="5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sd462\Desktop\ОРМ\Преза Гриднева\Новая папка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791" y="2358322"/>
            <a:ext cx="1361180" cy="42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C:\Users\sd462\Desktop\ОРМ\Преза Гриднева\Новая папка\5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6790" y="2210288"/>
            <a:ext cx="1660193" cy="6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C:\Users\sd462\Desktop\ОРМ\Преза Гриднева\Новая папка\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50" y="2335851"/>
            <a:ext cx="13726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:\Users\sd462\Desktop\ОРМ\Преза Гриднева\Новая папка\7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5118" y="3900445"/>
            <a:ext cx="1223209" cy="69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C:\Users\sd462\Desktop\ОРМ\Преза Гриднева\Новая папка\9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3634" y="3027232"/>
            <a:ext cx="1146331" cy="66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" descr="C:\Users\sd462\Desktop\ОРМ\Преза Гриднева\Новая папка\1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6483" y="3876445"/>
            <a:ext cx="122727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C:\Users\sd462\Desktop\ОРМ\Преза Гриднева\Новая папка\11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174" y="685925"/>
            <a:ext cx="1230667" cy="68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3" descr="C:\Users\sd462\Desktop\ОРМ\Преза Гриднева\Новая папка\12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7750" y="759014"/>
            <a:ext cx="128334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5" descr="C:\Users\sd462\Desktop\ОРМ\Преза Гриднева\Новая папка\14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3444" y="4015086"/>
            <a:ext cx="1925339" cy="72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" descr="C:\Users\sd462\Desktop\ОРМ\Преза Гриднева\Новая папка\16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891" y="1569006"/>
            <a:ext cx="1794438" cy="3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8" descr="C:\Users\sd462\Desktop\ОРМ\Преза Гриднева\Новая папка\17.p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5117" y="3224825"/>
            <a:ext cx="1982673" cy="25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9" descr="C:\Users\sd462\Desktop\ОРМ\Преза Гриднева\Новая папка\18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574" y="4103854"/>
            <a:ext cx="1323357" cy="63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0" descr="C:\Users\sd462\Desktop\ОРМ\Преза Гриднева\Новая папка\19.pn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707" y="1481882"/>
            <a:ext cx="983231" cy="67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1" descr="C:\Users\sd462\Desktop\ОРМ\Преза Гриднева\Новая папка\20.pn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0886" y="1602862"/>
            <a:ext cx="1563328" cy="36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.tb.ru/uploads/site132728/4af87a41-6ae6-47df-b13f-bd9ccb60b6f7.jpe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32" y="521276"/>
            <a:ext cx="1421536" cy="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sd993\Desktop\new-logo.png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8672" y="3325430"/>
            <a:ext cx="1590573" cy="29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Управляющая компания Сбербанк Управление Активами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5411" y="2431937"/>
            <a:ext cx="1325333" cy="4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178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7745" y="4118511"/>
            <a:ext cx="6788509" cy="79208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9392" y="4726351"/>
            <a:ext cx="8784976" cy="265454"/>
          </a:xfrm>
          <a:prstGeom prst="rect">
            <a:avLst/>
          </a:prstGeom>
          <a:solidFill>
            <a:srgbClr val="FFFFFF"/>
          </a:solidFill>
        </p:spPr>
        <p:txBody>
          <a:bodyPr wrap="square" lIns="91438" tIns="45719" rIns="91438" bIns="45719" rtlCol="0" anchor="ctr">
            <a:spAutoFit/>
          </a:bodyPr>
          <a:lstStyle/>
          <a:p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Группа компаний «ИНФИНИТУМ»: </a:t>
            </a:r>
            <a:r>
              <a:rPr lang="en-US" sz="11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specdep.ru             </a:t>
            </a:r>
            <a:r>
              <a:rPr lang="ru-RU" sz="11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Финансовая платформа: </a:t>
            </a:r>
            <a:r>
              <a:rPr lang="en-US" sz="11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platform.finance</a:t>
            </a:r>
            <a:r>
              <a:rPr lang="en-US" sz="11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00640" y="1128678"/>
            <a:ext cx="2484640" cy="311621"/>
          </a:xfrm>
          <a:prstGeom prst="rect">
            <a:avLst/>
          </a:prstGeom>
        </p:spPr>
        <p:txBody>
          <a:bodyPr wrap="square" lIns="91438" tIns="45719" rIns="91438" bIns="45719" anchor="b">
            <a:spAutoFit/>
          </a:bodyPr>
          <a:lstStyle/>
          <a:p>
            <a:pPr>
              <a:buClr>
                <a:srgbClr val="EE2737"/>
              </a:buClr>
            </a:pPr>
            <a:r>
              <a:rPr lang="ru-RU" sz="1400" b="1" spc="-1" dirty="0">
                <a:solidFill>
                  <a:srgbClr val="EE2737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Павел Деньгин </a:t>
            </a:r>
            <a:endParaRPr lang="en-US" sz="1400" b="1" spc="-1" dirty="0">
              <a:solidFill>
                <a:srgbClr val="EE2737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2100641" y="1464784"/>
            <a:ext cx="2484640" cy="2271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8" tIns="44999" rIns="89998" bIns="44999"/>
          <a:lstStyle/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Заместитель генерального директора по развитию </a:t>
            </a:r>
          </a:p>
          <a:p>
            <a:endParaRPr lang="ru-RU" sz="1200" dirty="0"/>
          </a:p>
          <a:p>
            <a:r>
              <a:rPr lang="ru-RU" sz="1200" dirty="0"/>
              <a:t>+7 (495) 663-35-78, доб. 766</a:t>
            </a:r>
          </a:p>
          <a:p>
            <a:r>
              <a:rPr lang="ru-RU" sz="1200" dirty="0"/>
              <a:t>+</a:t>
            </a:r>
            <a:r>
              <a:rPr lang="en-US" sz="1200" dirty="0"/>
              <a:t>7 (916) 984-63-65</a:t>
            </a:r>
            <a:endParaRPr lang="ru-RU" sz="1200" dirty="0"/>
          </a:p>
          <a:p>
            <a:r>
              <a:rPr lang="en-US" sz="1200" u="sng" dirty="0" err="1">
                <a:hlinkClick r:id="rId2"/>
              </a:rPr>
              <a:t>p.dengin</a:t>
            </a:r>
            <a:r>
              <a:rPr lang="ru-RU" sz="1200" u="sng" dirty="0">
                <a:hlinkClick r:id="rId2"/>
              </a:rPr>
              <a:t>@</a:t>
            </a:r>
            <a:r>
              <a:rPr lang="en-US" sz="1200" u="sng" dirty="0" err="1">
                <a:hlinkClick r:id="rId2"/>
              </a:rPr>
              <a:t>specdep</a:t>
            </a:r>
            <a:r>
              <a:rPr lang="ru-RU" sz="1200" u="sng" dirty="0">
                <a:hlinkClick r:id="rId2"/>
              </a:rPr>
              <a:t>.</a:t>
            </a:r>
            <a:r>
              <a:rPr lang="en-US" sz="1200" u="sng" dirty="0" err="1">
                <a:hlinkClick r:id="rId2"/>
              </a:rPr>
              <a:t>ru</a:t>
            </a:r>
            <a:r>
              <a:rPr lang="en-US" sz="1200" u="sng" dirty="0">
                <a:hlinkClick r:id="rId2"/>
              </a:rPr>
              <a:t> </a:t>
            </a:r>
            <a:endParaRPr lang="ru-RU" sz="1200" u="sng" dirty="0"/>
          </a:p>
          <a:p>
            <a:pPr marL="285743" indent="-285743">
              <a:buClr>
                <a:srgbClr val="EE2737"/>
              </a:buClr>
              <a:buFont typeface="Arial" panose="020B0604020202020204" pitchFamily="34" charset="0"/>
              <a:buChar char="•"/>
            </a:pP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5385611" y="46375"/>
            <a:ext cx="3575734" cy="486407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2958" y="122393"/>
            <a:ext cx="692659" cy="32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15" name="Picture 3" descr="C:\Users\ds915\Documents\Эмитенты белка\logo_f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85" y="166631"/>
            <a:ext cx="1197345" cy="38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specdep.ru/upload/resize_cache/iblock/5ec/400_267_1/5eccd9cac9c8dd4bd44dbefb29999b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583" y="1004186"/>
            <a:ext cx="1541318" cy="231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 descr="e7d195523061f1c0deeec63e560781cfd59afb0ea006f2a87ABB68BF51EA6619813959095094C18C62A12F549504892A4AAA8C1554C6663626E05CA27F281A14E6983772AFC3FB97135759321DEA3D70145073B7709DEAFA1D499B22DD4C0A91992C77CDD87542866AC7CFC3BB6ACAC6FFCB8FDDA96A494CAB5B85B9E84A2A2B379F5C510CD0903B"/>
          <p:cNvSpPr txBox="1"/>
          <p:nvPr/>
        </p:nvSpPr>
        <p:spPr>
          <a:xfrm>
            <a:off x="71713" y="190663"/>
            <a:ext cx="1093088" cy="484748"/>
          </a:xfrm>
          <a:prstGeom prst="rect">
            <a:avLst/>
          </a:prstGeom>
          <a:noFill/>
          <a:effectLst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en-US" altLang="zh-CN" sz="2100" b="1" dirty="0">
                <a:solidFill>
                  <a:prstClr val="black">
                    <a:lumMod val="75000"/>
                    <a:lumOff val="25000"/>
                  </a:prstClr>
                </a:solidFill>
                <a:latin typeface="Kartika" panose="02020503030404060203" pitchFamily="18" charset="0"/>
                <a:cs typeface="Kartika" panose="02020503030404060203" pitchFamily="18" charset="0"/>
              </a:rPr>
              <a:t>  </a:t>
            </a:r>
            <a:r>
              <a:rPr lang="en-US" altLang="zh-CN" sz="2700" b="1" dirty="0">
                <a:solidFill>
                  <a:prstClr val="white"/>
                </a:solidFill>
                <a:latin typeface="Kartika" panose="02020503030404060203" pitchFamily="18" charset="0"/>
                <a:cs typeface="Kartika" panose="02020503030404060203" pitchFamily="18" charset="0"/>
              </a:rPr>
              <a:t>2017</a:t>
            </a:r>
            <a:endParaRPr lang="en-US" altLang="zh-CN" sz="3600" b="1" dirty="0">
              <a:solidFill>
                <a:prstClr val="white"/>
              </a:solidFill>
              <a:latin typeface="Kartika" panose="02020503030404060203" pitchFamily="18" charset="0"/>
              <a:cs typeface="Kartika" panose="02020503030404060203" pitchFamily="18" charset="0"/>
            </a:endParaRPr>
          </a:p>
        </p:txBody>
      </p:sp>
      <p:grpSp>
        <p:nvGrpSpPr>
          <p:cNvPr id="3" name="组合 2" descr="e7d195523061f1c0deeec63e560781cfd59afb0ea006f2a87ABB68BF51EA6619813959095094C18C62A12F549504892A4AAA8C1554C6663626E05CA27F281A14E6983772AFC3FB97135759321DEA3D70145073B7709DEAFA1D499B22DD4C0A91992C77CDD87542866AC7CFC3BB6ACAC6FFCB8FDDA96A494CAB5B85B9E84A2A2B379F5C510CD0903B"/>
          <p:cNvGrpSpPr/>
          <p:nvPr/>
        </p:nvGrpSpPr>
        <p:grpSpPr>
          <a:xfrm>
            <a:off x="182656" y="3510161"/>
            <a:ext cx="2295014" cy="487973"/>
            <a:chOff x="659180" y="5000896"/>
            <a:chExt cx="2724551" cy="650630"/>
          </a:xfrm>
        </p:grpSpPr>
        <p:sp>
          <p:nvSpPr>
            <p:cNvPr id="9" name="Rectangle 3"/>
            <p:cNvSpPr/>
            <p:nvPr/>
          </p:nvSpPr>
          <p:spPr>
            <a:xfrm>
              <a:off x="659181" y="5000896"/>
              <a:ext cx="2724550" cy="650630"/>
            </a:xfrm>
            <a:prstGeom prst="rect">
              <a:avLst/>
            </a:prstGeom>
            <a:gradFill>
              <a:gsLst>
                <a:gs pos="0">
                  <a:srgbClr val="FC7874"/>
                </a:gs>
                <a:gs pos="100000">
                  <a:srgbClr val="EB282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4"/>
            <p:cNvSpPr/>
            <p:nvPr/>
          </p:nvSpPr>
          <p:spPr>
            <a:xfrm>
              <a:off x="659180" y="5000896"/>
              <a:ext cx="856579" cy="650630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en-GB" sz="14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12</a:t>
              </a:r>
            </a:p>
            <a:p>
              <a:pPr algn="ctr" defTabSz="685783"/>
              <a:r>
                <a:rPr lang="en-GB" sz="14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2017</a:t>
              </a:r>
            </a:p>
          </p:txBody>
        </p:sp>
        <p:sp>
          <p:nvSpPr>
            <p:cNvPr id="12" name="TextBox 30"/>
            <p:cNvSpPr txBox="1"/>
            <p:nvPr/>
          </p:nvSpPr>
          <p:spPr>
            <a:xfrm>
              <a:off x="1515761" y="5019091"/>
              <a:ext cx="1803965" cy="574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3"/>
              <a:r>
                <a:rPr lang="ru-RU" sz="1100" b="1" dirty="0">
                  <a:solidFill>
                    <a:srgbClr val="E7E6E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1-я сделка на </a:t>
              </a:r>
              <a:r>
                <a:rPr lang="ru-RU" sz="1100" b="1" dirty="0" err="1">
                  <a:solidFill>
                    <a:srgbClr val="E7E6E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Финплатформе</a:t>
              </a:r>
              <a:endParaRPr lang="en-GB" sz="1100" b="1" dirty="0">
                <a:solidFill>
                  <a:srgbClr val="E7E6E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6" name="Arc 37" descr="e7d195523061f1c0deeec63e560781cfd59afb0ea006f2a87ABB68BF51EA6619813959095094C18C62A12F549504892A4AAA8C1554C6663626E05CA27F281A14E6983772AFC3FB97135759321DEA3D70145073B7709DEAFA1D499B22DD4C0A91992C77CDD87542866AC7CFC3BB6ACAC6FFCB8FDDA96A494CAB5B85B9E84A2A2B379F5C510CD0903B"/>
          <p:cNvSpPr/>
          <p:nvPr/>
        </p:nvSpPr>
        <p:spPr>
          <a:xfrm rot="13265014">
            <a:off x="5872282" y="1684112"/>
            <a:ext cx="912800" cy="912800"/>
          </a:xfrm>
          <a:prstGeom prst="arc">
            <a:avLst>
              <a:gd name="adj1" fmla="val 16200000"/>
              <a:gd name="adj2" fmla="val 7096491"/>
            </a:avLst>
          </a:prstGeom>
          <a:ln w="22225">
            <a:solidFill>
              <a:schemeClr val="tx2">
                <a:lumMod val="60000"/>
                <a:lumOff val="40000"/>
              </a:schemeClr>
            </a:solidFill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rc 38" descr="e7d195523061f1c0deeec63e560781cfd59afb0ea006f2a87ABB68BF51EA6619813959095094C18C62A12F549504892A4AAA8C1554C6663626E05CA27F281A14E6983772AFC3FB97135759321DEA3D70145073B7709DEAFA1D499B22DD4C0A91992C77CDD87542866AC7CFC3BB6ACAC6FFCB8FDDA96A494CAB5B85B9E84A2A2B379F5C510CD0903B"/>
          <p:cNvSpPr/>
          <p:nvPr/>
        </p:nvSpPr>
        <p:spPr>
          <a:xfrm rot="13265014">
            <a:off x="3828869" y="2167841"/>
            <a:ext cx="912800" cy="912800"/>
          </a:xfrm>
          <a:prstGeom prst="arc">
            <a:avLst>
              <a:gd name="adj1" fmla="val 16200000"/>
              <a:gd name="adj2" fmla="val 7096491"/>
            </a:avLst>
          </a:prstGeom>
          <a:ln w="22225">
            <a:solidFill>
              <a:schemeClr val="tx2">
                <a:lumMod val="60000"/>
                <a:lumOff val="40000"/>
              </a:schemeClr>
            </a:solidFill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rc 38" descr="e7d195523061f1c0deeec63e560781cfd59afb0ea006f2a87ABB68BF51EA6619813959095094C18C62A12F549504892A4AAA8C1554C6663626E05CA27F281A14E6983772AFC3FB97135759321DEA3D70145073B7709DEAFA1D499B22DD4C0A91992C77CDD87542866AC7CFC3BB6ACAC6FFCB8FDDA96A494CAB5B85B9E84A2A2B379F5C510CD0903B"/>
          <p:cNvSpPr/>
          <p:nvPr/>
        </p:nvSpPr>
        <p:spPr>
          <a:xfrm rot="13265014">
            <a:off x="1810232" y="2653808"/>
            <a:ext cx="912800" cy="912800"/>
          </a:xfrm>
          <a:prstGeom prst="arc">
            <a:avLst>
              <a:gd name="adj1" fmla="val 16200000"/>
              <a:gd name="adj2" fmla="val 7096491"/>
            </a:avLst>
          </a:prstGeom>
          <a:ln w="22225">
            <a:solidFill>
              <a:schemeClr val="tx2">
                <a:lumMod val="60000"/>
                <a:lumOff val="40000"/>
              </a:schemeClr>
            </a:solidFill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GB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7d195523061f1c0" descr="e7d195523061f1c0deeec63e560781cfd59afb0ea006f2a87ABB68BF51EA6619813959095094C18C62A12F549504892A4AAA8C1554C6663626E05CA27F281A14E6983772AFC3FB97135759321DEA3D70145073B7709DEAFA1D499B22DD4C0A91992C77CDD87542866AC7CFC3BB6ACAC6FFCB8FDDA96A494CAB5B85B9E84A2A2B379F5C510CD0903B" hidden="1"/>
          <p:cNvSpPr txBox="1"/>
          <p:nvPr/>
        </p:nvSpPr>
        <p:spPr>
          <a:xfrm>
            <a:off x="-266700" y="1352550"/>
            <a:ext cx="284178" cy="762000"/>
          </a:xfrm>
          <a:prstGeom prst="rect">
            <a:avLst/>
          </a:prstGeom>
          <a:noFill/>
        </p:spPr>
        <p:txBody>
          <a:bodyPr vert="wordArtVert" lIns="68579" tIns="34289" rIns="68579" bIns="34289" rtlCol="0">
            <a:spAutoFit/>
          </a:bodyPr>
          <a:lstStyle/>
          <a:p>
            <a:pPr defTabSz="685783"/>
            <a:r>
              <a:rPr lang="en-US" altLang="zh-CN" sz="100">
                <a:solidFill>
                  <a:prstClr val="black"/>
                </a:solidFill>
              </a:rPr>
              <a:t>e7d195523061f1c0deeec63e560781cfd59afb0ea006f2a87ABB68BF51EA6619813959095094C18C62A12F549504892A4AAA8C1554C6663626E05CA27F281A14E6983772AFC3FB97135759321DEA3D70145073B7709DEAFA1D499B22DD4C0A91992C77CDD87542866AC7CFC3BB6ACAC6FFCB8FDDA96A494CAB5B85B9E84A2A2B379F5C510CD0903B</a:t>
            </a:r>
            <a:endParaRPr lang="zh-CN" altLang="en-US" sz="100">
              <a:solidFill>
                <a:prstClr val="black"/>
              </a:solidFill>
            </a:endParaRPr>
          </a:p>
        </p:txBody>
      </p:sp>
      <p:pic>
        <p:nvPicPr>
          <p:cNvPr id="40" name="Picture 3" descr="C:\Users\ds915\Documents\Эмитенты белка\logo_f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85" y="166631"/>
            <a:ext cx="1197345" cy="38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组合 2" descr="e7d195523061f1c0deeec63e560781cfd59afb0ea006f2a87ABB68BF51EA6619813959095094C18C62A12F549504892A4AAA8C1554C6663626E05CA27F281A14E6983772AFC3FB97135759321DEA3D70145073B7709DEAFA1D499B22DD4C0A91992C77CDD87542866AC7CFC3BB6ACAC6FFCB8FDDA96A494CAB5B85B9E84A2A2B379F5C510CD0903B"/>
          <p:cNvGrpSpPr/>
          <p:nvPr/>
        </p:nvGrpSpPr>
        <p:grpSpPr>
          <a:xfrm>
            <a:off x="2347264" y="3016974"/>
            <a:ext cx="2295014" cy="487973"/>
            <a:chOff x="659180" y="5000896"/>
            <a:chExt cx="2724551" cy="650630"/>
          </a:xfrm>
        </p:grpSpPr>
        <p:sp>
          <p:nvSpPr>
            <p:cNvPr id="42" name="Rectangle 3"/>
            <p:cNvSpPr/>
            <p:nvPr/>
          </p:nvSpPr>
          <p:spPr>
            <a:xfrm>
              <a:off x="659181" y="5000896"/>
              <a:ext cx="2724550" cy="650630"/>
            </a:xfrm>
            <a:prstGeom prst="rect">
              <a:avLst/>
            </a:prstGeom>
            <a:gradFill>
              <a:gsLst>
                <a:gs pos="0">
                  <a:srgbClr val="FC7874"/>
                </a:gs>
                <a:gs pos="100000">
                  <a:srgbClr val="EB282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GB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"/>
            <p:cNvSpPr/>
            <p:nvPr/>
          </p:nvSpPr>
          <p:spPr>
            <a:xfrm>
              <a:off x="659180" y="5000896"/>
              <a:ext cx="856579" cy="650630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en-GB" sz="14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14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</a:t>
              </a:r>
              <a:endParaRPr lang="en-GB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defTabSz="685783"/>
              <a:r>
                <a:rPr lang="en-GB" sz="14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</a:t>
              </a:r>
              <a:r>
                <a:rPr lang="ru-RU" sz="14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  <a:endParaRPr lang="en-GB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4" name="TextBox 30"/>
            <p:cNvSpPr txBox="1"/>
            <p:nvPr/>
          </p:nvSpPr>
          <p:spPr>
            <a:xfrm>
              <a:off x="1515759" y="5019088"/>
              <a:ext cx="1866855" cy="574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3"/>
              <a:r>
                <a:rPr lang="ru-RU" sz="1100" b="1" dirty="0">
                  <a:solidFill>
                    <a:srgbClr val="E7E6E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Присоединение к меморандуму*</a:t>
              </a:r>
              <a:endParaRPr lang="en-GB" sz="1100" b="1" dirty="0">
                <a:solidFill>
                  <a:srgbClr val="E7E6E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465248" y="3506991"/>
            <a:ext cx="27415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*Меморандум финансовых организаций </a:t>
            </a:r>
          </a:p>
          <a:p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для совместного развития проекта </a:t>
            </a:r>
          </a:p>
          <a:p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</a:t>
            </a:r>
            <a:r>
              <a:rPr lang="ru-RU" sz="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Маркетплейс</a:t>
            </a:r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</a:t>
            </a:r>
          </a:p>
        </p:txBody>
      </p:sp>
      <p:grpSp>
        <p:nvGrpSpPr>
          <p:cNvPr id="45" name="组合 2" descr="e7d195523061f1c0deeec63e560781cfd59afb0ea006f2a87ABB68BF51EA6619813959095094C18C62A12F549504892A4AAA8C1554C6663626E05CA27F281A14E6983772AFC3FB97135759321DEA3D70145073B7709DEAFA1D499B22DD4C0A91992C77CDD87542866AC7CFC3BB6ACAC6FFCB8FDDA96A494CAB5B85B9E84A2A2B379F5C510CD0903B"/>
          <p:cNvGrpSpPr/>
          <p:nvPr/>
        </p:nvGrpSpPr>
        <p:grpSpPr>
          <a:xfrm>
            <a:off x="4485266" y="2523786"/>
            <a:ext cx="2371598" cy="487975"/>
            <a:chOff x="659180" y="5000896"/>
            <a:chExt cx="2815468" cy="650633"/>
          </a:xfrm>
        </p:grpSpPr>
        <p:sp>
          <p:nvSpPr>
            <p:cNvPr id="46" name="Rectangle 3"/>
            <p:cNvSpPr/>
            <p:nvPr/>
          </p:nvSpPr>
          <p:spPr>
            <a:xfrm>
              <a:off x="659181" y="5000899"/>
              <a:ext cx="2724550" cy="650630"/>
            </a:xfrm>
            <a:prstGeom prst="rect">
              <a:avLst/>
            </a:prstGeom>
            <a:gradFill>
              <a:gsLst>
                <a:gs pos="0">
                  <a:srgbClr val="FC7874"/>
                </a:gs>
                <a:gs pos="100000">
                  <a:srgbClr val="EB282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GB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"/>
            <p:cNvSpPr/>
            <p:nvPr/>
          </p:nvSpPr>
          <p:spPr>
            <a:xfrm>
              <a:off x="659180" y="5000896"/>
              <a:ext cx="856579" cy="650630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en-GB" sz="14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14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en-GB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defTabSz="685783"/>
              <a:r>
                <a:rPr lang="en-GB" sz="14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</a:t>
              </a:r>
              <a:r>
                <a:rPr lang="ru-RU" sz="14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  <a:endParaRPr lang="en-GB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8" name="TextBox 30"/>
            <p:cNvSpPr txBox="1"/>
            <p:nvPr/>
          </p:nvSpPr>
          <p:spPr>
            <a:xfrm>
              <a:off x="1515759" y="5019091"/>
              <a:ext cx="1958889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3"/>
              <a:r>
                <a:rPr lang="ru-RU" sz="1100" b="1" dirty="0">
                  <a:solidFill>
                    <a:srgbClr val="E7E6E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1-я сделка с регистр. в РФТ**</a:t>
              </a:r>
              <a:endParaRPr lang="en-GB" sz="1100" b="1" dirty="0">
                <a:solidFill>
                  <a:srgbClr val="E7E6E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9" name="组合 2" descr="e7d195523061f1c0deeec63e560781cfd59afb0ea006f2a87ABB68BF51EA6619813959095094C18C62A12F549504892A4AAA8C1554C6663626E05CA27F281A14E6983772AFC3FB97135759321DEA3D70145073B7709DEAFA1D499B22DD4C0A91992C77CDD87542866AC7CFC3BB6ACAC6FFCB8FDDA96A494CAB5B85B9E84A2A2B379F5C510CD0903B"/>
          <p:cNvGrpSpPr/>
          <p:nvPr/>
        </p:nvGrpSpPr>
        <p:grpSpPr>
          <a:xfrm>
            <a:off x="6680126" y="2030598"/>
            <a:ext cx="2295014" cy="487975"/>
            <a:chOff x="659180" y="5000896"/>
            <a:chExt cx="2724551" cy="650633"/>
          </a:xfrm>
        </p:grpSpPr>
        <p:sp>
          <p:nvSpPr>
            <p:cNvPr id="50" name="Rectangle 3"/>
            <p:cNvSpPr/>
            <p:nvPr/>
          </p:nvSpPr>
          <p:spPr>
            <a:xfrm>
              <a:off x="659181" y="5000899"/>
              <a:ext cx="2724550" cy="650630"/>
            </a:xfrm>
            <a:prstGeom prst="rect">
              <a:avLst/>
            </a:prstGeom>
            <a:gradFill>
              <a:gsLst>
                <a:gs pos="0">
                  <a:srgbClr val="FC7874"/>
                </a:gs>
                <a:gs pos="100000">
                  <a:srgbClr val="EB282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GB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4"/>
            <p:cNvSpPr/>
            <p:nvPr/>
          </p:nvSpPr>
          <p:spPr>
            <a:xfrm>
              <a:off x="659180" y="5000896"/>
              <a:ext cx="856579" cy="650630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en-GB" sz="14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14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</a:t>
              </a:r>
              <a:endParaRPr lang="en-GB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defTabSz="685783"/>
              <a:r>
                <a:rPr lang="en-GB" sz="14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</a:t>
              </a:r>
              <a:r>
                <a:rPr lang="ru-RU" sz="14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</a:t>
              </a:r>
              <a:endParaRPr lang="en-GB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2" name="TextBox 30"/>
            <p:cNvSpPr txBox="1"/>
            <p:nvPr/>
          </p:nvSpPr>
          <p:spPr>
            <a:xfrm>
              <a:off x="1515759" y="5019091"/>
              <a:ext cx="1866855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3"/>
              <a:r>
                <a:rPr lang="ru-RU" sz="1100" b="1" dirty="0">
                  <a:solidFill>
                    <a:srgbClr val="E7E6E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Оператор платформы***</a:t>
              </a:r>
              <a:endParaRPr lang="en-GB" sz="1100" b="1" dirty="0">
                <a:solidFill>
                  <a:srgbClr val="E7E6E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4632128" y="3025967"/>
            <a:ext cx="28861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**Первая экспериментальная покупка </a:t>
            </a:r>
          </a:p>
          <a:p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пая ПИФ с регистрацией сделки в НРД </a:t>
            </a:r>
          </a:p>
          <a:p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(Регистратор финансовых транзакций)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767426" y="2511622"/>
            <a:ext cx="2193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***Закон о </a:t>
            </a:r>
            <a:r>
              <a:rPr lang="ru-RU" sz="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Маркетплейсе</a:t>
            </a:r>
            <a:endParaRPr lang="ru-RU" sz="900" i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№</a:t>
            </a: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211-</a:t>
            </a:r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ФЗ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46257" y="753327"/>
            <a:ext cx="8334063" cy="6001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Финансовая платформа – полностью готовый инструмент цифровой дистрибуции паев ПИФ 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опытом практической работы до принятия «закона о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Маркетплейсе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(№ 211-ФЗ)</a:t>
            </a:r>
          </a:p>
          <a:p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32461" y="4340221"/>
            <a:ext cx="8828883" cy="8771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Финансовые продукты компаний, подключившихся к Финансовой платформе, доступны круглосуточно в любой точке мира  дееспособным, достигшим 18-летнего возраста гражданам России, действующим в собственных интересах лично, без участия представителей. Чтобы стать инвестором, достаточно иметь подтвержденную учетную запись в ЕСИА либо ввести данные паспорта, СНИЛС и ИНН. </a:t>
            </a:r>
          </a:p>
          <a:p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" name="Заголовок 3"/>
          <p:cNvSpPr txBox="1">
            <a:spLocks/>
          </p:cNvSpPr>
          <p:nvPr/>
        </p:nvSpPr>
        <p:spPr>
          <a:xfrm>
            <a:off x="3970720" y="-19136"/>
            <a:ext cx="4990624" cy="486407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100" dirty="0"/>
              <a:t/>
            </a:r>
            <a:br>
              <a:rPr lang="ru-RU" sz="1100" dirty="0"/>
            </a:br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ПРОЕКТА</a:t>
            </a:r>
            <a:endParaRPr lang="ru-RU" sz="1000" b="1" dirty="0">
              <a:solidFill>
                <a:srgbClr val="ED293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9764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411"/>
          <p:cNvSpPr>
            <a:spLocks/>
          </p:cNvSpPr>
          <p:nvPr/>
        </p:nvSpPr>
        <p:spPr bwMode="auto">
          <a:xfrm>
            <a:off x="859078" y="212368"/>
            <a:ext cx="233885" cy="93348"/>
          </a:xfrm>
          <a:custGeom>
            <a:avLst/>
            <a:gdLst>
              <a:gd name="T0" fmla="*/ 0 w 365"/>
              <a:gd name="T1" fmla="*/ 1 h 141"/>
              <a:gd name="T2" fmla="*/ 1 w 365"/>
              <a:gd name="T3" fmla="*/ 1 h 141"/>
              <a:gd name="T4" fmla="*/ 0 w 365"/>
              <a:gd name="T5" fmla="*/ 1 h 141"/>
              <a:gd name="T6" fmla="*/ 1 w 365"/>
              <a:gd name="T7" fmla="*/ 2 h 141"/>
              <a:gd name="T8" fmla="*/ 4 w 365"/>
              <a:gd name="T9" fmla="*/ 2 h 141"/>
              <a:gd name="T10" fmla="*/ 2 w 365"/>
              <a:gd name="T11" fmla="*/ 2 h 141"/>
              <a:gd name="T12" fmla="*/ 5 w 365"/>
              <a:gd name="T13" fmla="*/ 3 h 141"/>
              <a:gd name="T14" fmla="*/ 7 w 365"/>
              <a:gd name="T15" fmla="*/ 3 h 141"/>
              <a:gd name="T16" fmla="*/ 9 w 365"/>
              <a:gd name="T17" fmla="*/ 1 h 141"/>
              <a:gd name="T18" fmla="*/ 8 w 365"/>
              <a:gd name="T19" fmla="*/ 1 h 141"/>
              <a:gd name="T20" fmla="*/ 6 w 365"/>
              <a:gd name="T21" fmla="*/ 1 h 141"/>
              <a:gd name="T22" fmla="*/ 7 w 365"/>
              <a:gd name="T23" fmla="*/ 0 h 141"/>
              <a:gd name="T24" fmla="*/ 5 w 365"/>
              <a:gd name="T25" fmla="*/ 1 h 141"/>
              <a:gd name="T26" fmla="*/ 5 w 365"/>
              <a:gd name="T27" fmla="*/ 0 h 141"/>
              <a:gd name="T28" fmla="*/ 4 w 365"/>
              <a:gd name="T29" fmla="*/ 1 h 141"/>
              <a:gd name="T30" fmla="*/ 2 w 365"/>
              <a:gd name="T31" fmla="*/ 0 h 141"/>
              <a:gd name="T32" fmla="*/ 2 w 365"/>
              <a:gd name="T33" fmla="*/ 1 h 141"/>
              <a:gd name="T34" fmla="*/ 1 w 365"/>
              <a:gd name="T35" fmla="*/ 0 h 141"/>
              <a:gd name="T36" fmla="*/ 2 w 365"/>
              <a:gd name="T37" fmla="*/ 1 h 141"/>
              <a:gd name="T38" fmla="*/ 0 w 365"/>
              <a:gd name="T39" fmla="*/ 1 h 1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65"/>
              <a:gd name="T61" fmla="*/ 0 h 141"/>
              <a:gd name="T62" fmla="*/ 365 w 365"/>
              <a:gd name="T63" fmla="*/ 141 h 1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65" h="141">
                <a:moveTo>
                  <a:pt x="0" y="38"/>
                </a:moveTo>
                <a:lnTo>
                  <a:pt x="53" y="49"/>
                </a:lnTo>
                <a:lnTo>
                  <a:pt x="19" y="66"/>
                </a:lnTo>
                <a:lnTo>
                  <a:pt x="33" y="76"/>
                </a:lnTo>
                <a:lnTo>
                  <a:pt x="168" y="74"/>
                </a:lnTo>
                <a:lnTo>
                  <a:pt x="83" y="96"/>
                </a:lnTo>
                <a:lnTo>
                  <a:pt x="219" y="141"/>
                </a:lnTo>
                <a:lnTo>
                  <a:pt x="309" y="115"/>
                </a:lnTo>
                <a:lnTo>
                  <a:pt x="365" y="66"/>
                </a:lnTo>
                <a:lnTo>
                  <a:pt x="351" y="43"/>
                </a:lnTo>
                <a:lnTo>
                  <a:pt x="265" y="45"/>
                </a:lnTo>
                <a:lnTo>
                  <a:pt x="277" y="19"/>
                </a:lnTo>
                <a:lnTo>
                  <a:pt x="209" y="45"/>
                </a:lnTo>
                <a:lnTo>
                  <a:pt x="198" y="0"/>
                </a:lnTo>
                <a:lnTo>
                  <a:pt x="182" y="57"/>
                </a:lnTo>
                <a:lnTo>
                  <a:pt x="83" y="0"/>
                </a:lnTo>
                <a:lnTo>
                  <a:pt x="85" y="35"/>
                </a:lnTo>
                <a:lnTo>
                  <a:pt x="57" y="19"/>
                </a:lnTo>
                <a:lnTo>
                  <a:pt x="69" y="51"/>
                </a:lnTo>
                <a:lnTo>
                  <a:pt x="0" y="38"/>
                </a:lnTo>
                <a:close/>
              </a:path>
            </a:pathLst>
          </a:custGeom>
          <a:solidFill>
            <a:srgbClr val="756F6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Freeform 412"/>
          <p:cNvSpPr>
            <a:spLocks/>
          </p:cNvSpPr>
          <p:nvPr/>
        </p:nvSpPr>
        <p:spPr bwMode="auto">
          <a:xfrm>
            <a:off x="940038" y="364059"/>
            <a:ext cx="98951" cy="60676"/>
          </a:xfrm>
          <a:custGeom>
            <a:avLst/>
            <a:gdLst>
              <a:gd name="T0" fmla="*/ 0 w 157"/>
              <a:gd name="T1" fmla="*/ 2 h 92"/>
              <a:gd name="T2" fmla="*/ 0 w 157"/>
              <a:gd name="T3" fmla="*/ 1 h 92"/>
              <a:gd name="T4" fmla="*/ 2 w 157"/>
              <a:gd name="T5" fmla="*/ 0 h 92"/>
              <a:gd name="T6" fmla="*/ 2 w 157"/>
              <a:gd name="T7" fmla="*/ 1 h 92"/>
              <a:gd name="T8" fmla="*/ 3 w 157"/>
              <a:gd name="T9" fmla="*/ 1 h 92"/>
              <a:gd name="T10" fmla="*/ 1 w 157"/>
              <a:gd name="T11" fmla="*/ 2 h 92"/>
              <a:gd name="T12" fmla="*/ 2 w 157"/>
              <a:gd name="T13" fmla="*/ 1 h 92"/>
              <a:gd name="T14" fmla="*/ 0 w 157"/>
              <a:gd name="T15" fmla="*/ 2 h 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7"/>
              <a:gd name="T25" fmla="*/ 0 h 92"/>
              <a:gd name="T26" fmla="*/ 157 w 157"/>
              <a:gd name="T27" fmla="*/ 92 h 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7" h="92">
                <a:moveTo>
                  <a:pt x="0" y="73"/>
                </a:moveTo>
                <a:lnTo>
                  <a:pt x="14" y="26"/>
                </a:lnTo>
                <a:lnTo>
                  <a:pt x="78" y="0"/>
                </a:lnTo>
                <a:lnTo>
                  <a:pt x="88" y="26"/>
                </a:lnTo>
                <a:lnTo>
                  <a:pt x="157" y="48"/>
                </a:lnTo>
                <a:lnTo>
                  <a:pt x="62" y="92"/>
                </a:lnTo>
                <a:lnTo>
                  <a:pt x="78" y="68"/>
                </a:lnTo>
                <a:lnTo>
                  <a:pt x="0" y="73"/>
                </a:lnTo>
                <a:close/>
              </a:path>
            </a:pathLst>
          </a:custGeom>
          <a:solidFill>
            <a:srgbClr val="756F6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2958" y="122393"/>
            <a:ext cx="692659" cy="32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ds915\Documents\Эмитенты белка\logo_f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85" y="166631"/>
            <a:ext cx="1197345" cy="38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ds915\Documents\Эмитенты\ЛОГО ФП\logo_soli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3208" y="4407833"/>
            <a:ext cx="766741" cy="68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ds915\Documents\Эмитенты\ЛОГО ФП\logo_tfg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76" t="18220" r="4226" b="14545"/>
          <a:stretch/>
        </p:blipFill>
        <p:spPr bwMode="auto">
          <a:xfrm>
            <a:off x="2115417" y="4503149"/>
            <a:ext cx="1378689" cy="49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ds915\Documents\Эмитенты\ЛОГО ФП\logo_arsager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141" y="4590974"/>
            <a:ext cx="1725167" cy="32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ds915\Documents\Эмитенты\ЛОГО ФП\logo_finam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0097" y="4509818"/>
            <a:ext cx="1533483" cy="48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圆角矩形 8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/>
          <p:nvPr/>
        </p:nvSpPr>
        <p:spPr>
          <a:xfrm flipH="1">
            <a:off x="5113153" y="2601678"/>
            <a:ext cx="2585504" cy="1620000"/>
          </a:xfrm>
          <a:prstGeom prst="roundRect">
            <a:avLst>
              <a:gd name="adj" fmla="val 6132"/>
            </a:avLst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9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/>
          <p:nvPr/>
        </p:nvSpPr>
        <p:spPr>
          <a:xfrm flipH="1">
            <a:off x="6616353" y="889942"/>
            <a:ext cx="2220896" cy="1620000"/>
          </a:xfrm>
          <a:prstGeom prst="roundRect">
            <a:avLst>
              <a:gd name="adj" fmla="val 6132"/>
            </a:avLst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0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/>
          <p:nvPr/>
        </p:nvSpPr>
        <p:spPr>
          <a:xfrm flipH="1">
            <a:off x="150752" y="909678"/>
            <a:ext cx="4735046" cy="3312000"/>
          </a:xfrm>
          <a:prstGeom prst="roundRect">
            <a:avLst>
              <a:gd name="adj" fmla="val 3689"/>
            </a:avLst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圆角矩形 11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/>
          <p:nvPr/>
        </p:nvSpPr>
        <p:spPr>
          <a:xfrm flipH="1">
            <a:off x="5113152" y="889942"/>
            <a:ext cx="1800000" cy="1620000"/>
          </a:xfrm>
          <a:prstGeom prst="roundRect">
            <a:avLst>
              <a:gd name="adj" fmla="val 7042"/>
            </a:avLst>
          </a:prstGeom>
          <a:gradFill>
            <a:gsLst>
              <a:gs pos="0">
                <a:srgbClr val="FC7874"/>
              </a:gs>
              <a:gs pos="100000">
                <a:srgbClr val="EB2826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21" name="Rectangle 42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/>
          <p:nvPr/>
        </p:nvSpPr>
        <p:spPr>
          <a:xfrm>
            <a:off x="5113152" y="1128679"/>
            <a:ext cx="1924096" cy="85692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38" tIns="0" rIns="91438" bIns="0" rtlCol="0" anchor="t"/>
          <a:lstStyle/>
          <a:p>
            <a:pPr>
              <a:defRPr/>
            </a:pPr>
            <a:r>
              <a:rPr lang="ru-RU" sz="12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ДОСТУПНОСТЬ</a:t>
            </a:r>
            <a:endParaRPr lang="ru-RU" sz="1200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46" indent="-171446"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Минимальная сумма инвестиций – </a:t>
            </a:r>
            <a:r>
              <a:rPr lang="ru-RU" sz="12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1000 руб.</a:t>
            </a:r>
          </a:p>
          <a:p>
            <a:pPr marL="171446" indent="-171446"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Режим онлайн</a:t>
            </a:r>
          </a:p>
          <a:p>
            <a:pPr marL="171446" indent="-171446"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Личный кабинет</a:t>
            </a:r>
          </a:p>
        </p:txBody>
      </p:sp>
      <p:sp>
        <p:nvSpPr>
          <p:cNvPr id="22" name="圆角矩形 14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/>
          <p:nvPr/>
        </p:nvSpPr>
        <p:spPr>
          <a:xfrm flipH="1">
            <a:off x="7037248" y="2601678"/>
            <a:ext cx="1800000" cy="1620000"/>
          </a:xfrm>
          <a:prstGeom prst="roundRect">
            <a:avLst>
              <a:gd name="adj" fmla="val 6132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3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2528" y="2932518"/>
            <a:ext cx="3307040" cy="1322816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>
            <a:reflection blurRad="1231900" stA="1700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</a:t>
            </a:r>
          </a:p>
          <a:p>
            <a:r>
              <a:rPr lang="ru-RU" sz="1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управляющих компаний</a:t>
            </a:r>
          </a:p>
          <a:p>
            <a:r>
              <a:rPr lang="ru-RU" sz="1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открытых и интервальных ПИФ: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фонд акций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фондов облигаций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/>
              </a:rPr>
              <a:t>https://platform.finance/funds</a:t>
            </a:r>
            <a:r>
              <a:rPr lang="en-US" sz="1200" dirty="0"/>
              <a:t>  </a:t>
            </a:r>
            <a:endParaRPr lang="ru-RU" sz="1200" dirty="0"/>
          </a:p>
          <a:p>
            <a:pPr marL="171446" indent="-171446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angle 42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/>
          <p:nvPr/>
        </p:nvSpPr>
        <p:spPr>
          <a:xfrm>
            <a:off x="7037249" y="2752135"/>
            <a:ext cx="1739872" cy="85692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38" tIns="0" rIns="91438" bIns="0" rtlCol="0" anchor="t"/>
          <a:lstStyle/>
          <a:p>
            <a:pPr>
              <a:defRPr/>
            </a:pPr>
            <a:r>
              <a:rPr lang="ru-RU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ДОХОДНОСТЬ</a:t>
            </a:r>
          </a:p>
          <a:p>
            <a:pPr marL="171446" indent="-171446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Ср. доходность за 12 мес. </a:t>
            </a:r>
            <a:r>
              <a:rPr lang="ru-RU" sz="1200" b="1" kern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14,88%</a:t>
            </a:r>
          </a:p>
          <a:p>
            <a:pPr marL="171446" indent="-171446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Ср. доходность по фондам акций </a:t>
            </a:r>
            <a:r>
              <a:rPr lang="ru-RU" sz="1200" b="1" kern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18,05%</a:t>
            </a: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3970720" y="-19136"/>
            <a:ext cx="4990624" cy="486407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100" dirty="0"/>
              <a:t/>
            </a:r>
            <a:br>
              <a:rPr lang="ru-RU" sz="1100" dirty="0"/>
            </a:br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НОЯБРЬ 2020</a:t>
            </a:r>
            <a:endParaRPr lang="ru-RU" sz="1000" b="1" dirty="0">
              <a:solidFill>
                <a:srgbClr val="ED293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949" y="4478413"/>
            <a:ext cx="2346007" cy="54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79680" y="4669702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…и др.</a:t>
            </a:r>
          </a:p>
        </p:txBody>
      </p:sp>
    </p:spTree>
    <p:extLst>
      <p:ext uri="{BB962C8B-B14F-4D97-AF65-F5344CB8AC3E}">
        <p14:creationId xmlns:p14="http://schemas.microsoft.com/office/powerpoint/2010/main" val="52283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3" name="Picture 3" descr="C:\Users\ds915\Documents\Эмитенты белка\logo_f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85" y="166631"/>
            <a:ext cx="1197345" cy="38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6946173" y="31784"/>
            <a:ext cx="2015171" cy="486407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100" dirty="0"/>
              <a:t/>
            </a:r>
            <a:br>
              <a:rPr lang="ru-RU" sz="1100" dirty="0"/>
            </a:br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МАРКЕТПЛЕЙС</a:t>
            </a:r>
            <a:endParaRPr lang="ru-RU" sz="1000" b="1" dirty="0">
              <a:solidFill>
                <a:srgbClr val="ED293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F0BFC87-086E-9C48-A075-2457EA5BA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93" y="2199054"/>
            <a:ext cx="572454" cy="7453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A63A5C1-CDC4-DC49-8022-D7AE425B2A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154" y="2154312"/>
            <a:ext cx="1021759" cy="916149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0B12F5FD-A96B-5F49-ADC6-D2C82DABCDF3}"/>
              </a:ext>
            </a:extLst>
          </p:cNvPr>
          <p:cNvCxnSpPr>
            <a:cxnSpLocks/>
          </p:cNvCxnSpPr>
          <p:nvPr/>
        </p:nvCxnSpPr>
        <p:spPr>
          <a:xfrm flipH="1">
            <a:off x="275218" y="1069850"/>
            <a:ext cx="85057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81CD8D3-61E7-0545-926D-AA8745A81C5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17" y="702403"/>
            <a:ext cx="864194" cy="3169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9FA94DD-B2F4-1B48-8D44-66BD824A9FB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747" y="647049"/>
            <a:ext cx="794493" cy="3723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7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765E1A09-C7FE-984E-A28B-91DB31AE3587}"/>
                  </a:ext>
                </a:extLst>
              </p14:cNvPr>
              <p14:cNvContentPartPr/>
              <p14:nvPr/>
            </p14:nvContentPartPr>
            <p14:xfrm>
              <a:off x="1404337" y="2397359"/>
              <a:ext cx="360" cy="360"/>
            </p14:xfrm>
          </p:contentPart>
        </mc:Choice>
        <mc:Fallback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765E1A09-C7FE-984E-A28B-91DB31AE35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6337" y="2289359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F022F70E-FB91-BE46-A9F4-5B0E2D065FDC}"/>
              </a:ext>
            </a:extLst>
          </p:cNvPr>
          <p:cNvCxnSpPr>
            <a:cxnSpLocks/>
          </p:cNvCxnSpPr>
          <p:nvPr/>
        </p:nvCxnSpPr>
        <p:spPr>
          <a:xfrm>
            <a:off x="937947" y="2586563"/>
            <a:ext cx="38714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35E13186-0610-0540-88E4-4B7D02A5A224}"/>
              </a:ext>
            </a:extLst>
          </p:cNvPr>
          <p:cNvCxnSpPr>
            <a:cxnSpLocks/>
          </p:cNvCxnSpPr>
          <p:nvPr/>
        </p:nvCxnSpPr>
        <p:spPr>
          <a:xfrm>
            <a:off x="2627651" y="2612235"/>
            <a:ext cx="60161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2A9EB643-BDD1-A542-9A27-2E535B33B3C7}"/>
              </a:ext>
            </a:extLst>
          </p:cNvPr>
          <p:cNvCxnSpPr>
            <a:cxnSpLocks/>
          </p:cNvCxnSpPr>
          <p:nvPr/>
        </p:nvCxnSpPr>
        <p:spPr>
          <a:xfrm>
            <a:off x="4192762" y="3818629"/>
            <a:ext cx="0" cy="2624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D48B9BEC-EA8E-8D44-8F31-974C44AC825A}"/>
              </a:ext>
            </a:extLst>
          </p:cNvPr>
          <p:cNvCxnSpPr>
            <a:cxnSpLocks/>
          </p:cNvCxnSpPr>
          <p:nvPr/>
        </p:nvCxnSpPr>
        <p:spPr>
          <a:xfrm flipV="1">
            <a:off x="3298348" y="4152394"/>
            <a:ext cx="1784502" cy="1158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EC40EB4B-76CD-A145-9DD3-0961C931974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688" y="4473397"/>
            <a:ext cx="236013" cy="216803"/>
          </a:xfrm>
          <a:prstGeom prst="rect">
            <a:avLst/>
          </a:prstGeom>
        </p:spPr>
      </p:pic>
      <p:sp>
        <p:nvSpPr>
          <p:cNvPr id="52" name="Inhaltsplatzhalter 4">
            <a:extLst>
              <a:ext uri="{FF2B5EF4-FFF2-40B4-BE49-F238E27FC236}">
                <a16:creationId xmlns:a16="http://schemas.microsoft.com/office/drawing/2014/main" xmlns="" id="{6BE9DD66-FB62-AD4E-B4B0-E957FB256074}"/>
              </a:ext>
            </a:extLst>
          </p:cNvPr>
          <p:cNvSpPr txBox="1">
            <a:spLocks/>
          </p:cNvSpPr>
          <p:nvPr/>
        </p:nvSpPr>
        <p:spPr>
          <a:xfrm>
            <a:off x="123860" y="3015307"/>
            <a:ext cx="1020844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ru-RU" altLang="zh-CN" sz="800" dirty="0">
                <a:solidFill>
                  <a:srgbClr val="373A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Потребитель финансовых продуктов</a:t>
            </a:r>
            <a:endParaRPr lang="en-US" altLang="zh-CN" sz="800" dirty="0">
              <a:solidFill>
                <a:srgbClr val="373A3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" name="Заголовок 3">
            <a:extLst>
              <a:ext uri="{FF2B5EF4-FFF2-40B4-BE49-F238E27FC236}">
                <a16:creationId xmlns:a16="http://schemas.microsoft.com/office/drawing/2014/main" xmlns="" id="{3FF2D00C-02A7-384E-A503-57A2A34BC804}"/>
              </a:ext>
            </a:extLst>
          </p:cNvPr>
          <p:cNvSpPr txBox="1">
            <a:spLocks/>
          </p:cNvSpPr>
          <p:nvPr/>
        </p:nvSpPr>
        <p:spPr>
          <a:xfrm>
            <a:off x="2049080" y="543416"/>
            <a:ext cx="6852135" cy="486407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dirty="0"/>
              <a:t/>
            </a:r>
            <a:br>
              <a:rPr lang="ru-RU" sz="1100" dirty="0"/>
            </a:br>
            <a:r>
              <a:rPr lang="ru-RU" sz="13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ИНФИНИТУМ</a:t>
            </a:r>
            <a:r>
              <a:rPr lang="ru-RU" sz="13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включен в реестр операторов финансовых платформ</a:t>
            </a:r>
            <a:endParaRPr lang="ru-RU" sz="1300" dirty="0">
              <a:solidFill>
                <a:srgbClr val="ED293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2BF5161-87FE-8845-80AB-4BECE8DA7D6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703" y="2207617"/>
            <a:ext cx="953933" cy="5877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60B2E73-97E8-E742-99EF-87A93A0F4C7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165" y="2705925"/>
            <a:ext cx="262120" cy="50208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E6CEE82-E06B-D346-873D-D6977301E62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387" y="2810658"/>
            <a:ext cx="215969" cy="365265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535AB39E-66D2-A147-8E31-ED3D3F37C495}"/>
              </a:ext>
            </a:extLst>
          </p:cNvPr>
          <p:cNvSpPr/>
          <p:nvPr/>
        </p:nvSpPr>
        <p:spPr>
          <a:xfrm>
            <a:off x="3378573" y="1475239"/>
            <a:ext cx="3567600" cy="2273992"/>
          </a:xfrm>
          <a:prstGeom prst="roundRect">
            <a:avLst/>
          </a:prstGeom>
          <a:noFill/>
          <a:ln w="22225" cap="rnd">
            <a:solidFill>
              <a:srgbClr val="FF0000"/>
            </a:solidFill>
            <a:round/>
          </a:ln>
          <a:effectLst>
            <a:glow>
              <a:schemeClr val="bg1">
                <a:lumMod val="75000"/>
                <a:alpha val="40000"/>
              </a:schemeClr>
            </a:glow>
            <a:outerShdw blurRad="279400" dir="8100000" sx="101000" sy="101000" algn="tr" rotWithShape="0">
              <a:prstClr val="black">
                <a:alpha val="21000"/>
              </a:prstClr>
            </a:outerShdw>
            <a:softEdge rad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E275AE6-D999-794C-A048-1C970A61535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745" y="1596465"/>
            <a:ext cx="1082304" cy="31253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E3EF06F0-445B-4F45-A15A-7A135604E6E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871" y="1593745"/>
            <a:ext cx="857745" cy="285915"/>
          </a:xfrm>
          <a:prstGeom prst="rect">
            <a:avLst/>
          </a:prstGeom>
        </p:spPr>
      </p:pic>
      <p:sp>
        <p:nvSpPr>
          <p:cNvPr id="47" name="Inhaltsplatzhalter 4">
            <a:extLst>
              <a:ext uri="{FF2B5EF4-FFF2-40B4-BE49-F238E27FC236}">
                <a16:creationId xmlns:a16="http://schemas.microsoft.com/office/drawing/2014/main" xmlns="" id="{9DA9DBD7-DB9E-A540-8C4C-E14786DCF1A4}"/>
              </a:ext>
            </a:extLst>
          </p:cNvPr>
          <p:cNvSpPr txBox="1">
            <a:spLocks/>
          </p:cNvSpPr>
          <p:nvPr/>
        </p:nvSpPr>
        <p:spPr>
          <a:xfrm>
            <a:off x="4317333" y="1507810"/>
            <a:ext cx="1561551" cy="181588"/>
          </a:xfrm>
          <a:prstGeom prst="rect">
            <a:avLst/>
          </a:prstGeom>
          <a:noFill/>
          <a:effectLst>
            <a:outerShdw blurRad="419100" dist="50800" dir="5400000" sx="146000" sy="146000" algn="ctr" rotWithShape="0">
              <a:schemeClr val="tx1">
                <a:alpha val="98000"/>
              </a:scheme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extrusionH="273050">
            <a:extrusionClr>
              <a:schemeClr val="tx1"/>
            </a:extrusionClr>
            <a:contourClr>
              <a:schemeClr val="tx1"/>
            </a:contourClr>
          </a:sp3d>
        </p:spPr>
        <p:txBody>
          <a:bodyPr wrap="square" lIns="0" tIns="0" rIns="0" bIns="0">
            <a:spAutoFit/>
            <a:sp3d extrusionH="44450">
              <a:bevelB w="82550" h="120650" prst="convex"/>
              <a:extrusionClr>
                <a:schemeClr val="tx1"/>
              </a:extrusionClr>
            </a:sp3d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ru-RU" altLang="zh-CN" sz="1100" b="1" dirty="0">
                <a:solidFill>
                  <a:srgbClr val="FF0000"/>
                </a:solidFill>
                <a:effectLst>
                  <a:glow>
                    <a:schemeClr val="tx1">
                      <a:alpha val="46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Платформа</a:t>
            </a:r>
            <a:endParaRPr lang="en-US" altLang="zh-CN" sz="1100" b="1" dirty="0">
              <a:solidFill>
                <a:srgbClr val="FF0000"/>
              </a:solidFill>
              <a:effectLst>
                <a:glow>
                  <a:schemeClr val="tx1">
                    <a:alpha val="46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" name="六边形 22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>
            <a:extLst>
              <a:ext uri="{FF2B5EF4-FFF2-40B4-BE49-F238E27FC236}">
                <a16:creationId xmlns:a16="http://schemas.microsoft.com/office/drawing/2014/main" xmlns="" id="{C3A7952A-B8B6-EA46-AA70-CDED3A16E1EE}"/>
              </a:ext>
            </a:extLst>
          </p:cNvPr>
          <p:cNvSpPr/>
          <p:nvPr/>
        </p:nvSpPr>
        <p:spPr>
          <a:xfrm>
            <a:off x="3593050" y="2054667"/>
            <a:ext cx="1561552" cy="434816"/>
          </a:xfrm>
          <a:prstGeom prst="hexagon">
            <a:avLst>
              <a:gd name="adj" fmla="val 40053"/>
              <a:gd name="vf" fmla="val 11547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3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14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>
            <a:extLst>
              <a:ext uri="{FF2B5EF4-FFF2-40B4-BE49-F238E27FC236}">
                <a16:creationId xmlns:a16="http://schemas.microsoft.com/office/drawing/2014/main" xmlns="" id="{2FD3D309-D255-634E-A71B-966E76EAD6D8}"/>
              </a:ext>
            </a:extLst>
          </p:cNvPr>
          <p:cNvSpPr txBox="1"/>
          <p:nvPr/>
        </p:nvSpPr>
        <p:spPr>
          <a:xfrm>
            <a:off x="3630297" y="2046003"/>
            <a:ext cx="14536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Идентификация </a:t>
            </a:r>
            <a:br>
              <a:rPr lang="ru-RU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br>
              <a:rPr lang="ru-RU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УПРИД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六边形 22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>
            <a:extLst>
              <a:ext uri="{FF2B5EF4-FFF2-40B4-BE49-F238E27FC236}">
                <a16:creationId xmlns:a16="http://schemas.microsoft.com/office/drawing/2014/main" xmlns="" id="{AB91A51C-53DB-2A42-896A-2B580364C4F1}"/>
              </a:ext>
            </a:extLst>
          </p:cNvPr>
          <p:cNvSpPr/>
          <p:nvPr/>
        </p:nvSpPr>
        <p:spPr>
          <a:xfrm>
            <a:off x="5203258" y="2044069"/>
            <a:ext cx="1561552" cy="434816"/>
          </a:xfrm>
          <a:prstGeom prst="hexagon">
            <a:avLst>
              <a:gd name="adj" fmla="val 40053"/>
              <a:gd name="vf" fmla="val 11547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3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六边形 22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>
            <a:extLst>
              <a:ext uri="{FF2B5EF4-FFF2-40B4-BE49-F238E27FC236}">
                <a16:creationId xmlns:a16="http://schemas.microsoft.com/office/drawing/2014/main" xmlns="" id="{84D9D394-1621-3743-9EDF-9CBCD06BE380}"/>
              </a:ext>
            </a:extLst>
          </p:cNvPr>
          <p:cNvSpPr/>
          <p:nvPr/>
        </p:nvSpPr>
        <p:spPr>
          <a:xfrm>
            <a:off x="3603552" y="2632427"/>
            <a:ext cx="1561552" cy="434816"/>
          </a:xfrm>
          <a:prstGeom prst="hexagon">
            <a:avLst>
              <a:gd name="adj" fmla="val 40053"/>
              <a:gd name="vf" fmla="val 11547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3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六边形 22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>
            <a:extLst>
              <a:ext uri="{FF2B5EF4-FFF2-40B4-BE49-F238E27FC236}">
                <a16:creationId xmlns:a16="http://schemas.microsoft.com/office/drawing/2014/main" xmlns="" id="{4F2FD119-5707-7B42-8EE7-F687D8DC358C}"/>
              </a:ext>
            </a:extLst>
          </p:cNvPr>
          <p:cNvSpPr/>
          <p:nvPr/>
        </p:nvSpPr>
        <p:spPr>
          <a:xfrm>
            <a:off x="5215809" y="2652384"/>
            <a:ext cx="1561552" cy="434816"/>
          </a:xfrm>
          <a:prstGeom prst="hexagon">
            <a:avLst>
              <a:gd name="adj" fmla="val 40053"/>
              <a:gd name="vf" fmla="val 11547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3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六边形 22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>
            <a:extLst>
              <a:ext uri="{FF2B5EF4-FFF2-40B4-BE49-F238E27FC236}">
                <a16:creationId xmlns:a16="http://schemas.microsoft.com/office/drawing/2014/main" xmlns="" id="{99BACCDA-F146-D040-A84D-B22725788DC8}"/>
              </a:ext>
            </a:extLst>
          </p:cNvPr>
          <p:cNvSpPr/>
          <p:nvPr/>
        </p:nvSpPr>
        <p:spPr>
          <a:xfrm>
            <a:off x="3603552" y="3206809"/>
            <a:ext cx="1561552" cy="434816"/>
          </a:xfrm>
          <a:prstGeom prst="hexagon">
            <a:avLst>
              <a:gd name="adj" fmla="val 40053"/>
              <a:gd name="vf" fmla="val 11547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3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14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>
            <a:extLst>
              <a:ext uri="{FF2B5EF4-FFF2-40B4-BE49-F238E27FC236}">
                <a16:creationId xmlns:a16="http://schemas.microsoft.com/office/drawing/2014/main" xmlns="" id="{7BA10CD5-D037-A144-B69A-513065B8C1DC}"/>
              </a:ext>
            </a:extLst>
          </p:cNvPr>
          <p:cNvSpPr txBox="1"/>
          <p:nvPr/>
        </p:nvSpPr>
        <p:spPr>
          <a:xfrm>
            <a:off x="3721611" y="3316495"/>
            <a:ext cx="1191443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Оплата</a:t>
            </a:r>
          </a:p>
        </p:txBody>
      </p:sp>
      <p:sp>
        <p:nvSpPr>
          <p:cNvPr id="45" name="文本框 14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>
            <a:extLst>
              <a:ext uri="{FF2B5EF4-FFF2-40B4-BE49-F238E27FC236}">
                <a16:creationId xmlns:a16="http://schemas.microsoft.com/office/drawing/2014/main" xmlns="" id="{3247945E-9731-FC4C-BF78-2A4561622E0D}"/>
              </a:ext>
            </a:extLst>
          </p:cNvPr>
          <p:cNvSpPr txBox="1"/>
          <p:nvPr/>
        </p:nvSpPr>
        <p:spPr>
          <a:xfrm>
            <a:off x="3755175" y="2642375"/>
            <a:ext cx="11914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и подписание документов </a:t>
            </a:r>
          </a:p>
        </p:txBody>
      </p:sp>
      <p:sp>
        <p:nvSpPr>
          <p:cNvPr id="59" name="文本框 14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>
            <a:extLst>
              <a:ext uri="{FF2B5EF4-FFF2-40B4-BE49-F238E27FC236}">
                <a16:creationId xmlns:a16="http://schemas.microsoft.com/office/drawing/2014/main" xmlns="" id="{0D78266B-0F8A-324C-8EA7-B465594B18D7}"/>
              </a:ext>
            </a:extLst>
          </p:cNvPr>
          <p:cNvSpPr txBox="1"/>
          <p:nvPr/>
        </p:nvSpPr>
        <p:spPr>
          <a:xfrm>
            <a:off x="5361324" y="2101681"/>
            <a:ext cx="119144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личного</a:t>
            </a:r>
            <a:br>
              <a:rPr lang="ru-RU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кабинета</a:t>
            </a:r>
          </a:p>
        </p:txBody>
      </p:sp>
      <p:sp>
        <p:nvSpPr>
          <p:cNvPr id="60" name="文本框 14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>
            <a:extLst>
              <a:ext uri="{FF2B5EF4-FFF2-40B4-BE49-F238E27FC236}">
                <a16:creationId xmlns:a16="http://schemas.microsoft.com/office/drawing/2014/main" xmlns="" id="{FB0BD352-FD5B-B04B-AE68-0DAFAAF14508}"/>
              </a:ext>
            </a:extLst>
          </p:cNvPr>
          <p:cNvSpPr txBox="1"/>
          <p:nvPr/>
        </p:nvSpPr>
        <p:spPr>
          <a:xfrm>
            <a:off x="5413221" y="2631045"/>
            <a:ext cx="11914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Отправка документов в УК (СЭД)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B79C959-B82F-DA46-BEC4-351564F287BE}"/>
              </a:ext>
            </a:extLst>
          </p:cNvPr>
          <p:cNvSpPr/>
          <p:nvPr/>
        </p:nvSpPr>
        <p:spPr>
          <a:xfrm>
            <a:off x="4710122" y="4422507"/>
            <a:ext cx="775971" cy="30262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文本框 14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>
            <a:extLst>
              <a:ext uri="{FF2B5EF4-FFF2-40B4-BE49-F238E27FC236}">
                <a16:creationId xmlns:a16="http://schemas.microsoft.com/office/drawing/2014/main" xmlns="" id="{AEFEBFD2-47E6-384B-8ABD-DDF2FEE0A010}"/>
              </a:ext>
            </a:extLst>
          </p:cNvPr>
          <p:cNvSpPr txBox="1"/>
          <p:nvPr/>
        </p:nvSpPr>
        <p:spPr>
          <a:xfrm>
            <a:off x="4805362" y="4443979"/>
            <a:ext cx="591731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СМЭВ</a:t>
            </a:r>
          </a:p>
        </p:txBody>
      </p: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xmlns="" id="{04FECC8C-FE77-0D49-BA96-6C9A16A786F0}"/>
              </a:ext>
            </a:extLst>
          </p:cNvPr>
          <p:cNvCxnSpPr>
            <a:cxnSpLocks/>
          </p:cNvCxnSpPr>
          <p:nvPr/>
        </p:nvCxnSpPr>
        <p:spPr>
          <a:xfrm>
            <a:off x="5082850" y="4210723"/>
            <a:ext cx="0" cy="13769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BEE578EB-4BAF-D147-8E78-6AAD06A6B568}"/>
              </a:ext>
            </a:extLst>
          </p:cNvPr>
          <p:cNvSpPr/>
          <p:nvPr/>
        </p:nvSpPr>
        <p:spPr>
          <a:xfrm>
            <a:off x="2915348" y="4422507"/>
            <a:ext cx="775971" cy="30262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文本框 14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>
            <a:extLst>
              <a:ext uri="{FF2B5EF4-FFF2-40B4-BE49-F238E27FC236}">
                <a16:creationId xmlns:a16="http://schemas.microsoft.com/office/drawing/2014/main" xmlns="" id="{E57EEE14-549A-8B49-A818-7445937ABDF0}"/>
              </a:ext>
            </a:extLst>
          </p:cNvPr>
          <p:cNvSpPr txBox="1"/>
          <p:nvPr/>
        </p:nvSpPr>
        <p:spPr>
          <a:xfrm>
            <a:off x="3001319" y="4454182"/>
            <a:ext cx="591731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ЕСИА</a:t>
            </a:r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8167E6B9-097D-6E48-A2D4-C771C5E7AF7D}"/>
              </a:ext>
            </a:extLst>
          </p:cNvPr>
          <p:cNvCxnSpPr>
            <a:cxnSpLocks/>
          </p:cNvCxnSpPr>
          <p:nvPr/>
        </p:nvCxnSpPr>
        <p:spPr>
          <a:xfrm>
            <a:off x="3298348" y="4225733"/>
            <a:ext cx="0" cy="13769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0556AF3E-DD4D-E146-B56D-5C3806E5C1DF}"/>
              </a:ext>
            </a:extLst>
          </p:cNvPr>
          <p:cNvSpPr/>
          <p:nvPr/>
        </p:nvSpPr>
        <p:spPr>
          <a:xfrm>
            <a:off x="5758963" y="4430489"/>
            <a:ext cx="1600752" cy="30262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文本框 14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>
            <a:extLst>
              <a:ext uri="{FF2B5EF4-FFF2-40B4-BE49-F238E27FC236}">
                <a16:creationId xmlns:a16="http://schemas.microsoft.com/office/drawing/2014/main" xmlns="" id="{8CC9947D-96F2-B146-9611-C754438EE130}"/>
              </a:ext>
            </a:extLst>
          </p:cNvPr>
          <p:cNvSpPr txBox="1"/>
          <p:nvPr/>
        </p:nvSpPr>
        <p:spPr>
          <a:xfrm>
            <a:off x="6075200" y="4458689"/>
            <a:ext cx="1320596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РФТ - Госуслуги</a:t>
            </a:r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xmlns="" id="{35AEA2D7-929D-8C41-937A-EBE8B7149391}"/>
              </a:ext>
            </a:extLst>
          </p:cNvPr>
          <p:cNvCxnSpPr>
            <a:cxnSpLocks/>
          </p:cNvCxnSpPr>
          <p:nvPr/>
        </p:nvCxnSpPr>
        <p:spPr>
          <a:xfrm>
            <a:off x="6208018" y="3847485"/>
            <a:ext cx="0" cy="40710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545DCFAB-70B8-DE4A-9936-A73DB876475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211" y="1593745"/>
            <a:ext cx="606293" cy="710229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EA5CAF18-1D22-8C4F-9636-242A04CD044A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211" y="2826062"/>
            <a:ext cx="606293" cy="710229"/>
          </a:xfrm>
          <a:prstGeom prst="rect">
            <a:avLst/>
          </a:prstGeom>
        </p:spPr>
      </p:pic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xmlns="" id="{E69B8568-0BB7-AD4E-8C47-B49708F79394}"/>
              </a:ext>
            </a:extLst>
          </p:cNvPr>
          <p:cNvCxnSpPr>
            <a:cxnSpLocks/>
          </p:cNvCxnSpPr>
          <p:nvPr/>
        </p:nvCxnSpPr>
        <p:spPr>
          <a:xfrm>
            <a:off x="6998947" y="2553870"/>
            <a:ext cx="36076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xmlns="" id="{FF460240-F77D-8640-90D4-2DD146300B02}"/>
              </a:ext>
            </a:extLst>
          </p:cNvPr>
          <p:cNvCxnSpPr>
            <a:cxnSpLocks/>
          </p:cNvCxnSpPr>
          <p:nvPr/>
        </p:nvCxnSpPr>
        <p:spPr>
          <a:xfrm flipV="1">
            <a:off x="7479971" y="1953928"/>
            <a:ext cx="0" cy="12222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xmlns="" id="{0F245F76-F75E-CB41-8A71-D55D9A812138}"/>
              </a:ext>
            </a:extLst>
          </p:cNvPr>
          <p:cNvCxnSpPr>
            <a:cxnSpLocks/>
          </p:cNvCxnSpPr>
          <p:nvPr/>
        </p:nvCxnSpPr>
        <p:spPr>
          <a:xfrm>
            <a:off x="7600227" y="3176201"/>
            <a:ext cx="21185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xmlns="" id="{4834E9D3-4E8F-0F4A-A685-758E5F39D6FD}"/>
              </a:ext>
            </a:extLst>
          </p:cNvPr>
          <p:cNvCxnSpPr>
            <a:cxnSpLocks/>
          </p:cNvCxnSpPr>
          <p:nvPr/>
        </p:nvCxnSpPr>
        <p:spPr>
          <a:xfrm>
            <a:off x="7600227" y="1939880"/>
            <a:ext cx="21185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Inhaltsplatzhalter 4">
            <a:extLst>
              <a:ext uri="{FF2B5EF4-FFF2-40B4-BE49-F238E27FC236}">
                <a16:creationId xmlns:a16="http://schemas.microsoft.com/office/drawing/2014/main" xmlns="" id="{9E0B8421-E15B-AA47-A02B-20DC8C6A52A0}"/>
              </a:ext>
            </a:extLst>
          </p:cNvPr>
          <p:cNvSpPr txBox="1">
            <a:spLocks/>
          </p:cNvSpPr>
          <p:nvPr/>
        </p:nvSpPr>
        <p:spPr>
          <a:xfrm>
            <a:off x="7422201" y="3641625"/>
            <a:ext cx="1479014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ru-RU" altLang="zh-CN" sz="800" dirty="0">
                <a:solidFill>
                  <a:srgbClr val="373A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Производитель финансовых продуктов</a:t>
            </a:r>
            <a:br>
              <a:rPr lang="ru-RU" altLang="zh-CN" sz="800" dirty="0">
                <a:solidFill>
                  <a:srgbClr val="373A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altLang="zh-CN" sz="800" dirty="0">
              <a:solidFill>
                <a:srgbClr val="373A3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6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/>
          <p:nvPr/>
        </p:nvSpPr>
        <p:spPr>
          <a:xfrm>
            <a:off x="663681" y="1112490"/>
            <a:ext cx="1816868" cy="292783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700"/>
          </a:p>
        </p:txBody>
      </p:sp>
      <p:sp>
        <p:nvSpPr>
          <p:cNvPr id="10" name="Rectangle 6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/>
          <p:nvPr/>
        </p:nvSpPr>
        <p:spPr>
          <a:xfrm>
            <a:off x="663681" y="1093543"/>
            <a:ext cx="1816868" cy="635102"/>
          </a:xfrm>
          <a:prstGeom prst="rect">
            <a:avLst/>
          </a:prstGeom>
          <a:gradFill>
            <a:gsLst>
              <a:gs pos="0">
                <a:srgbClr val="FC7874"/>
              </a:gs>
              <a:gs pos="100000">
                <a:srgbClr val="EB282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700"/>
          </a:p>
        </p:txBody>
      </p:sp>
      <p:sp>
        <p:nvSpPr>
          <p:cNvPr id="11" name="Rectangle 9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/>
          <p:nvPr/>
        </p:nvSpPr>
        <p:spPr>
          <a:xfrm>
            <a:off x="2679580" y="1093543"/>
            <a:ext cx="1816868" cy="292783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700"/>
          </a:p>
        </p:txBody>
      </p:sp>
      <p:sp>
        <p:nvSpPr>
          <p:cNvPr id="12" name="Rectangle 10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/>
          <p:nvPr/>
        </p:nvSpPr>
        <p:spPr>
          <a:xfrm>
            <a:off x="2679580" y="1093543"/>
            <a:ext cx="1816868" cy="635102"/>
          </a:xfrm>
          <a:prstGeom prst="rect">
            <a:avLst/>
          </a:prstGeom>
          <a:gradFill>
            <a:gsLst>
              <a:gs pos="0">
                <a:srgbClr val="FC7874"/>
              </a:gs>
              <a:gs pos="100000">
                <a:srgbClr val="EB282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700"/>
          </a:p>
        </p:txBody>
      </p:sp>
      <p:sp>
        <p:nvSpPr>
          <p:cNvPr id="13" name="Rectangle 12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/>
          <p:nvPr/>
        </p:nvSpPr>
        <p:spPr>
          <a:xfrm>
            <a:off x="4661331" y="1093543"/>
            <a:ext cx="1816868" cy="292783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700"/>
          </a:p>
        </p:txBody>
      </p:sp>
      <p:sp>
        <p:nvSpPr>
          <p:cNvPr id="14" name="Rectangle 13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/>
          <p:nvPr/>
        </p:nvSpPr>
        <p:spPr>
          <a:xfrm>
            <a:off x="4661331" y="1093543"/>
            <a:ext cx="1816868" cy="635102"/>
          </a:xfrm>
          <a:prstGeom prst="rect">
            <a:avLst/>
          </a:prstGeom>
          <a:gradFill>
            <a:gsLst>
              <a:gs pos="0">
                <a:srgbClr val="FC7874"/>
              </a:gs>
              <a:gs pos="100000">
                <a:srgbClr val="EB282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700"/>
          </a:p>
        </p:txBody>
      </p:sp>
      <p:sp>
        <p:nvSpPr>
          <p:cNvPr id="15" name="Rectangle 15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/>
          <p:nvPr/>
        </p:nvSpPr>
        <p:spPr>
          <a:xfrm>
            <a:off x="6663453" y="1093543"/>
            <a:ext cx="1816868" cy="292783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700"/>
          </a:p>
        </p:txBody>
      </p:sp>
      <p:sp>
        <p:nvSpPr>
          <p:cNvPr id="16" name="Rectangle 16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/>
          <p:nvPr/>
        </p:nvSpPr>
        <p:spPr>
          <a:xfrm>
            <a:off x="6663453" y="1093543"/>
            <a:ext cx="1816868" cy="635102"/>
          </a:xfrm>
          <a:prstGeom prst="rect">
            <a:avLst/>
          </a:prstGeom>
          <a:gradFill>
            <a:gsLst>
              <a:gs pos="0">
                <a:srgbClr val="FC7874"/>
              </a:gs>
              <a:gs pos="100000">
                <a:srgbClr val="EB282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700"/>
          </a:p>
        </p:txBody>
      </p:sp>
      <p:sp>
        <p:nvSpPr>
          <p:cNvPr id="17" name="Freeform 69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/>
          <p:nvPr/>
        </p:nvSpPr>
        <p:spPr>
          <a:xfrm>
            <a:off x="1745147" y="3904190"/>
            <a:ext cx="856408" cy="204239"/>
          </a:xfrm>
          <a:custGeom>
            <a:avLst/>
            <a:gdLst>
              <a:gd name="connsiteX0" fmla="*/ 1934959 w 2283753"/>
              <a:gd name="connsiteY0" fmla="*/ 0 h 544638"/>
              <a:gd name="connsiteX1" fmla="*/ 2283753 w 2283753"/>
              <a:gd name="connsiteY1" fmla="*/ 272319 h 544638"/>
              <a:gd name="connsiteX2" fmla="*/ 1934959 w 2283753"/>
              <a:gd name="connsiteY2" fmla="*/ 544638 h 544638"/>
              <a:gd name="connsiteX3" fmla="*/ 1934959 w 2283753"/>
              <a:gd name="connsiteY3" fmla="*/ 362754 h 544638"/>
              <a:gd name="connsiteX4" fmla="*/ 0 w 2283753"/>
              <a:gd name="connsiteY4" fmla="*/ 362754 h 544638"/>
              <a:gd name="connsiteX5" fmla="*/ 0 w 2283753"/>
              <a:gd name="connsiteY5" fmla="*/ 181884 h 544638"/>
              <a:gd name="connsiteX6" fmla="*/ 1934959 w 2283753"/>
              <a:gd name="connsiteY6" fmla="*/ 181884 h 54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753" h="544638">
                <a:moveTo>
                  <a:pt x="1934959" y="0"/>
                </a:moveTo>
                <a:lnTo>
                  <a:pt x="2283753" y="272319"/>
                </a:lnTo>
                <a:lnTo>
                  <a:pt x="1934959" y="544638"/>
                </a:lnTo>
                <a:lnTo>
                  <a:pt x="1934959" y="362754"/>
                </a:lnTo>
                <a:lnTo>
                  <a:pt x="0" y="362754"/>
                </a:lnTo>
                <a:lnTo>
                  <a:pt x="0" y="181884"/>
                </a:lnTo>
                <a:lnTo>
                  <a:pt x="1934959" y="181884"/>
                </a:lnTo>
                <a:close/>
              </a:path>
            </a:pathLst>
          </a:custGeom>
          <a:gradFill>
            <a:gsLst>
              <a:gs pos="0">
                <a:srgbClr val="FC7874"/>
              </a:gs>
              <a:gs pos="100000">
                <a:srgbClr val="EB282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700"/>
          </a:p>
        </p:txBody>
      </p:sp>
      <p:sp>
        <p:nvSpPr>
          <p:cNvPr id="19" name="Freeform 55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/>
          <p:nvPr/>
        </p:nvSpPr>
        <p:spPr>
          <a:xfrm>
            <a:off x="2603439" y="3972397"/>
            <a:ext cx="742705" cy="67826"/>
          </a:xfrm>
          <a:custGeom>
            <a:avLst/>
            <a:gdLst>
              <a:gd name="connsiteX0" fmla="*/ 0 w 1980545"/>
              <a:gd name="connsiteY0" fmla="*/ 0 h 180870"/>
              <a:gd name="connsiteX1" fmla="*/ 1980545 w 1980545"/>
              <a:gd name="connsiteY1" fmla="*/ 0 h 180870"/>
              <a:gd name="connsiteX2" fmla="*/ 1980545 w 1980545"/>
              <a:gd name="connsiteY2" fmla="*/ 180870 h 180870"/>
              <a:gd name="connsiteX3" fmla="*/ 0 w 1980545"/>
              <a:gd name="connsiteY3" fmla="*/ 180870 h 180870"/>
              <a:gd name="connsiteX4" fmla="*/ 115832 w 1980545"/>
              <a:gd name="connsiteY4" fmla="*/ 90436 h 180870"/>
              <a:gd name="connsiteX5" fmla="*/ 0 w 1980545"/>
              <a:gd name="connsiteY5" fmla="*/ 0 h 18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0545" h="180870">
                <a:moveTo>
                  <a:pt x="0" y="0"/>
                </a:moveTo>
                <a:lnTo>
                  <a:pt x="1980545" y="0"/>
                </a:lnTo>
                <a:lnTo>
                  <a:pt x="1980545" y="180870"/>
                </a:lnTo>
                <a:lnTo>
                  <a:pt x="0" y="180870"/>
                </a:lnTo>
                <a:lnTo>
                  <a:pt x="115832" y="904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C7874"/>
              </a:gs>
              <a:gs pos="100000">
                <a:srgbClr val="EB282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700"/>
          </a:p>
        </p:txBody>
      </p:sp>
      <p:sp>
        <p:nvSpPr>
          <p:cNvPr id="20" name="Freeform 68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/>
          <p:nvPr/>
        </p:nvSpPr>
        <p:spPr>
          <a:xfrm rot="5400000">
            <a:off x="4110604" y="3578106"/>
            <a:ext cx="204239" cy="856408"/>
          </a:xfrm>
          <a:custGeom>
            <a:avLst/>
            <a:gdLst>
              <a:gd name="connsiteX0" fmla="*/ 0 w 544638"/>
              <a:gd name="connsiteY0" fmla="*/ 348794 h 2283753"/>
              <a:gd name="connsiteX1" fmla="*/ 272319 w 544638"/>
              <a:gd name="connsiteY1" fmla="*/ 0 h 2283753"/>
              <a:gd name="connsiteX2" fmla="*/ 544638 w 544638"/>
              <a:gd name="connsiteY2" fmla="*/ 348794 h 2283753"/>
              <a:gd name="connsiteX3" fmla="*/ 362754 w 544638"/>
              <a:gd name="connsiteY3" fmla="*/ 348794 h 2283753"/>
              <a:gd name="connsiteX4" fmla="*/ 362754 w 544638"/>
              <a:gd name="connsiteY4" fmla="*/ 2283753 h 2283753"/>
              <a:gd name="connsiteX5" fmla="*/ 181884 w 544638"/>
              <a:gd name="connsiteY5" fmla="*/ 2283753 h 2283753"/>
              <a:gd name="connsiteX6" fmla="*/ 181884 w 544638"/>
              <a:gd name="connsiteY6" fmla="*/ 348794 h 228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638" h="2283753">
                <a:moveTo>
                  <a:pt x="0" y="348794"/>
                </a:moveTo>
                <a:lnTo>
                  <a:pt x="272319" y="0"/>
                </a:lnTo>
                <a:lnTo>
                  <a:pt x="544638" y="348794"/>
                </a:lnTo>
                <a:lnTo>
                  <a:pt x="362754" y="348794"/>
                </a:lnTo>
                <a:lnTo>
                  <a:pt x="362754" y="2283753"/>
                </a:lnTo>
                <a:lnTo>
                  <a:pt x="181884" y="2283753"/>
                </a:lnTo>
                <a:lnTo>
                  <a:pt x="181884" y="348794"/>
                </a:lnTo>
                <a:close/>
              </a:path>
            </a:pathLst>
          </a:custGeom>
          <a:gradFill>
            <a:gsLst>
              <a:gs pos="0">
                <a:srgbClr val="FC7874"/>
              </a:gs>
              <a:gs pos="100000">
                <a:srgbClr val="EB282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700"/>
          </a:p>
        </p:txBody>
      </p:sp>
      <p:sp>
        <p:nvSpPr>
          <p:cNvPr id="22" name="Freeform 62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/>
          <p:nvPr/>
        </p:nvSpPr>
        <p:spPr>
          <a:xfrm>
            <a:off x="4642811" y="3972397"/>
            <a:ext cx="742705" cy="67826"/>
          </a:xfrm>
          <a:custGeom>
            <a:avLst/>
            <a:gdLst>
              <a:gd name="connsiteX0" fmla="*/ 0 w 1980545"/>
              <a:gd name="connsiteY0" fmla="*/ 0 h 180870"/>
              <a:gd name="connsiteX1" fmla="*/ 1980545 w 1980545"/>
              <a:gd name="connsiteY1" fmla="*/ 0 h 180870"/>
              <a:gd name="connsiteX2" fmla="*/ 1980545 w 1980545"/>
              <a:gd name="connsiteY2" fmla="*/ 180870 h 180870"/>
              <a:gd name="connsiteX3" fmla="*/ 0 w 1980545"/>
              <a:gd name="connsiteY3" fmla="*/ 180870 h 180870"/>
              <a:gd name="connsiteX4" fmla="*/ 115832 w 1980545"/>
              <a:gd name="connsiteY4" fmla="*/ 90436 h 180870"/>
              <a:gd name="connsiteX5" fmla="*/ 0 w 1980545"/>
              <a:gd name="connsiteY5" fmla="*/ 0 h 18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0545" h="180870">
                <a:moveTo>
                  <a:pt x="0" y="0"/>
                </a:moveTo>
                <a:lnTo>
                  <a:pt x="1980545" y="0"/>
                </a:lnTo>
                <a:lnTo>
                  <a:pt x="1980545" y="180870"/>
                </a:lnTo>
                <a:lnTo>
                  <a:pt x="0" y="180870"/>
                </a:lnTo>
                <a:lnTo>
                  <a:pt x="115832" y="904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C7874"/>
              </a:gs>
              <a:gs pos="100000">
                <a:srgbClr val="EB282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700"/>
          </a:p>
        </p:txBody>
      </p:sp>
      <p:sp>
        <p:nvSpPr>
          <p:cNvPr id="23" name="Freeform 67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/>
          <p:nvPr/>
        </p:nvSpPr>
        <p:spPr>
          <a:xfrm>
            <a:off x="5799986" y="3904190"/>
            <a:ext cx="856408" cy="204239"/>
          </a:xfrm>
          <a:custGeom>
            <a:avLst/>
            <a:gdLst>
              <a:gd name="connsiteX0" fmla="*/ 1934959 w 2283753"/>
              <a:gd name="connsiteY0" fmla="*/ 0 h 544638"/>
              <a:gd name="connsiteX1" fmla="*/ 2283753 w 2283753"/>
              <a:gd name="connsiteY1" fmla="*/ 272319 h 544638"/>
              <a:gd name="connsiteX2" fmla="*/ 1934959 w 2283753"/>
              <a:gd name="connsiteY2" fmla="*/ 544638 h 544638"/>
              <a:gd name="connsiteX3" fmla="*/ 1934959 w 2283753"/>
              <a:gd name="connsiteY3" fmla="*/ 362754 h 544638"/>
              <a:gd name="connsiteX4" fmla="*/ 0 w 2283753"/>
              <a:gd name="connsiteY4" fmla="*/ 362754 h 544638"/>
              <a:gd name="connsiteX5" fmla="*/ 0 w 2283753"/>
              <a:gd name="connsiteY5" fmla="*/ 181884 h 544638"/>
              <a:gd name="connsiteX6" fmla="*/ 1934959 w 2283753"/>
              <a:gd name="connsiteY6" fmla="*/ 181884 h 54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753" h="544638">
                <a:moveTo>
                  <a:pt x="1934959" y="0"/>
                </a:moveTo>
                <a:lnTo>
                  <a:pt x="2283753" y="272319"/>
                </a:lnTo>
                <a:lnTo>
                  <a:pt x="1934959" y="544638"/>
                </a:lnTo>
                <a:lnTo>
                  <a:pt x="1934959" y="362754"/>
                </a:lnTo>
                <a:lnTo>
                  <a:pt x="0" y="362754"/>
                </a:lnTo>
                <a:lnTo>
                  <a:pt x="0" y="181884"/>
                </a:lnTo>
                <a:lnTo>
                  <a:pt x="1934959" y="181884"/>
                </a:lnTo>
                <a:close/>
              </a:path>
            </a:pathLst>
          </a:custGeom>
          <a:gradFill>
            <a:gsLst>
              <a:gs pos="0">
                <a:srgbClr val="FC7874"/>
              </a:gs>
              <a:gs pos="100000">
                <a:srgbClr val="EB282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700"/>
          </a:p>
        </p:txBody>
      </p:sp>
      <p:sp>
        <p:nvSpPr>
          <p:cNvPr id="24" name="Freeform 66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/>
          <p:nvPr/>
        </p:nvSpPr>
        <p:spPr>
          <a:xfrm>
            <a:off x="6658278" y="3972397"/>
            <a:ext cx="742705" cy="67826"/>
          </a:xfrm>
          <a:custGeom>
            <a:avLst/>
            <a:gdLst>
              <a:gd name="connsiteX0" fmla="*/ 0 w 1980545"/>
              <a:gd name="connsiteY0" fmla="*/ 0 h 180870"/>
              <a:gd name="connsiteX1" fmla="*/ 1980545 w 1980545"/>
              <a:gd name="connsiteY1" fmla="*/ 0 h 180870"/>
              <a:gd name="connsiteX2" fmla="*/ 1980545 w 1980545"/>
              <a:gd name="connsiteY2" fmla="*/ 180870 h 180870"/>
              <a:gd name="connsiteX3" fmla="*/ 0 w 1980545"/>
              <a:gd name="connsiteY3" fmla="*/ 180870 h 180870"/>
              <a:gd name="connsiteX4" fmla="*/ 115832 w 1980545"/>
              <a:gd name="connsiteY4" fmla="*/ 90436 h 180870"/>
              <a:gd name="connsiteX5" fmla="*/ 0 w 1980545"/>
              <a:gd name="connsiteY5" fmla="*/ 0 h 18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0545" h="180870">
                <a:moveTo>
                  <a:pt x="0" y="0"/>
                </a:moveTo>
                <a:lnTo>
                  <a:pt x="1980545" y="0"/>
                </a:lnTo>
                <a:lnTo>
                  <a:pt x="1980545" y="180870"/>
                </a:lnTo>
                <a:lnTo>
                  <a:pt x="0" y="180870"/>
                </a:lnTo>
                <a:lnTo>
                  <a:pt x="115832" y="9043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C7874"/>
              </a:gs>
              <a:gs pos="100000">
                <a:srgbClr val="EB282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700"/>
          </a:p>
        </p:txBody>
      </p:sp>
      <p:sp>
        <p:nvSpPr>
          <p:cNvPr id="34" name="Oval 17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/>
          <p:nvPr/>
        </p:nvSpPr>
        <p:spPr>
          <a:xfrm>
            <a:off x="1314451" y="3783676"/>
            <a:ext cx="445268" cy="445267"/>
          </a:xfrm>
          <a:prstGeom prst="ellipse">
            <a:avLst/>
          </a:prstGeom>
          <a:gradFill>
            <a:gsLst>
              <a:gs pos="0">
                <a:srgbClr val="FC7874"/>
              </a:gs>
              <a:gs pos="100000">
                <a:srgbClr val="EB282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700"/>
          </a:p>
        </p:txBody>
      </p:sp>
      <p:sp>
        <p:nvSpPr>
          <p:cNvPr id="35" name="Oval 20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/>
          <p:nvPr/>
        </p:nvSpPr>
        <p:spPr>
          <a:xfrm>
            <a:off x="7384284" y="3783676"/>
            <a:ext cx="445268" cy="445267"/>
          </a:xfrm>
          <a:prstGeom prst="ellipse">
            <a:avLst/>
          </a:prstGeom>
          <a:gradFill>
            <a:gsLst>
              <a:gs pos="0">
                <a:srgbClr val="FC7874"/>
              </a:gs>
              <a:gs pos="100000">
                <a:srgbClr val="EB282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700"/>
          </a:p>
        </p:txBody>
      </p:sp>
      <p:sp>
        <p:nvSpPr>
          <p:cNvPr id="37" name="Oval 19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/>
          <p:nvPr/>
        </p:nvSpPr>
        <p:spPr>
          <a:xfrm>
            <a:off x="5361006" y="3783676"/>
            <a:ext cx="445268" cy="445267"/>
          </a:xfrm>
          <a:prstGeom prst="ellipse">
            <a:avLst/>
          </a:prstGeom>
          <a:gradFill>
            <a:gsLst>
              <a:gs pos="0">
                <a:srgbClr val="FC7874"/>
              </a:gs>
              <a:gs pos="100000">
                <a:srgbClr val="EB282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700"/>
          </a:p>
        </p:txBody>
      </p:sp>
      <p:sp>
        <p:nvSpPr>
          <p:cNvPr id="38" name="TextBox 28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 txBox="1"/>
          <p:nvPr/>
        </p:nvSpPr>
        <p:spPr>
          <a:xfrm>
            <a:off x="1382698" y="3885123"/>
            <a:ext cx="3087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</a:p>
        </p:txBody>
      </p:sp>
      <p:sp>
        <p:nvSpPr>
          <p:cNvPr id="40" name="TextBox 30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 txBox="1"/>
          <p:nvPr/>
        </p:nvSpPr>
        <p:spPr>
          <a:xfrm>
            <a:off x="5431134" y="3885123"/>
            <a:ext cx="3087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</a:p>
        </p:txBody>
      </p:sp>
      <p:sp>
        <p:nvSpPr>
          <p:cNvPr id="41" name="TextBox 32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 txBox="1"/>
          <p:nvPr/>
        </p:nvSpPr>
        <p:spPr>
          <a:xfrm>
            <a:off x="7458172" y="3885123"/>
            <a:ext cx="3087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</a:p>
        </p:txBody>
      </p:sp>
      <p:sp>
        <p:nvSpPr>
          <p:cNvPr id="48" name="Rectangle 42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/>
          <p:nvPr/>
        </p:nvSpPr>
        <p:spPr>
          <a:xfrm flipH="1">
            <a:off x="543424" y="1127364"/>
            <a:ext cx="1972920" cy="30495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68579" tIns="0" rIns="68579" bIns="0" rtlCol="0" anchor="t"/>
          <a:lstStyle/>
          <a:p>
            <a:pPr algn="ctr"/>
            <a:r>
              <a:rPr lang="ru-RU" altLang="zh-CN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Шаг 1 </a:t>
            </a:r>
          </a:p>
          <a:p>
            <a:pPr algn="ctr"/>
            <a:r>
              <a:rPr lang="ru-RU" altLang="zh-CN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выбрать фонд</a:t>
            </a:r>
          </a:p>
        </p:txBody>
      </p:sp>
      <p:sp>
        <p:nvSpPr>
          <p:cNvPr id="2" name="e7d195523061f1c0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 hidden="1"/>
          <p:cNvSpPr txBox="1"/>
          <p:nvPr/>
        </p:nvSpPr>
        <p:spPr>
          <a:xfrm>
            <a:off x="-266700" y="1352550"/>
            <a:ext cx="284178" cy="762000"/>
          </a:xfrm>
          <a:prstGeom prst="rect">
            <a:avLst/>
          </a:prstGeom>
          <a:noFill/>
        </p:spPr>
        <p:txBody>
          <a:bodyPr vert="wordArtVert" lIns="68579" tIns="34289" rIns="68579" bIns="34289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</a:t>
            </a:r>
            <a:endParaRPr lang="zh-CN" altLang="en-US" sz="100"/>
          </a:p>
        </p:txBody>
      </p:sp>
      <p:pic>
        <p:nvPicPr>
          <p:cNvPr id="42" name="Picture 3" descr="C:\Users\ds915\Documents\Эмитенты белка\logo_f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85" y="166631"/>
            <a:ext cx="1197345" cy="38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Заголовок 3"/>
          <p:cNvSpPr txBox="1">
            <a:spLocks/>
          </p:cNvSpPr>
          <p:nvPr/>
        </p:nvSpPr>
        <p:spPr>
          <a:xfrm>
            <a:off x="5633234" y="169024"/>
            <a:ext cx="3328110" cy="478631"/>
          </a:xfrm>
          <a:prstGeom prst="rect">
            <a:avLst/>
          </a:prstGeom>
          <a:solidFill>
            <a:schemeClr val="bg1"/>
          </a:solidFill>
        </p:spPr>
        <p:txBody>
          <a:bodyPr lIns="91438" tIns="45719" rIns="91438" bIns="45719" anchor="ctr"/>
          <a:lstStyle>
            <a:lvl1pPr marL="0" marR="0" indent="0" algn="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rgbClr val="80807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ПУТЬ КЛИЕНТА</a:t>
            </a:r>
          </a:p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ПОКУПКА</a:t>
            </a:r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ПИФ</a:t>
            </a:r>
          </a:p>
        </p:txBody>
      </p:sp>
      <p:sp>
        <p:nvSpPr>
          <p:cNvPr id="44" name="Rectangle 42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/>
          <p:nvPr/>
        </p:nvSpPr>
        <p:spPr>
          <a:xfrm flipH="1">
            <a:off x="2601554" y="1127364"/>
            <a:ext cx="1972920" cy="30495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68579" tIns="0" rIns="68579" bIns="0" rtlCol="0" anchor="t"/>
          <a:lstStyle/>
          <a:p>
            <a:pPr algn="ctr"/>
            <a:r>
              <a:rPr lang="ru-RU" altLang="zh-CN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Шаг 2 </a:t>
            </a:r>
          </a:p>
          <a:p>
            <a:pPr algn="ctr"/>
            <a:r>
              <a:rPr lang="ru-RU" altLang="zh-CN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заполнить данные</a:t>
            </a:r>
          </a:p>
        </p:txBody>
      </p:sp>
      <p:sp>
        <p:nvSpPr>
          <p:cNvPr id="45" name="Rectangle 42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/>
          <p:nvPr/>
        </p:nvSpPr>
        <p:spPr>
          <a:xfrm flipH="1">
            <a:off x="6626099" y="1127364"/>
            <a:ext cx="1972920" cy="30495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68579" tIns="0" rIns="68579" bIns="0" rtlCol="0" anchor="t"/>
          <a:lstStyle/>
          <a:p>
            <a:pPr algn="ctr"/>
            <a:r>
              <a:rPr lang="ru-RU" altLang="zh-CN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Шаг 4</a:t>
            </a:r>
          </a:p>
          <a:p>
            <a:pPr algn="ctr"/>
            <a:r>
              <a:rPr lang="ru-RU" altLang="zh-CN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оплатить </a:t>
            </a:r>
          </a:p>
          <a:p>
            <a:pPr algn="ctr"/>
            <a:r>
              <a:rPr lang="ru-RU" altLang="zh-CN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en-US" altLang="zh-CN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</a:t>
            </a:r>
            <a:r>
              <a:rPr lang="ru-RU" altLang="zh-CN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-коду </a:t>
            </a:r>
          </a:p>
        </p:txBody>
      </p:sp>
      <p:sp>
        <p:nvSpPr>
          <p:cNvPr id="46" name="Rectangle 42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/>
          <p:nvPr/>
        </p:nvSpPr>
        <p:spPr>
          <a:xfrm flipH="1">
            <a:off x="4583304" y="1127364"/>
            <a:ext cx="1972920" cy="30495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68579" tIns="0" rIns="68579" bIns="0" rtlCol="0" anchor="t"/>
          <a:lstStyle/>
          <a:p>
            <a:pPr algn="ctr"/>
            <a:r>
              <a:rPr lang="ru-RU" altLang="zh-CN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Шаг 3</a:t>
            </a:r>
          </a:p>
          <a:p>
            <a:pPr algn="ctr"/>
            <a:r>
              <a:rPr lang="ru-RU" altLang="zh-CN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подписать документы </a:t>
            </a:r>
            <a:r>
              <a:rPr lang="en-US" altLang="zh-CN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sms</a:t>
            </a:r>
            <a:endParaRPr lang="ru-RU" altLang="zh-CN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14" y="2053472"/>
            <a:ext cx="1800000" cy="115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8014" y="1788771"/>
            <a:ext cx="1800000" cy="218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Oval 18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/>
          <p:nvPr/>
        </p:nvSpPr>
        <p:spPr>
          <a:xfrm>
            <a:off x="3337729" y="3783676"/>
            <a:ext cx="445268" cy="445267"/>
          </a:xfrm>
          <a:prstGeom prst="ellipse">
            <a:avLst/>
          </a:prstGeom>
          <a:gradFill>
            <a:gsLst>
              <a:gs pos="0">
                <a:srgbClr val="FC7874"/>
              </a:gs>
              <a:gs pos="100000">
                <a:srgbClr val="EB282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700"/>
          </a:p>
        </p:txBody>
      </p:sp>
      <p:sp>
        <p:nvSpPr>
          <p:cNvPr id="51" name="TextBox 29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 txBox="1"/>
          <p:nvPr/>
        </p:nvSpPr>
        <p:spPr>
          <a:xfrm>
            <a:off x="3392674" y="3885123"/>
            <a:ext cx="3087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</a:p>
        </p:txBody>
      </p:sp>
      <p:pic>
        <p:nvPicPr>
          <p:cNvPr id="58" name="Picture 4" descr="image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764" y="2053473"/>
            <a:ext cx="1800000" cy="14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1886" y="2053281"/>
            <a:ext cx="1800000" cy="137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347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411"/>
          <p:cNvSpPr>
            <a:spLocks/>
          </p:cNvSpPr>
          <p:nvPr/>
        </p:nvSpPr>
        <p:spPr bwMode="auto">
          <a:xfrm>
            <a:off x="859078" y="212368"/>
            <a:ext cx="233885" cy="93348"/>
          </a:xfrm>
          <a:custGeom>
            <a:avLst/>
            <a:gdLst>
              <a:gd name="T0" fmla="*/ 0 w 365"/>
              <a:gd name="T1" fmla="*/ 1 h 141"/>
              <a:gd name="T2" fmla="*/ 1 w 365"/>
              <a:gd name="T3" fmla="*/ 1 h 141"/>
              <a:gd name="T4" fmla="*/ 0 w 365"/>
              <a:gd name="T5" fmla="*/ 1 h 141"/>
              <a:gd name="T6" fmla="*/ 1 w 365"/>
              <a:gd name="T7" fmla="*/ 2 h 141"/>
              <a:gd name="T8" fmla="*/ 4 w 365"/>
              <a:gd name="T9" fmla="*/ 2 h 141"/>
              <a:gd name="T10" fmla="*/ 2 w 365"/>
              <a:gd name="T11" fmla="*/ 2 h 141"/>
              <a:gd name="T12" fmla="*/ 5 w 365"/>
              <a:gd name="T13" fmla="*/ 3 h 141"/>
              <a:gd name="T14" fmla="*/ 7 w 365"/>
              <a:gd name="T15" fmla="*/ 3 h 141"/>
              <a:gd name="T16" fmla="*/ 9 w 365"/>
              <a:gd name="T17" fmla="*/ 1 h 141"/>
              <a:gd name="T18" fmla="*/ 8 w 365"/>
              <a:gd name="T19" fmla="*/ 1 h 141"/>
              <a:gd name="T20" fmla="*/ 6 w 365"/>
              <a:gd name="T21" fmla="*/ 1 h 141"/>
              <a:gd name="T22" fmla="*/ 7 w 365"/>
              <a:gd name="T23" fmla="*/ 0 h 141"/>
              <a:gd name="T24" fmla="*/ 5 w 365"/>
              <a:gd name="T25" fmla="*/ 1 h 141"/>
              <a:gd name="T26" fmla="*/ 5 w 365"/>
              <a:gd name="T27" fmla="*/ 0 h 141"/>
              <a:gd name="T28" fmla="*/ 4 w 365"/>
              <a:gd name="T29" fmla="*/ 1 h 141"/>
              <a:gd name="T30" fmla="*/ 2 w 365"/>
              <a:gd name="T31" fmla="*/ 0 h 141"/>
              <a:gd name="T32" fmla="*/ 2 w 365"/>
              <a:gd name="T33" fmla="*/ 1 h 141"/>
              <a:gd name="T34" fmla="*/ 1 w 365"/>
              <a:gd name="T35" fmla="*/ 0 h 141"/>
              <a:gd name="T36" fmla="*/ 2 w 365"/>
              <a:gd name="T37" fmla="*/ 1 h 141"/>
              <a:gd name="T38" fmla="*/ 0 w 365"/>
              <a:gd name="T39" fmla="*/ 1 h 1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65"/>
              <a:gd name="T61" fmla="*/ 0 h 141"/>
              <a:gd name="T62" fmla="*/ 365 w 365"/>
              <a:gd name="T63" fmla="*/ 141 h 1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65" h="141">
                <a:moveTo>
                  <a:pt x="0" y="38"/>
                </a:moveTo>
                <a:lnTo>
                  <a:pt x="53" y="49"/>
                </a:lnTo>
                <a:lnTo>
                  <a:pt x="19" y="66"/>
                </a:lnTo>
                <a:lnTo>
                  <a:pt x="33" y="76"/>
                </a:lnTo>
                <a:lnTo>
                  <a:pt x="168" y="74"/>
                </a:lnTo>
                <a:lnTo>
                  <a:pt x="83" y="96"/>
                </a:lnTo>
                <a:lnTo>
                  <a:pt x="219" y="141"/>
                </a:lnTo>
                <a:lnTo>
                  <a:pt x="309" y="115"/>
                </a:lnTo>
                <a:lnTo>
                  <a:pt x="365" y="66"/>
                </a:lnTo>
                <a:lnTo>
                  <a:pt x="351" y="43"/>
                </a:lnTo>
                <a:lnTo>
                  <a:pt x="265" y="45"/>
                </a:lnTo>
                <a:lnTo>
                  <a:pt x="277" y="19"/>
                </a:lnTo>
                <a:lnTo>
                  <a:pt x="209" y="45"/>
                </a:lnTo>
                <a:lnTo>
                  <a:pt x="198" y="0"/>
                </a:lnTo>
                <a:lnTo>
                  <a:pt x="182" y="57"/>
                </a:lnTo>
                <a:lnTo>
                  <a:pt x="83" y="0"/>
                </a:lnTo>
                <a:lnTo>
                  <a:pt x="85" y="35"/>
                </a:lnTo>
                <a:lnTo>
                  <a:pt x="57" y="19"/>
                </a:lnTo>
                <a:lnTo>
                  <a:pt x="69" y="51"/>
                </a:lnTo>
                <a:lnTo>
                  <a:pt x="0" y="38"/>
                </a:lnTo>
                <a:close/>
              </a:path>
            </a:pathLst>
          </a:custGeom>
          <a:solidFill>
            <a:srgbClr val="756F6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Freeform 412"/>
          <p:cNvSpPr>
            <a:spLocks/>
          </p:cNvSpPr>
          <p:nvPr/>
        </p:nvSpPr>
        <p:spPr bwMode="auto">
          <a:xfrm>
            <a:off x="940038" y="364059"/>
            <a:ext cx="98951" cy="60676"/>
          </a:xfrm>
          <a:custGeom>
            <a:avLst/>
            <a:gdLst>
              <a:gd name="T0" fmla="*/ 0 w 157"/>
              <a:gd name="T1" fmla="*/ 2 h 92"/>
              <a:gd name="T2" fmla="*/ 0 w 157"/>
              <a:gd name="T3" fmla="*/ 1 h 92"/>
              <a:gd name="T4" fmla="*/ 2 w 157"/>
              <a:gd name="T5" fmla="*/ 0 h 92"/>
              <a:gd name="T6" fmla="*/ 2 w 157"/>
              <a:gd name="T7" fmla="*/ 1 h 92"/>
              <a:gd name="T8" fmla="*/ 3 w 157"/>
              <a:gd name="T9" fmla="*/ 1 h 92"/>
              <a:gd name="T10" fmla="*/ 1 w 157"/>
              <a:gd name="T11" fmla="*/ 2 h 92"/>
              <a:gd name="T12" fmla="*/ 2 w 157"/>
              <a:gd name="T13" fmla="*/ 1 h 92"/>
              <a:gd name="T14" fmla="*/ 0 w 157"/>
              <a:gd name="T15" fmla="*/ 2 h 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7"/>
              <a:gd name="T25" fmla="*/ 0 h 92"/>
              <a:gd name="T26" fmla="*/ 157 w 157"/>
              <a:gd name="T27" fmla="*/ 92 h 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7" h="92">
                <a:moveTo>
                  <a:pt x="0" y="73"/>
                </a:moveTo>
                <a:lnTo>
                  <a:pt x="14" y="26"/>
                </a:lnTo>
                <a:lnTo>
                  <a:pt x="78" y="0"/>
                </a:lnTo>
                <a:lnTo>
                  <a:pt x="88" y="26"/>
                </a:lnTo>
                <a:lnTo>
                  <a:pt x="157" y="48"/>
                </a:lnTo>
                <a:lnTo>
                  <a:pt x="62" y="92"/>
                </a:lnTo>
                <a:lnTo>
                  <a:pt x="78" y="68"/>
                </a:lnTo>
                <a:lnTo>
                  <a:pt x="0" y="73"/>
                </a:lnTo>
                <a:close/>
              </a:path>
            </a:pathLst>
          </a:custGeom>
          <a:solidFill>
            <a:srgbClr val="756F6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2958" y="122393"/>
            <a:ext cx="692659" cy="32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044402" y="141128"/>
            <a:ext cx="7852852" cy="486407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endParaRPr lang="ru-RU" sz="1000" b="1" dirty="0">
              <a:solidFill>
                <a:srgbClr val="ED293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4483691" y="46375"/>
            <a:ext cx="4477654" cy="486407"/>
          </a:xfrm>
          <a:prstGeom prst="rect">
            <a:avLst/>
          </a:prstGeom>
        </p:spPr>
        <p:txBody>
          <a:bodyPr lIns="91438" tIns="45719" rIns="91438" bIns="45719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ПОСТПРОДАЖНЫЕ</a:t>
            </a:r>
            <a:r>
              <a:rPr lang="ru-RU" sz="1400" dirty="0">
                <a:solidFill>
                  <a:srgbClr val="ED293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СЕРВИСЫ</a:t>
            </a:r>
          </a:p>
        </p:txBody>
      </p:sp>
      <p:pic>
        <p:nvPicPr>
          <p:cNvPr id="14" name="Picture 3" descr="C:\Users\ds915\Documents\Эмитенты белка\logo_f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85" y="166631"/>
            <a:ext cx="1197345" cy="38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302913" y="1128678"/>
            <a:ext cx="3573979" cy="897916"/>
            <a:chOff x="302912" y="587526"/>
            <a:chExt cx="3573979" cy="897916"/>
          </a:xfrm>
        </p:grpSpPr>
        <p:sp>
          <p:nvSpPr>
            <p:cNvPr id="15" name="六边形 8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  <p:cNvSpPr/>
            <p:nvPr/>
          </p:nvSpPr>
          <p:spPr>
            <a:xfrm>
              <a:off x="302912" y="818576"/>
              <a:ext cx="3573979" cy="666866"/>
            </a:xfrm>
            <a:prstGeom prst="hexagon">
              <a:avLst>
                <a:gd name="adj" fmla="val 40053"/>
                <a:gd name="vf" fmla="val 11547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3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9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  <p:cNvSpPr/>
            <p:nvPr/>
          </p:nvSpPr>
          <p:spPr>
            <a:xfrm>
              <a:off x="965969" y="587526"/>
              <a:ext cx="2161310" cy="447448"/>
            </a:xfrm>
            <a:prstGeom prst="rect">
              <a:avLst/>
            </a:prstGeom>
            <a:gradFill>
              <a:gsLst>
                <a:gs pos="0">
                  <a:srgbClr val="FC7874"/>
                </a:gs>
                <a:gs pos="100000">
                  <a:srgbClr val="EB2826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0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  <p:cNvSpPr txBox="1"/>
            <p:nvPr/>
          </p:nvSpPr>
          <p:spPr>
            <a:xfrm>
              <a:off x="483296" y="1009657"/>
              <a:ext cx="3126656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ru-RU" altLang="zh-CN" sz="1000" dirty="0">
                  <a:solidFill>
                    <a:srgbClr val="4E4D4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Клиент</a:t>
              </a:r>
              <a:r>
                <a:rPr lang="ru-RU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видит все фонды в едином личном кабинете на сайте платформы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1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  <p:cNvSpPr/>
            <p:nvPr/>
          </p:nvSpPr>
          <p:spPr>
            <a:xfrm>
              <a:off x="973253" y="657362"/>
              <a:ext cx="214674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sz="14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ЛИЧНЫЙ КАБИНЕТ</a:t>
              </a:r>
              <a:endParaRPr lang="en-US" altLang="zh-CN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02913" y="2571751"/>
            <a:ext cx="3573979" cy="915121"/>
            <a:chOff x="302912" y="2271110"/>
            <a:chExt cx="3573979" cy="915121"/>
          </a:xfrm>
        </p:grpSpPr>
        <p:sp>
          <p:nvSpPr>
            <p:cNvPr id="27" name="六边形 22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  <p:cNvSpPr/>
            <p:nvPr/>
          </p:nvSpPr>
          <p:spPr>
            <a:xfrm>
              <a:off x="302912" y="2519365"/>
              <a:ext cx="3573979" cy="666866"/>
            </a:xfrm>
            <a:prstGeom prst="hexagon">
              <a:avLst>
                <a:gd name="adj" fmla="val 40053"/>
                <a:gd name="vf" fmla="val 11547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3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3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  <p:cNvSpPr/>
            <p:nvPr/>
          </p:nvSpPr>
          <p:spPr>
            <a:xfrm>
              <a:off x="964320" y="2271110"/>
              <a:ext cx="2161310" cy="447448"/>
            </a:xfrm>
            <a:prstGeom prst="rect">
              <a:avLst/>
            </a:prstGeom>
            <a:gradFill>
              <a:gsLst>
                <a:gs pos="0">
                  <a:srgbClr val="FC7874"/>
                </a:gs>
                <a:gs pos="100000">
                  <a:srgbClr val="EB2826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4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  <p:cNvSpPr txBox="1"/>
            <p:nvPr/>
          </p:nvSpPr>
          <p:spPr>
            <a:xfrm>
              <a:off x="839291" y="2750455"/>
              <a:ext cx="248420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ru-RU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Данные по доходности фондов ежедневно обновляются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5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  <p:cNvSpPr/>
            <p:nvPr/>
          </p:nvSpPr>
          <p:spPr>
            <a:xfrm>
              <a:off x="1144704" y="2340946"/>
              <a:ext cx="184858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sz="14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ПРОЗРАЧНОСТЬ</a:t>
              </a:r>
              <a:endParaRPr lang="en-US" altLang="zh-CN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02913" y="3988271"/>
            <a:ext cx="3573979" cy="898749"/>
            <a:chOff x="302912" y="3988270"/>
            <a:chExt cx="3573979" cy="898749"/>
          </a:xfrm>
        </p:grpSpPr>
        <p:sp>
          <p:nvSpPr>
            <p:cNvPr id="31" name="六边形 26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  <p:cNvSpPr/>
            <p:nvPr/>
          </p:nvSpPr>
          <p:spPr>
            <a:xfrm>
              <a:off x="302912" y="4220153"/>
              <a:ext cx="3573979" cy="666866"/>
            </a:xfrm>
            <a:prstGeom prst="hexagon">
              <a:avLst>
                <a:gd name="adj" fmla="val 40053"/>
                <a:gd name="vf" fmla="val 11547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3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28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  <p:cNvSpPr/>
            <p:nvPr/>
          </p:nvSpPr>
          <p:spPr>
            <a:xfrm>
              <a:off x="965969" y="3988270"/>
              <a:ext cx="2161310" cy="447448"/>
            </a:xfrm>
            <a:prstGeom prst="rect">
              <a:avLst/>
            </a:prstGeom>
            <a:gradFill>
              <a:gsLst>
                <a:gs pos="0">
                  <a:srgbClr val="FC7874"/>
                </a:gs>
                <a:gs pos="100000">
                  <a:srgbClr val="EB2826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29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  <p:cNvSpPr txBox="1"/>
            <p:nvPr/>
          </p:nvSpPr>
          <p:spPr>
            <a:xfrm>
              <a:off x="603552" y="4423503"/>
              <a:ext cx="2886144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ru-RU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Вся информация может быть интегрирована в ваш личный кабинет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0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  <p:cNvSpPr/>
            <p:nvPr/>
          </p:nvSpPr>
          <p:spPr>
            <a:xfrm>
              <a:off x="1200880" y="4058106"/>
              <a:ext cx="16914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sz="14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ЕДИНОЕ ОКНО</a:t>
              </a:r>
              <a:endParaRPr lang="en-US" altLang="zh-CN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095" y="527398"/>
            <a:ext cx="2726121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Группа 41"/>
          <p:cNvGrpSpPr/>
          <p:nvPr/>
        </p:nvGrpSpPr>
        <p:grpSpPr>
          <a:xfrm>
            <a:off x="3068800" y="1800237"/>
            <a:ext cx="3574800" cy="951898"/>
            <a:chOff x="3323491" y="1387122"/>
            <a:chExt cx="3574800" cy="951898"/>
          </a:xfrm>
        </p:grpSpPr>
        <p:sp>
          <p:nvSpPr>
            <p:cNvPr id="43" name="六边形 12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  <p:cNvSpPr/>
            <p:nvPr/>
          </p:nvSpPr>
          <p:spPr>
            <a:xfrm>
              <a:off x="3323491" y="1672154"/>
              <a:ext cx="3574800" cy="666866"/>
            </a:xfrm>
            <a:prstGeom prst="hexagon">
              <a:avLst>
                <a:gd name="adj" fmla="val 40053"/>
                <a:gd name="vf" fmla="val 11547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3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13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  <p:cNvSpPr/>
            <p:nvPr/>
          </p:nvSpPr>
          <p:spPr>
            <a:xfrm>
              <a:off x="4031383" y="1443182"/>
              <a:ext cx="2160000" cy="447448"/>
            </a:xfrm>
            <a:prstGeom prst="rect">
              <a:avLst/>
            </a:prstGeom>
            <a:gradFill>
              <a:gsLst>
                <a:gs pos="0">
                  <a:srgbClr val="FC7874"/>
                </a:gs>
                <a:gs pos="100000">
                  <a:srgbClr val="EB2826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14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  <p:cNvSpPr txBox="1"/>
            <p:nvPr/>
          </p:nvSpPr>
          <p:spPr>
            <a:xfrm>
              <a:off x="3609952" y="1871000"/>
              <a:ext cx="2967143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ru-RU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Все электронные документы </a:t>
              </a:r>
            </a:p>
            <a:p>
              <a:r>
                <a:rPr lang="ru-RU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 сделкам хранятся в личном кабинете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11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  <p:cNvSpPr/>
            <p:nvPr/>
          </p:nvSpPr>
          <p:spPr>
            <a:xfrm>
              <a:off x="4031384" y="1387122"/>
              <a:ext cx="2160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zh-CN" sz="14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ЭЛЕКТРОННЫЕ ДОКУМЕНТЫ</a:t>
              </a:r>
              <a:endParaRPr lang="en-US" altLang="zh-CN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068800" y="3304242"/>
            <a:ext cx="3788378" cy="890964"/>
            <a:chOff x="3323491" y="3146478"/>
            <a:chExt cx="3788378" cy="890964"/>
          </a:xfrm>
        </p:grpSpPr>
        <p:sp>
          <p:nvSpPr>
            <p:cNvPr id="48" name="六边形 16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  <p:cNvSpPr/>
            <p:nvPr/>
          </p:nvSpPr>
          <p:spPr>
            <a:xfrm>
              <a:off x="3323491" y="3370576"/>
              <a:ext cx="3574800" cy="666866"/>
            </a:xfrm>
            <a:prstGeom prst="hexagon">
              <a:avLst>
                <a:gd name="adj" fmla="val 40053"/>
                <a:gd name="vf" fmla="val 11547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3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18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  <p:cNvSpPr/>
            <p:nvPr/>
          </p:nvSpPr>
          <p:spPr>
            <a:xfrm>
              <a:off x="4031383" y="3146478"/>
              <a:ext cx="2196000" cy="447448"/>
            </a:xfrm>
            <a:prstGeom prst="rect">
              <a:avLst/>
            </a:prstGeom>
            <a:gradFill>
              <a:gsLst>
                <a:gs pos="0">
                  <a:srgbClr val="FC7874"/>
                </a:gs>
                <a:gs pos="100000">
                  <a:srgbClr val="EB2826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19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  <p:cNvSpPr txBox="1"/>
            <p:nvPr/>
          </p:nvSpPr>
          <p:spPr>
            <a:xfrm>
              <a:off x="3489696" y="3614712"/>
              <a:ext cx="3622173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ru-RU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Клиент имеет возможность в личном кабинете:</a:t>
              </a:r>
            </a:p>
            <a:p>
              <a:r>
                <a:rPr lang="ru-RU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докупить / обменять / погасить паи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21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  <p:cNvSpPr/>
            <p:nvPr/>
          </p:nvSpPr>
          <p:spPr>
            <a:xfrm>
              <a:off x="3977179" y="3148599"/>
              <a:ext cx="2412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sz="14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ОНЛАЙН-ОПЕРАЦИИ</a:t>
              </a:r>
              <a:r>
                <a:rPr lang="ru-RU" altLang="zh-CN" sz="2000" b="1" dirty="0">
                  <a:solidFill>
                    <a:srgbClr val="FFFFFF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</a:t>
              </a:r>
              <a:endParaRPr lang="en-US" altLang="zh-CN" sz="2000" b="1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674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s915\Documents\Эмитенты белка\logo_f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84" y="166630"/>
            <a:ext cx="1197345" cy="38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2768160" y="161247"/>
            <a:ext cx="6189222" cy="48640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ДОВЕРИТЕЛЬНОЕ УПРАВЛЕНИЕ</a:t>
            </a:r>
            <a:b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</a:t>
            </a:r>
            <a:r>
              <a:rPr lang="ru-RU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БРОКЕРИДЖ</a:t>
            </a:r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01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432" y="1055896"/>
            <a:ext cx="3152494" cy="247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5233" y="2030598"/>
            <a:ext cx="1872173" cy="112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 rot="21540000">
            <a:off x="5656560" y="3141758"/>
            <a:ext cx="21210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ТОРГОВЛЯ НА БИРЖЕ</a:t>
            </a:r>
            <a:endParaRPr lang="ru-RU" sz="1200" b="1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059059683"/>
              </p:ext>
            </p:extLst>
          </p:nvPr>
        </p:nvGraphicFramePr>
        <p:xfrm>
          <a:off x="72008" y="699542"/>
          <a:ext cx="4811252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8" name="Picture 12" descr="https://www.fnbabsecon.com/wp-content/uploads/2016/06/piggy-bank-icon.png"/>
          <p:cNvPicPr>
            <a:picLocks noChangeAspect="1" noChangeArrowheads="1"/>
          </p:cNvPicPr>
          <p:nvPr/>
        </p:nvPicPr>
        <p:blipFill>
          <a:blip r:embed="rId1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32000"/>
                    </a14:imgEffect>
                    <a14:imgEffect>
                      <a14:brightnessContrast bright="34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7196" y="3579862"/>
            <a:ext cx="576064" cy="48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encrypted-tbn0.gstatic.com/images?q=tbn:ANd9GcQtBv_ev65BUPXCXa3W_jQSMjk2VV1ygAi0BLpmXOagTIRZMfBvHA&amp;s"/>
          <p:cNvPicPr>
            <a:picLocks noChangeAspect="1" noChangeArrowheads="1"/>
          </p:cNvPicPr>
          <p:nvPr/>
        </p:nvPicPr>
        <p:blipFill>
          <a:blip r:embed="rId1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753" y="1241839"/>
            <a:ext cx="321799" cy="32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s://www.prokamur.ru/images/shield_icon.png"/>
          <p:cNvPicPr>
            <a:picLocks noChangeAspect="1" noChangeArrowheads="1"/>
          </p:cNvPicPr>
          <p:nvPr/>
        </p:nvPicPr>
        <p:blipFill>
          <a:blip r:embed="rId15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265" y="3723878"/>
            <a:ext cx="429303" cy="42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 descr="Похожее изображение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0595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https://cdn0.iconfinder.com/data/icons/investment-flat-outline-asset-allocation/512/Fund_manager-512.pn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23478"/>
            <a:ext cx="611169" cy="6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9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4533820"/>
            <a:ext cx="573636" cy="57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73920" y="3533798"/>
            <a:ext cx="34874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Высокий риск потерь для новичка  </a:t>
            </a: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           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</a:p>
          <a:p>
            <a:pPr algn="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     Быстрое «вымывание» </a:t>
            </a:r>
          </a:p>
          <a:p>
            <a:pPr algn="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базы инвесторов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01184" y="1436635"/>
            <a:ext cx="1548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ПИФ </a:t>
            </a:r>
          </a:p>
          <a:p>
            <a:pPr algn="ctr"/>
            <a:r>
              <a:rPr lang="ru-RU" sz="9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(ПАЕВОЙ ИНВЕСТИЦИОННЫЙ ФОНД)</a:t>
            </a:r>
          </a:p>
          <a:p>
            <a:endParaRPr lang="ru-RU" sz="9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9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9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ДОВЕРИТЕЛЬНОЕ </a:t>
            </a:r>
          </a:p>
          <a:p>
            <a:pPr algn="ctr"/>
            <a:r>
              <a:rPr lang="ru-RU" sz="9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УПРАВЛЕНИЕ </a:t>
            </a:r>
          </a:p>
          <a:p>
            <a:pPr algn="ctr"/>
            <a:r>
              <a:rPr lang="ru-RU" sz="9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ДЛЯ РОЗНИЦЫ</a:t>
            </a:r>
            <a:endParaRPr lang="ru-RU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 flipV="1">
            <a:off x="6086686" y="3895334"/>
            <a:ext cx="358422" cy="360000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7 w 192"/>
              <a:gd name="T5" fmla="*/ 132 h 192"/>
              <a:gd name="T6" fmla="*/ 44 w 192"/>
              <a:gd name="T7" fmla="*/ 95 h 192"/>
              <a:gd name="T8" fmla="*/ 53 w 192"/>
              <a:gd name="T9" fmla="*/ 95 h 192"/>
              <a:gd name="T10" fmla="*/ 80 w 192"/>
              <a:gd name="T11" fmla="*/ 122 h 192"/>
              <a:gd name="T12" fmla="*/ 123 w 192"/>
              <a:gd name="T13" fmla="*/ 68 h 192"/>
              <a:gd name="T14" fmla="*/ 95 w 192"/>
              <a:gd name="T15" fmla="*/ 68 h 192"/>
              <a:gd name="T16" fmla="*/ 89 w 192"/>
              <a:gd name="T17" fmla="*/ 62 h 192"/>
              <a:gd name="T18" fmla="*/ 95 w 192"/>
              <a:gd name="T19" fmla="*/ 56 h 192"/>
              <a:gd name="T20" fmla="*/ 137 w 192"/>
              <a:gd name="T21" fmla="*/ 56 h 192"/>
              <a:gd name="T22" fmla="*/ 144 w 192"/>
              <a:gd name="T23" fmla="*/ 61 h 192"/>
              <a:gd name="T24" fmla="*/ 144 w 192"/>
              <a:gd name="T25" fmla="*/ 104 h 192"/>
              <a:gd name="T26" fmla="*/ 138 w 192"/>
              <a:gd name="T27" fmla="*/ 111 h 192"/>
              <a:gd name="T28" fmla="*/ 132 w 192"/>
              <a:gd name="T29" fmla="*/ 104 h 192"/>
              <a:gd name="T30" fmla="*/ 132 w 192"/>
              <a:gd name="T31" fmla="*/ 76 h 192"/>
              <a:gd name="T32" fmla="*/ 85 w 192"/>
              <a:gd name="T33" fmla="*/ 135 h 192"/>
              <a:gd name="T34" fmla="*/ 80 w 192"/>
              <a:gd name="T35" fmla="*/ 137 h 192"/>
              <a:gd name="T36" fmla="*/ 76 w 192"/>
              <a:gd name="T37" fmla="*/ 135 h 192"/>
              <a:gd name="T38" fmla="*/ 48 w 192"/>
              <a:gd name="T39" fmla="*/ 108 h 192"/>
              <a:gd name="T40" fmla="*/ 13 w 192"/>
              <a:gd name="T41" fmla="*/ 144 h 192"/>
              <a:gd name="T42" fmla="*/ 96 w 192"/>
              <a:gd name="T43" fmla="*/ 192 h 192"/>
              <a:gd name="T44" fmla="*/ 192 w 192"/>
              <a:gd name="T45" fmla="*/ 96 h 192"/>
              <a:gd name="T46" fmla="*/ 96 w 192"/>
              <a:gd name="T4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09"/>
                  <a:pt x="3" y="121"/>
                  <a:pt x="7" y="132"/>
                </a:cubicBezTo>
                <a:cubicBezTo>
                  <a:pt x="44" y="95"/>
                  <a:pt x="44" y="95"/>
                  <a:pt x="44" y="95"/>
                </a:cubicBezTo>
                <a:cubicBezTo>
                  <a:pt x="47" y="93"/>
                  <a:pt x="50" y="93"/>
                  <a:pt x="53" y="95"/>
                </a:cubicBezTo>
                <a:cubicBezTo>
                  <a:pt x="80" y="122"/>
                  <a:pt x="80" y="122"/>
                  <a:pt x="80" y="122"/>
                </a:cubicBezTo>
                <a:cubicBezTo>
                  <a:pt x="123" y="68"/>
                  <a:pt x="123" y="68"/>
                  <a:pt x="123" y="68"/>
                </a:cubicBezTo>
                <a:cubicBezTo>
                  <a:pt x="95" y="68"/>
                  <a:pt x="95" y="68"/>
                  <a:pt x="95" y="68"/>
                </a:cubicBezTo>
                <a:cubicBezTo>
                  <a:pt x="92" y="68"/>
                  <a:pt x="89" y="66"/>
                  <a:pt x="89" y="62"/>
                </a:cubicBezTo>
                <a:cubicBezTo>
                  <a:pt x="89" y="58"/>
                  <a:pt x="92" y="56"/>
                  <a:pt x="95" y="56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41" y="56"/>
                  <a:pt x="144" y="57"/>
                  <a:pt x="144" y="61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08"/>
                  <a:pt x="141" y="111"/>
                  <a:pt x="138" y="111"/>
                </a:cubicBezTo>
                <a:cubicBezTo>
                  <a:pt x="133" y="111"/>
                  <a:pt x="132" y="108"/>
                  <a:pt x="132" y="104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85" y="135"/>
                  <a:pt x="85" y="135"/>
                  <a:pt x="85" y="135"/>
                </a:cubicBezTo>
                <a:cubicBezTo>
                  <a:pt x="84" y="136"/>
                  <a:pt x="82" y="137"/>
                  <a:pt x="80" y="137"/>
                </a:cubicBezTo>
                <a:cubicBezTo>
                  <a:pt x="79" y="137"/>
                  <a:pt x="77" y="136"/>
                  <a:pt x="76" y="135"/>
                </a:cubicBezTo>
                <a:cubicBezTo>
                  <a:pt x="48" y="108"/>
                  <a:pt x="48" y="108"/>
                  <a:pt x="48" y="108"/>
                </a:cubicBezTo>
                <a:cubicBezTo>
                  <a:pt x="13" y="144"/>
                  <a:pt x="13" y="144"/>
                  <a:pt x="13" y="144"/>
                </a:cubicBezTo>
                <a:cubicBezTo>
                  <a:pt x="29" y="172"/>
                  <a:pt x="60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</a:path>
            </a:pathLst>
          </a:custGeom>
          <a:gradFill>
            <a:gsLst>
              <a:gs pos="0">
                <a:srgbClr val="FC7874"/>
              </a:gs>
              <a:gs pos="100000">
                <a:srgbClr val="EB282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128928" y="4135078"/>
            <a:ext cx="1782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Срок «жизни» клиента в ПИФ </a:t>
            </a:r>
          </a:p>
          <a:p>
            <a:r>
              <a:rPr lang="en-U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&gt;3 </a:t>
            </a:r>
            <a:r>
              <a:rPr lang="ru-RU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лет</a:t>
            </a:r>
          </a:p>
        </p:txBody>
      </p:sp>
    </p:spTree>
    <p:extLst>
      <p:ext uri="{BB962C8B-B14F-4D97-AF65-F5344CB8AC3E}">
        <p14:creationId xmlns:p14="http://schemas.microsoft.com/office/powerpoint/2010/main" val="2793387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24"/>
          <p:cNvSpPr/>
          <p:nvPr/>
        </p:nvSpPr>
        <p:spPr>
          <a:xfrm flipV="1">
            <a:off x="302912" y="1128676"/>
            <a:ext cx="4084594" cy="1443073"/>
          </a:xfrm>
          <a:prstGeom prst="round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3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auto">
          <a:xfrm flipV="1">
            <a:off x="866019" y="1128677"/>
            <a:ext cx="2955499" cy="481024"/>
          </a:xfrm>
          <a:custGeom>
            <a:avLst/>
            <a:gdLst>
              <a:gd name="T0" fmla="*/ 160 w 160"/>
              <a:gd name="T1" fmla="*/ 32 h 32"/>
              <a:gd name="T2" fmla="*/ 0 w 160"/>
              <a:gd name="T3" fmla="*/ 32 h 32"/>
              <a:gd name="T4" fmla="*/ 10 w 160"/>
              <a:gd name="T5" fmla="*/ 22 h 32"/>
              <a:gd name="T6" fmla="*/ 10 w 160"/>
              <a:gd name="T7" fmla="*/ 10 h 32"/>
              <a:gd name="T8" fmla="*/ 20 w 160"/>
              <a:gd name="T9" fmla="*/ 0 h 32"/>
              <a:gd name="T10" fmla="*/ 140 w 160"/>
              <a:gd name="T11" fmla="*/ 0 h 32"/>
              <a:gd name="T12" fmla="*/ 150 w 160"/>
              <a:gd name="T13" fmla="*/ 10 h 32"/>
              <a:gd name="T14" fmla="*/ 150 w 160"/>
              <a:gd name="T15" fmla="*/ 22 h 32"/>
              <a:gd name="T16" fmla="*/ 160 w 160"/>
              <a:gd name="T17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0" h="32">
                <a:moveTo>
                  <a:pt x="160" y="32"/>
                </a:moveTo>
                <a:cubicBezTo>
                  <a:pt x="0" y="32"/>
                  <a:pt x="0" y="32"/>
                  <a:pt x="0" y="32"/>
                </a:cubicBezTo>
                <a:cubicBezTo>
                  <a:pt x="6" y="32"/>
                  <a:pt x="10" y="27"/>
                  <a:pt x="10" y="22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4"/>
                  <a:pt x="14" y="0"/>
                  <a:pt x="2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6" y="0"/>
                  <a:pt x="150" y="4"/>
                  <a:pt x="150" y="10"/>
                </a:cubicBezTo>
                <a:cubicBezTo>
                  <a:pt x="150" y="22"/>
                  <a:pt x="150" y="22"/>
                  <a:pt x="150" y="22"/>
                </a:cubicBezTo>
                <a:cubicBezTo>
                  <a:pt x="150" y="27"/>
                  <a:pt x="154" y="32"/>
                  <a:pt x="160" y="32"/>
                </a:cubicBezTo>
                <a:close/>
              </a:path>
            </a:pathLst>
          </a:custGeom>
          <a:gradFill>
            <a:gsLst>
              <a:gs pos="0">
                <a:srgbClr val="FC7773"/>
              </a:gs>
              <a:gs pos="100000">
                <a:srgbClr val="EE3634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Rectangle 42"/>
          <p:cNvSpPr/>
          <p:nvPr/>
        </p:nvSpPr>
        <p:spPr>
          <a:xfrm flipH="1">
            <a:off x="423167" y="1729957"/>
            <a:ext cx="3848192" cy="64861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>
              <a:defRPr/>
            </a:pPr>
            <a:r>
              <a:rPr lang="ru-RU" sz="10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 получаете </a:t>
            </a:r>
            <a:r>
              <a:rPr lang="ru-RU" sz="1000" b="1" kern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r>
              <a:rPr lang="ru-RU" sz="10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 активов ваших клиентов на всем сроке жизни клиента на платформе</a:t>
            </a:r>
          </a:p>
        </p:txBody>
      </p:sp>
      <p:sp>
        <p:nvSpPr>
          <p:cNvPr id="7" name="Rectangle 42"/>
          <p:cNvSpPr/>
          <p:nvPr/>
        </p:nvSpPr>
        <p:spPr>
          <a:xfrm flipH="1">
            <a:off x="1176162" y="1160806"/>
            <a:ext cx="2335212" cy="35446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ctr"/>
            <a:r>
              <a:rPr lang="ru-RU" altLang="zh-CN" sz="1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ДОПОЛНИТЕЛЬНЫЙ ДОХОД</a:t>
            </a:r>
            <a:endParaRPr lang="zh-CN" altLang="en-US" sz="1400" b="1" dirty="0">
              <a:solidFill>
                <a:prstClr val="white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圆角矩形 30"/>
          <p:cNvSpPr/>
          <p:nvPr/>
        </p:nvSpPr>
        <p:spPr>
          <a:xfrm flipV="1">
            <a:off x="4737928" y="1129035"/>
            <a:ext cx="4084594" cy="1442713"/>
          </a:xfrm>
          <a:prstGeom prst="round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5301035" y="1129035"/>
            <a:ext cx="2955499" cy="480665"/>
          </a:xfrm>
          <a:custGeom>
            <a:avLst/>
            <a:gdLst>
              <a:gd name="T0" fmla="*/ 160 w 160"/>
              <a:gd name="T1" fmla="*/ 32 h 32"/>
              <a:gd name="T2" fmla="*/ 0 w 160"/>
              <a:gd name="T3" fmla="*/ 32 h 32"/>
              <a:gd name="T4" fmla="*/ 10 w 160"/>
              <a:gd name="T5" fmla="*/ 22 h 32"/>
              <a:gd name="T6" fmla="*/ 10 w 160"/>
              <a:gd name="T7" fmla="*/ 10 h 32"/>
              <a:gd name="T8" fmla="*/ 20 w 160"/>
              <a:gd name="T9" fmla="*/ 0 h 32"/>
              <a:gd name="T10" fmla="*/ 140 w 160"/>
              <a:gd name="T11" fmla="*/ 0 h 32"/>
              <a:gd name="T12" fmla="*/ 150 w 160"/>
              <a:gd name="T13" fmla="*/ 10 h 32"/>
              <a:gd name="T14" fmla="*/ 150 w 160"/>
              <a:gd name="T15" fmla="*/ 22 h 32"/>
              <a:gd name="T16" fmla="*/ 160 w 160"/>
              <a:gd name="T17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0" h="32">
                <a:moveTo>
                  <a:pt x="160" y="32"/>
                </a:moveTo>
                <a:cubicBezTo>
                  <a:pt x="0" y="32"/>
                  <a:pt x="0" y="32"/>
                  <a:pt x="0" y="32"/>
                </a:cubicBezTo>
                <a:cubicBezTo>
                  <a:pt x="6" y="32"/>
                  <a:pt x="10" y="27"/>
                  <a:pt x="10" y="22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4"/>
                  <a:pt x="14" y="0"/>
                  <a:pt x="2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6" y="0"/>
                  <a:pt x="150" y="4"/>
                  <a:pt x="150" y="10"/>
                </a:cubicBezTo>
                <a:cubicBezTo>
                  <a:pt x="150" y="22"/>
                  <a:pt x="150" y="22"/>
                  <a:pt x="150" y="22"/>
                </a:cubicBezTo>
                <a:cubicBezTo>
                  <a:pt x="150" y="27"/>
                  <a:pt x="154" y="32"/>
                  <a:pt x="160" y="32"/>
                </a:cubicBezTo>
                <a:close/>
              </a:path>
            </a:pathLst>
          </a:custGeom>
          <a:gradFill>
            <a:gsLst>
              <a:gs pos="0">
                <a:srgbClr val="FC7773"/>
              </a:gs>
              <a:gs pos="100000">
                <a:srgbClr val="EE3634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Rectangle 42"/>
          <p:cNvSpPr/>
          <p:nvPr/>
        </p:nvSpPr>
        <p:spPr>
          <a:xfrm flipH="1">
            <a:off x="5611178" y="1161165"/>
            <a:ext cx="2335212" cy="35446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ctr"/>
            <a:r>
              <a:rPr lang="ru-RU" altLang="zh-CN" sz="1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НОВЫЙ ПРОДУКТ </a:t>
            </a:r>
          </a:p>
          <a:p>
            <a:pPr algn="ctr"/>
            <a:r>
              <a:rPr lang="ru-RU" altLang="zh-CN" sz="1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ЭКОСИСТЕМЕ</a:t>
            </a:r>
            <a:endParaRPr lang="zh-CN" altLang="en-US" sz="1400" b="1" dirty="0">
              <a:solidFill>
                <a:prstClr val="white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42"/>
          <p:cNvSpPr/>
          <p:nvPr/>
        </p:nvSpPr>
        <p:spPr>
          <a:xfrm flipH="1">
            <a:off x="4872636" y="1729957"/>
            <a:ext cx="3607683" cy="64861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ru-RU" sz="1000" b="1" kern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Быстрый запуск 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ru-RU" sz="10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требует значительных доработок на вашей стороне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ru-RU" sz="1000" b="1" kern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Коробочное решение </a:t>
            </a:r>
            <a:r>
              <a:rPr lang="ru-RU" sz="10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разворачивания онлайн-продаж</a:t>
            </a:r>
          </a:p>
          <a:p>
            <a:pPr>
              <a:defRPr/>
            </a:pPr>
            <a:endParaRPr lang="ru-RU" sz="1000" kern="0" dirty="0">
              <a:solidFill>
                <a:prstClr val="black">
                  <a:lumMod val="65000"/>
                  <a:lumOff val="3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ru-RU" sz="1000" kern="0" dirty="0">
              <a:solidFill>
                <a:prstClr val="black">
                  <a:lumMod val="65000"/>
                  <a:lumOff val="3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US" sz="1000" kern="0" dirty="0">
              <a:solidFill>
                <a:prstClr val="black">
                  <a:lumMod val="65000"/>
                  <a:lumOff val="3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圆角矩形 36"/>
          <p:cNvSpPr/>
          <p:nvPr/>
        </p:nvSpPr>
        <p:spPr>
          <a:xfrm flipV="1">
            <a:off x="302912" y="2812257"/>
            <a:ext cx="4084594" cy="1623460"/>
          </a:xfrm>
          <a:prstGeom prst="round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 flipV="1">
            <a:off x="866019" y="2812261"/>
            <a:ext cx="2955499" cy="514502"/>
          </a:xfrm>
          <a:custGeom>
            <a:avLst/>
            <a:gdLst>
              <a:gd name="T0" fmla="*/ 160 w 160"/>
              <a:gd name="T1" fmla="*/ 32 h 32"/>
              <a:gd name="T2" fmla="*/ 0 w 160"/>
              <a:gd name="T3" fmla="*/ 32 h 32"/>
              <a:gd name="T4" fmla="*/ 10 w 160"/>
              <a:gd name="T5" fmla="*/ 22 h 32"/>
              <a:gd name="T6" fmla="*/ 10 w 160"/>
              <a:gd name="T7" fmla="*/ 10 h 32"/>
              <a:gd name="T8" fmla="*/ 20 w 160"/>
              <a:gd name="T9" fmla="*/ 0 h 32"/>
              <a:gd name="T10" fmla="*/ 140 w 160"/>
              <a:gd name="T11" fmla="*/ 0 h 32"/>
              <a:gd name="T12" fmla="*/ 150 w 160"/>
              <a:gd name="T13" fmla="*/ 10 h 32"/>
              <a:gd name="T14" fmla="*/ 150 w 160"/>
              <a:gd name="T15" fmla="*/ 22 h 32"/>
              <a:gd name="T16" fmla="*/ 160 w 160"/>
              <a:gd name="T17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0" h="32">
                <a:moveTo>
                  <a:pt x="160" y="32"/>
                </a:moveTo>
                <a:cubicBezTo>
                  <a:pt x="0" y="32"/>
                  <a:pt x="0" y="32"/>
                  <a:pt x="0" y="32"/>
                </a:cubicBezTo>
                <a:cubicBezTo>
                  <a:pt x="6" y="32"/>
                  <a:pt x="10" y="27"/>
                  <a:pt x="10" y="22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4"/>
                  <a:pt x="14" y="0"/>
                  <a:pt x="2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6" y="0"/>
                  <a:pt x="150" y="4"/>
                  <a:pt x="150" y="10"/>
                </a:cubicBezTo>
                <a:cubicBezTo>
                  <a:pt x="150" y="22"/>
                  <a:pt x="150" y="22"/>
                  <a:pt x="150" y="22"/>
                </a:cubicBezTo>
                <a:cubicBezTo>
                  <a:pt x="150" y="27"/>
                  <a:pt x="154" y="32"/>
                  <a:pt x="160" y="32"/>
                </a:cubicBezTo>
                <a:close/>
              </a:path>
            </a:pathLst>
          </a:custGeom>
          <a:gradFill>
            <a:gsLst>
              <a:gs pos="0">
                <a:srgbClr val="FC7773"/>
              </a:gs>
              <a:gs pos="100000">
                <a:srgbClr val="EE3634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Rectangle 42"/>
          <p:cNvSpPr/>
          <p:nvPr/>
        </p:nvSpPr>
        <p:spPr>
          <a:xfrm flipH="1">
            <a:off x="1024725" y="2872389"/>
            <a:ext cx="2645355" cy="35446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ctr"/>
            <a:r>
              <a:rPr lang="ru-RU" altLang="zh-CN" sz="1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ПОЛНАЯ ПОДДЕРЖКА ОТ ИНФИНИТУМ </a:t>
            </a:r>
            <a:endParaRPr lang="zh-CN" altLang="en-US" sz="14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8" name="组合 45" descr="e7d195523061f1c0deeec63e560781cfd59afb0ea006f2a87ABB68BF51EA6619813959095094C18C62A12F549504892A4AAA8C1554C6663626E05CA27F281A14E6983772AFC3FB97135759321DEA3D703D3271A099D63ACA6007EAA255FA40C6CAA6CA71D1F4E0023C1CEE7A138149B0BA0F4213748B47990FAB0DEF6FF09886F6C21B3F6BAB1EAA19AEE11576874E91"/>
          <p:cNvGrpSpPr/>
          <p:nvPr/>
        </p:nvGrpSpPr>
        <p:grpSpPr>
          <a:xfrm>
            <a:off x="4737928" y="2812619"/>
            <a:ext cx="4084594" cy="1623099"/>
            <a:chOff x="6636640" y="4581287"/>
            <a:chExt cx="4493053" cy="1504752"/>
          </a:xfrm>
        </p:grpSpPr>
        <p:sp>
          <p:nvSpPr>
            <p:cNvPr id="19" name="圆角矩形 42"/>
            <p:cNvSpPr/>
            <p:nvPr/>
          </p:nvSpPr>
          <p:spPr>
            <a:xfrm flipV="1">
              <a:off x="6636640" y="4581289"/>
              <a:ext cx="4493053" cy="1504750"/>
            </a:xfrm>
            <a:prstGeom prst="round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 flipV="1">
              <a:off x="7256058" y="4581287"/>
              <a:ext cx="3251049" cy="476656"/>
            </a:xfrm>
            <a:custGeom>
              <a:avLst/>
              <a:gdLst>
                <a:gd name="T0" fmla="*/ 160 w 160"/>
                <a:gd name="T1" fmla="*/ 32 h 32"/>
                <a:gd name="T2" fmla="*/ 0 w 160"/>
                <a:gd name="T3" fmla="*/ 32 h 32"/>
                <a:gd name="T4" fmla="*/ 10 w 160"/>
                <a:gd name="T5" fmla="*/ 22 h 32"/>
                <a:gd name="T6" fmla="*/ 10 w 160"/>
                <a:gd name="T7" fmla="*/ 10 h 32"/>
                <a:gd name="T8" fmla="*/ 20 w 160"/>
                <a:gd name="T9" fmla="*/ 0 h 32"/>
                <a:gd name="T10" fmla="*/ 140 w 160"/>
                <a:gd name="T11" fmla="*/ 0 h 32"/>
                <a:gd name="T12" fmla="*/ 150 w 160"/>
                <a:gd name="T13" fmla="*/ 10 h 32"/>
                <a:gd name="T14" fmla="*/ 150 w 160"/>
                <a:gd name="T15" fmla="*/ 22 h 32"/>
                <a:gd name="T16" fmla="*/ 160 w 160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32">
                  <a:moveTo>
                    <a:pt x="16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10" y="27"/>
                    <a:pt x="10" y="2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4"/>
                    <a:pt x="14" y="0"/>
                    <a:pt x="2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6" y="0"/>
                    <a:pt x="150" y="4"/>
                    <a:pt x="150" y="1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7"/>
                    <a:pt x="154" y="32"/>
                    <a:pt x="160" y="32"/>
                  </a:cubicBezTo>
                  <a:close/>
                </a:path>
              </a:pathLst>
            </a:custGeom>
            <a:gradFill>
              <a:gsLst>
                <a:gs pos="0">
                  <a:srgbClr val="FC7773"/>
                </a:gs>
                <a:gs pos="100000">
                  <a:srgbClr val="EE3634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3" name="Picture 3" descr="C:\Users\ds915\Documents\Эмитенты белка\logo_f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84" y="166630"/>
            <a:ext cx="1197345" cy="38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3"/>
          <p:cNvSpPr txBox="1">
            <a:spLocks/>
          </p:cNvSpPr>
          <p:nvPr/>
        </p:nvSpPr>
        <p:spPr>
          <a:xfrm>
            <a:off x="4812512" y="46374"/>
            <a:ext cx="4148832" cy="47863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marR="0" indent="0" algn="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rgbClr val="80807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ПРЕИМУЩЕСТВА ИНТЕГРАЦИИ</a:t>
            </a:r>
          </a:p>
        </p:txBody>
      </p:sp>
      <p:sp>
        <p:nvSpPr>
          <p:cNvPr id="25" name="Rectangle 42"/>
          <p:cNvSpPr/>
          <p:nvPr/>
        </p:nvSpPr>
        <p:spPr>
          <a:xfrm flipH="1">
            <a:off x="423168" y="3413541"/>
            <a:ext cx="3547552" cy="64861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ru-RU" sz="10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Операционная </a:t>
            </a:r>
            <a:r>
              <a:rPr lang="ru-RU" sz="1000" b="1" kern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поддержка пользователей </a:t>
            </a:r>
            <a:r>
              <a:rPr lang="ru-RU" sz="10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онлайн- и офлайн-коммуникациях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ru-RU" sz="10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Юридические вопросы по оформлению сделок и </a:t>
            </a:r>
            <a:r>
              <a:rPr lang="ru-RU" sz="1000" b="1" kern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взаимодействию с управляющими компаниями</a:t>
            </a:r>
          </a:p>
        </p:txBody>
      </p:sp>
      <p:sp>
        <p:nvSpPr>
          <p:cNvPr id="26" name="Rectangle 42"/>
          <p:cNvSpPr/>
          <p:nvPr/>
        </p:nvSpPr>
        <p:spPr>
          <a:xfrm flipH="1">
            <a:off x="5629130" y="2872389"/>
            <a:ext cx="2335212" cy="35446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ctr"/>
            <a:r>
              <a:rPr lang="ru-RU" altLang="zh-CN" sz="1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НЕЗАВИСИМОСТЬ </a:t>
            </a:r>
          </a:p>
          <a:p>
            <a:pPr algn="ctr"/>
            <a:r>
              <a:rPr lang="ru-RU" altLang="zh-CN" sz="1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ЛОЯЛЬНОСТЬ</a:t>
            </a:r>
            <a:endParaRPr lang="zh-CN" altLang="en-US" sz="1400" b="1" dirty="0">
              <a:solidFill>
                <a:prstClr val="white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42"/>
          <p:cNvSpPr/>
          <p:nvPr/>
        </p:nvSpPr>
        <p:spPr>
          <a:xfrm flipH="1">
            <a:off x="4872640" y="3413541"/>
            <a:ext cx="3788064" cy="64861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ru-RU" sz="1000" b="1" kern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Отсутствует зависимость </a:t>
            </a:r>
            <a:r>
              <a:rPr lang="ru-RU" sz="10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конкретных финансовых групп – нет конфликта интересов с банком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ru-RU" sz="10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Есть возможность встраивания нового продукта в </a:t>
            </a:r>
            <a:r>
              <a:rPr lang="ru-RU" sz="1000" b="1" kern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программу лояльности </a:t>
            </a:r>
            <a:r>
              <a:rPr lang="ru-RU" sz="10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владельцев депозитов, участников зарплатных проектов и т.п.</a:t>
            </a:r>
          </a:p>
        </p:txBody>
      </p:sp>
    </p:spTree>
    <p:extLst>
      <p:ext uri="{BB962C8B-B14F-4D97-AF65-F5344CB8AC3E}">
        <p14:creationId xmlns:p14="http://schemas.microsoft.com/office/powerpoint/2010/main" val="362650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3" name="Freeform 9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>
            <a:spLocks/>
          </p:cNvSpPr>
          <p:nvPr/>
        </p:nvSpPr>
        <p:spPr bwMode="auto">
          <a:xfrm>
            <a:off x="4558257" y="707782"/>
            <a:ext cx="2058988" cy="2058988"/>
          </a:xfrm>
          <a:custGeom>
            <a:avLst/>
            <a:gdLst>
              <a:gd name="T0" fmla="*/ 0 w 475"/>
              <a:gd name="T1" fmla="*/ 0 h 475"/>
              <a:gd name="T2" fmla="*/ 0 w 475"/>
              <a:gd name="T3" fmla="*/ 213 h 475"/>
              <a:gd name="T4" fmla="*/ 6 w 475"/>
              <a:gd name="T5" fmla="*/ 226 h 475"/>
              <a:gd name="T6" fmla="*/ 248 w 475"/>
              <a:gd name="T7" fmla="*/ 469 h 475"/>
              <a:gd name="T8" fmla="*/ 262 w 475"/>
              <a:gd name="T9" fmla="*/ 475 h 475"/>
              <a:gd name="T10" fmla="*/ 262 w 475"/>
              <a:gd name="T11" fmla="*/ 475 h 475"/>
              <a:gd name="T12" fmla="*/ 475 w 475"/>
              <a:gd name="T13" fmla="*/ 475 h 475"/>
              <a:gd name="T14" fmla="*/ 0 w 475"/>
              <a:gd name="T15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5" h="475">
                <a:moveTo>
                  <a:pt x="0" y="0"/>
                </a:moveTo>
                <a:cubicBezTo>
                  <a:pt x="0" y="213"/>
                  <a:pt x="0" y="213"/>
                  <a:pt x="0" y="213"/>
                </a:cubicBezTo>
                <a:cubicBezTo>
                  <a:pt x="0" y="218"/>
                  <a:pt x="2" y="223"/>
                  <a:pt x="6" y="226"/>
                </a:cubicBezTo>
                <a:cubicBezTo>
                  <a:pt x="248" y="469"/>
                  <a:pt x="248" y="469"/>
                  <a:pt x="248" y="469"/>
                </a:cubicBezTo>
                <a:cubicBezTo>
                  <a:pt x="251" y="473"/>
                  <a:pt x="256" y="475"/>
                  <a:pt x="262" y="475"/>
                </a:cubicBezTo>
                <a:cubicBezTo>
                  <a:pt x="262" y="475"/>
                  <a:pt x="262" y="475"/>
                  <a:pt x="262" y="475"/>
                </a:cubicBezTo>
                <a:cubicBezTo>
                  <a:pt x="475" y="475"/>
                  <a:pt x="475" y="475"/>
                  <a:pt x="475" y="475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3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" name="Freeform 16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>
            <a:spLocks/>
          </p:cNvSpPr>
          <p:nvPr/>
        </p:nvSpPr>
        <p:spPr bwMode="auto">
          <a:xfrm>
            <a:off x="2467520" y="707782"/>
            <a:ext cx="2063750" cy="2058988"/>
          </a:xfrm>
          <a:custGeom>
            <a:avLst/>
            <a:gdLst>
              <a:gd name="T0" fmla="*/ 476 w 476"/>
              <a:gd name="T1" fmla="*/ 0 h 475"/>
              <a:gd name="T2" fmla="*/ 476 w 476"/>
              <a:gd name="T3" fmla="*/ 213 h 475"/>
              <a:gd name="T4" fmla="*/ 470 w 476"/>
              <a:gd name="T5" fmla="*/ 226 h 475"/>
              <a:gd name="T6" fmla="*/ 228 w 476"/>
              <a:gd name="T7" fmla="*/ 469 h 475"/>
              <a:gd name="T8" fmla="*/ 214 w 476"/>
              <a:gd name="T9" fmla="*/ 475 h 475"/>
              <a:gd name="T10" fmla="*/ 214 w 476"/>
              <a:gd name="T11" fmla="*/ 475 h 475"/>
              <a:gd name="T12" fmla="*/ 0 w 476"/>
              <a:gd name="T13" fmla="*/ 475 h 475"/>
              <a:gd name="T14" fmla="*/ 476 w 476"/>
              <a:gd name="T15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6" h="475">
                <a:moveTo>
                  <a:pt x="476" y="0"/>
                </a:moveTo>
                <a:cubicBezTo>
                  <a:pt x="476" y="213"/>
                  <a:pt x="476" y="213"/>
                  <a:pt x="476" y="213"/>
                </a:cubicBezTo>
                <a:cubicBezTo>
                  <a:pt x="476" y="218"/>
                  <a:pt x="473" y="223"/>
                  <a:pt x="470" y="226"/>
                </a:cubicBezTo>
                <a:cubicBezTo>
                  <a:pt x="228" y="469"/>
                  <a:pt x="228" y="469"/>
                  <a:pt x="228" y="469"/>
                </a:cubicBezTo>
                <a:cubicBezTo>
                  <a:pt x="224" y="473"/>
                  <a:pt x="219" y="475"/>
                  <a:pt x="214" y="475"/>
                </a:cubicBezTo>
                <a:cubicBezTo>
                  <a:pt x="214" y="475"/>
                  <a:pt x="214" y="475"/>
                  <a:pt x="214" y="475"/>
                </a:cubicBezTo>
                <a:cubicBezTo>
                  <a:pt x="0" y="475"/>
                  <a:pt x="0" y="475"/>
                  <a:pt x="0" y="475"/>
                </a:cubicBezTo>
                <a:lnTo>
                  <a:pt x="476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3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" name="Freeform 17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>
            <a:spLocks/>
          </p:cNvSpPr>
          <p:nvPr/>
        </p:nvSpPr>
        <p:spPr bwMode="auto">
          <a:xfrm>
            <a:off x="3188245" y="1418982"/>
            <a:ext cx="1317625" cy="1322388"/>
          </a:xfrm>
          <a:custGeom>
            <a:avLst/>
            <a:gdLst>
              <a:gd name="T0" fmla="*/ 65 w 304"/>
              <a:gd name="T1" fmla="*/ 285 h 305"/>
              <a:gd name="T2" fmla="*/ 0 w 304"/>
              <a:gd name="T3" fmla="*/ 0 h 305"/>
              <a:gd name="T4" fmla="*/ 283 w 304"/>
              <a:gd name="T5" fmla="*/ 66 h 305"/>
              <a:gd name="T6" fmla="*/ 291 w 304"/>
              <a:gd name="T7" fmla="*/ 68 h 305"/>
              <a:gd name="T8" fmla="*/ 304 w 304"/>
              <a:gd name="T9" fmla="*/ 62 h 305"/>
              <a:gd name="T10" fmla="*/ 62 w 304"/>
              <a:gd name="T11" fmla="*/ 305 h 305"/>
              <a:gd name="T12" fmla="*/ 66 w 304"/>
              <a:gd name="T13" fmla="*/ 292 h 305"/>
              <a:gd name="T14" fmla="*/ 65 w 304"/>
              <a:gd name="T15" fmla="*/ 285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4" h="305">
                <a:moveTo>
                  <a:pt x="65" y="285"/>
                </a:moveTo>
                <a:cubicBezTo>
                  <a:pt x="0" y="0"/>
                  <a:pt x="0" y="0"/>
                  <a:pt x="0" y="0"/>
                </a:cubicBezTo>
                <a:cubicBezTo>
                  <a:pt x="283" y="66"/>
                  <a:pt x="283" y="66"/>
                  <a:pt x="283" y="66"/>
                </a:cubicBezTo>
                <a:cubicBezTo>
                  <a:pt x="283" y="66"/>
                  <a:pt x="288" y="68"/>
                  <a:pt x="291" y="68"/>
                </a:cubicBezTo>
                <a:cubicBezTo>
                  <a:pt x="296" y="68"/>
                  <a:pt x="301" y="66"/>
                  <a:pt x="304" y="62"/>
                </a:cubicBezTo>
                <a:cubicBezTo>
                  <a:pt x="62" y="305"/>
                  <a:pt x="62" y="305"/>
                  <a:pt x="62" y="305"/>
                </a:cubicBezTo>
                <a:cubicBezTo>
                  <a:pt x="65" y="301"/>
                  <a:pt x="66" y="297"/>
                  <a:pt x="66" y="292"/>
                </a:cubicBezTo>
                <a:cubicBezTo>
                  <a:pt x="66" y="290"/>
                  <a:pt x="65" y="285"/>
                  <a:pt x="65" y="285"/>
                </a:cubicBezTo>
                <a:close/>
              </a:path>
            </a:pathLst>
          </a:custGeom>
          <a:gradFill>
            <a:gsLst>
              <a:gs pos="0">
                <a:srgbClr val="FC7874"/>
              </a:gs>
              <a:gs pos="100000">
                <a:srgbClr val="EB2826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" name="Freeform 23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>
            <a:spLocks/>
          </p:cNvSpPr>
          <p:nvPr/>
        </p:nvSpPr>
        <p:spPr bwMode="auto">
          <a:xfrm>
            <a:off x="4558257" y="2793757"/>
            <a:ext cx="2058988" cy="2063750"/>
          </a:xfrm>
          <a:custGeom>
            <a:avLst/>
            <a:gdLst>
              <a:gd name="T0" fmla="*/ 0 w 475"/>
              <a:gd name="T1" fmla="*/ 476 h 476"/>
              <a:gd name="T2" fmla="*/ 0 w 475"/>
              <a:gd name="T3" fmla="*/ 263 h 476"/>
              <a:gd name="T4" fmla="*/ 6 w 475"/>
              <a:gd name="T5" fmla="*/ 249 h 476"/>
              <a:gd name="T6" fmla="*/ 248 w 475"/>
              <a:gd name="T7" fmla="*/ 7 h 476"/>
              <a:gd name="T8" fmla="*/ 262 w 475"/>
              <a:gd name="T9" fmla="*/ 0 h 476"/>
              <a:gd name="T10" fmla="*/ 262 w 475"/>
              <a:gd name="T11" fmla="*/ 0 h 476"/>
              <a:gd name="T12" fmla="*/ 475 w 475"/>
              <a:gd name="T13" fmla="*/ 0 h 476"/>
              <a:gd name="T14" fmla="*/ 0 w 475"/>
              <a:gd name="T15" fmla="*/ 476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5" h="476">
                <a:moveTo>
                  <a:pt x="0" y="476"/>
                </a:moveTo>
                <a:cubicBezTo>
                  <a:pt x="0" y="263"/>
                  <a:pt x="0" y="263"/>
                  <a:pt x="0" y="263"/>
                </a:cubicBezTo>
                <a:cubicBezTo>
                  <a:pt x="0" y="258"/>
                  <a:pt x="2" y="253"/>
                  <a:pt x="6" y="249"/>
                </a:cubicBezTo>
                <a:cubicBezTo>
                  <a:pt x="248" y="7"/>
                  <a:pt x="248" y="7"/>
                  <a:pt x="248" y="7"/>
                </a:cubicBezTo>
                <a:cubicBezTo>
                  <a:pt x="251" y="3"/>
                  <a:pt x="256" y="0"/>
                  <a:pt x="262" y="0"/>
                </a:cubicBezTo>
                <a:cubicBezTo>
                  <a:pt x="262" y="0"/>
                  <a:pt x="262" y="0"/>
                  <a:pt x="262" y="0"/>
                </a:cubicBezTo>
                <a:cubicBezTo>
                  <a:pt x="475" y="0"/>
                  <a:pt x="475" y="0"/>
                  <a:pt x="475" y="0"/>
                </a:cubicBezTo>
                <a:lnTo>
                  <a:pt x="0" y="476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3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7" name="Freeform 24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>
            <a:spLocks/>
          </p:cNvSpPr>
          <p:nvPr/>
        </p:nvSpPr>
        <p:spPr bwMode="auto">
          <a:xfrm>
            <a:off x="4583657" y="2823919"/>
            <a:ext cx="1319213" cy="1322388"/>
          </a:xfrm>
          <a:custGeom>
            <a:avLst/>
            <a:gdLst>
              <a:gd name="T0" fmla="*/ 239 w 304"/>
              <a:gd name="T1" fmla="*/ 20 h 305"/>
              <a:gd name="T2" fmla="*/ 304 w 304"/>
              <a:gd name="T3" fmla="*/ 305 h 305"/>
              <a:gd name="T4" fmla="*/ 20 w 304"/>
              <a:gd name="T5" fmla="*/ 238 h 305"/>
              <a:gd name="T6" fmla="*/ 13 w 304"/>
              <a:gd name="T7" fmla="*/ 237 h 305"/>
              <a:gd name="T8" fmla="*/ 0 w 304"/>
              <a:gd name="T9" fmla="*/ 242 h 305"/>
              <a:gd name="T10" fmla="*/ 242 w 304"/>
              <a:gd name="T11" fmla="*/ 0 h 305"/>
              <a:gd name="T12" fmla="*/ 237 w 304"/>
              <a:gd name="T13" fmla="*/ 12 h 305"/>
              <a:gd name="T14" fmla="*/ 239 w 304"/>
              <a:gd name="T15" fmla="*/ 2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4" h="305">
                <a:moveTo>
                  <a:pt x="239" y="20"/>
                </a:moveTo>
                <a:cubicBezTo>
                  <a:pt x="304" y="305"/>
                  <a:pt x="304" y="305"/>
                  <a:pt x="304" y="305"/>
                </a:cubicBezTo>
                <a:cubicBezTo>
                  <a:pt x="20" y="238"/>
                  <a:pt x="20" y="238"/>
                  <a:pt x="20" y="238"/>
                </a:cubicBezTo>
                <a:cubicBezTo>
                  <a:pt x="20" y="238"/>
                  <a:pt x="15" y="237"/>
                  <a:pt x="13" y="237"/>
                </a:cubicBezTo>
                <a:cubicBezTo>
                  <a:pt x="8" y="237"/>
                  <a:pt x="3" y="239"/>
                  <a:pt x="0" y="242"/>
                </a:cubicBezTo>
                <a:cubicBezTo>
                  <a:pt x="242" y="0"/>
                  <a:pt x="242" y="0"/>
                  <a:pt x="242" y="0"/>
                </a:cubicBezTo>
                <a:cubicBezTo>
                  <a:pt x="239" y="3"/>
                  <a:pt x="237" y="7"/>
                  <a:pt x="237" y="12"/>
                </a:cubicBezTo>
                <a:cubicBezTo>
                  <a:pt x="237" y="15"/>
                  <a:pt x="239" y="20"/>
                  <a:pt x="239" y="20"/>
                </a:cubicBezTo>
                <a:close/>
              </a:path>
            </a:pathLst>
          </a:custGeom>
          <a:gradFill>
            <a:gsLst>
              <a:gs pos="0">
                <a:srgbClr val="FC7874"/>
              </a:gs>
              <a:gs pos="100000">
                <a:srgbClr val="EB2826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8" name="Freeform 30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>
            <a:spLocks/>
          </p:cNvSpPr>
          <p:nvPr/>
        </p:nvSpPr>
        <p:spPr bwMode="auto">
          <a:xfrm>
            <a:off x="2467520" y="2793757"/>
            <a:ext cx="2063750" cy="2063750"/>
          </a:xfrm>
          <a:custGeom>
            <a:avLst/>
            <a:gdLst>
              <a:gd name="T0" fmla="*/ 476 w 476"/>
              <a:gd name="T1" fmla="*/ 476 h 476"/>
              <a:gd name="T2" fmla="*/ 476 w 476"/>
              <a:gd name="T3" fmla="*/ 263 h 476"/>
              <a:gd name="T4" fmla="*/ 470 w 476"/>
              <a:gd name="T5" fmla="*/ 249 h 476"/>
              <a:gd name="T6" fmla="*/ 228 w 476"/>
              <a:gd name="T7" fmla="*/ 7 h 476"/>
              <a:gd name="T8" fmla="*/ 214 w 476"/>
              <a:gd name="T9" fmla="*/ 0 h 476"/>
              <a:gd name="T10" fmla="*/ 214 w 476"/>
              <a:gd name="T11" fmla="*/ 0 h 476"/>
              <a:gd name="T12" fmla="*/ 0 w 476"/>
              <a:gd name="T13" fmla="*/ 0 h 476"/>
              <a:gd name="T14" fmla="*/ 476 w 476"/>
              <a:gd name="T15" fmla="*/ 476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6" h="476">
                <a:moveTo>
                  <a:pt x="476" y="476"/>
                </a:moveTo>
                <a:cubicBezTo>
                  <a:pt x="476" y="263"/>
                  <a:pt x="476" y="263"/>
                  <a:pt x="476" y="263"/>
                </a:cubicBezTo>
                <a:cubicBezTo>
                  <a:pt x="476" y="258"/>
                  <a:pt x="473" y="253"/>
                  <a:pt x="470" y="249"/>
                </a:cubicBezTo>
                <a:cubicBezTo>
                  <a:pt x="228" y="7"/>
                  <a:pt x="228" y="7"/>
                  <a:pt x="228" y="7"/>
                </a:cubicBezTo>
                <a:cubicBezTo>
                  <a:pt x="224" y="3"/>
                  <a:pt x="219" y="0"/>
                  <a:pt x="214" y="0"/>
                </a:cubicBezTo>
                <a:cubicBezTo>
                  <a:pt x="214" y="0"/>
                  <a:pt x="214" y="0"/>
                  <a:pt x="214" y="0"/>
                </a:cubicBezTo>
                <a:cubicBezTo>
                  <a:pt x="0" y="0"/>
                  <a:pt x="0" y="0"/>
                  <a:pt x="0" y="0"/>
                </a:cubicBezTo>
                <a:lnTo>
                  <a:pt x="476" y="476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3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9" name="Freeform 31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>
            <a:spLocks/>
          </p:cNvSpPr>
          <p:nvPr/>
        </p:nvSpPr>
        <p:spPr bwMode="auto">
          <a:xfrm>
            <a:off x="3188245" y="2823919"/>
            <a:ext cx="1317625" cy="1322388"/>
          </a:xfrm>
          <a:custGeom>
            <a:avLst/>
            <a:gdLst>
              <a:gd name="T0" fmla="*/ 65 w 304"/>
              <a:gd name="T1" fmla="*/ 20 h 305"/>
              <a:gd name="T2" fmla="*/ 0 w 304"/>
              <a:gd name="T3" fmla="*/ 305 h 305"/>
              <a:gd name="T4" fmla="*/ 283 w 304"/>
              <a:gd name="T5" fmla="*/ 238 h 305"/>
              <a:gd name="T6" fmla="*/ 291 w 304"/>
              <a:gd name="T7" fmla="*/ 237 h 305"/>
              <a:gd name="T8" fmla="*/ 304 w 304"/>
              <a:gd name="T9" fmla="*/ 242 h 305"/>
              <a:gd name="T10" fmla="*/ 62 w 304"/>
              <a:gd name="T11" fmla="*/ 0 h 305"/>
              <a:gd name="T12" fmla="*/ 66 w 304"/>
              <a:gd name="T13" fmla="*/ 12 h 305"/>
              <a:gd name="T14" fmla="*/ 65 w 304"/>
              <a:gd name="T15" fmla="*/ 2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4" h="305">
                <a:moveTo>
                  <a:pt x="65" y="20"/>
                </a:moveTo>
                <a:cubicBezTo>
                  <a:pt x="0" y="305"/>
                  <a:pt x="0" y="305"/>
                  <a:pt x="0" y="305"/>
                </a:cubicBezTo>
                <a:cubicBezTo>
                  <a:pt x="283" y="238"/>
                  <a:pt x="283" y="238"/>
                  <a:pt x="283" y="238"/>
                </a:cubicBezTo>
                <a:cubicBezTo>
                  <a:pt x="283" y="238"/>
                  <a:pt x="288" y="237"/>
                  <a:pt x="291" y="237"/>
                </a:cubicBezTo>
                <a:cubicBezTo>
                  <a:pt x="296" y="237"/>
                  <a:pt x="301" y="239"/>
                  <a:pt x="304" y="242"/>
                </a:cubicBezTo>
                <a:cubicBezTo>
                  <a:pt x="62" y="0"/>
                  <a:pt x="62" y="0"/>
                  <a:pt x="62" y="0"/>
                </a:cubicBezTo>
                <a:cubicBezTo>
                  <a:pt x="65" y="3"/>
                  <a:pt x="66" y="7"/>
                  <a:pt x="66" y="12"/>
                </a:cubicBezTo>
                <a:cubicBezTo>
                  <a:pt x="66" y="15"/>
                  <a:pt x="65" y="20"/>
                  <a:pt x="65" y="20"/>
                </a:cubicBezTo>
                <a:close/>
              </a:path>
            </a:pathLst>
          </a:custGeom>
          <a:gradFill>
            <a:gsLst>
              <a:gs pos="0">
                <a:srgbClr val="FC7874"/>
              </a:gs>
              <a:gs pos="100000">
                <a:srgbClr val="EB2826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0" name="Freeform 10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>
            <a:spLocks/>
          </p:cNvSpPr>
          <p:nvPr/>
        </p:nvSpPr>
        <p:spPr bwMode="auto">
          <a:xfrm>
            <a:off x="4583657" y="1418982"/>
            <a:ext cx="1319213" cy="1322388"/>
          </a:xfrm>
          <a:custGeom>
            <a:avLst/>
            <a:gdLst>
              <a:gd name="T0" fmla="*/ 239 w 304"/>
              <a:gd name="T1" fmla="*/ 285 h 305"/>
              <a:gd name="T2" fmla="*/ 304 w 304"/>
              <a:gd name="T3" fmla="*/ 0 h 305"/>
              <a:gd name="T4" fmla="*/ 20 w 304"/>
              <a:gd name="T5" fmla="*/ 66 h 305"/>
              <a:gd name="T6" fmla="*/ 13 w 304"/>
              <a:gd name="T7" fmla="*/ 68 h 305"/>
              <a:gd name="T8" fmla="*/ 0 w 304"/>
              <a:gd name="T9" fmla="*/ 62 h 305"/>
              <a:gd name="T10" fmla="*/ 242 w 304"/>
              <a:gd name="T11" fmla="*/ 305 h 305"/>
              <a:gd name="T12" fmla="*/ 237 w 304"/>
              <a:gd name="T13" fmla="*/ 292 h 305"/>
              <a:gd name="T14" fmla="*/ 239 w 304"/>
              <a:gd name="T15" fmla="*/ 285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4" h="305">
                <a:moveTo>
                  <a:pt x="239" y="285"/>
                </a:moveTo>
                <a:cubicBezTo>
                  <a:pt x="304" y="0"/>
                  <a:pt x="304" y="0"/>
                  <a:pt x="304" y="0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15" y="68"/>
                  <a:pt x="13" y="68"/>
                </a:cubicBezTo>
                <a:cubicBezTo>
                  <a:pt x="8" y="68"/>
                  <a:pt x="3" y="66"/>
                  <a:pt x="0" y="62"/>
                </a:cubicBezTo>
                <a:cubicBezTo>
                  <a:pt x="242" y="305"/>
                  <a:pt x="242" y="305"/>
                  <a:pt x="242" y="305"/>
                </a:cubicBezTo>
                <a:cubicBezTo>
                  <a:pt x="239" y="301"/>
                  <a:pt x="237" y="297"/>
                  <a:pt x="237" y="292"/>
                </a:cubicBezTo>
                <a:cubicBezTo>
                  <a:pt x="237" y="290"/>
                  <a:pt x="239" y="285"/>
                  <a:pt x="239" y="285"/>
                </a:cubicBezTo>
                <a:close/>
              </a:path>
            </a:pathLst>
          </a:custGeom>
          <a:gradFill>
            <a:gsLst>
              <a:gs pos="0">
                <a:srgbClr val="FC7874"/>
              </a:gs>
              <a:gs pos="100000">
                <a:srgbClr val="EB2826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11" name="组合 30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GrpSpPr/>
          <p:nvPr/>
        </p:nvGrpSpPr>
        <p:grpSpPr>
          <a:xfrm>
            <a:off x="3515877" y="1706153"/>
            <a:ext cx="388872" cy="374023"/>
            <a:chOff x="9791183" y="5224434"/>
            <a:chExt cx="645684" cy="620945"/>
          </a:xfrm>
          <a:solidFill>
            <a:schemeClr val="bg1"/>
          </a:solidFill>
          <a:effectLst/>
        </p:grpSpPr>
        <p:sp>
          <p:nvSpPr>
            <p:cNvPr id="12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66" tIns="60933" rIns="121866" bIns="6093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33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Freeform 134"/>
            <p:cNvSpPr>
              <a:spLocks/>
            </p:cNvSpPr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66" tIns="60933" rIns="121866" bIns="6093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33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" name="Freeform 223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>
            <a:spLocks/>
          </p:cNvSpPr>
          <p:nvPr/>
        </p:nvSpPr>
        <p:spPr bwMode="auto">
          <a:xfrm>
            <a:off x="5235862" y="1804843"/>
            <a:ext cx="379563" cy="307876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121866" tIns="60933" rIns="121866" bIns="60933" numCol="1" anchor="t" anchorCtr="0" compatLnSpc="1">
            <a:prstTxWarp prst="textNoShape">
              <a:avLst/>
            </a:prstTxWarp>
          </a:bodyPr>
          <a:lstStyle/>
          <a:p>
            <a:endParaRPr lang="zh-CN" altLang="en-US" sz="1333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" name="组合 33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GrpSpPr/>
          <p:nvPr/>
        </p:nvGrpSpPr>
        <p:grpSpPr>
          <a:xfrm>
            <a:off x="3532207" y="3353414"/>
            <a:ext cx="312250" cy="462748"/>
            <a:chOff x="1788810" y="2276744"/>
            <a:chExt cx="392113" cy="581026"/>
          </a:xfrm>
          <a:solidFill>
            <a:schemeClr val="bg1"/>
          </a:solidFill>
          <a:effectLst/>
        </p:grpSpPr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3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3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3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9" name="组合 24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GrpSpPr/>
          <p:nvPr/>
        </p:nvGrpSpPr>
        <p:grpSpPr>
          <a:xfrm>
            <a:off x="5201770" y="3402127"/>
            <a:ext cx="332278" cy="424999"/>
            <a:chOff x="1605186" y="572440"/>
            <a:chExt cx="563562" cy="720725"/>
          </a:xfrm>
          <a:solidFill>
            <a:schemeClr val="bg1"/>
          </a:solidFill>
          <a:effectLst/>
        </p:grpSpPr>
        <p:sp>
          <p:nvSpPr>
            <p:cNvPr id="20" name="Freeform 32"/>
            <p:cNvSpPr>
              <a:spLocks/>
            </p:cNvSpPr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66" tIns="60933" rIns="121866" bIns="6093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33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Freeform 33"/>
            <p:cNvSpPr>
              <a:spLocks/>
            </p:cNvSpPr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66" tIns="60933" rIns="121866" bIns="6093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33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Freeform 34"/>
            <p:cNvSpPr>
              <a:spLocks/>
            </p:cNvSpPr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66" tIns="60933" rIns="121866" bIns="6093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33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23" name="Picture 3" descr="C:\Users\ds915\Documents\Эмитенты белка\logo_f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84" y="166630"/>
            <a:ext cx="1197345" cy="38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3"/>
          <p:cNvSpPr txBox="1">
            <a:spLocks/>
          </p:cNvSpPr>
          <p:nvPr/>
        </p:nvSpPr>
        <p:spPr>
          <a:xfrm>
            <a:off x="4445742" y="169023"/>
            <a:ext cx="4515602" cy="47863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marR="0" indent="0" algn="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rgbClr val="80807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КОРОБОЧНОЕ РЕШЕНИЕ</a:t>
            </a:r>
          </a:p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РАЗВОРАЧИВАНИЯ ОНЛАЙН-ПРОДАЖ</a:t>
            </a:r>
          </a:p>
        </p:txBody>
      </p:sp>
      <p:sp>
        <p:nvSpPr>
          <p:cNvPr id="26" name="文本框 10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 txBox="1"/>
          <p:nvPr/>
        </p:nvSpPr>
        <p:spPr>
          <a:xfrm>
            <a:off x="242783" y="671592"/>
            <a:ext cx="2945461" cy="424731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altLang="zh-CN" sz="1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ВНЕДРЕНИЕ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полное сопровождение специалистами ИНФИНИТУМ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обучение сотрудников банка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прямые консультации клиентов банка в сложных случаях  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F0000"/>
              </a:buClr>
            </a:pPr>
            <a:r>
              <a:rPr lang="ru-RU" altLang="zh-CN" sz="1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МОТИВАЦИЯ</a:t>
            </a:r>
            <a:r>
              <a:rPr lang="ru-RU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zh-CN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готовы обсуждать 2 уровня выплаты вознаграждения для банка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вознаграждение за регистрацию клиента на Финансовой платформе (до совершения покупки)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от СЧА в случае совершения сделки по покупке пая ПИФ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F0000"/>
              </a:buClr>
            </a:pPr>
            <a:r>
              <a:rPr lang="ru-RU" altLang="zh-CN" sz="1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</a:t>
            </a:r>
          </a:p>
          <a:p>
            <a:pPr>
              <a:buClr>
                <a:srgbClr val="FF0000"/>
              </a:buClr>
            </a:pPr>
            <a:r>
              <a:rPr lang="ru-RU" altLang="zh-CN" sz="1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стремительное разворачивание комплексного </a:t>
            </a:r>
            <a:r>
              <a:rPr lang="ru-RU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офлайн+онлайн</a:t>
            </a:r>
            <a:r>
              <a:rPr lang="ru-RU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решения</a:t>
            </a:r>
          </a:p>
          <a:p>
            <a:pPr>
              <a:buClr>
                <a:srgbClr val="FF0000"/>
              </a:buClr>
            </a:pPr>
            <a:r>
              <a:rPr lang="ru-RU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базе традиционных точек обслуживания банковской </a:t>
            </a:r>
            <a:r>
              <a:rPr lang="ru-RU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розницы</a:t>
            </a:r>
          </a:p>
          <a:p>
            <a:pPr>
              <a:buClr>
                <a:srgbClr val="FF0000"/>
              </a:buClr>
            </a:pPr>
            <a:endParaRPr lang="ru-RU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F0000"/>
              </a:buClr>
            </a:pPr>
            <a:endParaRPr lang="ru-RU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F0000"/>
              </a:buClr>
            </a:pPr>
            <a:endParaRPr lang="ru-RU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F0000"/>
              </a:buClr>
            </a:pP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10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 txBox="1"/>
          <p:nvPr/>
        </p:nvSpPr>
        <p:spPr>
          <a:xfrm>
            <a:off x="3499395" y="2391366"/>
            <a:ext cx="107260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ru-RU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</a:t>
            </a:r>
          </a:p>
          <a:p>
            <a:pPr algn="r"/>
            <a:r>
              <a:rPr lang="ru-RU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клиентами банка </a:t>
            </a:r>
          </a:p>
          <a:p>
            <a:pPr algn="r"/>
            <a:r>
              <a:rPr lang="ru-RU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altLang="zh-CN" sz="1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офлайн</a:t>
            </a:r>
          </a:p>
          <a:p>
            <a:pPr algn="r"/>
            <a:r>
              <a:rPr lang="ru-RU" altLang="zh-CN" sz="1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</a:p>
          <a:p>
            <a:pPr algn="r"/>
            <a:r>
              <a:rPr lang="ru-RU" altLang="zh-CN" sz="1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онлайн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558257" y="1902760"/>
            <a:ext cx="0" cy="17035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10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 txBox="1"/>
          <p:nvPr/>
        </p:nvSpPr>
        <p:spPr>
          <a:xfrm>
            <a:off x="4560450" y="2391366"/>
            <a:ext cx="1153982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ru-RU" altLang="zh-CN" sz="1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altLang="zh-CN" sz="1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Ко-</a:t>
            </a:r>
          </a:p>
          <a:p>
            <a:r>
              <a:rPr lang="ru-RU" altLang="zh-CN" sz="1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бренд</a:t>
            </a:r>
            <a:r>
              <a:rPr lang="ru-RU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ин-</a:t>
            </a:r>
          </a:p>
          <a:p>
            <a:r>
              <a:rPr lang="ru-RU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говые продукты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文本框 10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 txBox="1"/>
          <p:nvPr/>
        </p:nvSpPr>
        <p:spPr>
          <a:xfrm>
            <a:off x="5894816" y="828038"/>
            <a:ext cx="3126656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altLang="zh-CN" sz="1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Вклад + ПИФ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повышение привлекательности для депозитов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расширение линейки продуктов банка за счет продукта с потенциально высокой доходностью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повышение лояльности клиентов банка, сохранение и рост клиентской базы  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10" descr="e7d195523061f1c0deeec63e560781cfd59afb0ea006f2a87ABB68BF51EA6619813959095094C18C62A12F549504892A4AAA8C1554C6663626E05CA27F281A14E6983772AFC3FB97135759321DEA3D701B49D08080360C350076CD597167297BAE4F59986AC3183AEA8AF2F7AE518310557FFCAE47F3121768F845A37201D5D6130C3F6A9D5DB8C18CA0AB639039331F"/>
          <p:cNvSpPr txBox="1"/>
          <p:nvPr/>
        </p:nvSpPr>
        <p:spPr>
          <a:xfrm>
            <a:off x="5894816" y="3420055"/>
            <a:ext cx="3126656" cy="16312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altLang="zh-CN" sz="1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Накопительные инвестиционные программы </a:t>
            </a:r>
            <a:r>
              <a:rPr lang="ru-RU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базе банковских карт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округление платежей по карте </a:t>
            </a:r>
            <a:r>
              <a:rPr lang="en-US" altLang="zh-CN" sz="1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покупка паев</a:t>
            </a:r>
            <a:endParaRPr lang="ru-RU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от платежей </a:t>
            </a:r>
            <a:r>
              <a:rPr lang="en-US" altLang="zh-CN" sz="1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ru-RU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покупка паев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</a:t>
            </a:r>
            <a:r>
              <a:rPr lang="ru-RU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поступлений зарплаты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1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покупка паев</a:t>
            </a:r>
            <a:r>
              <a:rPr lang="ru-RU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инвестиционный </a:t>
            </a:r>
            <a:r>
              <a:rPr lang="ru-RU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кэшбэк</a:t>
            </a:r>
            <a:endParaRPr lang="ru-RU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11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7124439" y="2495542"/>
            <a:ext cx="468052" cy="497104"/>
          </a:xfrm>
          <a:custGeom>
            <a:avLst/>
            <a:gdLst>
              <a:gd name="T0" fmla="*/ 179 w 184"/>
              <a:gd name="T1" fmla="*/ 120 h 195"/>
              <a:gd name="T2" fmla="*/ 162 w 184"/>
              <a:gd name="T3" fmla="*/ 105 h 195"/>
              <a:gd name="T4" fmla="*/ 162 w 184"/>
              <a:gd name="T5" fmla="*/ 89 h 195"/>
              <a:gd name="T6" fmla="*/ 179 w 184"/>
              <a:gd name="T7" fmla="*/ 73 h 195"/>
              <a:gd name="T8" fmla="*/ 176 w 184"/>
              <a:gd name="T9" fmla="*/ 64 h 195"/>
              <a:gd name="T10" fmla="*/ 153 w 184"/>
              <a:gd name="T11" fmla="*/ 62 h 195"/>
              <a:gd name="T12" fmla="*/ 145 w 184"/>
              <a:gd name="T13" fmla="*/ 49 h 195"/>
              <a:gd name="T14" fmla="*/ 157 w 184"/>
              <a:gd name="T15" fmla="*/ 16 h 195"/>
              <a:gd name="T16" fmla="*/ 151 w 184"/>
              <a:gd name="T17" fmla="*/ 10 h 195"/>
              <a:gd name="T18" fmla="*/ 124 w 184"/>
              <a:gd name="T19" fmla="*/ 27 h 195"/>
              <a:gd name="T20" fmla="*/ 108 w 184"/>
              <a:gd name="T21" fmla="*/ 23 h 195"/>
              <a:gd name="T22" fmla="*/ 98 w 184"/>
              <a:gd name="T23" fmla="*/ 5 h 195"/>
              <a:gd name="T24" fmla="*/ 86 w 184"/>
              <a:gd name="T25" fmla="*/ 5 h 195"/>
              <a:gd name="T26" fmla="*/ 77 w 184"/>
              <a:gd name="T27" fmla="*/ 21 h 195"/>
              <a:gd name="T28" fmla="*/ 60 w 184"/>
              <a:gd name="T29" fmla="*/ 27 h 195"/>
              <a:gd name="T30" fmla="*/ 44 w 184"/>
              <a:gd name="T31" fmla="*/ 19 h 195"/>
              <a:gd name="T32" fmla="*/ 33 w 184"/>
              <a:gd name="T33" fmla="*/ 27 h 195"/>
              <a:gd name="T34" fmla="*/ 34 w 184"/>
              <a:gd name="T35" fmla="*/ 43 h 195"/>
              <a:gd name="T36" fmla="*/ 23 w 184"/>
              <a:gd name="T37" fmla="*/ 58 h 195"/>
              <a:gd name="T38" fmla="*/ 8 w 184"/>
              <a:gd name="T39" fmla="*/ 62 h 195"/>
              <a:gd name="T40" fmla="*/ 5 w 184"/>
              <a:gd name="T41" fmla="*/ 73 h 195"/>
              <a:gd name="T42" fmla="*/ 22 w 184"/>
              <a:gd name="T43" fmla="*/ 89 h 195"/>
              <a:gd name="T44" fmla="*/ 22 w 184"/>
              <a:gd name="T45" fmla="*/ 105 h 195"/>
              <a:gd name="T46" fmla="*/ 5 w 184"/>
              <a:gd name="T47" fmla="*/ 120 h 195"/>
              <a:gd name="T48" fmla="*/ 8 w 184"/>
              <a:gd name="T49" fmla="*/ 130 h 195"/>
              <a:gd name="T50" fmla="*/ 29 w 184"/>
              <a:gd name="T51" fmla="*/ 133 h 195"/>
              <a:gd name="T52" fmla="*/ 37 w 184"/>
              <a:gd name="T53" fmla="*/ 146 h 195"/>
              <a:gd name="T54" fmla="*/ 26 w 184"/>
              <a:gd name="T55" fmla="*/ 178 h 195"/>
              <a:gd name="T56" fmla="*/ 33 w 184"/>
              <a:gd name="T57" fmla="*/ 184 h 195"/>
              <a:gd name="T58" fmla="*/ 58 w 184"/>
              <a:gd name="T59" fmla="*/ 170 h 195"/>
              <a:gd name="T60" fmla="*/ 75 w 184"/>
              <a:gd name="T61" fmla="*/ 174 h 195"/>
              <a:gd name="T62" fmla="*/ 85 w 184"/>
              <a:gd name="T63" fmla="*/ 189 h 195"/>
              <a:gd name="T64" fmla="*/ 98 w 184"/>
              <a:gd name="T65" fmla="*/ 188 h 195"/>
              <a:gd name="T66" fmla="*/ 107 w 184"/>
              <a:gd name="T67" fmla="*/ 171 h 195"/>
              <a:gd name="T68" fmla="*/ 123 w 184"/>
              <a:gd name="T69" fmla="*/ 166 h 195"/>
              <a:gd name="T70" fmla="*/ 140 w 184"/>
              <a:gd name="T71" fmla="*/ 174 h 195"/>
              <a:gd name="T72" fmla="*/ 151 w 184"/>
              <a:gd name="T73" fmla="*/ 167 h 195"/>
              <a:gd name="T74" fmla="*/ 150 w 184"/>
              <a:gd name="T75" fmla="*/ 151 h 195"/>
              <a:gd name="T76" fmla="*/ 161 w 184"/>
              <a:gd name="T77" fmla="*/ 136 h 195"/>
              <a:gd name="T78" fmla="*/ 176 w 184"/>
              <a:gd name="T79" fmla="*/ 132 h 195"/>
              <a:gd name="T80" fmla="*/ 179 w 184"/>
              <a:gd name="T81" fmla="*/ 120 h 195"/>
              <a:gd name="T82" fmla="*/ 90 w 184"/>
              <a:gd name="T83" fmla="*/ 137 h 195"/>
              <a:gd name="T84" fmla="*/ 82 w 184"/>
              <a:gd name="T85" fmla="*/ 129 h 195"/>
              <a:gd name="T86" fmla="*/ 90 w 184"/>
              <a:gd name="T87" fmla="*/ 121 h 195"/>
              <a:gd name="T88" fmla="*/ 99 w 184"/>
              <a:gd name="T89" fmla="*/ 129 h 195"/>
              <a:gd name="T90" fmla="*/ 90 w 184"/>
              <a:gd name="T91" fmla="*/ 137 h 195"/>
              <a:gd name="T92" fmla="*/ 90 w 184"/>
              <a:gd name="T93" fmla="*/ 114 h 195"/>
              <a:gd name="T94" fmla="*/ 83 w 184"/>
              <a:gd name="T95" fmla="*/ 66 h 195"/>
              <a:gd name="T96" fmla="*/ 92 w 184"/>
              <a:gd name="T97" fmla="*/ 57 h 195"/>
              <a:gd name="T98" fmla="*/ 102 w 184"/>
              <a:gd name="T99" fmla="*/ 66 h 195"/>
              <a:gd name="T100" fmla="*/ 90 w 184"/>
              <a:gd name="T101" fmla="*/ 114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4" h="195">
                <a:moveTo>
                  <a:pt x="179" y="120"/>
                </a:moveTo>
                <a:cubicBezTo>
                  <a:pt x="162" y="105"/>
                  <a:pt x="162" y="105"/>
                  <a:pt x="162" y="105"/>
                </a:cubicBezTo>
                <a:cubicBezTo>
                  <a:pt x="157" y="101"/>
                  <a:pt x="157" y="93"/>
                  <a:pt x="162" y="89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84" y="69"/>
                  <a:pt x="183" y="65"/>
                  <a:pt x="176" y="64"/>
                </a:cubicBezTo>
                <a:cubicBezTo>
                  <a:pt x="153" y="62"/>
                  <a:pt x="153" y="62"/>
                  <a:pt x="153" y="62"/>
                </a:cubicBezTo>
                <a:cubicBezTo>
                  <a:pt x="146" y="61"/>
                  <a:pt x="143" y="56"/>
                  <a:pt x="145" y="49"/>
                </a:cubicBezTo>
                <a:cubicBezTo>
                  <a:pt x="157" y="16"/>
                  <a:pt x="157" y="16"/>
                  <a:pt x="157" y="16"/>
                </a:cubicBezTo>
                <a:cubicBezTo>
                  <a:pt x="160" y="9"/>
                  <a:pt x="157" y="7"/>
                  <a:pt x="151" y="10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18" y="31"/>
                  <a:pt x="111" y="29"/>
                  <a:pt x="108" y="23"/>
                </a:cubicBezTo>
                <a:cubicBezTo>
                  <a:pt x="98" y="5"/>
                  <a:pt x="98" y="5"/>
                  <a:pt x="98" y="5"/>
                </a:cubicBezTo>
                <a:cubicBezTo>
                  <a:pt x="95" y="0"/>
                  <a:pt x="89" y="0"/>
                  <a:pt x="86" y="5"/>
                </a:cubicBezTo>
                <a:cubicBezTo>
                  <a:pt x="77" y="21"/>
                  <a:pt x="77" y="21"/>
                  <a:pt x="77" y="21"/>
                </a:cubicBezTo>
                <a:cubicBezTo>
                  <a:pt x="73" y="27"/>
                  <a:pt x="66" y="29"/>
                  <a:pt x="60" y="27"/>
                </a:cubicBezTo>
                <a:cubicBezTo>
                  <a:pt x="44" y="19"/>
                  <a:pt x="44" y="19"/>
                  <a:pt x="44" y="19"/>
                </a:cubicBezTo>
                <a:cubicBezTo>
                  <a:pt x="38" y="17"/>
                  <a:pt x="33" y="20"/>
                  <a:pt x="33" y="27"/>
                </a:cubicBezTo>
                <a:cubicBezTo>
                  <a:pt x="34" y="43"/>
                  <a:pt x="34" y="43"/>
                  <a:pt x="34" y="43"/>
                </a:cubicBezTo>
                <a:cubicBezTo>
                  <a:pt x="35" y="49"/>
                  <a:pt x="30" y="56"/>
                  <a:pt x="23" y="58"/>
                </a:cubicBezTo>
                <a:cubicBezTo>
                  <a:pt x="8" y="62"/>
                  <a:pt x="8" y="62"/>
                  <a:pt x="8" y="62"/>
                </a:cubicBezTo>
                <a:cubicBezTo>
                  <a:pt x="1" y="64"/>
                  <a:pt x="0" y="69"/>
                  <a:pt x="5" y="73"/>
                </a:cubicBezTo>
                <a:cubicBezTo>
                  <a:pt x="22" y="89"/>
                  <a:pt x="22" y="89"/>
                  <a:pt x="22" y="89"/>
                </a:cubicBezTo>
                <a:cubicBezTo>
                  <a:pt x="27" y="93"/>
                  <a:pt x="27" y="101"/>
                  <a:pt x="22" y="105"/>
                </a:cubicBezTo>
                <a:cubicBezTo>
                  <a:pt x="5" y="120"/>
                  <a:pt x="5" y="120"/>
                  <a:pt x="5" y="120"/>
                </a:cubicBezTo>
                <a:cubicBezTo>
                  <a:pt x="0" y="125"/>
                  <a:pt x="1" y="129"/>
                  <a:pt x="8" y="130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36" y="133"/>
                  <a:pt x="39" y="139"/>
                  <a:pt x="37" y="146"/>
                </a:cubicBezTo>
                <a:cubicBezTo>
                  <a:pt x="26" y="178"/>
                  <a:pt x="26" y="178"/>
                  <a:pt x="26" y="178"/>
                </a:cubicBezTo>
                <a:cubicBezTo>
                  <a:pt x="24" y="185"/>
                  <a:pt x="27" y="187"/>
                  <a:pt x="33" y="184"/>
                </a:cubicBezTo>
                <a:cubicBezTo>
                  <a:pt x="58" y="170"/>
                  <a:pt x="58" y="170"/>
                  <a:pt x="58" y="170"/>
                </a:cubicBezTo>
                <a:cubicBezTo>
                  <a:pt x="64" y="166"/>
                  <a:pt x="71" y="168"/>
                  <a:pt x="75" y="174"/>
                </a:cubicBezTo>
                <a:cubicBezTo>
                  <a:pt x="85" y="189"/>
                  <a:pt x="85" y="189"/>
                  <a:pt x="85" y="189"/>
                </a:cubicBezTo>
                <a:cubicBezTo>
                  <a:pt x="89" y="195"/>
                  <a:pt x="95" y="194"/>
                  <a:pt x="98" y="188"/>
                </a:cubicBezTo>
                <a:cubicBezTo>
                  <a:pt x="107" y="171"/>
                  <a:pt x="107" y="171"/>
                  <a:pt x="107" y="171"/>
                </a:cubicBezTo>
                <a:cubicBezTo>
                  <a:pt x="110" y="165"/>
                  <a:pt x="117" y="163"/>
                  <a:pt x="123" y="166"/>
                </a:cubicBezTo>
                <a:cubicBezTo>
                  <a:pt x="140" y="174"/>
                  <a:pt x="140" y="174"/>
                  <a:pt x="140" y="174"/>
                </a:cubicBezTo>
                <a:cubicBezTo>
                  <a:pt x="146" y="177"/>
                  <a:pt x="151" y="174"/>
                  <a:pt x="151" y="167"/>
                </a:cubicBezTo>
                <a:cubicBezTo>
                  <a:pt x="150" y="151"/>
                  <a:pt x="150" y="151"/>
                  <a:pt x="150" y="151"/>
                </a:cubicBezTo>
                <a:cubicBezTo>
                  <a:pt x="149" y="145"/>
                  <a:pt x="154" y="138"/>
                  <a:pt x="161" y="136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83" y="130"/>
                  <a:pt x="184" y="125"/>
                  <a:pt x="179" y="120"/>
                </a:cubicBezTo>
                <a:close/>
                <a:moveTo>
                  <a:pt x="90" y="137"/>
                </a:moveTo>
                <a:cubicBezTo>
                  <a:pt x="86" y="137"/>
                  <a:pt x="82" y="133"/>
                  <a:pt x="82" y="129"/>
                </a:cubicBezTo>
                <a:cubicBezTo>
                  <a:pt x="82" y="124"/>
                  <a:pt x="86" y="121"/>
                  <a:pt x="90" y="121"/>
                </a:cubicBezTo>
                <a:cubicBezTo>
                  <a:pt x="95" y="121"/>
                  <a:pt x="99" y="124"/>
                  <a:pt x="99" y="129"/>
                </a:cubicBezTo>
                <a:cubicBezTo>
                  <a:pt x="99" y="133"/>
                  <a:pt x="95" y="137"/>
                  <a:pt x="90" y="137"/>
                </a:cubicBezTo>
                <a:close/>
                <a:moveTo>
                  <a:pt x="90" y="114"/>
                </a:moveTo>
                <a:cubicBezTo>
                  <a:pt x="90" y="115"/>
                  <a:pt x="83" y="67"/>
                  <a:pt x="83" y="66"/>
                </a:cubicBezTo>
                <a:cubicBezTo>
                  <a:pt x="83" y="61"/>
                  <a:pt x="87" y="57"/>
                  <a:pt x="92" y="57"/>
                </a:cubicBezTo>
                <a:cubicBezTo>
                  <a:pt x="98" y="57"/>
                  <a:pt x="102" y="61"/>
                  <a:pt x="102" y="66"/>
                </a:cubicBezTo>
                <a:lnTo>
                  <a:pt x="90" y="114"/>
                </a:lnTo>
                <a:close/>
              </a:path>
            </a:pathLst>
          </a:custGeom>
          <a:gradFill>
            <a:gsLst>
              <a:gs pos="0">
                <a:srgbClr val="FC7874"/>
              </a:gs>
              <a:gs pos="100000">
                <a:srgbClr val="EB282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698656" y="2271110"/>
            <a:ext cx="1262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Возможности </a:t>
            </a:r>
          </a:p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промоакций </a:t>
            </a:r>
          </a:p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совместных </a:t>
            </a:r>
          </a:p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рекламных </a:t>
            </a:r>
          </a:p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кампаний</a:t>
            </a:r>
          </a:p>
        </p:txBody>
      </p:sp>
      <p:sp>
        <p:nvSpPr>
          <p:cNvPr id="35" name="Freeform 11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302912" y="4255334"/>
            <a:ext cx="468052" cy="497104"/>
          </a:xfrm>
          <a:custGeom>
            <a:avLst/>
            <a:gdLst>
              <a:gd name="T0" fmla="*/ 179 w 184"/>
              <a:gd name="T1" fmla="*/ 120 h 195"/>
              <a:gd name="T2" fmla="*/ 162 w 184"/>
              <a:gd name="T3" fmla="*/ 105 h 195"/>
              <a:gd name="T4" fmla="*/ 162 w 184"/>
              <a:gd name="T5" fmla="*/ 89 h 195"/>
              <a:gd name="T6" fmla="*/ 179 w 184"/>
              <a:gd name="T7" fmla="*/ 73 h 195"/>
              <a:gd name="T8" fmla="*/ 176 w 184"/>
              <a:gd name="T9" fmla="*/ 64 h 195"/>
              <a:gd name="T10" fmla="*/ 153 w 184"/>
              <a:gd name="T11" fmla="*/ 62 h 195"/>
              <a:gd name="T12" fmla="*/ 145 w 184"/>
              <a:gd name="T13" fmla="*/ 49 h 195"/>
              <a:gd name="T14" fmla="*/ 157 w 184"/>
              <a:gd name="T15" fmla="*/ 16 h 195"/>
              <a:gd name="T16" fmla="*/ 151 w 184"/>
              <a:gd name="T17" fmla="*/ 10 h 195"/>
              <a:gd name="T18" fmla="*/ 124 w 184"/>
              <a:gd name="T19" fmla="*/ 27 h 195"/>
              <a:gd name="T20" fmla="*/ 108 w 184"/>
              <a:gd name="T21" fmla="*/ 23 h 195"/>
              <a:gd name="T22" fmla="*/ 98 w 184"/>
              <a:gd name="T23" fmla="*/ 5 h 195"/>
              <a:gd name="T24" fmla="*/ 86 w 184"/>
              <a:gd name="T25" fmla="*/ 5 h 195"/>
              <a:gd name="T26" fmla="*/ 77 w 184"/>
              <a:gd name="T27" fmla="*/ 21 h 195"/>
              <a:gd name="T28" fmla="*/ 60 w 184"/>
              <a:gd name="T29" fmla="*/ 27 h 195"/>
              <a:gd name="T30" fmla="*/ 44 w 184"/>
              <a:gd name="T31" fmla="*/ 19 h 195"/>
              <a:gd name="T32" fmla="*/ 33 w 184"/>
              <a:gd name="T33" fmla="*/ 27 h 195"/>
              <a:gd name="T34" fmla="*/ 34 w 184"/>
              <a:gd name="T35" fmla="*/ 43 h 195"/>
              <a:gd name="T36" fmla="*/ 23 w 184"/>
              <a:gd name="T37" fmla="*/ 58 h 195"/>
              <a:gd name="T38" fmla="*/ 8 w 184"/>
              <a:gd name="T39" fmla="*/ 62 h 195"/>
              <a:gd name="T40" fmla="*/ 5 w 184"/>
              <a:gd name="T41" fmla="*/ 73 h 195"/>
              <a:gd name="T42" fmla="*/ 22 w 184"/>
              <a:gd name="T43" fmla="*/ 89 h 195"/>
              <a:gd name="T44" fmla="*/ 22 w 184"/>
              <a:gd name="T45" fmla="*/ 105 h 195"/>
              <a:gd name="T46" fmla="*/ 5 w 184"/>
              <a:gd name="T47" fmla="*/ 120 h 195"/>
              <a:gd name="T48" fmla="*/ 8 w 184"/>
              <a:gd name="T49" fmla="*/ 130 h 195"/>
              <a:gd name="T50" fmla="*/ 29 w 184"/>
              <a:gd name="T51" fmla="*/ 133 h 195"/>
              <a:gd name="T52" fmla="*/ 37 w 184"/>
              <a:gd name="T53" fmla="*/ 146 h 195"/>
              <a:gd name="T54" fmla="*/ 26 w 184"/>
              <a:gd name="T55" fmla="*/ 178 h 195"/>
              <a:gd name="T56" fmla="*/ 33 w 184"/>
              <a:gd name="T57" fmla="*/ 184 h 195"/>
              <a:gd name="T58" fmla="*/ 58 w 184"/>
              <a:gd name="T59" fmla="*/ 170 h 195"/>
              <a:gd name="T60" fmla="*/ 75 w 184"/>
              <a:gd name="T61" fmla="*/ 174 h 195"/>
              <a:gd name="T62" fmla="*/ 85 w 184"/>
              <a:gd name="T63" fmla="*/ 189 h 195"/>
              <a:gd name="T64" fmla="*/ 98 w 184"/>
              <a:gd name="T65" fmla="*/ 188 h 195"/>
              <a:gd name="T66" fmla="*/ 107 w 184"/>
              <a:gd name="T67" fmla="*/ 171 h 195"/>
              <a:gd name="T68" fmla="*/ 123 w 184"/>
              <a:gd name="T69" fmla="*/ 166 h 195"/>
              <a:gd name="T70" fmla="*/ 140 w 184"/>
              <a:gd name="T71" fmla="*/ 174 h 195"/>
              <a:gd name="T72" fmla="*/ 151 w 184"/>
              <a:gd name="T73" fmla="*/ 167 h 195"/>
              <a:gd name="T74" fmla="*/ 150 w 184"/>
              <a:gd name="T75" fmla="*/ 151 h 195"/>
              <a:gd name="T76" fmla="*/ 161 w 184"/>
              <a:gd name="T77" fmla="*/ 136 h 195"/>
              <a:gd name="T78" fmla="*/ 176 w 184"/>
              <a:gd name="T79" fmla="*/ 132 h 195"/>
              <a:gd name="T80" fmla="*/ 179 w 184"/>
              <a:gd name="T81" fmla="*/ 120 h 195"/>
              <a:gd name="T82" fmla="*/ 90 w 184"/>
              <a:gd name="T83" fmla="*/ 137 h 195"/>
              <a:gd name="T84" fmla="*/ 82 w 184"/>
              <a:gd name="T85" fmla="*/ 129 h 195"/>
              <a:gd name="T86" fmla="*/ 90 w 184"/>
              <a:gd name="T87" fmla="*/ 121 h 195"/>
              <a:gd name="T88" fmla="*/ 99 w 184"/>
              <a:gd name="T89" fmla="*/ 129 h 195"/>
              <a:gd name="T90" fmla="*/ 90 w 184"/>
              <a:gd name="T91" fmla="*/ 137 h 195"/>
              <a:gd name="T92" fmla="*/ 90 w 184"/>
              <a:gd name="T93" fmla="*/ 114 h 195"/>
              <a:gd name="T94" fmla="*/ 83 w 184"/>
              <a:gd name="T95" fmla="*/ 66 h 195"/>
              <a:gd name="T96" fmla="*/ 92 w 184"/>
              <a:gd name="T97" fmla="*/ 57 h 195"/>
              <a:gd name="T98" fmla="*/ 102 w 184"/>
              <a:gd name="T99" fmla="*/ 66 h 195"/>
              <a:gd name="T100" fmla="*/ 90 w 184"/>
              <a:gd name="T101" fmla="*/ 114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4" h="195">
                <a:moveTo>
                  <a:pt x="179" y="120"/>
                </a:moveTo>
                <a:cubicBezTo>
                  <a:pt x="162" y="105"/>
                  <a:pt x="162" y="105"/>
                  <a:pt x="162" y="105"/>
                </a:cubicBezTo>
                <a:cubicBezTo>
                  <a:pt x="157" y="101"/>
                  <a:pt x="157" y="93"/>
                  <a:pt x="162" y="89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84" y="69"/>
                  <a:pt x="183" y="65"/>
                  <a:pt x="176" y="64"/>
                </a:cubicBezTo>
                <a:cubicBezTo>
                  <a:pt x="153" y="62"/>
                  <a:pt x="153" y="62"/>
                  <a:pt x="153" y="62"/>
                </a:cubicBezTo>
                <a:cubicBezTo>
                  <a:pt x="146" y="61"/>
                  <a:pt x="143" y="56"/>
                  <a:pt x="145" y="49"/>
                </a:cubicBezTo>
                <a:cubicBezTo>
                  <a:pt x="157" y="16"/>
                  <a:pt x="157" y="16"/>
                  <a:pt x="157" y="16"/>
                </a:cubicBezTo>
                <a:cubicBezTo>
                  <a:pt x="160" y="9"/>
                  <a:pt x="157" y="7"/>
                  <a:pt x="151" y="10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18" y="31"/>
                  <a:pt x="111" y="29"/>
                  <a:pt x="108" y="23"/>
                </a:cubicBezTo>
                <a:cubicBezTo>
                  <a:pt x="98" y="5"/>
                  <a:pt x="98" y="5"/>
                  <a:pt x="98" y="5"/>
                </a:cubicBezTo>
                <a:cubicBezTo>
                  <a:pt x="95" y="0"/>
                  <a:pt x="89" y="0"/>
                  <a:pt x="86" y="5"/>
                </a:cubicBezTo>
                <a:cubicBezTo>
                  <a:pt x="77" y="21"/>
                  <a:pt x="77" y="21"/>
                  <a:pt x="77" y="21"/>
                </a:cubicBezTo>
                <a:cubicBezTo>
                  <a:pt x="73" y="27"/>
                  <a:pt x="66" y="29"/>
                  <a:pt x="60" y="27"/>
                </a:cubicBezTo>
                <a:cubicBezTo>
                  <a:pt x="44" y="19"/>
                  <a:pt x="44" y="19"/>
                  <a:pt x="44" y="19"/>
                </a:cubicBezTo>
                <a:cubicBezTo>
                  <a:pt x="38" y="17"/>
                  <a:pt x="33" y="20"/>
                  <a:pt x="33" y="27"/>
                </a:cubicBezTo>
                <a:cubicBezTo>
                  <a:pt x="34" y="43"/>
                  <a:pt x="34" y="43"/>
                  <a:pt x="34" y="43"/>
                </a:cubicBezTo>
                <a:cubicBezTo>
                  <a:pt x="35" y="49"/>
                  <a:pt x="30" y="56"/>
                  <a:pt x="23" y="58"/>
                </a:cubicBezTo>
                <a:cubicBezTo>
                  <a:pt x="8" y="62"/>
                  <a:pt x="8" y="62"/>
                  <a:pt x="8" y="62"/>
                </a:cubicBezTo>
                <a:cubicBezTo>
                  <a:pt x="1" y="64"/>
                  <a:pt x="0" y="69"/>
                  <a:pt x="5" y="73"/>
                </a:cubicBezTo>
                <a:cubicBezTo>
                  <a:pt x="22" y="89"/>
                  <a:pt x="22" y="89"/>
                  <a:pt x="22" y="89"/>
                </a:cubicBezTo>
                <a:cubicBezTo>
                  <a:pt x="27" y="93"/>
                  <a:pt x="27" y="101"/>
                  <a:pt x="22" y="105"/>
                </a:cubicBezTo>
                <a:cubicBezTo>
                  <a:pt x="5" y="120"/>
                  <a:pt x="5" y="120"/>
                  <a:pt x="5" y="120"/>
                </a:cubicBezTo>
                <a:cubicBezTo>
                  <a:pt x="0" y="125"/>
                  <a:pt x="1" y="129"/>
                  <a:pt x="8" y="130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36" y="133"/>
                  <a:pt x="39" y="139"/>
                  <a:pt x="37" y="146"/>
                </a:cubicBezTo>
                <a:cubicBezTo>
                  <a:pt x="26" y="178"/>
                  <a:pt x="26" y="178"/>
                  <a:pt x="26" y="178"/>
                </a:cubicBezTo>
                <a:cubicBezTo>
                  <a:pt x="24" y="185"/>
                  <a:pt x="27" y="187"/>
                  <a:pt x="33" y="184"/>
                </a:cubicBezTo>
                <a:cubicBezTo>
                  <a:pt x="58" y="170"/>
                  <a:pt x="58" y="170"/>
                  <a:pt x="58" y="170"/>
                </a:cubicBezTo>
                <a:cubicBezTo>
                  <a:pt x="64" y="166"/>
                  <a:pt x="71" y="168"/>
                  <a:pt x="75" y="174"/>
                </a:cubicBezTo>
                <a:cubicBezTo>
                  <a:pt x="85" y="189"/>
                  <a:pt x="85" y="189"/>
                  <a:pt x="85" y="189"/>
                </a:cubicBezTo>
                <a:cubicBezTo>
                  <a:pt x="89" y="195"/>
                  <a:pt x="95" y="194"/>
                  <a:pt x="98" y="188"/>
                </a:cubicBezTo>
                <a:cubicBezTo>
                  <a:pt x="107" y="171"/>
                  <a:pt x="107" y="171"/>
                  <a:pt x="107" y="171"/>
                </a:cubicBezTo>
                <a:cubicBezTo>
                  <a:pt x="110" y="165"/>
                  <a:pt x="117" y="163"/>
                  <a:pt x="123" y="166"/>
                </a:cubicBezTo>
                <a:cubicBezTo>
                  <a:pt x="140" y="174"/>
                  <a:pt x="140" y="174"/>
                  <a:pt x="140" y="174"/>
                </a:cubicBezTo>
                <a:cubicBezTo>
                  <a:pt x="146" y="177"/>
                  <a:pt x="151" y="174"/>
                  <a:pt x="151" y="167"/>
                </a:cubicBezTo>
                <a:cubicBezTo>
                  <a:pt x="150" y="151"/>
                  <a:pt x="150" y="151"/>
                  <a:pt x="150" y="151"/>
                </a:cubicBezTo>
                <a:cubicBezTo>
                  <a:pt x="149" y="145"/>
                  <a:pt x="154" y="138"/>
                  <a:pt x="161" y="136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83" y="130"/>
                  <a:pt x="184" y="125"/>
                  <a:pt x="179" y="120"/>
                </a:cubicBezTo>
                <a:close/>
                <a:moveTo>
                  <a:pt x="90" y="137"/>
                </a:moveTo>
                <a:cubicBezTo>
                  <a:pt x="86" y="137"/>
                  <a:pt x="82" y="133"/>
                  <a:pt x="82" y="129"/>
                </a:cubicBezTo>
                <a:cubicBezTo>
                  <a:pt x="82" y="124"/>
                  <a:pt x="86" y="121"/>
                  <a:pt x="90" y="121"/>
                </a:cubicBezTo>
                <a:cubicBezTo>
                  <a:pt x="95" y="121"/>
                  <a:pt x="99" y="124"/>
                  <a:pt x="99" y="129"/>
                </a:cubicBezTo>
                <a:cubicBezTo>
                  <a:pt x="99" y="133"/>
                  <a:pt x="95" y="137"/>
                  <a:pt x="90" y="137"/>
                </a:cubicBezTo>
                <a:close/>
                <a:moveTo>
                  <a:pt x="90" y="114"/>
                </a:moveTo>
                <a:cubicBezTo>
                  <a:pt x="90" y="115"/>
                  <a:pt x="83" y="67"/>
                  <a:pt x="83" y="66"/>
                </a:cubicBezTo>
                <a:cubicBezTo>
                  <a:pt x="83" y="61"/>
                  <a:pt x="87" y="57"/>
                  <a:pt x="92" y="57"/>
                </a:cubicBezTo>
                <a:cubicBezTo>
                  <a:pt x="98" y="57"/>
                  <a:pt x="102" y="61"/>
                  <a:pt x="102" y="66"/>
                </a:cubicBezTo>
                <a:lnTo>
                  <a:pt x="90" y="114"/>
                </a:lnTo>
                <a:close/>
              </a:path>
            </a:pathLst>
          </a:custGeom>
          <a:gradFill>
            <a:gsLst>
              <a:gs pos="0">
                <a:srgbClr val="FC7874"/>
              </a:gs>
              <a:gs pos="100000">
                <a:srgbClr val="EB282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877128" y="4177304"/>
            <a:ext cx="304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Фронт-офис</a:t>
            </a:r>
          </a:p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Планируется расширение функционала для оформления сделок с паями ПИФ </a:t>
            </a:r>
          </a:p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офисах банка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20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u7TCFdJg4oXcZ88TBC4wg&quot;,&quot;gi&quot;:&quot;FGqgo8LJlWW1vXT3-lNxyg&quot;,&quot;ti&quot;:&quot;ui_elements&quot;,&quot;vs&quot;:{&quot;f&quot;:[335],&quot;i&quot;:{&quot;d&quot;:&quot;Ku7TCFdJg4oXcZ88TBC4wg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3japA33swP0oMAsLtIFxxw&quot;,&quot;gi&quot;:&quot;FGqgo8LJlWW1vXT3-lNxyg&quot;,&quot;ti&quot;:&quot;ui_elements&quot;,&quot;vs&quot;:{&quot;f&quot;:[335],&quot;i&quot;:{&quot;d&quot;:&quot;3japA33swP0oMAsLtIFxx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3japA33swP0oMAsLtIFxxw&quot;,&quot;gi&quot;:&quot;FGqgo8LJlWW1vXT3-lNxyg&quot;,&quot;ti&quot;:&quot;ui_elements&quot;,&quot;vs&quot;:{&quot;f&quot;:[335],&quot;i&quot;:{&quot;d&quot;:&quot;3japA33swP0oMAsLtIFxxw&quot;,&quot;p&quot;:true}}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SlideSalad Theme 4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D31C18"/>
      </a:accent1>
      <a:accent2>
        <a:srgbClr val="7F7F7F"/>
      </a:accent2>
      <a:accent3>
        <a:srgbClr val="E33D3D"/>
      </a:accent3>
      <a:accent4>
        <a:srgbClr val="595959"/>
      </a:accent4>
      <a:accent5>
        <a:srgbClr val="C9260B"/>
      </a:accent5>
      <a:accent6>
        <a:srgbClr val="7F7F7F"/>
      </a:accent6>
      <a:hlink>
        <a:srgbClr val="900A00"/>
      </a:hlink>
      <a:folHlink>
        <a:srgbClr val="C10A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21952</TotalTime>
  <Words>729</Words>
  <Application>Microsoft Office PowerPoint</Application>
  <PresentationFormat>Экран (16:9)</PresentationFormat>
  <Paragraphs>199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Office 主题</vt:lpstr>
      <vt:lpstr>Тема Office</vt:lpstr>
      <vt:lpstr>1_Office 主题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Крастелевская Ирина Александровна</dc:creator>
  <cp:lastModifiedBy>Рустамова Оксана Дурсуновна</cp:lastModifiedBy>
  <cp:revision>992</cp:revision>
  <cp:lastPrinted>2019-08-07T14:59:50Z</cp:lastPrinted>
  <dcterms:created xsi:type="dcterms:W3CDTF">2015-08-06T01:05:49Z</dcterms:created>
  <dcterms:modified xsi:type="dcterms:W3CDTF">2020-11-19T21:19:43Z</dcterms:modified>
</cp:coreProperties>
</file>