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76" r:id="rId3"/>
    <p:sldId id="264" r:id="rId4"/>
    <p:sldId id="277" r:id="rId5"/>
    <p:sldId id="269" r:id="rId6"/>
    <p:sldId id="303" r:id="rId7"/>
    <p:sldId id="278" r:id="rId8"/>
    <p:sldId id="304" r:id="rId9"/>
    <p:sldId id="279" r:id="rId10"/>
    <p:sldId id="280" r:id="rId11"/>
    <p:sldId id="305" r:id="rId12"/>
    <p:sldId id="281" r:id="rId13"/>
    <p:sldId id="286" r:id="rId14"/>
    <p:sldId id="284" r:id="rId15"/>
    <p:sldId id="283" r:id="rId16"/>
    <p:sldId id="294" r:id="rId17"/>
    <p:sldId id="320" r:id="rId18"/>
    <p:sldId id="285" r:id="rId19"/>
    <p:sldId id="310" r:id="rId20"/>
    <p:sldId id="296" r:id="rId21"/>
    <p:sldId id="287" r:id="rId22"/>
    <p:sldId id="297" r:id="rId23"/>
    <p:sldId id="288" r:id="rId24"/>
    <p:sldId id="289" r:id="rId25"/>
    <p:sldId id="298" r:id="rId26"/>
    <p:sldId id="316" r:id="rId27"/>
    <p:sldId id="317" r:id="rId28"/>
    <p:sldId id="300" r:id="rId29"/>
    <p:sldId id="290" r:id="rId30"/>
    <p:sldId id="2169" r:id="rId31"/>
    <p:sldId id="2171" r:id="rId32"/>
    <p:sldId id="299" r:id="rId33"/>
    <p:sldId id="318" r:id="rId34"/>
    <p:sldId id="319" r:id="rId35"/>
    <p:sldId id="308" r:id="rId36"/>
    <p:sldId id="314" r:id="rId37"/>
    <p:sldId id="312" r:id="rId38"/>
    <p:sldId id="306" r:id="rId39"/>
    <p:sldId id="307" r:id="rId40"/>
    <p:sldId id="2160" r:id="rId41"/>
    <p:sldId id="2161" r:id="rId42"/>
    <p:sldId id="2162" r:id="rId43"/>
    <p:sldId id="2163" r:id="rId44"/>
    <p:sldId id="2164" r:id="rId45"/>
    <p:sldId id="2165" r:id="rId46"/>
    <p:sldId id="2070" r:id="rId47"/>
    <p:sldId id="1621" r:id="rId48"/>
    <p:sldId id="2166" r:id="rId49"/>
    <p:sldId id="2167" r:id="rId50"/>
    <p:sldId id="2168" r:id="rId51"/>
    <p:sldId id="309" r:id="rId52"/>
    <p:sldId id="257" r:id="rId53"/>
    <p:sldId id="258" r:id="rId54"/>
    <p:sldId id="259" r:id="rId55"/>
    <p:sldId id="260" r:id="rId56"/>
    <p:sldId id="261" r:id="rId57"/>
    <p:sldId id="262" r:id="rId58"/>
    <p:sldId id="2173" r:id="rId59"/>
    <p:sldId id="313" r:id="rId60"/>
  </p:sldIdLst>
  <p:sldSz cx="9144000" cy="6858000" type="screen4x3"/>
  <p:notesSz cx="9925050" cy="67976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6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CF236A-F7F0-4055-BFE1-08167047767C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CC5BEAD-900D-4116-B354-1A5617E15902}">
      <dgm:prSet custT="1"/>
      <dgm:spPr/>
      <dgm:t>
        <a:bodyPr/>
        <a:lstStyle/>
        <a:p>
          <a:pPr>
            <a:defRPr cap="all"/>
          </a:pPr>
          <a:r>
            <a:rPr lang="ru-RU" sz="1800"/>
            <a:t>Цель формирования индивидуального инвестиционного портфеля – </a:t>
          </a:r>
          <a:r>
            <a:rPr lang="ru-RU" sz="1800" b="1"/>
            <a:t>удовлетворение конкретных потребностей в будущем</a:t>
          </a:r>
          <a:endParaRPr lang="en-US" sz="1800"/>
        </a:p>
      </dgm:t>
    </dgm:pt>
    <dgm:pt modelId="{2AF0A73C-6037-425C-9147-3FD2939BAF95}" type="parTrans" cxnId="{876DF00E-9C36-4581-A81B-0918C0B3BF61}">
      <dgm:prSet/>
      <dgm:spPr/>
      <dgm:t>
        <a:bodyPr/>
        <a:lstStyle/>
        <a:p>
          <a:pPr algn="l"/>
          <a:endParaRPr lang="en-US" sz="1800"/>
        </a:p>
      </dgm:t>
    </dgm:pt>
    <dgm:pt modelId="{1762E6B7-9421-4C84-8570-D0290C1CDC18}" type="sibTrans" cxnId="{876DF00E-9C36-4581-A81B-0918C0B3BF61}">
      <dgm:prSet/>
      <dgm:spPr/>
      <dgm:t>
        <a:bodyPr/>
        <a:lstStyle/>
        <a:p>
          <a:endParaRPr lang="en-US" sz="1800"/>
        </a:p>
      </dgm:t>
    </dgm:pt>
    <dgm:pt modelId="{C3E0EDD5-04DA-41A4-A28B-305DBC2F35B8}">
      <dgm:prSet custT="1"/>
      <dgm:spPr/>
      <dgm:t>
        <a:bodyPr/>
        <a:lstStyle/>
        <a:p>
          <a:pPr>
            <a:defRPr cap="all"/>
          </a:pPr>
          <a:r>
            <a:rPr lang="ru-RU" sz="1800" dirty="0"/>
            <a:t>Сочетание классов активов в портфеле определяет его успех. Ваш </a:t>
          </a:r>
          <a:r>
            <a:rPr lang="ru-RU" sz="1800" b="1" dirty="0"/>
            <a:t>портфель должен быть сбалансированным </a:t>
          </a:r>
          <a:r>
            <a:rPr lang="ru-RU" sz="1800" dirty="0"/>
            <a:t>с точки зрения риск\доходность</a:t>
          </a:r>
          <a:endParaRPr lang="en-US" sz="1800" dirty="0"/>
        </a:p>
      </dgm:t>
    </dgm:pt>
    <dgm:pt modelId="{365513AD-0545-49F9-8871-2157BE368C4A}" type="parTrans" cxnId="{4A2135BD-C043-4E19-8C4A-F317B1A5CA98}">
      <dgm:prSet/>
      <dgm:spPr/>
      <dgm:t>
        <a:bodyPr/>
        <a:lstStyle/>
        <a:p>
          <a:pPr algn="l"/>
          <a:endParaRPr lang="en-US" sz="1800"/>
        </a:p>
      </dgm:t>
    </dgm:pt>
    <dgm:pt modelId="{E068A6AA-0D82-4799-B10B-2C3237F7DD1F}" type="sibTrans" cxnId="{4A2135BD-C043-4E19-8C4A-F317B1A5CA98}">
      <dgm:prSet/>
      <dgm:spPr/>
      <dgm:t>
        <a:bodyPr/>
        <a:lstStyle/>
        <a:p>
          <a:endParaRPr lang="en-US" sz="1800"/>
        </a:p>
      </dgm:t>
    </dgm:pt>
    <dgm:pt modelId="{5A20D343-DB37-4AD8-8A5B-140446143E7B}">
      <dgm:prSet custT="1"/>
      <dgm:spPr/>
      <dgm:t>
        <a:bodyPr/>
        <a:lstStyle/>
        <a:p>
          <a:pPr>
            <a:defRPr cap="all"/>
          </a:pPr>
          <a:r>
            <a:rPr lang="ru-RU" sz="1800" dirty="0"/>
            <a:t>Покупка в портфель активов по принципу «сбора коллекции» увеличивает </a:t>
          </a:r>
          <a:r>
            <a:rPr lang="ru-RU" sz="1800" b="1" dirty="0"/>
            <a:t>риск портфеля</a:t>
          </a:r>
          <a:endParaRPr lang="en-US" sz="1800" dirty="0"/>
        </a:p>
      </dgm:t>
    </dgm:pt>
    <dgm:pt modelId="{B0D765A8-35C4-433A-B837-A4F84414D89B}" type="parTrans" cxnId="{FA9FA3F9-39C5-4474-B12C-1A7F30CE126F}">
      <dgm:prSet/>
      <dgm:spPr/>
      <dgm:t>
        <a:bodyPr/>
        <a:lstStyle/>
        <a:p>
          <a:pPr algn="l"/>
          <a:endParaRPr lang="en-US" sz="1800"/>
        </a:p>
      </dgm:t>
    </dgm:pt>
    <dgm:pt modelId="{1A5E22CB-2D32-4DCF-9913-E7BAF5E506AB}" type="sibTrans" cxnId="{FA9FA3F9-39C5-4474-B12C-1A7F30CE126F}">
      <dgm:prSet/>
      <dgm:spPr/>
      <dgm:t>
        <a:bodyPr/>
        <a:lstStyle/>
        <a:p>
          <a:endParaRPr lang="en-US" sz="1800"/>
        </a:p>
      </dgm:t>
    </dgm:pt>
    <dgm:pt modelId="{8A91326A-CD8F-4FF0-8D9B-0EF1346472EE}">
      <dgm:prSet custT="1"/>
      <dgm:spPr/>
      <dgm:t>
        <a:bodyPr/>
        <a:lstStyle/>
        <a:p>
          <a:pPr>
            <a:defRPr cap="all"/>
          </a:pPr>
          <a:r>
            <a:rPr lang="ru-RU" sz="1800"/>
            <a:t>Низкая диверсификация портфеля по классам активов увеличивает </a:t>
          </a:r>
          <a:r>
            <a:rPr lang="ru-RU" sz="1800" b="1"/>
            <a:t>волатильность портфеля</a:t>
          </a:r>
          <a:endParaRPr lang="en-US" sz="1800"/>
        </a:p>
      </dgm:t>
    </dgm:pt>
    <dgm:pt modelId="{69A060DF-86C9-4E3C-8570-8EA922781C22}" type="parTrans" cxnId="{DFD025DE-B4D8-4904-BB5D-B06D311930E4}">
      <dgm:prSet/>
      <dgm:spPr/>
      <dgm:t>
        <a:bodyPr/>
        <a:lstStyle/>
        <a:p>
          <a:pPr algn="l"/>
          <a:endParaRPr lang="en-US" sz="1800"/>
        </a:p>
      </dgm:t>
    </dgm:pt>
    <dgm:pt modelId="{CEA58532-A80B-48F2-BD98-CCF1E3B341E4}" type="sibTrans" cxnId="{DFD025DE-B4D8-4904-BB5D-B06D311930E4}">
      <dgm:prSet/>
      <dgm:spPr/>
      <dgm:t>
        <a:bodyPr/>
        <a:lstStyle/>
        <a:p>
          <a:endParaRPr lang="en-US" sz="1800"/>
        </a:p>
      </dgm:t>
    </dgm:pt>
    <dgm:pt modelId="{78509762-8C48-E94D-A47F-7299E3D6A92C}" type="pres">
      <dgm:prSet presAssocID="{DCCF236A-F7F0-4055-BFE1-08167047767C}" presName="diagram" presStyleCnt="0">
        <dgm:presLayoutVars>
          <dgm:dir/>
          <dgm:resizeHandles val="exact"/>
        </dgm:presLayoutVars>
      </dgm:prSet>
      <dgm:spPr/>
    </dgm:pt>
    <dgm:pt modelId="{F3CED6D3-8077-2F40-9277-1CE4CC207639}" type="pres">
      <dgm:prSet presAssocID="{7CC5BEAD-900D-4116-B354-1A5617E15902}" presName="node" presStyleLbl="node1" presStyleIdx="0" presStyleCnt="4">
        <dgm:presLayoutVars>
          <dgm:bulletEnabled val="1"/>
        </dgm:presLayoutVars>
      </dgm:prSet>
      <dgm:spPr/>
    </dgm:pt>
    <dgm:pt modelId="{4A39482B-C20B-EE4B-BD95-892B91C35768}" type="pres">
      <dgm:prSet presAssocID="{1762E6B7-9421-4C84-8570-D0290C1CDC18}" presName="sibTrans" presStyleCnt="0"/>
      <dgm:spPr/>
    </dgm:pt>
    <dgm:pt modelId="{D741D896-9B9D-0D43-A587-24E51E1C56D1}" type="pres">
      <dgm:prSet presAssocID="{C3E0EDD5-04DA-41A4-A28B-305DBC2F35B8}" presName="node" presStyleLbl="node1" presStyleIdx="1" presStyleCnt="4">
        <dgm:presLayoutVars>
          <dgm:bulletEnabled val="1"/>
        </dgm:presLayoutVars>
      </dgm:prSet>
      <dgm:spPr/>
    </dgm:pt>
    <dgm:pt modelId="{94E156D1-F48A-B64A-BCED-66670A10D4D6}" type="pres">
      <dgm:prSet presAssocID="{E068A6AA-0D82-4799-B10B-2C3237F7DD1F}" presName="sibTrans" presStyleCnt="0"/>
      <dgm:spPr/>
    </dgm:pt>
    <dgm:pt modelId="{394AC6DB-71D8-A44F-9582-CD9A93165A02}" type="pres">
      <dgm:prSet presAssocID="{5A20D343-DB37-4AD8-8A5B-140446143E7B}" presName="node" presStyleLbl="node1" presStyleIdx="2" presStyleCnt="4">
        <dgm:presLayoutVars>
          <dgm:bulletEnabled val="1"/>
        </dgm:presLayoutVars>
      </dgm:prSet>
      <dgm:spPr/>
    </dgm:pt>
    <dgm:pt modelId="{2197571E-BE98-DA49-8A40-978CD32A399F}" type="pres">
      <dgm:prSet presAssocID="{1A5E22CB-2D32-4DCF-9913-E7BAF5E506AB}" presName="sibTrans" presStyleCnt="0"/>
      <dgm:spPr/>
    </dgm:pt>
    <dgm:pt modelId="{4E2BCE3B-E548-8E44-9612-4C42FF2C0334}" type="pres">
      <dgm:prSet presAssocID="{8A91326A-CD8F-4FF0-8D9B-0EF1346472EE}" presName="node" presStyleLbl="node1" presStyleIdx="3" presStyleCnt="4">
        <dgm:presLayoutVars>
          <dgm:bulletEnabled val="1"/>
        </dgm:presLayoutVars>
      </dgm:prSet>
      <dgm:spPr/>
    </dgm:pt>
  </dgm:ptLst>
  <dgm:cxnLst>
    <dgm:cxn modelId="{876DF00E-9C36-4581-A81B-0918C0B3BF61}" srcId="{DCCF236A-F7F0-4055-BFE1-08167047767C}" destId="{7CC5BEAD-900D-4116-B354-1A5617E15902}" srcOrd="0" destOrd="0" parTransId="{2AF0A73C-6037-425C-9147-3FD2939BAF95}" sibTransId="{1762E6B7-9421-4C84-8570-D0290C1CDC18}"/>
    <dgm:cxn modelId="{6EBB8C1C-75D9-DC4F-8205-F262426F3C4F}" type="presOf" srcId="{5A20D343-DB37-4AD8-8A5B-140446143E7B}" destId="{394AC6DB-71D8-A44F-9582-CD9A93165A02}" srcOrd="0" destOrd="0" presId="urn:microsoft.com/office/officeart/2005/8/layout/default"/>
    <dgm:cxn modelId="{FFD81E52-BDF8-4541-BB4F-BE7E90C08FB9}" type="presOf" srcId="{DCCF236A-F7F0-4055-BFE1-08167047767C}" destId="{78509762-8C48-E94D-A47F-7299E3D6A92C}" srcOrd="0" destOrd="0" presId="urn:microsoft.com/office/officeart/2005/8/layout/default"/>
    <dgm:cxn modelId="{AE570553-7BB7-1945-A626-DC23556352DF}" type="presOf" srcId="{8A91326A-CD8F-4FF0-8D9B-0EF1346472EE}" destId="{4E2BCE3B-E548-8E44-9612-4C42FF2C0334}" srcOrd="0" destOrd="0" presId="urn:microsoft.com/office/officeart/2005/8/layout/default"/>
    <dgm:cxn modelId="{077CE15D-27AF-8249-AA58-3A6008BBB5A4}" type="presOf" srcId="{7CC5BEAD-900D-4116-B354-1A5617E15902}" destId="{F3CED6D3-8077-2F40-9277-1CE4CC207639}" srcOrd="0" destOrd="0" presId="urn:microsoft.com/office/officeart/2005/8/layout/default"/>
    <dgm:cxn modelId="{4A2135BD-C043-4E19-8C4A-F317B1A5CA98}" srcId="{DCCF236A-F7F0-4055-BFE1-08167047767C}" destId="{C3E0EDD5-04DA-41A4-A28B-305DBC2F35B8}" srcOrd="1" destOrd="0" parTransId="{365513AD-0545-49F9-8871-2157BE368C4A}" sibTransId="{E068A6AA-0D82-4799-B10B-2C3237F7DD1F}"/>
    <dgm:cxn modelId="{DFD025DE-B4D8-4904-BB5D-B06D311930E4}" srcId="{DCCF236A-F7F0-4055-BFE1-08167047767C}" destId="{8A91326A-CD8F-4FF0-8D9B-0EF1346472EE}" srcOrd="3" destOrd="0" parTransId="{69A060DF-86C9-4E3C-8570-8EA922781C22}" sibTransId="{CEA58532-A80B-48F2-BD98-CCF1E3B341E4}"/>
    <dgm:cxn modelId="{FA9FA3F9-39C5-4474-B12C-1A7F30CE126F}" srcId="{DCCF236A-F7F0-4055-BFE1-08167047767C}" destId="{5A20D343-DB37-4AD8-8A5B-140446143E7B}" srcOrd="2" destOrd="0" parTransId="{B0D765A8-35C4-433A-B837-A4F84414D89B}" sibTransId="{1A5E22CB-2D32-4DCF-9913-E7BAF5E506AB}"/>
    <dgm:cxn modelId="{556F93FB-68C0-3445-95DB-0771CA044B31}" type="presOf" srcId="{C3E0EDD5-04DA-41A4-A28B-305DBC2F35B8}" destId="{D741D896-9B9D-0D43-A587-24E51E1C56D1}" srcOrd="0" destOrd="0" presId="urn:microsoft.com/office/officeart/2005/8/layout/default"/>
    <dgm:cxn modelId="{51B1EFEE-0BDE-B540-8A4C-6CC9FEDDADA0}" type="presParOf" srcId="{78509762-8C48-E94D-A47F-7299E3D6A92C}" destId="{F3CED6D3-8077-2F40-9277-1CE4CC207639}" srcOrd="0" destOrd="0" presId="urn:microsoft.com/office/officeart/2005/8/layout/default"/>
    <dgm:cxn modelId="{FE57F6C2-634F-C340-B0A1-BE2050C9F763}" type="presParOf" srcId="{78509762-8C48-E94D-A47F-7299E3D6A92C}" destId="{4A39482B-C20B-EE4B-BD95-892B91C35768}" srcOrd="1" destOrd="0" presId="urn:microsoft.com/office/officeart/2005/8/layout/default"/>
    <dgm:cxn modelId="{D36355FD-679C-AB45-B7F8-5D96D2706A2F}" type="presParOf" srcId="{78509762-8C48-E94D-A47F-7299E3D6A92C}" destId="{D741D896-9B9D-0D43-A587-24E51E1C56D1}" srcOrd="2" destOrd="0" presId="urn:microsoft.com/office/officeart/2005/8/layout/default"/>
    <dgm:cxn modelId="{6E36D6F8-071A-024B-9FA0-48E653A26CCE}" type="presParOf" srcId="{78509762-8C48-E94D-A47F-7299E3D6A92C}" destId="{94E156D1-F48A-B64A-BCED-66670A10D4D6}" srcOrd="3" destOrd="0" presId="urn:microsoft.com/office/officeart/2005/8/layout/default"/>
    <dgm:cxn modelId="{C92B2A62-ADAF-8247-956B-A523DD694C29}" type="presParOf" srcId="{78509762-8C48-E94D-A47F-7299E3D6A92C}" destId="{394AC6DB-71D8-A44F-9582-CD9A93165A02}" srcOrd="4" destOrd="0" presId="urn:microsoft.com/office/officeart/2005/8/layout/default"/>
    <dgm:cxn modelId="{90FECDED-EA14-F046-A997-7F3B0C6C3129}" type="presParOf" srcId="{78509762-8C48-E94D-A47F-7299E3D6A92C}" destId="{2197571E-BE98-DA49-8A40-978CD32A399F}" srcOrd="5" destOrd="0" presId="urn:microsoft.com/office/officeart/2005/8/layout/default"/>
    <dgm:cxn modelId="{70F8EB57-B3CD-624D-ACE5-732EB8420B5F}" type="presParOf" srcId="{78509762-8C48-E94D-A47F-7299E3D6A92C}" destId="{4E2BCE3B-E548-8E44-9612-4C42FF2C033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ED6D3-8077-2F40-9277-1CE4CC207639}">
      <dsp:nvSpPr>
        <dsp:cNvPr id="0" name=""/>
        <dsp:cNvSpPr/>
      </dsp:nvSpPr>
      <dsp:spPr>
        <a:xfrm>
          <a:off x="508596" y="1206"/>
          <a:ext cx="3380077" cy="202804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800" kern="1200"/>
            <a:t>Цель формирования индивидуального инвестиционного портфеля – </a:t>
          </a:r>
          <a:r>
            <a:rPr lang="ru-RU" sz="1800" b="1" kern="1200"/>
            <a:t>удовлетворение конкретных потребностей в будущем</a:t>
          </a:r>
          <a:endParaRPr lang="en-US" sz="1800" kern="1200"/>
        </a:p>
      </dsp:txBody>
      <dsp:txXfrm>
        <a:off x="508596" y="1206"/>
        <a:ext cx="3380077" cy="2028046"/>
      </dsp:txXfrm>
    </dsp:sp>
    <dsp:sp modelId="{D741D896-9B9D-0D43-A587-24E51E1C56D1}">
      <dsp:nvSpPr>
        <dsp:cNvPr id="0" name=""/>
        <dsp:cNvSpPr/>
      </dsp:nvSpPr>
      <dsp:spPr>
        <a:xfrm>
          <a:off x="4226681" y="1206"/>
          <a:ext cx="3380077" cy="2028046"/>
        </a:xfrm>
        <a:prstGeom prst="rect">
          <a:avLst/>
        </a:prstGeom>
        <a:solidFill>
          <a:schemeClr val="accent2">
            <a:hueOff val="635930"/>
            <a:satOff val="-14509"/>
            <a:lumOff val="53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800" kern="1200" dirty="0"/>
            <a:t>Сочетание классов активов в портфеле определяет его успех. Ваш </a:t>
          </a:r>
          <a:r>
            <a:rPr lang="ru-RU" sz="1800" b="1" kern="1200" dirty="0"/>
            <a:t>портфель должен быть сбалансированным </a:t>
          </a:r>
          <a:r>
            <a:rPr lang="ru-RU" sz="1800" kern="1200" dirty="0"/>
            <a:t>с точки зрения риск\доходность</a:t>
          </a:r>
          <a:endParaRPr lang="en-US" sz="1800" kern="1200" dirty="0"/>
        </a:p>
      </dsp:txBody>
      <dsp:txXfrm>
        <a:off x="4226681" y="1206"/>
        <a:ext cx="3380077" cy="2028046"/>
      </dsp:txXfrm>
    </dsp:sp>
    <dsp:sp modelId="{394AC6DB-71D8-A44F-9582-CD9A93165A02}">
      <dsp:nvSpPr>
        <dsp:cNvPr id="0" name=""/>
        <dsp:cNvSpPr/>
      </dsp:nvSpPr>
      <dsp:spPr>
        <a:xfrm>
          <a:off x="508596" y="2367260"/>
          <a:ext cx="3380077" cy="2028046"/>
        </a:xfrm>
        <a:prstGeom prst="rect">
          <a:avLst/>
        </a:prstGeom>
        <a:solidFill>
          <a:schemeClr val="accent2">
            <a:hueOff val="1271860"/>
            <a:satOff val="-29019"/>
            <a:lumOff val="107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800" kern="1200" dirty="0"/>
            <a:t>Покупка в портфель активов по принципу «сбора коллекции» увеличивает </a:t>
          </a:r>
          <a:r>
            <a:rPr lang="ru-RU" sz="1800" b="1" kern="1200" dirty="0"/>
            <a:t>риск портфеля</a:t>
          </a:r>
          <a:endParaRPr lang="en-US" sz="1800" kern="1200" dirty="0"/>
        </a:p>
      </dsp:txBody>
      <dsp:txXfrm>
        <a:off x="508596" y="2367260"/>
        <a:ext cx="3380077" cy="2028046"/>
      </dsp:txXfrm>
    </dsp:sp>
    <dsp:sp modelId="{4E2BCE3B-E548-8E44-9612-4C42FF2C0334}">
      <dsp:nvSpPr>
        <dsp:cNvPr id="0" name=""/>
        <dsp:cNvSpPr/>
      </dsp:nvSpPr>
      <dsp:spPr>
        <a:xfrm>
          <a:off x="4226681" y="2367260"/>
          <a:ext cx="3380077" cy="2028046"/>
        </a:xfrm>
        <a:prstGeom prst="rect">
          <a:avLst/>
        </a:prstGeom>
        <a:solidFill>
          <a:schemeClr val="accent2">
            <a:hueOff val="1907789"/>
            <a:satOff val="-43528"/>
            <a:lumOff val="16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ru-RU" sz="1800" kern="1200"/>
            <a:t>Низкая диверсификация портфеля по классам активов увеличивает </a:t>
          </a:r>
          <a:r>
            <a:rPr lang="ru-RU" sz="1800" b="1" kern="1200"/>
            <a:t>волатильность портфеля</a:t>
          </a:r>
          <a:endParaRPr lang="en-US" sz="1800" kern="1200"/>
        </a:p>
      </dsp:txBody>
      <dsp:txXfrm>
        <a:off x="4226681" y="2367260"/>
        <a:ext cx="3380077" cy="20280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855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899" y="0"/>
            <a:ext cx="4300855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17389-6514-4A91-8FC4-6E57F9C7F31E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613"/>
            <a:ext cx="4300855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899" y="6456613"/>
            <a:ext cx="4300855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A5DFE-1942-4B51-A820-4DD1CBC1D7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239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0855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1899" y="0"/>
            <a:ext cx="4300855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5DB7D-1973-4F34-BF6B-1BD272A8EDAD}" type="datetimeFigureOut">
              <a:rPr lang="ru-RU" smtClean="0"/>
              <a:t>19.11.2020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2175" y="849313"/>
            <a:ext cx="3060700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506" y="3271382"/>
            <a:ext cx="794004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13"/>
            <a:ext cx="4300855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1899" y="6456613"/>
            <a:ext cx="4300855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275A5-9A6A-4EC8-9065-A85E6576C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560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6275A5-9A6A-4EC8-9065-A85E6576C2D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37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>
            <a:extLst>
              <a:ext uri="{FF2B5EF4-FFF2-40B4-BE49-F238E27FC236}">
                <a16:creationId xmlns:a16="http://schemas.microsoft.com/office/drawing/2014/main" id="{65132102-706E-F04D-9B0F-BBD7F4ACE2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6" name="Заметки 2">
            <a:extLst>
              <a:ext uri="{FF2B5EF4-FFF2-40B4-BE49-F238E27FC236}">
                <a16:creationId xmlns:a16="http://schemas.microsoft.com/office/drawing/2014/main" id="{9AD56054-9EB5-E240-811B-F51ABDC1C1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41987" name="Номер слайда 3">
            <a:extLst>
              <a:ext uri="{FF2B5EF4-FFF2-40B4-BE49-F238E27FC236}">
                <a16:creationId xmlns:a16="http://schemas.microsoft.com/office/drawing/2014/main" id="{A534343A-14F4-7F42-91E8-31AEEAA2D9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BA40257-CCCA-A040-8947-8AFB4AB38A3F}" type="slidenum">
              <a:rPr lang="ru-RU" altLang="ru-RU" smtClean="0"/>
              <a:pPr/>
              <a:t>46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185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0B9CE-9230-4895-ABD2-DF388D57B221}" type="datetime1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939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66C8A-A792-47F5-BE70-0C2E6027829A}" type="datetime1">
              <a:rPr lang="ru-RU" smtClean="0"/>
              <a:t>19.11.2020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58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007A-83DF-4E98-9C8C-F7DB77A774AC}" type="datetime1">
              <a:rPr lang="ru-RU" smtClean="0"/>
              <a:t>19.11.2020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406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">
            <a:extLst>
              <a:ext uri="{FF2B5EF4-FFF2-40B4-BE49-F238E27FC236}">
                <a16:creationId xmlns:a16="http://schemas.microsoft.com/office/drawing/2014/main" id="{87C6135C-2C97-2A4D-A8B8-7C004E6C6B4F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805DF-A3B9-6747-9E30-603E306C520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6470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AA0DF-53B6-4526-8A71-EBDFA87532C8}" type="datetime1">
              <a:rPr lang="ru-RU" smtClean="0"/>
              <a:t>19.11.2020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47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A72F9D3-B5B2-4E97-89C4-20D4A749EBA3}" type="datetime1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153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76900-B307-4EAD-B4A0-91CBA76AD2A4}" type="datetime1">
              <a:rPr lang="ru-RU" smtClean="0"/>
              <a:t>19.11.2020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28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7FBAC-DB42-4C86-846D-B4B8E2D327B4}" type="datetime1">
              <a:rPr lang="ru-RU" smtClean="0"/>
              <a:t>19.11.2020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206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F0DF9E1-C00D-4E40-A187-00110C1EE63C}" type="datetime1">
              <a:rPr lang="ru-RU" smtClean="0"/>
              <a:t>19.11.2020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483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36DE-1403-4ED7-864A-D3113B15CBEC}" type="datetime1">
              <a:rPr lang="ru-RU" smtClean="0"/>
              <a:t>19.11.2020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550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0D9C5A-D704-436F-B281-4858BEE5EFA4}" type="datetime1">
              <a:rPr lang="ru-RU" smtClean="0"/>
              <a:t>19.11.2020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060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6C1FE-D015-4BD4-8BFB-BB78FE226D48}" type="datetime1">
              <a:rPr lang="ru-RU" smtClean="0"/>
              <a:t>19.11.2020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747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6E2CA23-8AFA-4FA6-9FF7-B8A44B2B539B}" type="datetime1">
              <a:rPr lang="ru-RU" smtClean="0"/>
              <a:t>19.11.2020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3DCF12F-2620-4DEF-BCC2-760112B130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8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irn.ru/gd/?class=all&amp;type=1&amp;period=-1&amp;grnum=1&amp;currency=0&amp;select=currency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tate.ru/graph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oleObject" Target="../embeddings/oleObject2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br.ru/statistics/avgprocstav/?UniDbQuery.Posted=True&amp;UniDbQuery.From=1.11.2009&amp;UniDbQuery.To=1.09.2020" TargetMode="External"/><Relationship Id="rId4" Type="http://schemas.microsoft.com/office/2007/relationships/hdphoto" Target="../media/hdphoto3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s://onlinetestpad.com/hpv34gdipad2m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microsoft.com/office/2007/relationships/hdphoto" Target="../media/hdphoto2.wdp"/><Relationship Id="rId7" Type="http://schemas.openxmlformats.org/officeDocument/2006/relationships/image" Target="../media/image6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investorschool@arb.ru" TargetMode="External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ciom.ru/index.php?id=236&amp;uid=10581" TargetMode="External"/><Relationship Id="rId2" Type="http://schemas.openxmlformats.org/officeDocument/2006/relationships/hyperlink" Target="https://www.moex.com/n30606?utm_source=www.moex.com&amp;utm_term=&#1080;&#1080;&#1089;%20&#1073;&#1088;&#1086;&#1082;&#1077;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8670" y="1285233"/>
            <a:ext cx="7593330" cy="3035808"/>
          </a:xfrm>
        </p:spPr>
        <p:txBody>
          <a:bodyPr/>
          <a:lstStyle/>
          <a:p>
            <a:r>
              <a:rPr lang="ru-RU" sz="4000" dirty="0"/>
              <a:t>Инвестирование в ситуации неопределенности и   управление персональным риском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00" y="6010804"/>
            <a:ext cx="4428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Национальная школа инвестора  </a:t>
            </a:r>
            <a:r>
              <a:rPr lang="ru-RU" dirty="0"/>
              <a:t>АРБ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C0A4DD-6CC8-B941-BA92-806AB15F7D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5" y="5724497"/>
            <a:ext cx="960013" cy="57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3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193" y="685800"/>
            <a:ext cx="3690014" cy="2021553"/>
          </a:xfrm>
        </p:spPr>
        <p:txBody>
          <a:bodyPr>
            <a:normAutofit/>
          </a:bodyPr>
          <a:lstStyle/>
          <a:p>
            <a:r>
              <a:rPr lang="ru-RU" sz="2900">
                <a:solidFill>
                  <a:schemeClr val="tx1"/>
                </a:solidFill>
              </a:rPr>
              <a:t>С чего начать:</a:t>
            </a:r>
            <a:br>
              <a:rPr lang="ru-RU" sz="2900">
                <a:solidFill>
                  <a:schemeClr val="tx1"/>
                </a:solidFill>
              </a:rPr>
            </a:br>
            <a:r>
              <a:rPr lang="ru-RU" sz="2900" b="1">
                <a:solidFill>
                  <a:schemeClr val="tx1"/>
                </a:solidFill>
              </a:rPr>
              <a:t>выбор стратегии инвестирования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/>
          <a:srcRect l="36375" r="19294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3192" y="2927444"/>
            <a:ext cx="3773607" cy="3540263"/>
          </a:xfrm>
        </p:spPr>
        <p:txBody>
          <a:bodyPr>
            <a:normAutofit/>
          </a:bodyPr>
          <a:lstStyle/>
          <a:p>
            <a:r>
              <a:rPr lang="ru-RU" sz="2400" dirty="0"/>
              <a:t>Персональные </a:t>
            </a:r>
            <a:r>
              <a:rPr lang="ru-RU" sz="2400" b="1" dirty="0"/>
              <a:t>цели</a:t>
            </a:r>
            <a:r>
              <a:rPr lang="ru-RU" sz="2400" dirty="0"/>
              <a:t> и текущий </a:t>
            </a:r>
            <a:r>
              <a:rPr lang="ru-RU" sz="2400" b="1" dirty="0"/>
              <a:t>статус</a:t>
            </a:r>
          </a:p>
          <a:p>
            <a:r>
              <a:rPr lang="ru-RU" sz="2400" dirty="0"/>
              <a:t>Оценка </a:t>
            </a:r>
            <a:r>
              <a:rPr lang="ru-RU" sz="2400" b="1" dirty="0"/>
              <a:t>рисков</a:t>
            </a:r>
          </a:p>
          <a:p>
            <a:r>
              <a:rPr lang="ru-RU" sz="2400" dirty="0"/>
              <a:t>Формирование инвестиционного </a:t>
            </a:r>
            <a:r>
              <a:rPr lang="ru-RU" sz="2400" b="1" dirty="0"/>
              <a:t>портфеля</a:t>
            </a:r>
            <a:endParaRPr lang="en-GB" sz="2400" b="1" dirty="0"/>
          </a:p>
          <a:p>
            <a:r>
              <a:rPr lang="ru-RU" sz="2400" b="1" dirty="0"/>
              <a:t>Налогообложение</a:t>
            </a:r>
            <a:r>
              <a:rPr lang="ru-RU" sz="2400" dirty="0"/>
              <a:t> и </a:t>
            </a:r>
            <a:r>
              <a:rPr lang="ru-RU" sz="2400" b="1" dirty="0"/>
              <a:t>затраты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9918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BDAC2-8DDE-484B-9EFE-8B504A5E6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512" y="602166"/>
            <a:ext cx="3919695" cy="2105187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Цели и горизонты инвестирования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Изображение 4" descr="Изображение выглядит как держит, сидит, темный, еда&#10;&#10;Автоматически созданное описание">
            <a:extLst>
              <a:ext uri="{FF2B5EF4-FFF2-40B4-BE49-F238E27FC236}">
                <a16:creationId xmlns:a16="http://schemas.microsoft.com/office/drawing/2014/main" id="{15A891A6-3F9B-1346-9976-9E09336836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6" r="19481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CBB68CA-22BD-0947-BDF4-26CA0F78E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2" y="2927444"/>
            <a:ext cx="3807061" cy="3517961"/>
          </a:xfrm>
        </p:spPr>
        <p:txBody>
          <a:bodyPr>
            <a:normAutofit/>
          </a:bodyPr>
          <a:lstStyle/>
          <a:p>
            <a:r>
              <a:rPr lang="ru-RU" sz="2400" dirty="0"/>
              <a:t>Выход </a:t>
            </a:r>
            <a:r>
              <a:rPr lang="ru-RU" sz="2400" b="1" dirty="0"/>
              <a:t>на пенсию </a:t>
            </a:r>
            <a:r>
              <a:rPr lang="ru-RU" sz="2400" dirty="0"/>
              <a:t>с сохранением дохода</a:t>
            </a:r>
          </a:p>
          <a:p>
            <a:r>
              <a:rPr lang="ru-RU" sz="2400" b="1" dirty="0"/>
              <a:t>Обучение</a:t>
            </a:r>
            <a:r>
              <a:rPr lang="ru-RU" sz="2400" dirty="0"/>
              <a:t> детей</a:t>
            </a:r>
            <a:r>
              <a:rPr lang="en-GB" sz="2400" dirty="0"/>
              <a:t>/ </a:t>
            </a:r>
            <a:r>
              <a:rPr lang="ru-RU" sz="2400" dirty="0"/>
              <a:t>приобретение </a:t>
            </a:r>
            <a:r>
              <a:rPr lang="ru-RU" sz="2400" b="1" dirty="0"/>
              <a:t>недвижимости</a:t>
            </a:r>
          </a:p>
          <a:p>
            <a:r>
              <a:rPr lang="ru-RU" sz="2400" dirty="0"/>
              <a:t>Рост капитала и передача по </a:t>
            </a:r>
            <a:r>
              <a:rPr lang="ru-RU" sz="2400" b="1" dirty="0"/>
              <a:t>наследству</a:t>
            </a:r>
          </a:p>
          <a:p>
            <a:r>
              <a:rPr lang="ru-RU" sz="2400" dirty="0"/>
              <a:t>Смена места </a:t>
            </a:r>
            <a:r>
              <a:rPr lang="ru-RU" sz="2400" b="1" dirty="0"/>
              <a:t>жительства</a:t>
            </a:r>
            <a:r>
              <a:rPr lang="ru-RU" sz="2400" dirty="0"/>
              <a:t> 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04ECDA-908A-7146-9841-8134ABE3C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427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193" y="685800"/>
            <a:ext cx="3690014" cy="2021553"/>
          </a:xfrm>
        </p:spPr>
        <p:txBody>
          <a:bodyPr>
            <a:normAutofit/>
          </a:bodyPr>
          <a:lstStyle/>
          <a:p>
            <a:r>
              <a:rPr lang="ru-RU">
                <a:solidFill>
                  <a:schemeClr val="tx1"/>
                </a:solidFill>
              </a:rPr>
              <a:t>текущий профиль и статус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Рисунок 6" descr="Изображение выглядит как стоит, мужчина, костюм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D3372C14-FAA0-9943-988C-91852D16C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70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3193" y="2927444"/>
            <a:ext cx="3690014" cy="3244755"/>
          </a:xfrm>
        </p:spPr>
        <p:txBody>
          <a:bodyPr>
            <a:normAutofit/>
          </a:bodyPr>
          <a:lstStyle/>
          <a:p>
            <a:r>
              <a:rPr lang="ru-RU" sz="2400" dirty="0"/>
              <a:t>Возраст</a:t>
            </a:r>
          </a:p>
          <a:p>
            <a:r>
              <a:rPr lang="ru-RU" sz="2400" dirty="0"/>
              <a:t>Сотрудник работающий по найму</a:t>
            </a:r>
          </a:p>
          <a:p>
            <a:r>
              <a:rPr lang="ru-RU" sz="2400" dirty="0"/>
              <a:t>Предприниматель</a:t>
            </a:r>
          </a:p>
          <a:p>
            <a:r>
              <a:rPr lang="ru-RU" sz="2400" dirty="0"/>
              <a:t>Госслужащий </a:t>
            </a:r>
          </a:p>
          <a:p>
            <a:r>
              <a:rPr lang="ru-RU" sz="2400" dirty="0"/>
              <a:t>Пенсионер</a:t>
            </a:r>
          </a:p>
          <a:p>
            <a:pPr marL="0" indent="0">
              <a:buNone/>
            </a:pPr>
            <a:r>
              <a:rPr lang="ru-RU" sz="2400" dirty="0"/>
              <a:t>	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12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706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512956"/>
            <a:ext cx="3547838" cy="1923168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Какие факторы учитываем при постановки целей</a:t>
            </a:r>
            <a:br>
              <a:rPr lang="ru-RU" sz="2700" dirty="0"/>
            </a:b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02386" y="2578608"/>
            <a:ext cx="3769614" cy="3933704"/>
          </a:xfrm>
        </p:spPr>
        <p:txBody>
          <a:bodyPr>
            <a:normAutofit/>
          </a:bodyPr>
          <a:lstStyle/>
          <a:p>
            <a:r>
              <a:rPr lang="ru-RU" sz="2200" b="1" dirty="0"/>
              <a:t>Горизонт</a:t>
            </a:r>
            <a:r>
              <a:rPr lang="ru-RU" sz="2200" dirty="0"/>
              <a:t> инвестирования</a:t>
            </a:r>
            <a:endParaRPr lang="ru-RU" sz="2200" b="1" dirty="0"/>
          </a:p>
          <a:p>
            <a:r>
              <a:rPr lang="ru-RU" sz="2200" dirty="0"/>
              <a:t>Аппетит к </a:t>
            </a:r>
            <a:r>
              <a:rPr lang="ru-RU" sz="2200" b="1" dirty="0"/>
              <a:t>риску</a:t>
            </a:r>
            <a:r>
              <a:rPr lang="ru-RU" sz="2200" dirty="0"/>
              <a:t> </a:t>
            </a:r>
          </a:p>
          <a:p>
            <a:r>
              <a:rPr lang="ru-RU" sz="2200" dirty="0"/>
              <a:t>Приемлемая </a:t>
            </a:r>
            <a:r>
              <a:rPr lang="ru-RU" sz="2200" b="1" dirty="0"/>
              <a:t>доходность</a:t>
            </a:r>
          </a:p>
          <a:p>
            <a:r>
              <a:rPr lang="ru-RU" sz="2200" dirty="0"/>
              <a:t>Денежный </a:t>
            </a:r>
            <a:r>
              <a:rPr lang="ru-RU" sz="2200" b="1" dirty="0"/>
              <a:t>поток</a:t>
            </a:r>
          </a:p>
          <a:p>
            <a:r>
              <a:rPr lang="ru-RU" sz="2200" b="1" dirty="0"/>
              <a:t>Изъятие </a:t>
            </a:r>
            <a:r>
              <a:rPr lang="ru-RU" sz="2200" dirty="0"/>
              <a:t>средств</a:t>
            </a:r>
          </a:p>
          <a:p>
            <a:r>
              <a:rPr lang="ru-RU" sz="2200" b="1" dirty="0"/>
              <a:t>Обязательства</a:t>
            </a:r>
          </a:p>
          <a:p>
            <a:r>
              <a:rPr lang="ru-RU" sz="2200" b="1" dirty="0"/>
              <a:t>Ликвидность</a:t>
            </a:r>
            <a:r>
              <a:rPr lang="ru-RU" sz="2200" dirty="0"/>
              <a:t> инвестиций</a:t>
            </a:r>
          </a:p>
          <a:p>
            <a:endParaRPr lang="ru-RU" sz="1600" dirty="0"/>
          </a:p>
        </p:txBody>
      </p:sp>
      <p:sp>
        <p:nvSpPr>
          <p:cNvPr id="31" name="Freeform: Shape 9">
            <a:extLst>
              <a:ext uri="{FF2B5EF4-FFF2-40B4-BE49-F238E27FC236}">
                <a16:creationId xmlns:a16="http://schemas.microsoft.com/office/drawing/2014/main" id="{B16070FD-9EB8-4AC8-A8E2-267228385B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4843" y="0"/>
            <a:ext cx="4709157" cy="6858000"/>
          </a:xfrm>
          <a:custGeom>
            <a:avLst/>
            <a:gdLst>
              <a:gd name="connsiteX0" fmla="*/ 45571 w 6278877"/>
              <a:gd name="connsiteY0" fmla="*/ 0 h 6858000"/>
              <a:gd name="connsiteX1" fmla="*/ 6278877 w 6278877"/>
              <a:gd name="connsiteY1" fmla="*/ 0 h 6858000"/>
              <a:gd name="connsiteX2" fmla="*/ 6278877 w 6278877"/>
              <a:gd name="connsiteY2" fmla="*/ 6858000 h 6858000"/>
              <a:gd name="connsiteX3" fmla="*/ 3292307 w 6278877"/>
              <a:gd name="connsiteY3" fmla="*/ 6858000 h 6858000"/>
              <a:gd name="connsiteX4" fmla="*/ 3181525 w 6278877"/>
              <a:gd name="connsiteY4" fmla="*/ 6786980 h 6858000"/>
              <a:gd name="connsiteX5" fmla="*/ 0 w 6278877"/>
              <a:gd name="connsiteY5" fmla="*/ 803252 h 6858000"/>
              <a:gd name="connsiteX6" fmla="*/ 37255 w 6278877"/>
              <a:gd name="connsiteY6" fmla="*/ 65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7" h="6858000">
                <a:moveTo>
                  <a:pt x="45571" y="0"/>
                </a:moveTo>
                <a:lnTo>
                  <a:pt x="6278877" y="0"/>
                </a:lnTo>
                <a:lnTo>
                  <a:pt x="6278877" y="6858000"/>
                </a:lnTo>
                <a:lnTo>
                  <a:pt x="3292307" y="6858000"/>
                </a:lnTo>
                <a:lnTo>
                  <a:pt x="3181525" y="6786980"/>
                </a:lnTo>
                <a:cubicBezTo>
                  <a:pt x="1262020" y="5490189"/>
                  <a:pt x="0" y="3294101"/>
                  <a:pt x="0" y="803252"/>
                </a:cubicBezTo>
                <a:cubicBezTo>
                  <a:pt x="0" y="554167"/>
                  <a:pt x="12619" y="308030"/>
                  <a:pt x="37255" y="65445"/>
                </a:cubicBez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Изображение 4" descr="Изображение выглядит как компьютер&#10;&#10;Автоматически созданное описани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317" y="1470579"/>
            <a:ext cx="3891831" cy="291166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 smtClean="0"/>
              <a:pPr>
                <a:spcAft>
                  <a:spcPts val="600"/>
                </a:spcAft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628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23220"/>
            <a:ext cx="7711828" cy="1199108"/>
          </a:xfrm>
        </p:spPr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Почему так важно четко ставить цели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952465"/>
            <a:ext cx="2881184" cy="4390670"/>
          </a:xfrm>
        </p:spPr>
        <p:txBody>
          <a:bodyPr>
            <a:normAutofit/>
          </a:bodyPr>
          <a:lstStyle/>
          <a:p>
            <a:r>
              <a:rPr lang="ru-RU" dirty="0"/>
              <a:t>Возможно  самое популярное поведение в  ситуации девальвации рубля – </a:t>
            </a:r>
            <a:r>
              <a:rPr lang="ru-RU" b="1" dirty="0"/>
              <a:t>приобретение недвижимости</a:t>
            </a:r>
            <a:r>
              <a:rPr lang="ru-RU" dirty="0"/>
              <a:t>.  Что   не всегда является рациональным</a:t>
            </a:r>
          </a:p>
          <a:p>
            <a:r>
              <a:rPr lang="ru-RU" dirty="0"/>
              <a:t>Если посмотреть на график динамики стоимости </a:t>
            </a:r>
            <a:r>
              <a:rPr lang="ru-RU" dirty="0" err="1"/>
              <a:t>кв.метра</a:t>
            </a:r>
            <a:r>
              <a:rPr lang="ru-RU" dirty="0"/>
              <a:t> в долларах, то ситуация еще более не однозначна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14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784624" y="1952465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Изменение стоимости жилья (</a:t>
            </a:r>
            <a:r>
              <a:rPr lang="ru-RU" dirty="0" err="1"/>
              <a:t>руб</a:t>
            </a:r>
            <a:r>
              <a:rPr lang="ru-RU" dirty="0"/>
              <a:t>, Москва)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6611779"/>
            <a:ext cx="549463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hlinkClick r:id="rId2"/>
              </a:rPr>
              <a:t>https://www.irn.ru/gd/?class=all&amp;type=1&amp;period=-1&amp;grnum=1&amp;currency=0&amp;select=currency</a:t>
            </a:r>
            <a:r>
              <a:rPr lang="ru-RU" sz="10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610D25-BD91-084F-B8EA-6C8C725B5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984" y="2512941"/>
            <a:ext cx="5232400" cy="356870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7231195" y="3293076"/>
            <a:ext cx="1252151" cy="230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6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Изменение стоимости </a:t>
            </a:r>
            <a:br>
              <a:rPr lang="ru-RU" dirty="0"/>
            </a:br>
            <a:r>
              <a:rPr lang="ru-RU" dirty="0"/>
              <a:t>кв. метра жилья (</a:t>
            </a:r>
            <a:r>
              <a:rPr lang="en-US" dirty="0"/>
              <a:t>$</a:t>
            </a:r>
            <a:r>
              <a:rPr lang="ru-RU" dirty="0"/>
              <a:t>, Москва)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15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BB7BDF-C244-574F-81B5-1109C0E5C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99" y="1859799"/>
            <a:ext cx="6809059" cy="464404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>
            <a:cxnSpLocks/>
          </p:cNvCxnSpPr>
          <p:nvPr/>
        </p:nvCxnSpPr>
        <p:spPr>
          <a:xfrm>
            <a:off x="5041055" y="2690667"/>
            <a:ext cx="2474867" cy="2073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1646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2551" y="1"/>
            <a:ext cx="4394613" cy="2241642"/>
          </a:xfrm>
        </p:spPr>
        <p:txBody>
          <a:bodyPr>
            <a:normAutofit/>
          </a:bodyPr>
          <a:lstStyle/>
          <a:p>
            <a:r>
              <a:rPr lang="ru-RU" sz="2900" dirty="0">
                <a:solidFill>
                  <a:schemeClr val="tx1"/>
                </a:solidFill>
              </a:rPr>
              <a:t>Особенности инвестирования в недвижимость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/>
          <a:srcRect l="28050" r="5287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82551" y="2124635"/>
            <a:ext cx="4071484" cy="4289611"/>
          </a:xfrm>
        </p:spPr>
        <p:txBody>
          <a:bodyPr>
            <a:normAutofit lnSpcReduction="10000"/>
          </a:bodyPr>
          <a:lstStyle/>
          <a:p>
            <a:pPr fontAlgn="base"/>
            <a:r>
              <a:rPr lang="ru-RU" dirty="0"/>
              <a:t>Низкая </a:t>
            </a:r>
            <a:r>
              <a:rPr lang="ru-RU" b="1" dirty="0"/>
              <a:t>ликвидность</a:t>
            </a:r>
          </a:p>
          <a:p>
            <a:pPr fontAlgn="base"/>
            <a:r>
              <a:rPr lang="ru-RU" dirty="0"/>
              <a:t>Применение </a:t>
            </a:r>
            <a:r>
              <a:rPr lang="ru-RU" b="1" dirty="0"/>
              <a:t>налоговой льготы </a:t>
            </a:r>
            <a:r>
              <a:rPr lang="ru-RU" dirty="0"/>
              <a:t>через 5 лет</a:t>
            </a:r>
          </a:p>
          <a:p>
            <a:pPr fontAlgn="base"/>
            <a:r>
              <a:rPr lang="ru-RU" dirty="0"/>
              <a:t>Высокий </a:t>
            </a:r>
            <a:r>
              <a:rPr lang="ru-RU" b="1" dirty="0"/>
              <a:t>порог входа</a:t>
            </a:r>
          </a:p>
          <a:p>
            <a:pPr fontAlgn="base"/>
            <a:r>
              <a:rPr lang="ru-RU" dirty="0"/>
              <a:t>Дополнительные</a:t>
            </a:r>
            <a:r>
              <a:rPr lang="ru-RU" b="1" dirty="0"/>
              <a:t> расходы </a:t>
            </a:r>
            <a:r>
              <a:rPr lang="ru-RU" dirty="0"/>
              <a:t>для сдачи в аренду (ремонт, мебель)</a:t>
            </a:r>
          </a:p>
          <a:p>
            <a:pPr fontAlgn="base"/>
            <a:r>
              <a:rPr lang="ru-RU" dirty="0"/>
              <a:t>Время </a:t>
            </a:r>
            <a:r>
              <a:rPr lang="ru-RU" b="1" dirty="0"/>
              <a:t>экспозиции</a:t>
            </a:r>
            <a:r>
              <a:rPr lang="ru-RU" dirty="0"/>
              <a:t> при сдаче в аренду</a:t>
            </a:r>
          </a:p>
          <a:p>
            <a:pPr fontAlgn="base"/>
            <a:r>
              <a:rPr lang="ru-RU" dirty="0"/>
              <a:t>Тренд на </a:t>
            </a:r>
            <a:r>
              <a:rPr lang="ru-RU" b="1" dirty="0"/>
              <a:t>увеличение налоговой нагрузки </a:t>
            </a:r>
            <a:r>
              <a:rPr lang="ru-RU" dirty="0"/>
              <a:t>как по налогу на имущество, так и по налогу на доход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16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349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25709-A5ED-A243-8439-F1A9F3359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ГОСПОДДЕРЖКА ИЛИ ИПОТЕЧНЫЙ «ПУЗЫРЬ»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990DD2-4BAD-BD4C-8137-2C7CCA1E0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1"/>
            <a:ext cx="7772400" cy="43434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 сентября </a:t>
            </a:r>
            <a:r>
              <a:rPr lang="ru-RU" b="1" dirty="0"/>
              <a:t>цены на «</a:t>
            </a:r>
            <a:r>
              <a:rPr lang="ru-RU" b="1" dirty="0" err="1"/>
              <a:t>первичку</a:t>
            </a:r>
            <a:r>
              <a:rPr lang="ru-RU" b="1" dirty="0"/>
              <a:t>» превысили цены на «</a:t>
            </a:r>
            <a:r>
              <a:rPr lang="ru-RU" b="1" dirty="0" err="1"/>
              <a:t>вторичку</a:t>
            </a:r>
            <a:r>
              <a:rPr lang="ru-RU" b="1" dirty="0"/>
              <a:t>». </a:t>
            </a:r>
            <a:r>
              <a:rPr lang="ru-RU" dirty="0"/>
              <a:t>Рост цен в Москве на «</a:t>
            </a:r>
            <a:r>
              <a:rPr lang="ru-RU" dirty="0" err="1"/>
              <a:t>первичку</a:t>
            </a:r>
            <a:r>
              <a:rPr lang="ru-RU" dirty="0"/>
              <a:t>» с начала года составил </a:t>
            </a:r>
            <a:r>
              <a:rPr lang="ru-RU" b="1" dirty="0"/>
              <a:t>15-21%</a:t>
            </a:r>
            <a:r>
              <a:rPr lang="en-US" dirty="0"/>
              <a:t>*.</a:t>
            </a:r>
            <a:r>
              <a:rPr lang="ru-RU" dirty="0"/>
              <a:t> Какова реальная выгода от снижения ставки при росте цен на недвижимость?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74869A-6DB1-684A-A3F9-CA28A9C5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17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43B893-4C84-0744-AF49-D93F9CE5F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77376"/>
            <a:ext cx="7934010" cy="3284032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0AA30B65-BA1A-B343-B608-57B985767C4E}"/>
              </a:ext>
            </a:extLst>
          </p:cNvPr>
          <p:cNvSpPr/>
          <p:nvPr/>
        </p:nvSpPr>
        <p:spPr>
          <a:xfrm>
            <a:off x="6861205" y="3642538"/>
            <a:ext cx="1862171" cy="1223683"/>
          </a:xfrm>
          <a:prstGeom prst="ellipse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E335133-5F60-BD45-9139-B701526ABE69}"/>
              </a:ext>
            </a:extLst>
          </p:cNvPr>
          <p:cNvSpPr/>
          <p:nvPr/>
        </p:nvSpPr>
        <p:spPr>
          <a:xfrm>
            <a:off x="6160648" y="6272785"/>
            <a:ext cx="229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hlinkClick r:id="rId3"/>
              </a:rPr>
              <a:t>https://www.restate.ru/graph/</a:t>
            </a:r>
            <a:r>
              <a:rPr lang="en-US" sz="1200" dirty="0"/>
              <a:t> </a:t>
            </a:r>
          </a:p>
          <a:p>
            <a:r>
              <a:rPr lang="en-US" sz="1200" dirty="0"/>
              <a:t>*  </a:t>
            </a:r>
            <a:r>
              <a:rPr lang="ru-RU" sz="1200" dirty="0"/>
              <a:t>по данным ЦИАН</a:t>
            </a:r>
          </a:p>
        </p:txBody>
      </p:sp>
    </p:spTree>
    <p:extLst>
      <p:ext uri="{BB962C8B-B14F-4D97-AF65-F5344CB8AC3E}">
        <p14:creationId xmlns:p14="http://schemas.microsoft.com/office/powerpoint/2010/main" val="2311714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099469"/>
          </a:xfrm>
        </p:spPr>
        <p:txBody>
          <a:bodyPr>
            <a:normAutofit/>
          </a:bodyPr>
          <a:lstStyle/>
          <a:p>
            <a:r>
              <a:rPr lang="ru-RU" dirty="0"/>
              <a:t>Оценка рисков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60773" y="1745774"/>
            <a:ext cx="3902676" cy="45788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Политические  риски</a:t>
            </a:r>
          </a:p>
          <a:p>
            <a:r>
              <a:rPr lang="ru-RU" dirty="0"/>
              <a:t>Изменение налогового законодательства</a:t>
            </a:r>
          </a:p>
          <a:p>
            <a:r>
              <a:rPr lang="ru-RU" dirty="0"/>
              <a:t>Введение международных санкций</a:t>
            </a:r>
          </a:p>
          <a:p>
            <a:r>
              <a:rPr lang="ru-RU" dirty="0"/>
              <a:t>Закрытие границ</a:t>
            </a:r>
          </a:p>
          <a:p>
            <a:endParaRPr lang="ru-RU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Персональные риски</a:t>
            </a:r>
          </a:p>
          <a:p>
            <a:r>
              <a:rPr lang="ru-RU" dirty="0"/>
              <a:t>Потеря дохода</a:t>
            </a:r>
          </a:p>
          <a:p>
            <a:r>
              <a:rPr lang="ru-RU" dirty="0"/>
              <a:t>Здоровье</a:t>
            </a:r>
          </a:p>
          <a:p>
            <a:r>
              <a:rPr lang="ru-RU" dirty="0"/>
              <a:t>Уголовные преследования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18</a:t>
            </a:fld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758097" y="1745774"/>
            <a:ext cx="3902676" cy="45788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ru-RU" b="1" dirty="0">
                <a:solidFill>
                  <a:srgbClr val="C00000"/>
                </a:solidFill>
              </a:rPr>
              <a:t>Рыночные риски</a:t>
            </a:r>
          </a:p>
          <a:p>
            <a:r>
              <a:rPr lang="ru-RU" dirty="0"/>
              <a:t>Изменение процентных ставок</a:t>
            </a:r>
          </a:p>
          <a:p>
            <a:r>
              <a:rPr lang="ru-RU" dirty="0"/>
              <a:t>Изменение стоимости активов</a:t>
            </a:r>
          </a:p>
          <a:p>
            <a:r>
              <a:rPr lang="ru-RU" dirty="0"/>
              <a:t>Изменение курсов валют</a:t>
            </a:r>
          </a:p>
          <a:p>
            <a:r>
              <a:rPr lang="ru-RU" dirty="0"/>
              <a:t>Инфляция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Инфраструктурные  и транзакционные риски </a:t>
            </a:r>
          </a:p>
          <a:p>
            <a:r>
              <a:rPr lang="en-GB" dirty="0"/>
              <a:t>KYC</a:t>
            </a:r>
          </a:p>
          <a:p>
            <a:r>
              <a:rPr lang="ru-RU" dirty="0"/>
              <a:t>Брокеры</a:t>
            </a:r>
            <a:endParaRPr lang="en-GB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Font typeface="Wingdings" pitchFamily="2" charset="2"/>
              <a:buNone/>
            </a:pPr>
            <a:endParaRPr lang="ru-RU" dirty="0"/>
          </a:p>
          <a:p>
            <a:pPr marL="0" indent="0">
              <a:buFont typeface="Wingdings" pitchFamily="2" charset="2"/>
              <a:buNone/>
            </a:pPr>
            <a:endParaRPr lang="ru-RU" dirty="0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5B0958C-A061-6C41-938D-BE9AE07DAACB}"/>
              </a:ext>
            </a:extLst>
          </p:cNvPr>
          <p:cNvCxnSpPr/>
          <p:nvPr/>
        </p:nvCxnSpPr>
        <p:spPr>
          <a:xfrm>
            <a:off x="579863" y="4348976"/>
            <a:ext cx="775009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0A5B323-D6FC-D140-A636-305910D118B9}"/>
              </a:ext>
            </a:extLst>
          </p:cNvPr>
          <p:cNvCxnSpPr>
            <a:cxnSpLocks/>
          </p:cNvCxnSpPr>
          <p:nvPr/>
        </p:nvCxnSpPr>
        <p:spPr>
          <a:xfrm>
            <a:off x="4282066" y="1745774"/>
            <a:ext cx="0" cy="436509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412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6181705-94DA-464B-86F4-ACDC0CFEF2C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Практические рекомендации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B49F1580-427A-5E4C-A993-4A7D5EED3C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sz="3600" dirty="0"/>
              <a:t>Формирование инвестиционного портфеля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A3F7D-529E-0A45-B7B1-BA82CBEDD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157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Что происходит на рынке: пузырь  или новая реальность?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75609" y="2007220"/>
            <a:ext cx="3044283" cy="4265565"/>
          </a:xfrm>
        </p:spPr>
        <p:txBody>
          <a:bodyPr>
            <a:normAutofit/>
          </a:bodyPr>
          <a:lstStyle/>
          <a:p>
            <a:r>
              <a:rPr lang="ru-RU" b="1" dirty="0"/>
              <a:t>Низкие</a:t>
            </a:r>
            <a:r>
              <a:rPr lang="ru-RU" dirty="0"/>
              <a:t> </a:t>
            </a:r>
            <a:r>
              <a:rPr lang="ru-RU" b="1" dirty="0"/>
              <a:t>процентные ставки</a:t>
            </a:r>
            <a:endParaRPr lang="ru-RU" dirty="0"/>
          </a:p>
          <a:p>
            <a:pPr lvl="0"/>
            <a:r>
              <a:rPr lang="ru-RU" b="1" dirty="0"/>
              <a:t>Высокая ликвидность </a:t>
            </a:r>
            <a:r>
              <a:rPr lang="ru-RU" dirty="0"/>
              <a:t>на рынке в следствие </a:t>
            </a:r>
            <a:r>
              <a:rPr lang="en-GB" dirty="0"/>
              <a:t>QE </a:t>
            </a:r>
            <a:r>
              <a:rPr lang="ru-RU" dirty="0"/>
              <a:t>в США , Европе и Китае.</a:t>
            </a:r>
          </a:p>
          <a:p>
            <a:pPr lvl="0"/>
            <a:r>
              <a:rPr lang="ru-RU" dirty="0"/>
              <a:t>Фондовые </a:t>
            </a:r>
            <a:r>
              <a:rPr lang="ru-RU" b="1" dirty="0"/>
              <a:t>индексы на максимумах</a:t>
            </a:r>
          </a:p>
          <a:p>
            <a:pPr lvl="0"/>
            <a:r>
              <a:rPr lang="ru-RU" dirty="0"/>
              <a:t>Доходность качественных </a:t>
            </a:r>
            <a:r>
              <a:rPr lang="ru-RU" b="1" dirty="0"/>
              <a:t>облигаций снижается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88526"/>
            <a:ext cx="4767146" cy="458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187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r>
              <a:rPr lang="ru-RU" sz="3600" dirty="0"/>
              <a:t>Формирование индивидуального инвестиционного портфеля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FD711E9-7F79-40A9-8D9E-4AE293C15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2013293"/>
            <a:ext cx="75438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/>
              <a:pPr>
                <a:spcAft>
                  <a:spcPts val="600"/>
                </a:spcAft>
              </a:pPr>
              <a:t>20</a:t>
            </a:fld>
            <a:endParaRPr lang="ru-RU"/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93631A39-2D2A-4E73-B821-E0C7D566E89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6179970"/>
              </p:ext>
            </p:extLst>
          </p:nvPr>
        </p:nvGraphicFramePr>
        <p:xfrm>
          <a:off x="367990" y="2241395"/>
          <a:ext cx="8115355" cy="4396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800779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Классы  активов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21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799" y="2093976"/>
            <a:ext cx="7772401" cy="407822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Акции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Облигации 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Золото \ </a:t>
            </a:r>
            <a:r>
              <a:rPr lang="ru-RU" sz="2800" b="1" dirty="0" err="1">
                <a:solidFill>
                  <a:srgbClr val="C00000"/>
                </a:solidFill>
              </a:rPr>
              <a:t>Коммодити</a:t>
            </a:r>
            <a:endParaRPr lang="ru-RU" sz="2800" b="1" dirty="0">
              <a:solidFill>
                <a:srgbClr val="C00000"/>
              </a:solidFill>
            </a:endParaRPr>
          </a:p>
          <a:p>
            <a:r>
              <a:rPr lang="ru-RU" sz="2800" b="1" dirty="0">
                <a:solidFill>
                  <a:srgbClr val="C00000"/>
                </a:solidFill>
              </a:rPr>
              <a:t>Недвижимость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/>
              <a:t>Сочетание активов определяет </a:t>
            </a:r>
            <a:r>
              <a:rPr lang="ru-RU" b="1" dirty="0"/>
              <a:t>доходность </a:t>
            </a:r>
            <a:r>
              <a:rPr lang="ru-RU" dirty="0"/>
              <a:t>инвестиций.</a:t>
            </a:r>
          </a:p>
          <a:p>
            <a:pPr marL="0" indent="0">
              <a:buNone/>
            </a:pPr>
            <a:r>
              <a:rPr lang="ru-RU" b="1" dirty="0"/>
              <a:t>Диверсификация</a:t>
            </a:r>
            <a:r>
              <a:rPr lang="ru-RU" dirty="0"/>
              <a:t> внутри классов активов снижает риски связанные с конкретной компанией, отраслью, сегментом рынка.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141" y="1784292"/>
            <a:ext cx="3543356" cy="265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687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Подклассы активов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22</a:t>
            </a:fld>
            <a:endParaRPr lang="ru-RU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4207043" y="2021304"/>
            <a:ext cx="4276303" cy="4531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Облигации </a:t>
            </a:r>
          </a:p>
          <a:p>
            <a:r>
              <a:rPr lang="ru-RU" dirty="0"/>
              <a:t>Облигации Правительства США</a:t>
            </a:r>
          </a:p>
          <a:p>
            <a:r>
              <a:rPr lang="ru-RU" dirty="0"/>
              <a:t>Корпоративные облигации США</a:t>
            </a:r>
          </a:p>
          <a:p>
            <a:r>
              <a:rPr lang="ru-RU" dirty="0"/>
              <a:t>Корпоративные облигации компаний за пределами США</a:t>
            </a:r>
          </a:p>
          <a:p>
            <a:r>
              <a:rPr lang="ru-RU" dirty="0"/>
              <a:t>Суверенные долги правительств и агентств за пределами США</a:t>
            </a:r>
          </a:p>
          <a:p>
            <a:r>
              <a:rPr lang="ru-RU" dirty="0"/>
              <a:t>Облигации стран развивающихся рынков</a:t>
            </a:r>
          </a:p>
          <a:p>
            <a:r>
              <a:rPr lang="ru-RU" dirty="0"/>
              <a:t>Высокодоходные облигации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22422" y="2021305"/>
            <a:ext cx="3047999" cy="43554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Акции</a:t>
            </a:r>
          </a:p>
          <a:p>
            <a:r>
              <a:rPr lang="ru-RU" dirty="0"/>
              <a:t>Акции США (большой, средней и малой капитализации)</a:t>
            </a:r>
          </a:p>
          <a:p>
            <a:r>
              <a:rPr lang="ru-RU" dirty="0"/>
              <a:t>Акции развитых рынков за пределами США</a:t>
            </a:r>
          </a:p>
          <a:p>
            <a:r>
              <a:rPr lang="ru-RU" dirty="0"/>
              <a:t>Акции развивающихся рынков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00000"/>
                </a:solidFill>
              </a:rPr>
              <a:t>Недвижимость</a:t>
            </a:r>
          </a:p>
          <a:p>
            <a:r>
              <a:rPr lang="en-GB" dirty="0"/>
              <a:t>REIT</a:t>
            </a:r>
          </a:p>
          <a:p>
            <a:r>
              <a:rPr lang="ru-RU" dirty="0"/>
              <a:t>Коммерческая и жилая недвижимость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0456" y="1749796"/>
            <a:ext cx="688359" cy="68835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571" y="1851301"/>
            <a:ext cx="690680" cy="58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69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126" y="500674"/>
            <a:ext cx="7772400" cy="103936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Поведение самостоятельных классов активов (акции США\облигации </a:t>
            </a:r>
            <a:r>
              <a:rPr lang="ru-RU" sz="2800" dirty="0" err="1"/>
              <a:t>сша</a:t>
            </a:r>
            <a:r>
              <a:rPr lang="ru-RU" sz="2800" dirty="0"/>
              <a:t>\</a:t>
            </a:r>
            <a:r>
              <a:rPr lang="en-GB" sz="2800" dirty="0"/>
              <a:t>gold</a:t>
            </a:r>
            <a:r>
              <a:rPr lang="ru-RU" sz="2800" dirty="0"/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23</a:t>
            </a:fld>
            <a:endParaRPr lang="ru-RU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1716505"/>
            <a:ext cx="8162504" cy="462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43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3240" y="396401"/>
            <a:ext cx="7772400" cy="975200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Влияние сочетания классов активов на портфель (акции США\облигации </a:t>
            </a:r>
            <a:r>
              <a:rPr lang="ru-RU" sz="2800" dirty="0" err="1"/>
              <a:t>сша</a:t>
            </a:r>
            <a:r>
              <a:rPr lang="ru-RU" sz="2800" dirty="0"/>
              <a:t>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24</a:t>
            </a:fld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93" y="1588753"/>
            <a:ext cx="7828547" cy="44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68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304063"/>
          </a:xfrm>
        </p:spPr>
        <p:txBody>
          <a:bodyPr>
            <a:normAutofit/>
          </a:bodyPr>
          <a:lstStyle/>
          <a:p>
            <a:r>
              <a:rPr lang="ru-RU" sz="3600" dirty="0"/>
              <a:t>Портфель молодого «Пенсионера» 50+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920882"/>
            <a:ext cx="7772400" cy="533560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Основная цель – получение ежемесячного дохода от инвестиций, передача капитала по наследству</a:t>
            </a:r>
          </a:p>
          <a:p>
            <a:pPr marL="0" indent="0">
              <a:buNone/>
            </a:pPr>
            <a:r>
              <a:rPr lang="ru-RU" b="1" dirty="0"/>
              <a:t>Классы активов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25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779" y="2586629"/>
            <a:ext cx="4483768" cy="186505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778" y="4451684"/>
            <a:ext cx="7424567" cy="2186226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542547" y="2454442"/>
            <a:ext cx="3047999" cy="2181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/>
              <a:t>Первоначальные инвестиции</a:t>
            </a:r>
          </a:p>
          <a:p>
            <a:r>
              <a:rPr lang="ru-RU" sz="1200" dirty="0"/>
              <a:t>500 000 </a:t>
            </a:r>
            <a:r>
              <a:rPr lang="ru-RU" sz="1200" dirty="0" err="1"/>
              <a:t>долл</a:t>
            </a:r>
            <a:r>
              <a:rPr lang="ru-RU" sz="1200" dirty="0"/>
              <a:t> США</a:t>
            </a:r>
          </a:p>
          <a:p>
            <a:pPr marL="0" indent="0">
              <a:buNone/>
            </a:pPr>
            <a:r>
              <a:rPr lang="ru-RU" sz="1200" b="1" dirty="0"/>
              <a:t>Ежемесячное снятие </a:t>
            </a:r>
          </a:p>
          <a:p>
            <a:r>
              <a:rPr lang="ru-RU" sz="1200" dirty="0"/>
              <a:t>2 000 </a:t>
            </a:r>
            <a:r>
              <a:rPr lang="ru-RU" sz="1200" dirty="0" err="1"/>
              <a:t>долл</a:t>
            </a:r>
            <a:r>
              <a:rPr lang="ru-RU" sz="1200" dirty="0"/>
              <a:t> США</a:t>
            </a:r>
          </a:p>
          <a:p>
            <a:pPr marL="0" indent="0">
              <a:buNone/>
            </a:pPr>
            <a:r>
              <a:rPr lang="ru-RU" sz="1200" b="1" dirty="0"/>
              <a:t>Портфель через 30 лет для передачи по наследству</a:t>
            </a:r>
          </a:p>
          <a:p>
            <a:r>
              <a:rPr lang="ru-RU" sz="1200" dirty="0"/>
              <a:t>2 972 356 </a:t>
            </a:r>
            <a:r>
              <a:rPr lang="ru-RU" sz="1200" dirty="0" err="1"/>
              <a:t>Долл</a:t>
            </a:r>
            <a:r>
              <a:rPr lang="ru-RU" sz="1200" dirty="0"/>
              <a:t> США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427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304063"/>
          </a:xfrm>
        </p:spPr>
        <p:txBody>
          <a:bodyPr>
            <a:normAutofit/>
          </a:bodyPr>
          <a:lstStyle/>
          <a:p>
            <a:r>
              <a:rPr lang="ru-RU" sz="3600" dirty="0"/>
              <a:t>Портфель молодого «Пенсионера» 50+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920882"/>
            <a:ext cx="7772400" cy="533560"/>
          </a:xfrm>
        </p:spPr>
        <p:txBody>
          <a:bodyPr>
            <a:normAutofit/>
          </a:bodyPr>
          <a:lstStyle/>
          <a:p>
            <a:r>
              <a:rPr lang="ru-RU" dirty="0"/>
              <a:t>Распределение по подклассам активов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26</a:t>
            </a:fld>
            <a:endParaRPr lang="ru-RU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262984" y="2916168"/>
            <a:ext cx="2220362" cy="314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200" b="1" dirty="0"/>
              <a:t>Подклассы активов</a:t>
            </a:r>
          </a:p>
          <a:p>
            <a:pPr marL="0" indent="0">
              <a:buNone/>
            </a:pPr>
            <a:r>
              <a:rPr lang="ru-RU" sz="1200" dirty="0"/>
              <a:t>Акции США  </a:t>
            </a:r>
            <a:r>
              <a:rPr lang="en-GB" sz="1200" dirty="0"/>
              <a:t>SP 500</a:t>
            </a:r>
          </a:p>
          <a:p>
            <a:pPr marL="0" indent="0">
              <a:buNone/>
            </a:pPr>
            <a:r>
              <a:rPr lang="ru-RU" sz="1200" dirty="0"/>
              <a:t>Акции США  </a:t>
            </a:r>
            <a:r>
              <a:rPr lang="en-GB" sz="1200" dirty="0"/>
              <a:t>SP 500 </a:t>
            </a:r>
            <a:r>
              <a:rPr lang="ru-RU" sz="1200" dirty="0"/>
              <a:t>стоимость </a:t>
            </a:r>
          </a:p>
          <a:p>
            <a:pPr marL="0" indent="0">
              <a:buNone/>
            </a:pPr>
            <a:endParaRPr lang="ru-RU" sz="1200" b="1" dirty="0"/>
          </a:p>
          <a:p>
            <a:pPr marL="0" indent="0">
              <a:buNone/>
            </a:pPr>
            <a:r>
              <a:rPr lang="ru-RU" sz="1200" dirty="0"/>
              <a:t>Среднесрочные корпоративные облигации инвестиционного уровня США</a:t>
            </a:r>
          </a:p>
          <a:p>
            <a:pPr marL="0" indent="0">
              <a:buNone/>
            </a:pPr>
            <a:r>
              <a:rPr lang="ru-RU" sz="1200" dirty="0"/>
              <a:t>Долгосрочные  корпоративные облигации инвестиционного уровня США</a:t>
            </a:r>
          </a:p>
          <a:p>
            <a:pPr marL="0" indent="0">
              <a:buNone/>
            </a:pPr>
            <a:r>
              <a:rPr lang="ru-RU" sz="1200" dirty="0"/>
              <a:t>Высокодоходные  корпоративные облигации номинированные в долларах США </a:t>
            </a:r>
          </a:p>
          <a:p>
            <a:pPr marL="0" indent="0">
              <a:buNone/>
            </a:pPr>
            <a:endParaRPr lang="ru-RU" sz="12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77" y="2988002"/>
            <a:ext cx="5563884" cy="223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895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7884"/>
            <a:ext cx="7772400" cy="1172152"/>
          </a:xfrm>
        </p:spPr>
        <p:txBody>
          <a:bodyPr>
            <a:normAutofit/>
          </a:bodyPr>
          <a:lstStyle/>
          <a:p>
            <a:r>
              <a:rPr lang="ru-RU" sz="3600" dirty="0"/>
              <a:t>Портфель молодого «Пенсионера» 50+</a:t>
            </a:r>
            <a:endParaRPr lang="ru-RU" sz="3600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530036"/>
            <a:ext cx="3759451" cy="4214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  <a:p>
            <a:endParaRPr lang="en-GB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27</a:t>
            </a:fld>
            <a:endParaRPr lang="ru-RU"/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922422" y="2021305"/>
            <a:ext cx="3196905" cy="4355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Акции</a:t>
            </a:r>
            <a:r>
              <a:rPr lang="en-GB" b="1" dirty="0"/>
              <a:t> SP 500</a:t>
            </a:r>
          </a:p>
          <a:p>
            <a:pPr marL="0" indent="0">
              <a:buNone/>
            </a:pPr>
            <a:endParaRPr lang="ru-RU" b="1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207043" y="2021304"/>
            <a:ext cx="4276303" cy="45318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Облигации</a:t>
            </a:r>
            <a:r>
              <a:rPr lang="en-GB" b="1" dirty="0"/>
              <a:t> IG 2043 </a:t>
            </a:r>
            <a:r>
              <a:rPr lang="ru-RU" b="1" dirty="0"/>
              <a:t>холдингов</a:t>
            </a:r>
            <a:r>
              <a:rPr lang="en-GB" b="1" dirty="0"/>
              <a:t> 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  HY </a:t>
            </a:r>
            <a:r>
              <a:rPr lang="ru-RU" b="1" dirty="0"/>
              <a:t>1239 холдингов</a:t>
            </a:r>
            <a:endParaRPr lang="en-GB" b="1" dirty="0"/>
          </a:p>
          <a:p>
            <a:pPr marL="0" indent="0">
              <a:buNone/>
            </a:pPr>
            <a:r>
              <a:rPr lang="ru-RU" b="1" dirty="0"/>
              <a:t>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22" y="2356609"/>
            <a:ext cx="2111543" cy="2333526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943" y="2384312"/>
            <a:ext cx="5106403" cy="221481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8381" y="5090390"/>
            <a:ext cx="5049819" cy="151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14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304063"/>
          </a:xfrm>
        </p:spPr>
        <p:txBody>
          <a:bodyPr>
            <a:normAutofit/>
          </a:bodyPr>
          <a:lstStyle/>
          <a:p>
            <a:r>
              <a:rPr lang="ru-RU" sz="3600" dirty="0"/>
              <a:t>Портфель молодого «Пенсионера» 50+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920882"/>
            <a:ext cx="7772400" cy="53356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Основная цель – получение ежемесячного дохода от инвестиций, передача капитала по наследству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28</a:t>
            </a:fld>
            <a:endParaRPr lang="ru-RU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11" y="2586629"/>
            <a:ext cx="4957010" cy="2977290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5799221" y="2454441"/>
            <a:ext cx="2791325" cy="28554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Ни один из вариантов развития событий на горизонте 30 лет с учетом принятой </a:t>
            </a:r>
            <a:r>
              <a:rPr lang="ru-RU" sz="1600" dirty="0" err="1"/>
              <a:t>аллокации</a:t>
            </a:r>
            <a:r>
              <a:rPr lang="ru-RU" sz="1600" dirty="0"/>
              <a:t> активов не допускает снижение первоначальных инвестиций.</a:t>
            </a:r>
          </a:p>
          <a:p>
            <a:r>
              <a:rPr lang="ru-RU" sz="1600" dirty="0"/>
              <a:t>Средняя максимальная просадка портфеля 25%.</a:t>
            </a:r>
          </a:p>
          <a:p>
            <a:r>
              <a:rPr lang="ru-RU" sz="1600" dirty="0"/>
              <a:t>Средняя доходность </a:t>
            </a:r>
            <a:r>
              <a:rPr lang="en-GB" sz="1600" dirty="0"/>
              <a:t>8,52% - </a:t>
            </a:r>
            <a:r>
              <a:rPr lang="ru-RU" sz="1600" dirty="0"/>
              <a:t>9,74% годовых.</a:t>
            </a:r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2569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Портфель инвестора 35+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832651"/>
            <a:ext cx="7772400" cy="62179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Основная цель – регулярное инвестирование, </a:t>
            </a:r>
            <a:r>
              <a:rPr lang="ru-RU"/>
              <a:t>рост капитала ,   </a:t>
            </a:r>
            <a:r>
              <a:rPr lang="ru-RU" dirty="0"/>
              <a:t>создание пенсионного фонда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29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587" y="2606843"/>
            <a:ext cx="7575885" cy="317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16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799" y="484632"/>
            <a:ext cx="7917287" cy="1609344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dirty="0">
                <a:latin typeface="Cambria" charset="0"/>
                <a:ea typeface="Cambria" charset="0"/>
                <a:cs typeface="Cambria" charset="0"/>
              </a:rPr>
              <a:t>S&amp;P 500 P/E Ratio</a:t>
            </a:r>
            <a:br>
              <a:rPr lang="en-GB" dirty="0">
                <a:latin typeface="Cambria" charset="0"/>
                <a:ea typeface="Cambria" charset="0"/>
                <a:cs typeface="Cambria" charset="0"/>
              </a:rPr>
            </a:br>
            <a:r>
              <a:rPr lang="en-GB" sz="2000" dirty="0" err="1">
                <a:latin typeface="Cambria" charset="0"/>
                <a:ea typeface="Cambria" charset="0"/>
                <a:cs typeface="Cambria" charset="0"/>
              </a:rPr>
              <a:t>соотношение</a:t>
            </a:r>
            <a:r>
              <a:rPr lang="en-GB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GB" sz="2000" dirty="0" err="1">
                <a:latin typeface="Cambria" charset="0"/>
                <a:ea typeface="Cambria" charset="0"/>
                <a:cs typeface="Cambria" charset="0"/>
              </a:rPr>
              <a:t>капитализации</a:t>
            </a:r>
            <a:r>
              <a:rPr lang="en-GB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GB" sz="2000" dirty="0" err="1">
                <a:latin typeface="Cambria" charset="0"/>
                <a:ea typeface="Cambria" charset="0"/>
                <a:cs typeface="Cambria" charset="0"/>
              </a:rPr>
              <a:t>компании</a:t>
            </a:r>
            <a:r>
              <a:rPr lang="en-GB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GB" sz="2000" dirty="0" err="1">
                <a:latin typeface="Cambria" charset="0"/>
                <a:ea typeface="Cambria" charset="0"/>
                <a:cs typeface="Cambria" charset="0"/>
              </a:rPr>
              <a:t>и</a:t>
            </a:r>
            <a:r>
              <a:rPr lang="en-GB" sz="2000" dirty="0">
                <a:latin typeface="Cambria" charset="0"/>
                <a:ea typeface="Cambria" charset="0"/>
                <a:cs typeface="Cambria" charset="0"/>
              </a:rPr>
              <a:t> </a:t>
            </a:r>
            <a:r>
              <a:rPr lang="en-GB" sz="2000" dirty="0" err="1">
                <a:latin typeface="Cambria" charset="0"/>
                <a:ea typeface="Cambria" charset="0"/>
                <a:cs typeface="Cambria" charset="0"/>
              </a:rPr>
              <a:t>ее</a:t>
            </a:r>
            <a:r>
              <a:rPr lang="en-GB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GB" sz="2000" dirty="0" err="1">
                <a:latin typeface="Cambria" charset="0"/>
                <a:ea typeface="Cambria" charset="0"/>
                <a:cs typeface="Cambria" charset="0"/>
              </a:rPr>
              <a:t>чистой</a:t>
            </a:r>
            <a:r>
              <a:rPr lang="en-GB" sz="2000" dirty="0">
                <a:latin typeface="Cambria" charset="0"/>
                <a:ea typeface="Cambria" charset="0"/>
                <a:cs typeface="Cambria" charset="0"/>
              </a:rPr>
              <a:t> </a:t>
            </a:r>
            <a:r>
              <a:rPr lang="en-GB" sz="2000" dirty="0" err="1">
                <a:latin typeface="Cambria" charset="0"/>
                <a:ea typeface="Cambria" charset="0"/>
                <a:cs typeface="Cambria" charset="0"/>
              </a:rPr>
              <a:t>прибыли</a:t>
            </a:r>
            <a:r>
              <a:rPr lang="en-GB" dirty="0">
                <a:latin typeface="Cambria" charset="0"/>
                <a:ea typeface="Cambria" charset="0"/>
                <a:cs typeface="Cambria" charset="0"/>
              </a:rPr>
              <a:t> </a:t>
            </a:r>
            <a:br>
              <a:rPr lang="en-GB" dirty="0"/>
            </a:br>
            <a:br>
              <a:rPr lang="en-GB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121408"/>
            <a:ext cx="7772400" cy="673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/>
              <a:t>«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3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39" y="2121408"/>
            <a:ext cx="7843234" cy="435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106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Портфель инвестора 35+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832651"/>
            <a:ext cx="7772400" cy="62179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Основная цель – регулярное инвестирование, рост капитала ,   создание пенсионного фонда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30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64" y="2684802"/>
            <a:ext cx="7428271" cy="325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67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Портфель инвестора 35+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832651"/>
            <a:ext cx="7772400" cy="621792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Основная цель – регулярное инвестирование, рост капитала ,   создание пенсионного фонда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31</a:t>
            </a:fld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799221" y="2454441"/>
            <a:ext cx="3023937" cy="3625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Первоначальный капитал 50 000 </a:t>
            </a:r>
            <a:r>
              <a:rPr lang="ru-RU" sz="1600" dirty="0" err="1"/>
              <a:t>Долл</a:t>
            </a:r>
            <a:r>
              <a:rPr lang="ru-RU" sz="1600" dirty="0"/>
              <a:t> США.</a:t>
            </a:r>
          </a:p>
          <a:p>
            <a:r>
              <a:rPr lang="ru-RU" sz="1600" dirty="0"/>
              <a:t>Ежемесячное инвестирование 1000 </a:t>
            </a:r>
            <a:r>
              <a:rPr lang="ru-RU" sz="1600" dirty="0" err="1"/>
              <a:t>долл</a:t>
            </a:r>
            <a:r>
              <a:rPr lang="ru-RU" sz="1600" dirty="0"/>
              <a:t> США.</a:t>
            </a:r>
          </a:p>
          <a:p>
            <a:r>
              <a:rPr lang="ru-RU" sz="1600" dirty="0"/>
              <a:t>Средняя доходность 9,00  % годовых.</a:t>
            </a:r>
          </a:p>
          <a:p>
            <a:r>
              <a:rPr lang="ru-RU" sz="1600" dirty="0"/>
              <a:t>Номинальная стоимость портфеля </a:t>
            </a:r>
            <a:endParaRPr lang="en-GB" sz="1600" dirty="0"/>
          </a:p>
          <a:p>
            <a:r>
              <a:rPr lang="en-GB" sz="1600" dirty="0"/>
              <a:t>2 871 </a:t>
            </a:r>
            <a:r>
              <a:rPr lang="ru-RU" sz="1600" dirty="0"/>
              <a:t> 000 </a:t>
            </a:r>
            <a:r>
              <a:rPr lang="ru-RU" sz="1600" dirty="0" err="1"/>
              <a:t>долл</a:t>
            </a:r>
            <a:r>
              <a:rPr lang="ru-RU" sz="1600" dirty="0"/>
              <a:t> США.</a:t>
            </a:r>
          </a:p>
          <a:p>
            <a:r>
              <a:rPr lang="ru-RU" sz="1600" dirty="0"/>
              <a:t>Средняя максимальная просадка портфеля 30%.</a:t>
            </a:r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/>
          </a:p>
          <a:p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715766"/>
            <a:ext cx="5113421" cy="336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483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946" y="83579"/>
            <a:ext cx="7772400" cy="927074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Портфель начинающего инвестора 25+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0946" y="1143333"/>
            <a:ext cx="7772400" cy="734087"/>
          </a:xfrm>
        </p:spPr>
        <p:txBody>
          <a:bodyPr>
            <a:normAutofit/>
          </a:bodyPr>
          <a:lstStyle/>
          <a:p>
            <a:r>
              <a:rPr lang="ru-RU" dirty="0"/>
              <a:t>Основная цель – регулярное инвестирование , создание капитала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32</a:t>
            </a:fld>
            <a:endParaRPr lang="ru-RU"/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915407" y="1750742"/>
            <a:ext cx="2682183" cy="23373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dirty="0"/>
              <a:t>Первоначальные инвестиции</a:t>
            </a:r>
          </a:p>
          <a:p>
            <a:r>
              <a:rPr lang="ru-RU" sz="1400" dirty="0"/>
              <a:t>Создание портфеля »с нуля».</a:t>
            </a:r>
          </a:p>
          <a:p>
            <a:pPr marL="0" indent="0">
              <a:buNone/>
            </a:pPr>
            <a:r>
              <a:rPr lang="ru-RU" sz="1400" b="1" dirty="0"/>
              <a:t>Ежемесячное внесение</a:t>
            </a:r>
          </a:p>
          <a:p>
            <a:r>
              <a:rPr lang="ru-RU" sz="1400" dirty="0"/>
              <a:t>500 </a:t>
            </a:r>
            <a:r>
              <a:rPr lang="ru-RU" sz="1400" dirty="0" err="1"/>
              <a:t>долл</a:t>
            </a:r>
            <a:r>
              <a:rPr lang="ru-RU" sz="1400" dirty="0"/>
              <a:t> США</a:t>
            </a:r>
          </a:p>
          <a:p>
            <a:pPr marL="0" indent="0">
              <a:buNone/>
            </a:pPr>
            <a:r>
              <a:rPr lang="ru-RU" sz="1400" b="1" dirty="0"/>
              <a:t>Стоимость портфель через 30 лет к моменту выхода на пенсию</a:t>
            </a:r>
          </a:p>
          <a:p>
            <a:pPr marL="0" indent="0">
              <a:buNone/>
            </a:pPr>
            <a:r>
              <a:rPr lang="ru-RU" sz="1400" b="1" dirty="0"/>
              <a:t>1 713 000 </a:t>
            </a:r>
            <a:r>
              <a:rPr lang="ru-RU" sz="1400" b="1" dirty="0" err="1"/>
              <a:t>Долл</a:t>
            </a:r>
            <a:r>
              <a:rPr lang="ru-RU" sz="1400" b="1" dirty="0"/>
              <a:t> США</a:t>
            </a:r>
            <a:endParaRPr lang="ru-RU" sz="1400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734" y="1981362"/>
            <a:ext cx="5020673" cy="179422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34" y="4088139"/>
            <a:ext cx="7157884" cy="254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48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dirty="0"/>
              <a:t>Налогообложение  при инвестировании: </a:t>
            </a:r>
            <a:br>
              <a:rPr lang="en-US" sz="3400" dirty="0"/>
            </a:br>
            <a:r>
              <a:rPr lang="ru-RU" sz="3400" dirty="0"/>
              <a:t>что необходимо учитывать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ru-RU" dirty="0"/>
              <a:t>Налоговое </a:t>
            </a:r>
            <a:r>
              <a:rPr lang="ru-RU" b="1" dirty="0" err="1"/>
              <a:t>резидентство</a:t>
            </a:r>
            <a:endParaRPr lang="ru-RU" b="1" dirty="0"/>
          </a:p>
          <a:p>
            <a:pPr fontAlgn="base"/>
            <a:r>
              <a:rPr lang="ru-RU" b="1" dirty="0"/>
              <a:t>Срок владения </a:t>
            </a:r>
            <a:r>
              <a:rPr lang="ru-RU" dirty="0"/>
              <a:t>ценными бумагами</a:t>
            </a:r>
          </a:p>
          <a:p>
            <a:pPr fontAlgn="base"/>
            <a:r>
              <a:rPr lang="ru-RU" dirty="0"/>
              <a:t>С 2021 года </a:t>
            </a:r>
            <a:r>
              <a:rPr lang="ru-RU" b="1" dirty="0"/>
              <a:t>налог на купон </a:t>
            </a:r>
            <a:r>
              <a:rPr lang="ru-RU" dirty="0"/>
              <a:t>с Государственных облигаций </a:t>
            </a:r>
          </a:p>
          <a:p>
            <a:pPr fontAlgn="base"/>
            <a:r>
              <a:rPr lang="ru-RU" b="1" dirty="0"/>
              <a:t>Налог на валютную переоценку</a:t>
            </a:r>
          </a:p>
          <a:p>
            <a:pPr fontAlgn="base"/>
            <a:r>
              <a:rPr lang="ru-RU" dirty="0"/>
              <a:t>При торговле через российский банк или брокера агентом по уплате налога является ваш </a:t>
            </a:r>
            <a:r>
              <a:rPr lang="ru-RU" b="1" dirty="0"/>
              <a:t>банк\брокер</a:t>
            </a:r>
            <a:r>
              <a:rPr lang="ru-RU" dirty="0"/>
              <a:t>. При торговле через иностранного брокера – </a:t>
            </a:r>
            <a:r>
              <a:rPr lang="ru-RU" b="1" dirty="0"/>
              <a:t>налог платите самостоятельно </a:t>
            </a:r>
            <a:r>
              <a:rPr lang="ru-RU" dirty="0"/>
              <a:t>(3-НДФЛ)</a:t>
            </a:r>
          </a:p>
          <a:p>
            <a:pPr fontAlgn="base"/>
            <a:r>
              <a:rPr lang="ru-RU" b="1" dirty="0"/>
              <a:t>Перенос убытков </a:t>
            </a:r>
            <a:r>
              <a:rPr lang="ru-RU" dirty="0"/>
              <a:t>прошлых лет на будущие периоды</a:t>
            </a:r>
          </a:p>
          <a:p>
            <a:pPr fontAlgn="base"/>
            <a:r>
              <a:rPr lang="ru-RU" dirty="0"/>
              <a:t>Использование </a:t>
            </a:r>
            <a:r>
              <a:rPr lang="ru-RU" b="1" dirty="0"/>
              <a:t>ИИС для оптимизации налогообложения</a:t>
            </a:r>
          </a:p>
          <a:p>
            <a:pPr fontAlgn="base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56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88379"/>
            <a:ext cx="7772400" cy="1609344"/>
          </a:xfrm>
        </p:spPr>
        <p:txBody>
          <a:bodyPr>
            <a:normAutofit/>
          </a:bodyPr>
          <a:lstStyle/>
          <a:p>
            <a:r>
              <a:rPr lang="ru-RU" sz="4400" dirty="0"/>
              <a:t>Затраты инвестора: прямые и скрытые</a:t>
            </a:r>
            <a:endParaRPr lang="ru-RU" sz="2200" b="1" dirty="0">
              <a:solidFill>
                <a:schemeClr val="accent2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588777"/>
            <a:ext cx="7856034" cy="3520885"/>
          </a:xfrm>
        </p:spPr>
        <p:txBody>
          <a:bodyPr>
            <a:normAutofit/>
          </a:bodyPr>
          <a:lstStyle/>
          <a:p>
            <a:pPr fontAlgn="base"/>
            <a:r>
              <a:rPr lang="ru-RU" dirty="0"/>
              <a:t>Комиссия брокера</a:t>
            </a:r>
          </a:p>
          <a:p>
            <a:pPr fontAlgn="base"/>
            <a:r>
              <a:rPr lang="ru-RU" dirty="0"/>
              <a:t>Комиссия депозитария </a:t>
            </a:r>
          </a:p>
          <a:p>
            <a:pPr fontAlgn="base"/>
            <a:r>
              <a:rPr lang="ru-RU" dirty="0"/>
              <a:t>Комиссия за погашение </a:t>
            </a:r>
            <a:r>
              <a:rPr lang="ru-RU" dirty="0" err="1"/>
              <a:t>цб</a:t>
            </a:r>
            <a:r>
              <a:rPr lang="ru-RU" dirty="0"/>
              <a:t>, вывод средств</a:t>
            </a:r>
          </a:p>
          <a:p>
            <a:pPr fontAlgn="base"/>
            <a:r>
              <a:rPr lang="ru-RU" dirty="0"/>
              <a:t>Не оптимальная цена покупки ценных бумаг</a:t>
            </a:r>
          </a:p>
          <a:p>
            <a:pPr fontAlgn="base"/>
            <a:r>
              <a:rPr lang="ru-RU" dirty="0"/>
              <a:t>Комиссии за управление (ПИФ, </a:t>
            </a:r>
            <a:r>
              <a:rPr lang="en-GB" dirty="0"/>
              <a:t>ETF</a:t>
            </a:r>
            <a:r>
              <a:rPr lang="ru-RU" dirty="0"/>
              <a:t>, </a:t>
            </a:r>
            <a:r>
              <a:rPr lang="en-GB" dirty="0"/>
              <a:t>MF)</a:t>
            </a:r>
            <a:endParaRPr lang="ru-RU" dirty="0"/>
          </a:p>
          <a:p>
            <a:pPr fontAlgn="base"/>
            <a:r>
              <a:rPr lang="en-GB" dirty="0"/>
              <a:t>Up-front</a:t>
            </a:r>
            <a:r>
              <a:rPr lang="ru-RU" dirty="0"/>
              <a:t> комиссия при продаже фондов</a:t>
            </a:r>
            <a:endParaRPr lang="en-GB" dirty="0"/>
          </a:p>
          <a:p>
            <a:pPr fontAlgn="base"/>
            <a:r>
              <a:rPr lang="ru-RU" dirty="0"/>
              <a:t>Встроенная комиссия продавца при продаже структурных и страховых продуктов </a:t>
            </a:r>
            <a:endParaRPr lang="ru-RU" b="1" dirty="0"/>
          </a:p>
          <a:p>
            <a:pPr fontAlgn="base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34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838395" y="5889459"/>
            <a:ext cx="7772400" cy="7666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00" b="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dirty="0">
                <a:solidFill>
                  <a:schemeClr val="accent2"/>
                </a:solidFill>
              </a:rPr>
              <a:t>Налоги и Расходы могут значительно снизить доходность  инвестиций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D9BB7AD-5989-7A42-9074-5B40CA55BB8D}"/>
              </a:ext>
            </a:extLst>
          </p:cNvPr>
          <p:cNvSpPr/>
          <p:nvPr/>
        </p:nvSpPr>
        <p:spPr>
          <a:xfrm>
            <a:off x="700074" y="1767270"/>
            <a:ext cx="80233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</a:rPr>
              <a:t>Мы не можем управлять рынком, но мы можем управлять нашими издержками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7300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mbria" charset="0"/>
                <a:ea typeface="Cambria" charset="0"/>
                <a:cs typeface="Cambria" charset="0"/>
              </a:rPr>
              <a:t>Too good to be true</a:t>
            </a:r>
            <a:endParaRPr lang="ru-RU" dirty="0">
              <a:latin typeface="Cambria" charset="0"/>
              <a:ea typeface="Cambria" charset="0"/>
              <a:cs typeface="Cambria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828800"/>
            <a:ext cx="7772400" cy="4544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  <a:p>
            <a:r>
              <a:rPr lang="ru-RU" dirty="0"/>
              <a:t>Структурные продукты</a:t>
            </a:r>
          </a:p>
          <a:p>
            <a:r>
              <a:rPr lang="ru-RU" dirty="0"/>
              <a:t>Накопительное страхование жизни</a:t>
            </a:r>
          </a:p>
          <a:p>
            <a:r>
              <a:rPr lang="ru-RU" dirty="0" err="1"/>
              <a:t>Низколиквидные</a:t>
            </a:r>
            <a:r>
              <a:rPr lang="ru-RU" dirty="0"/>
              <a:t> активы и высокодоходные стратегии</a:t>
            </a:r>
            <a:endParaRPr lang="en-GB" dirty="0"/>
          </a:p>
          <a:p>
            <a:r>
              <a:rPr lang="en-GB" dirty="0"/>
              <a:t>ETF </a:t>
            </a:r>
            <a:r>
              <a:rPr lang="ru-RU" dirty="0"/>
              <a:t>с плечом</a:t>
            </a:r>
          </a:p>
          <a:p>
            <a:r>
              <a:rPr lang="ru-RU" dirty="0"/>
              <a:t>Участие в </a:t>
            </a:r>
            <a:r>
              <a:rPr lang="en-GB" dirty="0"/>
              <a:t>IPO</a:t>
            </a:r>
            <a:endParaRPr lang="ru-RU" dirty="0"/>
          </a:p>
          <a:p>
            <a:r>
              <a:rPr lang="ru-RU" dirty="0" err="1"/>
              <a:t>Форекс</a:t>
            </a:r>
            <a:r>
              <a:rPr lang="ru-RU" dirty="0"/>
              <a:t> </a:t>
            </a:r>
          </a:p>
          <a:p>
            <a:endParaRPr lang="ru-RU" dirty="0"/>
          </a:p>
          <a:p>
            <a:pPr marL="0" indent="0" algn="ctr">
              <a:buNone/>
            </a:pPr>
            <a:r>
              <a:rPr lang="ru-RU" dirty="0">
                <a:solidFill>
                  <a:srgbClr val="C00000"/>
                </a:solidFill>
              </a:rPr>
              <a:t>и прочие неоднозначные продукты, как правило. 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C00000"/>
                </a:solidFill>
              </a:rPr>
              <a:t>обогащающие тех , кто их продает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810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889997"/>
          </a:xfrm>
        </p:spPr>
        <p:txBody>
          <a:bodyPr>
            <a:normAutofit/>
          </a:bodyPr>
          <a:lstStyle/>
          <a:p>
            <a:r>
              <a:rPr lang="ru-RU" sz="3600" dirty="0"/>
              <a:t>«вредные советы» в действии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3998794"/>
            <a:ext cx="7772400" cy="24293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Рекомендация  по индексу </a:t>
            </a:r>
            <a:r>
              <a:rPr lang="ru-RU" dirty="0" err="1"/>
              <a:t>волотильности</a:t>
            </a:r>
            <a:r>
              <a:rPr lang="ru-RU" dirty="0"/>
              <a:t> накануне выборов в США</a:t>
            </a:r>
          </a:p>
          <a:p>
            <a:r>
              <a:rPr lang="ru-RU" dirty="0"/>
              <a:t>Отрыв Байдена высок и после выборов индекс </a:t>
            </a:r>
            <a:r>
              <a:rPr lang="en-GB" dirty="0"/>
              <a:t>SP500 </a:t>
            </a:r>
            <a:r>
              <a:rPr lang="ru-RU" dirty="0"/>
              <a:t>будет падать</a:t>
            </a:r>
          </a:p>
          <a:p>
            <a:r>
              <a:rPr lang="ru-RU" dirty="0"/>
              <a:t>Инструмент рекомендован как защитный</a:t>
            </a:r>
          </a:p>
          <a:p>
            <a:pPr marL="0" indent="0" algn="ctr">
              <a:buNone/>
            </a:pPr>
            <a:r>
              <a:rPr lang="ru-RU" b="1" dirty="0"/>
              <a:t>На самом деле никто не знает , что будет с рынком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36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74629"/>
            <a:ext cx="7797546" cy="262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7637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2D1DD-C6EA-D646-916B-C966BC57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620837"/>
          </a:xfrm>
        </p:spPr>
        <p:txBody>
          <a:bodyPr>
            <a:normAutofit fontScale="90000"/>
          </a:bodyPr>
          <a:lstStyle/>
          <a:p>
            <a:r>
              <a:rPr lang="ru-RU" dirty="0"/>
              <a:t>И совет напоследок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411B18-2077-1443-B03F-249DAB09F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34305"/>
            <a:ext cx="7772400" cy="490718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Если  вы решили инвестировать  и у вас средства лежат на депозите в надежном банке, </a:t>
            </a:r>
            <a:r>
              <a:rPr lang="ru-RU" b="1" dirty="0"/>
              <a:t>не спешите</a:t>
            </a:r>
            <a:r>
              <a:rPr lang="ru-RU" dirty="0"/>
              <a:t>:</a:t>
            </a:r>
          </a:p>
          <a:p>
            <a:r>
              <a:rPr lang="ru-RU" dirty="0"/>
              <a:t>бежать на фондовый рынок</a:t>
            </a:r>
          </a:p>
          <a:p>
            <a:r>
              <a:rPr lang="ru-RU" dirty="0"/>
              <a:t>покупать недвижимость</a:t>
            </a:r>
          </a:p>
          <a:p>
            <a:r>
              <a:rPr lang="ru-RU" dirty="0"/>
              <a:t>по совету «экспертов» или рекламы инвестировать в  структурированные продукты и ИСЖ</a:t>
            </a:r>
          </a:p>
          <a:p>
            <a:pPr marL="0" indent="0">
              <a:buNone/>
            </a:pPr>
            <a:r>
              <a:rPr lang="ru-RU" dirty="0"/>
              <a:t>Потратьте </a:t>
            </a:r>
            <a:r>
              <a:rPr lang="ru-RU" b="1" dirty="0"/>
              <a:t>немного времени и минимум средств</a:t>
            </a:r>
            <a:r>
              <a:rPr lang="ru-RU" dirty="0"/>
              <a:t>, для того что бы получить  </a:t>
            </a:r>
            <a:r>
              <a:rPr lang="ru-RU" b="1" dirty="0"/>
              <a:t>базовые  финансовые знания</a:t>
            </a:r>
            <a:r>
              <a:rPr lang="ru-RU" dirty="0"/>
              <a:t>. </a:t>
            </a:r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ПОМНИТЕ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50% инвесторов теряют все свои деньги в первый год инвестирования на рынке </a:t>
            </a:r>
          </a:p>
          <a:p>
            <a:pPr marL="0" indent="0">
              <a:buNone/>
            </a:pPr>
            <a:endParaRPr lang="ru-RU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758C06-EE51-3641-91BD-4DBDEF7E2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4407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1DC47A8-3696-1E41-89D1-836310A28F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400" dirty="0"/>
              <a:t>Рациональное поведение в турбулентном мире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DA5ED4E3-0A00-C343-BF0E-2617A569E4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5406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DE2818-A021-6F48-B8EB-9ABBD5510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482" y="441004"/>
            <a:ext cx="4031435" cy="2021553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tx1"/>
                </a:solidFill>
              </a:rPr>
              <a:t>ПОЧЕМУ МЫ ВЕДЕМ СЕБЯ ИРРАЦИОНАЛЬНО ВО ВРЕМЯ ПАНДЕМИИ?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625AC42-0CA5-7644-8CD6-1016FB408B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3" r="10079" b="-2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97AFB2DB-2D94-054D-8947-EB543BE75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192" y="3154472"/>
            <a:ext cx="3690014" cy="3244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Как на наши решения влияют</a:t>
            </a:r>
          </a:p>
          <a:p>
            <a:r>
              <a:rPr lang="ru-RU" dirty="0"/>
              <a:t>Недоверие</a:t>
            </a:r>
          </a:p>
          <a:p>
            <a:r>
              <a:rPr lang="ru-RU" dirty="0"/>
              <a:t>Патернализм </a:t>
            </a:r>
          </a:p>
          <a:p>
            <a:r>
              <a:rPr lang="ru-RU" dirty="0"/>
              <a:t>Специфическое понимание ответственности</a:t>
            </a:r>
          </a:p>
          <a:p>
            <a:r>
              <a:rPr lang="ru-RU" dirty="0"/>
              <a:t>Азарт и русское «авось» </a:t>
            </a:r>
          </a:p>
          <a:p>
            <a:r>
              <a:rPr lang="ru-RU" dirty="0"/>
              <a:t>Страхи и неуверенность в завтрашнем дне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DE0F83B-7CA6-0B4E-917F-55D2F1F1C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39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85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112348"/>
          </a:xfrm>
        </p:spPr>
        <p:txBody>
          <a:bodyPr>
            <a:normAutofit fontScale="90000"/>
          </a:bodyPr>
          <a:lstStyle/>
          <a:p>
            <a:r>
              <a:rPr lang="ru-RU" dirty="0"/>
              <a:t>Российский рынок: </a:t>
            </a:r>
            <a:br>
              <a:rPr lang="ru-RU" dirty="0"/>
            </a:br>
            <a:r>
              <a:rPr lang="ru-RU" dirty="0"/>
              <a:t>удивляет каждый день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1770824"/>
            <a:ext cx="7772400" cy="2437713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/>
              <a:t>Снижение </a:t>
            </a:r>
            <a:r>
              <a:rPr lang="ru-RU" sz="2200" b="1" dirty="0"/>
              <a:t>ставки ЦБ РФ</a:t>
            </a:r>
          </a:p>
          <a:p>
            <a:r>
              <a:rPr lang="ru-RU" sz="2200" dirty="0"/>
              <a:t>Снижение </a:t>
            </a:r>
            <a:r>
              <a:rPr lang="ru-RU" sz="2200" b="1" dirty="0"/>
              <a:t>ставки в банках </a:t>
            </a:r>
            <a:r>
              <a:rPr lang="ru-RU" sz="2200" dirty="0"/>
              <a:t>по рублевым вкладам, практически нулевые ставки в долларах, вклады по евро многие просто не принимают</a:t>
            </a:r>
          </a:p>
          <a:p>
            <a:r>
              <a:rPr lang="ru-RU" sz="2200" dirty="0"/>
              <a:t>Новые </a:t>
            </a:r>
            <a:r>
              <a:rPr lang="ru-RU" sz="2200" b="1" dirty="0"/>
              <a:t>налоговые инициативы</a:t>
            </a:r>
          </a:p>
          <a:p>
            <a:r>
              <a:rPr lang="ru-RU" sz="2200" dirty="0"/>
              <a:t>Высокая </a:t>
            </a:r>
            <a:r>
              <a:rPr lang="ru-RU" sz="2200" b="1" dirty="0"/>
              <a:t>волатильность российского фондового рынка</a:t>
            </a:r>
            <a:endParaRPr lang="en-US" sz="2200" b="1" dirty="0"/>
          </a:p>
          <a:p>
            <a:r>
              <a:rPr lang="ru-RU" sz="2200" dirty="0"/>
              <a:t>Рост </a:t>
            </a:r>
            <a:r>
              <a:rPr lang="ru-RU" sz="2200" b="1" dirty="0"/>
              <a:t>курса доллара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4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45" y="4208537"/>
            <a:ext cx="3727539" cy="2429373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3963" y="4208537"/>
            <a:ext cx="3511817" cy="243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9770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1EF02-0E7A-CF4E-A1C6-1BF52CF3F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4000" dirty="0">
                <a:solidFill>
                  <a:schemeClr val="tx1"/>
                </a:solidFill>
              </a:rPr>
              <a:t>Специфика эпидемиологической угрозы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BB7A68-FCF6-EB46-A86C-1638105789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21407"/>
            <a:ext cx="7772400" cy="4373521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ru-RU" altLang="ru-RU" b="1" dirty="0"/>
              <a:t>невидимая</a:t>
            </a:r>
            <a:r>
              <a:rPr lang="ru-RU" altLang="ru-RU" dirty="0"/>
              <a:t> угроза;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/>
              <a:t>пришедшая </a:t>
            </a:r>
            <a:r>
              <a:rPr lang="ru-RU" altLang="ru-RU" b="1" dirty="0"/>
              <a:t>извне</a:t>
            </a:r>
            <a:r>
              <a:rPr lang="ru-RU" altLang="ru-RU" dirty="0"/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/>
              <a:t>индикаторами ее наступления являются </a:t>
            </a:r>
            <a:r>
              <a:rPr lang="ru-RU" altLang="ru-RU" b="1" dirty="0"/>
              <a:t>действия властей</a:t>
            </a:r>
            <a:r>
              <a:rPr lang="ru-RU" altLang="ru-RU" dirty="0"/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/>
              <a:t>сопряжена со </a:t>
            </a:r>
            <a:r>
              <a:rPr lang="ru-RU" altLang="ru-RU" b="1" dirty="0"/>
              <a:t>стигматизацией</a:t>
            </a:r>
            <a:r>
              <a:rPr lang="ru-RU" altLang="ru-RU" dirty="0"/>
              <a:t> жертв и всех, кто к ним причастен;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/>
              <a:t>провоцирует социальные </a:t>
            </a:r>
            <a:r>
              <a:rPr lang="ru-RU" altLang="ru-RU" b="1" dirty="0"/>
              <a:t>страхи и ксенофобию</a:t>
            </a:r>
            <a:r>
              <a:rPr lang="ru-RU" altLang="ru-RU" dirty="0"/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/>
              <a:t>требует </a:t>
            </a:r>
            <a:r>
              <a:rPr lang="ru-RU" altLang="ru-RU" b="1" dirty="0"/>
              <a:t>разобщения</a:t>
            </a:r>
            <a:r>
              <a:rPr lang="ru-RU" altLang="ru-RU" dirty="0"/>
              <a:t>, затрудняет солидаризацию;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/>
              <a:t>носит </a:t>
            </a:r>
            <a:r>
              <a:rPr lang="ru-RU" altLang="ru-RU" b="1" dirty="0"/>
              <a:t>длительный характер </a:t>
            </a:r>
            <a:r>
              <a:rPr lang="ru-RU" altLang="ru-RU" dirty="0"/>
              <a:t>и сказывается на всех сторонах жизни общества;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dirty="0"/>
              <a:t>создает социальные дилеммы, заставляющие </a:t>
            </a:r>
            <a:r>
              <a:rPr lang="ru-RU" altLang="ru-RU" b="1" dirty="0"/>
              <a:t>жертвовать гражданскими правами и свободами</a:t>
            </a:r>
            <a:r>
              <a:rPr lang="ru-RU" altLang="ru-RU" dirty="0"/>
              <a:t>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5B1F267-12C7-6644-B4B1-E836E438C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40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640266-9A2E-7047-A761-A2E9CB58EC16}"/>
              </a:ext>
            </a:extLst>
          </p:cNvPr>
          <p:cNvSpPr txBox="1"/>
          <p:nvPr/>
        </p:nvSpPr>
        <p:spPr>
          <a:xfrm>
            <a:off x="7256979" y="6408014"/>
            <a:ext cx="1213794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711914">
              <a:defRPr/>
            </a:pPr>
            <a:r>
              <a:rPr lang="en-US" sz="1200" dirty="0">
                <a:solidFill>
                  <a:prstClr val="black"/>
                </a:solidFill>
                <a:latin typeface="Cambria" panose="02040503050406030204" pitchFamily="18" charset="0"/>
              </a:rPr>
              <a:t>(</a:t>
            </a:r>
            <a:r>
              <a:rPr lang="ru-RU" sz="1200" dirty="0" err="1">
                <a:solidFill>
                  <a:prstClr val="black"/>
                </a:solidFill>
                <a:latin typeface="Cambria" panose="02040503050406030204" pitchFamily="18" charset="0"/>
              </a:rPr>
              <a:t>Нестик</a:t>
            </a:r>
            <a:r>
              <a:rPr lang="ru-RU" sz="1200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Cambria" panose="02040503050406030204" pitchFamily="18" charset="0"/>
              </a:rPr>
              <a:t>20</a:t>
            </a:r>
            <a:r>
              <a:rPr lang="ru-RU" sz="1200" dirty="0">
                <a:solidFill>
                  <a:prstClr val="black"/>
                </a:solidFill>
                <a:latin typeface="Cambria" panose="02040503050406030204" pitchFamily="18" charset="0"/>
              </a:rPr>
              <a:t>20</a:t>
            </a:r>
            <a:r>
              <a:rPr lang="en-US" sz="1200" dirty="0">
                <a:solidFill>
                  <a:prstClr val="black"/>
                </a:solidFill>
                <a:latin typeface="Cambria" panose="02040503050406030204" pitchFamily="18" charset="0"/>
              </a:rPr>
              <a:t>)</a:t>
            </a:r>
            <a:endParaRPr lang="ru-RU" sz="1200" dirty="0">
              <a:solidFill>
                <a:prstClr val="black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131BF4DB-16CA-964B-9157-97D7D4025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04" r="42326" b="567"/>
          <a:stretch/>
        </p:blipFill>
        <p:spPr bwMode="auto">
          <a:xfrm>
            <a:off x="6861660" y="374465"/>
            <a:ext cx="2277907" cy="192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177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E77AB-0000-1543-92D9-06A1BDA45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400" dirty="0">
                <a:sym typeface="Helvetica" pitchFamily="2" charset="0"/>
              </a:rPr>
              <a:t>Кризис доверия к социальным институтам и социальный пессимизм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03E779-CE77-F943-BC11-35A782ECA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41</a:t>
            </a:fld>
            <a:endParaRPr lang="ru-RU"/>
          </a:p>
        </p:txBody>
      </p:sp>
      <p:sp>
        <p:nvSpPr>
          <p:cNvPr id="5" name="(Edelman Trust Barometer, 2020)">
            <a:extLst>
              <a:ext uri="{FF2B5EF4-FFF2-40B4-BE49-F238E27FC236}">
                <a16:creationId xmlns:a16="http://schemas.microsoft.com/office/drawing/2014/main" id="{4CA91F79-969C-1544-9597-28F50515C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947" y="5380435"/>
            <a:ext cx="2196433" cy="265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none" lIns="34289" rIns="34289">
            <a:spAutoFit/>
          </a:bodyPr>
          <a:lstStyle>
            <a:lvl1pPr defTabSz="9461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defTabSz="9461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defTabSz="9461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defTabSz="9461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defTabSz="9461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282825" indent="3175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40025" indent="3175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197225" indent="3175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54425" indent="3175" defTabSz="9461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125">
                <a:solidFill>
                  <a:srgbClr val="000000"/>
                </a:solidFill>
                <a:latin typeface="Arial Nova" panose="020B0504020202020204" pitchFamily="34" charset="0"/>
              </a:rPr>
              <a:t>(Edelman Trust Barometer, 2020)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479B53CA-0222-1A48-9525-C699F277E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3987"/>
            <a:ext cx="2478881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DCFE04-E6BA-5947-ABA7-B1D5269D1436}"/>
              </a:ext>
            </a:extLst>
          </p:cNvPr>
          <p:cNvSpPr txBox="1"/>
          <p:nvPr/>
        </p:nvSpPr>
        <p:spPr>
          <a:xfrm>
            <a:off x="3036585" y="4665218"/>
            <a:ext cx="2162175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Уровень доверия к социальным институтам в России – 30</a:t>
            </a:r>
            <a:r>
              <a:rPr lang="en-US" sz="1350" dirty="0">
                <a:solidFill>
                  <a:srgbClr val="000000"/>
                </a:solidFill>
                <a:latin typeface="Arial Nova" panose="020F0502020204030204"/>
              </a:rPr>
              <a:t>%</a:t>
            </a: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 </a:t>
            </a: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16F2068-F32B-6B46-B259-23506C52334A}"/>
              </a:ext>
            </a:extLst>
          </p:cNvPr>
          <p:cNvCxnSpPr>
            <a:cxnSpLocks/>
          </p:cNvCxnSpPr>
          <p:nvPr/>
        </p:nvCxnSpPr>
        <p:spPr>
          <a:xfrm flipH="1">
            <a:off x="2830606" y="5437932"/>
            <a:ext cx="542925" cy="328613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4">
            <a:extLst>
              <a:ext uri="{FF2B5EF4-FFF2-40B4-BE49-F238E27FC236}">
                <a16:creationId xmlns:a16="http://schemas.microsoft.com/office/drawing/2014/main" id="{A7247D81-235C-AC4D-92A6-C149C2EBF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03" y="2229419"/>
            <a:ext cx="3368278" cy="32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2E378A7-2F6A-AC4C-9D32-120B8F869D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128" y="6272785"/>
            <a:ext cx="421727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ru-RU" sz="1350" dirty="0"/>
              <a:t> </a:t>
            </a:r>
            <a:r>
              <a:rPr lang="ru-RU" altLang="ru-RU" sz="1350" dirty="0"/>
              <a:t>(</a:t>
            </a:r>
            <a:r>
              <a:rPr lang="en-US" altLang="ru-RU" sz="1350" dirty="0"/>
              <a:t>Governance for Happiness</a:t>
            </a:r>
            <a:r>
              <a:rPr lang="ru-RU" altLang="ru-RU" sz="1350" dirty="0"/>
              <a:t>, </a:t>
            </a:r>
            <a:r>
              <a:rPr lang="en-US" altLang="ru-RU" sz="1350" dirty="0"/>
              <a:t>October 2019</a:t>
            </a:r>
            <a:r>
              <a:rPr lang="ru-RU" altLang="ru-RU" sz="13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1293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5FD7E2-75AF-4249-AC8D-8C26618D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4400" dirty="0"/>
              <a:t>Как за последний месяц изменилась … </a:t>
            </a:r>
            <a:br>
              <a:rPr lang="ru-RU" altLang="ru-RU" sz="4400" dirty="0"/>
            </a:br>
            <a:r>
              <a:rPr lang="ru-RU" altLang="ru-RU" sz="2200" dirty="0"/>
              <a:t>(% опрошенных; май 2020 г.)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61F7C9-3133-5F42-B737-7CCE73F7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42</a:t>
            </a:fld>
            <a:endParaRPr lang="ru-RU"/>
          </a:p>
        </p:txBody>
      </p:sp>
      <p:pic>
        <p:nvPicPr>
          <p:cNvPr id="5" name="Рисунок 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1FC1B85-444B-F04C-A14D-A14CF3CD2F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2173945"/>
            <a:ext cx="7987553" cy="4054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ADDB1D8E-65EC-064A-B3F2-451EF40A5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8875" y="6228365"/>
            <a:ext cx="221932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1350" dirty="0"/>
              <a:t>(</a:t>
            </a:r>
            <a:r>
              <a:rPr lang="ru-RU" altLang="ru-RU" sz="1350" dirty="0" err="1"/>
              <a:t>Макушева</a:t>
            </a:r>
            <a:r>
              <a:rPr lang="ru-RU" altLang="ru-RU" sz="1350" dirty="0"/>
              <a:t>, </a:t>
            </a:r>
            <a:r>
              <a:rPr lang="ru-RU" altLang="ru-RU" sz="1350" dirty="0" err="1"/>
              <a:t>Нестик</a:t>
            </a:r>
            <a:r>
              <a:rPr lang="ru-RU" altLang="ru-RU" sz="1350" dirty="0"/>
              <a:t>, 2020)</a:t>
            </a:r>
            <a:endParaRPr lang="en-US" altLang="ru-RU" sz="1350" dirty="0"/>
          </a:p>
        </p:txBody>
      </p:sp>
    </p:spTree>
    <p:extLst>
      <p:ext uri="{BB962C8B-B14F-4D97-AF65-F5344CB8AC3E}">
        <p14:creationId xmlns:p14="http://schemas.microsoft.com/office/powerpoint/2010/main" val="13993597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7B0AEB-A6C1-444C-AA39-30EE28E12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/>
              <a:t>Психологическая </a:t>
            </a:r>
            <a:r>
              <a:rPr lang="ru-RU" sz="4400" dirty="0" err="1"/>
              <a:t>травматизация</a:t>
            </a:r>
            <a:r>
              <a:rPr lang="ru-RU" sz="4400" dirty="0"/>
              <a:t> в период пандемии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CCD5BA-BDF0-4344-9942-8255DD053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43</a:t>
            </a:fld>
            <a:endParaRPr lang="ru-RU"/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E45A55AF-1E95-3A44-B13B-CB707AF23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550" y="2143350"/>
            <a:ext cx="5678003" cy="15121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DDAF28-C1EF-C64F-A340-60D7A7AEE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192" y="2143350"/>
            <a:ext cx="2454831" cy="2640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134A0E-CD04-9049-9829-5E3AC1774C35}"/>
              </a:ext>
            </a:extLst>
          </p:cNvPr>
          <p:cNvSpPr txBox="1"/>
          <p:nvPr/>
        </p:nvSpPr>
        <p:spPr>
          <a:xfrm>
            <a:off x="3464877" y="6176245"/>
            <a:ext cx="51838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ambria" panose="02040503050406030204" pitchFamily="18" charset="0"/>
              </a:rPr>
              <a:t>(ВОЗ, 2020; </a:t>
            </a:r>
            <a:r>
              <a:rPr lang="en" sz="1200" dirty="0" err="1">
                <a:latin typeface="Cambria" panose="02040503050406030204" pitchFamily="18" charset="0"/>
              </a:rPr>
              <a:t>Qiu</a:t>
            </a:r>
            <a:r>
              <a:rPr lang="en" sz="1200" dirty="0">
                <a:latin typeface="Cambria" panose="02040503050406030204" pitchFamily="18" charset="0"/>
              </a:rPr>
              <a:t> et al., 2020</a:t>
            </a:r>
            <a:r>
              <a:rPr lang="ru-RU" sz="1200" dirty="0">
                <a:latin typeface="Cambria" panose="02040503050406030204" pitchFamily="18" charset="0"/>
              </a:rPr>
              <a:t>; </a:t>
            </a:r>
            <a:r>
              <a:rPr lang="en" sz="1200" dirty="0" err="1">
                <a:latin typeface="Cambria" panose="02040503050406030204" pitchFamily="18" charset="0"/>
              </a:rPr>
              <a:t>Jahanshahi</a:t>
            </a:r>
            <a:r>
              <a:rPr lang="ru-RU" sz="1200" dirty="0">
                <a:latin typeface="Cambria" panose="02040503050406030204" pitchFamily="18" charset="0"/>
              </a:rPr>
              <a:t> </a:t>
            </a:r>
            <a:r>
              <a:rPr lang="en" sz="1200" dirty="0">
                <a:latin typeface="Cambria" panose="02040503050406030204" pitchFamily="18" charset="0"/>
              </a:rPr>
              <a:t>et</a:t>
            </a:r>
            <a:r>
              <a:rPr lang="ru-RU" sz="1200" dirty="0">
                <a:latin typeface="Cambria" panose="02040503050406030204" pitchFamily="18" charset="0"/>
              </a:rPr>
              <a:t> </a:t>
            </a:r>
            <a:r>
              <a:rPr lang="en" sz="1200" dirty="0">
                <a:latin typeface="Cambria" panose="02040503050406030204" pitchFamily="18" charset="0"/>
              </a:rPr>
              <a:t>al</a:t>
            </a:r>
            <a:r>
              <a:rPr lang="en-US" sz="1200" dirty="0">
                <a:latin typeface="Cambria" panose="02040503050406030204" pitchFamily="18" charset="0"/>
              </a:rPr>
              <a:t>.</a:t>
            </a:r>
            <a:r>
              <a:rPr lang="en" sz="1200" dirty="0">
                <a:latin typeface="Cambria" panose="02040503050406030204" pitchFamily="18" charset="0"/>
              </a:rPr>
              <a:t>, 2020</a:t>
            </a:r>
            <a:r>
              <a:rPr lang="ru-RU" sz="1200" dirty="0">
                <a:latin typeface="Cambria" panose="02040503050406030204" pitchFamily="18" charset="0"/>
              </a:rPr>
              <a:t>; </a:t>
            </a:r>
            <a:r>
              <a:rPr lang="en" sz="1200" dirty="0">
                <a:latin typeface="Cambria" panose="02040503050406030204" pitchFamily="18" charset="0"/>
              </a:rPr>
              <a:t>Kaiser</a:t>
            </a:r>
            <a:r>
              <a:rPr lang="ru-RU" sz="1200" dirty="0">
                <a:latin typeface="Cambria" panose="02040503050406030204" pitchFamily="18" charset="0"/>
              </a:rPr>
              <a:t> </a:t>
            </a:r>
            <a:r>
              <a:rPr lang="en" sz="1200" dirty="0">
                <a:latin typeface="Cambria" panose="02040503050406030204" pitchFamily="18" charset="0"/>
              </a:rPr>
              <a:t>Family</a:t>
            </a:r>
            <a:r>
              <a:rPr lang="ru-RU" sz="1200" dirty="0">
                <a:latin typeface="Cambria" panose="02040503050406030204" pitchFamily="18" charset="0"/>
              </a:rPr>
              <a:t> </a:t>
            </a:r>
            <a:r>
              <a:rPr lang="en" sz="1200" dirty="0">
                <a:latin typeface="Cambria" panose="02040503050406030204" pitchFamily="18" charset="0"/>
              </a:rPr>
              <a:t>Foundation, 2020</a:t>
            </a:r>
            <a:r>
              <a:rPr lang="ru-RU" sz="1200" dirty="0">
                <a:latin typeface="Cambria" panose="02040503050406030204" pitchFamily="18" charset="0"/>
              </a:rPr>
              <a:t>; </a:t>
            </a:r>
            <a:r>
              <a:rPr lang="en" sz="1200" dirty="0" err="1">
                <a:latin typeface="Cambria" panose="02040503050406030204" pitchFamily="18" charset="0"/>
              </a:rPr>
              <a:t>Torales</a:t>
            </a:r>
            <a:r>
              <a:rPr lang="ru-RU" sz="1200" dirty="0">
                <a:latin typeface="Cambria" panose="02040503050406030204" pitchFamily="18" charset="0"/>
              </a:rPr>
              <a:t> </a:t>
            </a:r>
            <a:r>
              <a:rPr lang="en-US" sz="1200" dirty="0">
                <a:latin typeface="Cambria" panose="02040503050406030204" pitchFamily="18" charset="0"/>
              </a:rPr>
              <a:t>et al.,</a:t>
            </a:r>
            <a:r>
              <a:rPr lang="ru-RU" sz="1200" dirty="0">
                <a:latin typeface="Cambria" panose="02040503050406030204" pitchFamily="18" charset="0"/>
              </a:rPr>
              <a:t> 2020; </a:t>
            </a:r>
            <a:r>
              <a:rPr lang="en-US" sz="1200" dirty="0">
                <a:latin typeface="Cambria" panose="02040503050406030204" pitchFamily="18" charset="0"/>
              </a:rPr>
              <a:t>Rogers et al., 2020</a:t>
            </a:r>
            <a:r>
              <a:rPr lang="ru-RU" sz="1200" dirty="0">
                <a:latin typeface="Cambria" panose="02040503050406030204" pitchFamily="18" charset="0"/>
              </a:rPr>
              <a:t>; </a:t>
            </a:r>
            <a:r>
              <a:rPr lang="ru-RU" sz="1200" dirty="0" err="1">
                <a:latin typeface="Cambria" panose="02040503050406030204" pitchFamily="18" charset="0"/>
              </a:rPr>
              <a:t>Нестик</a:t>
            </a:r>
            <a:r>
              <a:rPr lang="ru-RU" sz="1200" dirty="0">
                <a:latin typeface="Cambria" panose="02040503050406030204" pitchFamily="18" charset="0"/>
              </a:rPr>
              <a:t>, 2020</a:t>
            </a:r>
            <a:r>
              <a:rPr lang="en" sz="1200" dirty="0">
                <a:latin typeface="Cambria" panose="02040503050406030204" pitchFamily="18" charset="0"/>
              </a:rPr>
              <a:t>)</a:t>
            </a:r>
            <a:endParaRPr lang="en" sz="1350" dirty="0">
              <a:latin typeface="Cambria" panose="020405030504060302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D36B965-0178-B040-9797-A7D756861DC2}"/>
              </a:ext>
            </a:extLst>
          </p:cNvPr>
          <p:cNvSpPr/>
          <p:nvPr/>
        </p:nvSpPr>
        <p:spPr>
          <a:xfrm>
            <a:off x="251520" y="3785131"/>
            <a:ext cx="6494968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" sz="1200" dirty="0">
              <a:latin typeface="Cambria" panose="020405030504060302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</a:rPr>
              <a:t>Мета-анализ 65 исследований:</a:t>
            </a:r>
            <a:r>
              <a:rPr lang="en" sz="1400" dirty="0">
                <a:latin typeface="Cambria" panose="02040503050406030204" pitchFamily="18" charset="0"/>
              </a:rPr>
              <a:t> </a:t>
            </a:r>
            <a:r>
              <a:rPr lang="ru-RU" sz="1400" dirty="0">
                <a:latin typeface="Cambria" panose="02040503050406030204" pitchFamily="18" charset="0"/>
              </a:rPr>
              <a:t>среди переболевших </a:t>
            </a:r>
            <a:r>
              <a:rPr lang="en" sz="1400" dirty="0">
                <a:latin typeface="Cambria" panose="02040503050406030204" pitchFamily="18" charset="0"/>
              </a:rPr>
              <a:t>SARS, MERS</a:t>
            </a:r>
            <a:r>
              <a:rPr lang="ru-RU" sz="1400" dirty="0">
                <a:latin typeface="Cambria" panose="02040503050406030204" pitchFamily="18" charset="0"/>
              </a:rPr>
              <a:t> и </a:t>
            </a:r>
            <a:r>
              <a:rPr lang="en" sz="1400" dirty="0">
                <a:latin typeface="Cambria" panose="02040503050406030204" pitchFamily="18" charset="0"/>
              </a:rPr>
              <a:t>COVID-1</a:t>
            </a:r>
            <a:r>
              <a:rPr lang="ru-RU" sz="1400" dirty="0">
                <a:latin typeface="Cambria" panose="02040503050406030204" pitchFamily="18" charset="0"/>
              </a:rPr>
              <a:t>9 32% испытывали ПТСР, 14,9% - депрессию,  и 15% - тревожные расстройства </a:t>
            </a:r>
            <a:r>
              <a:rPr lang="en-US" sz="1400" dirty="0">
                <a:latin typeface="Cambria" panose="02040503050406030204" pitchFamily="18" charset="0"/>
              </a:rPr>
              <a:t>(Rogers et al., 2020)</a:t>
            </a:r>
            <a:endParaRPr lang="ru-RU" sz="1400" dirty="0">
              <a:latin typeface="Cambria" panose="020405030504060302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sz="400" dirty="0">
              <a:latin typeface="Cambria" panose="020405030504060302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</a:rPr>
              <a:t>Рост симптоматики ПТСР от </a:t>
            </a:r>
            <a:r>
              <a:rPr lang="en" sz="1400" dirty="0">
                <a:latin typeface="Cambria" panose="02040503050406030204" pitchFamily="18" charset="0"/>
              </a:rPr>
              <a:t>4% </a:t>
            </a:r>
            <a:r>
              <a:rPr lang="ru-RU" sz="1400" dirty="0">
                <a:latin typeface="Cambria" panose="02040503050406030204" pitchFamily="18" charset="0"/>
              </a:rPr>
              <a:t>до</a:t>
            </a:r>
            <a:r>
              <a:rPr lang="en" sz="1400" dirty="0">
                <a:latin typeface="Cambria" panose="02040503050406030204" pitchFamily="18" charset="0"/>
              </a:rPr>
              <a:t> 41%; </a:t>
            </a:r>
            <a:r>
              <a:rPr lang="ru-RU" sz="1400" dirty="0">
                <a:latin typeface="Cambria" panose="02040503050406030204" pitchFamily="18" charset="0"/>
              </a:rPr>
              <a:t>рост тяжелых депрессивных расстройств на</a:t>
            </a:r>
            <a:r>
              <a:rPr lang="en" sz="1400" dirty="0">
                <a:latin typeface="Cambria" panose="02040503050406030204" pitchFamily="18" charset="0"/>
              </a:rPr>
              <a:t> 7% </a:t>
            </a:r>
            <a:r>
              <a:rPr lang="ru-RU" sz="1400" dirty="0">
                <a:latin typeface="Cambria" panose="02040503050406030204" pitchFamily="18" charset="0"/>
              </a:rPr>
              <a:t> (</a:t>
            </a:r>
            <a:r>
              <a:rPr lang="en" sz="1400" dirty="0">
                <a:latin typeface="Cambria" panose="02040503050406030204" pitchFamily="18" charset="0"/>
              </a:rPr>
              <a:t>Heather Mowbray, 2020</a:t>
            </a:r>
            <a:r>
              <a:rPr lang="ru-RU" sz="1400" dirty="0">
                <a:latin typeface="Cambria" panose="02040503050406030204" pitchFamily="18" charset="0"/>
              </a:rPr>
              <a:t>)</a:t>
            </a:r>
            <a:endParaRPr lang="en-US" sz="1400" dirty="0">
              <a:latin typeface="Cambria" panose="02040503050406030204" pitchFamily="18" charset="0"/>
            </a:endParaRPr>
          </a:p>
          <a:p>
            <a:endParaRPr lang="ru-RU" sz="400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1400" dirty="0">
                <a:latin typeface="Cambria" panose="02040503050406030204" pitchFamily="18" charset="0"/>
                <a:ea typeface="Times New Roman" panose="02020603050405020304" pitchFamily="18" charset="0"/>
              </a:rPr>
              <a:t>Среди людей, находившихся на карантине в связи с эпидемиями </a:t>
            </a:r>
            <a:r>
              <a:rPr lang="en-US" sz="1400" dirty="0">
                <a:latin typeface="Cambria" panose="02040503050406030204" pitchFamily="18" charset="0"/>
                <a:ea typeface="Times New Roman" panose="02020603050405020304" pitchFamily="18" charset="0"/>
              </a:rPr>
              <a:t>MERS</a:t>
            </a:r>
            <a:r>
              <a:rPr lang="ru-RU" sz="14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>
                <a:latin typeface="Cambria" panose="02040503050406030204" pitchFamily="18" charset="0"/>
                <a:ea typeface="Times New Roman" panose="02020603050405020304" pitchFamily="18" charset="0"/>
              </a:rPr>
              <a:t>SARS</a:t>
            </a:r>
            <a:r>
              <a:rPr lang="ru-RU" sz="1400" dirty="0"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1400" dirty="0">
                <a:latin typeface="Cambria" panose="02040503050406030204" pitchFamily="18" charset="0"/>
                <a:ea typeface="Times New Roman" panose="02020603050405020304" pitchFamily="18" charset="0"/>
              </a:rPr>
              <a:t>H</a:t>
            </a:r>
            <a:r>
              <a:rPr lang="ru-RU" sz="1400" dirty="0">
                <a:latin typeface="Cambria" panose="02040503050406030204" pitchFamily="18" charset="0"/>
                <a:ea typeface="Times New Roman" panose="02020603050405020304" pitchFamily="18" charset="0"/>
              </a:rPr>
              <a:t>1</a:t>
            </a:r>
            <a:r>
              <a:rPr lang="en-US" sz="1400" dirty="0">
                <a:latin typeface="Cambria" panose="02040503050406030204" pitchFamily="18" charset="0"/>
                <a:ea typeface="Times New Roman" panose="02020603050405020304" pitchFamily="18" charset="0"/>
              </a:rPr>
              <a:t>N</a:t>
            </a:r>
            <a:r>
              <a:rPr lang="ru-RU" sz="1400" dirty="0">
                <a:latin typeface="Cambria" panose="02040503050406030204" pitchFamily="18" charset="0"/>
                <a:ea typeface="Times New Roman" panose="02020603050405020304" pitchFamily="18" charset="0"/>
              </a:rPr>
              <a:t>1 и </a:t>
            </a:r>
            <a:r>
              <a:rPr lang="ru-RU" sz="1400" dirty="0" err="1">
                <a:latin typeface="Cambria" panose="02040503050406030204" pitchFamily="18" charset="0"/>
                <a:ea typeface="Times New Roman" panose="02020603050405020304" pitchFamily="18" charset="0"/>
              </a:rPr>
              <a:t>Эболы</a:t>
            </a:r>
            <a:r>
              <a:rPr lang="ru-RU" sz="1400" dirty="0">
                <a:latin typeface="Cambria" panose="02040503050406030204" pitchFamily="18" charset="0"/>
                <a:ea typeface="Times New Roman" panose="02020603050405020304" pitchFamily="18" charset="0"/>
              </a:rPr>
              <a:t> до 30% проявляли симптомы ПТСР, причем у 10% они наблюдались даже через 3 года после травмирующих событий (</a:t>
            </a:r>
            <a:r>
              <a:rPr lang="en-US" sz="1400" dirty="0">
                <a:latin typeface="Cambria" panose="02040503050406030204" pitchFamily="18" charset="0"/>
                <a:ea typeface="Times New Roman" panose="02020603050405020304" pitchFamily="18" charset="0"/>
              </a:rPr>
              <a:t>Brooks et al</a:t>
            </a:r>
            <a:r>
              <a:rPr lang="ru-RU" sz="1400" dirty="0">
                <a:latin typeface="Cambria" panose="02040503050406030204" pitchFamily="18" charset="0"/>
                <a:ea typeface="Times New Roman" panose="02020603050405020304" pitchFamily="18" charset="0"/>
              </a:rPr>
              <a:t>., 2020).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ru-RU" sz="3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3903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6C5DE-EF7A-B64E-9900-BF0B4B1CC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400" dirty="0" err="1"/>
              <a:t>Алармизм</a:t>
            </a:r>
            <a:r>
              <a:rPr lang="ru-RU" altLang="ru-RU" sz="4400" dirty="0"/>
              <a:t> вызывает психологические защиты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8B21BD5-28A2-1E47-A078-6D4009C85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44</a:t>
            </a:fld>
            <a:endParaRPr lang="ru-RU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A4C0B97-4A2B-3748-A5EF-2BF04E70C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163" y="1954286"/>
            <a:ext cx="25003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ТРЕВОГА ПО ПОВОДУ ГЛОБАЛЬНЫХ РИСКОВ</a:t>
            </a:r>
          </a:p>
          <a:p>
            <a:pPr algn="ctr"/>
            <a:r>
              <a:rPr lang="ru-RU" alt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+</a:t>
            </a:r>
          </a:p>
          <a:p>
            <a:pPr algn="ctr"/>
            <a:r>
              <a:rPr lang="ru-RU" alt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ЧУВСТВО БЕСПОМОЩНОСТИ</a:t>
            </a:r>
          </a:p>
          <a:p>
            <a:pPr algn="ctr"/>
            <a:endParaRPr lang="ru-RU" altLang="ru-RU" sz="15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Стрелка: влево 4">
            <a:extLst>
              <a:ext uri="{FF2B5EF4-FFF2-40B4-BE49-F238E27FC236}">
                <a16:creationId xmlns:a16="http://schemas.microsoft.com/office/drawing/2014/main" id="{26824F77-341C-FA4B-864F-75501D9C2B0C}"/>
              </a:ext>
            </a:extLst>
          </p:cNvPr>
          <p:cNvSpPr/>
          <p:nvPr/>
        </p:nvSpPr>
        <p:spPr>
          <a:xfrm>
            <a:off x="4590820" y="2145434"/>
            <a:ext cx="675085" cy="675085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 dirty="0"/>
          </a:p>
        </p:txBody>
      </p:sp>
      <p:pic>
        <p:nvPicPr>
          <p:cNvPr id="7" name="Рисунок 7">
            <a:extLst>
              <a:ext uri="{FF2B5EF4-FFF2-40B4-BE49-F238E27FC236}">
                <a16:creationId xmlns:a16="http://schemas.microsoft.com/office/drawing/2014/main" id="{C0993204-A79F-1042-BDCF-E944EC69E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34" y="3663785"/>
            <a:ext cx="1021556" cy="1022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0">
            <a:extLst>
              <a:ext uri="{FF2B5EF4-FFF2-40B4-BE49-F238E27FC236}">
                <a16:creationId xmlns:a16="http://schemas.microsoft.com/office/drawing/2014/main" id="{5A183943-705A-0A40-82F1-AB6E05938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849" y="5122300"/>
            <a:ext cx="559594" cy="59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2">
            <a:extLst>
              <a:ext uri="{FF2B5EF4-FFF2-40B4-BE49-F238E27FC236}">
                <a16:creationId xmlns:a16="http://schemas.microsoft.com/office/drawing/2014/main" id="{298078A8-E26A-F049-99F5-02D0351CF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496" y="4882985"/>
            <a:ext cx="1017984" cy="106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6">
            <a:extLst>
              <a:ext uri="{FF2B5EF4-FFF2-40B4-BE49-F238E27FC236}">
                <a16:creationId xmlns:a16="http://schemas.microsoft.com/office/drawing/2014/main" id="{46A60F53-92E6-144E-B9C3-C0EE8E76C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077" y="3976919"/>
            <a:ext cx="860822" cy="78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7">
            <a:extLst>
              <a:ext uri="{FF2B5EF4-FFF2-40B4-BE49-F238E27FC236}">
                <a16:creationId xmlns:a16="http://schemas.microsoft.com/office/drawing/2014/main" id="{6896E4D8-FB3C-3344-B1AE-463DBA1D4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97" y="1869289"/>
            <a:ext cx="4275534" cy="145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282825" indent="3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740025" indent="3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197225" indent="3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654425" indent="31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alt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ВЕРА В СЛУХИ И КОНСПИРОЛОГИЧЕСКИЕ ТЕОРИИ</a:t>
            </a:r>
          </a:p>
          <a:p>
            <a:pPr>
              <a:buFont typeface="Arial" panose="020B0604020202020204" pitchFamily="34" charset="0"/>
              <a:buChar char="•"/>
            </a:pPr>
            <a:endParaRPr lang="ru-RU" altLang="ru-RU" sz="1500" b="1" dirty="0">
              <a:solidFill>
                <a:srgbClr val="C00000"/>
              </a:solidFill>
              <a:latin typeface="Cambria" panose="020405030504060302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altLang="ru-RU" sz="1500" b="1" dirty="0">
                <a:solidFill>
                  <a:srgbClr val="C00000"/>
                </a:solidFill>
                <a:latin typeface="Cambria" panose="02040503050406030204" pitchFamily="18" charset="0"/>
              </a:rPr>
              <a:t>НЕДООЦЕНКА ВЕРОЯТНОСТИ И СЕРЬЕЗНОСТИ УГРОЗЫ</a:t>
            </a:r>
          </a:p>
          <a:p>
            <a:pPr>
              <a:buFont typeface="Arial" panose="020B0604020202020204" pitchFamily="34" charset="0"/>
              <a:buChar char="•"/>
            </a:pPr>
            <a:endParaRPr lang="ru-RU" altLang="ru-RU" sz="135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Прямоугольник 18">
            <a:extLst>
              <a:ext uri="{FF2B5EF4-FFF2-40B4-BE49-F238E27FC236}">
                <a16:creationId xmlns:a16="http://schemas.microsoft.com/office/drawing/2014/main" id="{60EC551C-C86B-DE44-9B2F-E337FD1F6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5309" y="6215294"/>
            <a:ext cx="33706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altLang="ru-RU" sz="1200" dirty="0">
                <a:cs typeface="Times New Roman" panose="02020603050405020304" pitchFamily="18" charset="0"/>
              </a:rPr>
              <a:t>(</a:t>
            </a:r>
            <a:r>
              <a:rPr lang="en-US" altLang="ru-RU" sz="1200" dirty="0" err="1">
                <a:cs typeface="Times New Roman" panose="02020603050405020304" pitchFamily="18" charset="0"/>
              </a:rPr>
              <a:t>Kellstedt</a:t>
            </a:r>
            <a:r>
              <a:rPr lang="en-US" altLang="ru-RU" sz="1200" dirty="0">
                <a:cs typeface="Times New Roman" panose="02020603050405020304" pitchFamily="18" charset="0"/>
              </a:rPr>
              <a:t> et al., 2008</a:t>
            </a:r>
            <a:r>
              <a:rPr lang="ru-RU" altLang="ru-RU" sz="1200" dirty="0">
                <a:cs typeface="Times New Roman" panose="02020603050405020304" pitchFamily="18" charset="0"/>
              </a:rPr>
              <a:t>; </a:t>
            </a:r>
            <a:r>
              <a:rPr lang="en-US" altLang="ru-RU" sz="1200" dirty="0" err="1">
                <a:cs typeface="Times New Roman" panose="02020603050405020304" pitchFamily="18" charset="0"/>
              </a:rPr>
              <a:t>Stoknes</a:t>
            </a:r>
            <a:r>
              <a:rPr lang="en-US" altLang="ru-RU" sz="1200" dirty="0">
                <a:cs typeface="Times New Roman" panose="02020603050405020304" pitchFamily="18" charset="0"/>
              </a:rPr>
              <a:t>, 2015</a:t>
            </a:r>
            <a:r>
              <a:rPr lang="ru-RU" altLang="ru-RU" sz="1200" dirty="0">
                <a:cs typeface="Times New Roman" panose="02020603050405020304" pitchFamily="18" charset="0"/>
              </a:rPr>
              <a:t>; </a:t>
            </a:r>
            <a:r>
              <a:rPr lang="en-US" altLang="ru-RU" sz="1200" dirty="0" err="1"/>
              <a:t>Hornsey</a:t>
            </a:r>
            <a:r>
              <a:rPr lang="en-US" altLang="ru-RU" sz="1200" dirty="0"/>
              <a:t> et al</a:t>
            </a:r>
            <a:r>
              <a:rPr lang="ru-RU" altLang="ru-RU" sz="1200" dirty="0"/>
              <a:t>., 2016; </a:t>
            </a:r>
            <a:r>
              <a:rPr lang="ru-RU" altLang="ru-RU" sz="1200" dirty="0" err="1"/>
              <a:t>Нестик</a:t>
            </a:r>
            <a:r>
              <a:rPr lang="ru-RU" altLang="ru-RU" sz="1200" dirty="0">
                <a:cs typeface="Times New Roman" panose="02020603050405020304" pitchFamily="18" charset="0"/>
              </a:rPr>
              <a:t>, 2018)</a:t>
            </a:r>
            <a:endParaRPr lang="ru-RU" altLang="ru-RU" sz="1200" dirty="0"/>
          </a:p>
        </p:txBody>
      </p:sp>
      <p:pic>
        <p:nvPicPr>
          <p:cNvPr id="13" name="Рисунок 6">
            <a:extLst>
              <a:ext uri="{FF2B5EF4-FFF2-40B4-BE49-F238E27FC236}">
                <a16:creationId xmlns:a16="http://schemas.microsoft.com/office/drawing/2014/main" id="{0EACFC31-9FF2-294E-9164-69578350E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731" y="4821073"/>
            <a:ext cx="803672" cy="929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33">
            <a:extLst>
              <a:ext uri="{FF2B5EF4-FFF2-40B4-BE49-F238E27FC236}">
                <a16:creationId xmlns:a16="http://schemas.microsoft.com/office/drawing/2014/main" id="{311D4D7B-0C08-2D43-BAD9-E6B976FB8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671" y="3748319"/>
            <a:ext cx="12668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E8A10BC-3543-E647-AE72-9162A162B953}"/>
              </a:ext>
            </a:extLst>
          </p:cNvPr>
          <p:cNvSpPr/>
          <p:nvPr/>
        </p:nvSpPr>
        <p:spPr>
          <a:xfrm>
            <a:off x="852524" y="3208117"/>
            <a:ext cx="3990940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500" b="1" dirty="0" err="1"/>
              <a:t>Сверхоптимизм</a:t>
            </a:r>
            <a:endParaRPr lang="ru-RU" altLang="ru-RU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dirty="0"/>
              <a:t>Мы </a:t>
            </a:r>
            <a:r>
              <a:rPr lang="ru-RU" altLang="ru-RU" sz="1400" b="1" dirty="0"/>
              <a:t>переоцениваем маловероятные риски</a:t>
            </a:r>
            <a:r>
              <a:rPr lang="en-US" altLang="ru-RU" sz="1400" b="1" dirty="0"/>
              <a:t> </a:t>
            </a:r>
            <a:r>
              <a:rPr lang="ru-RU" altLang="ru-RU" sz="1400" dirty="0"/>
              <a:t>при столкновении с их наглядными примерами; гораздо более </a:t>
            </a:r>
            <a:r>
              <a:rPr lang="ru-RU" altLang="ru-RU" sz="1400" b="1" dirty="0"/>
              <a:t>вероятные риски недооцениваются, если они описываются абстрактными прогнозами </a:t>
            </a:r>
            <a:r>
              <a:rPr lang="ru-RU" altLang="ru-RU" sz="1400" dirty="0"/>
              <a:t>(</a:t>
            </a:r>
            <a:r>
              <a:rPr lang="en-US" altLang="ru-RU" sz="1400" dirty="0"/>
              <a:t>Weber</a:t>
            </a:r>
            <a:r>
              <a:rPr lang="ru-RU" altLang="ru-RU" sz="1400" dirty="0"/>
              <a:t>, 2006; </a:t>
            </a:r>
            <a:r>
              <a:rPr lang="en-US" altLang="ru-RU" sz="1400" dirty="0"/>
              <a:t>Smith</a:t>
            </a:r>
            <a:r>
              <a:rPr lang="ru-RU" altLang="ru-RU" sz="1400" dirty="0"/>
              <a:t>, </a:t>
            </a:r>
            <a:r>
              <a:rPr lang="en-US" altLang="ru-RU" sz="1400" dirty="0"/>
              <a:t>Leiserowitz</a:t>
            </a:r>
            <a:r>
              <a:rPr lang="ru-RU" altLang="ru-RU" sz="1400" dirty="0"/>
              <a:t>, 2014; </a:t>
            </a:r>
            <a:r>
              <a:rPr lang="en-US" altLang="ru-RU" sz="1400" dirty="0"/>
              <a:t>S</a:t>
            </a:r>
            <a:r>
              <a:rPr lang="ru-RU" altLang="ru-RU" sz="1400" dirty="0" err="1"/>
              <a:t>lovic</a:t>
            </a:r>
            <a:r>
              <a:rPr lang="ru-RU" altLang="ru-RU" sz="1400" dirty="0"/>
              <a:t>, 2013).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1400" b="1" dirty="0"/>
              <a:t>новые и неопределенные угрозы уподобляются уже известным </a:t>
            </a:r>
            <a:r>
              <a:rPr lang="ru-RU" altLang="ru-RU" sz="1400" dirty="0"/>
              <a:t>(</a:t>
            </a:r>
            <a:r>
              <a:rPr lang="en-US" altLang="ru-RU" sz="1400" dirty="0"/>
              <a:t>Wagner, 1998; </a:t>
            </a:r>
            <a:r>
              <a:rPr lang="ru-RU" altLang="ru-RU" sz="1400" dirty="0"/>
              <a:t>Емельянова, 2016).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ru-RU" sz="1400" dirty="0"/>
          </a:p>
        </p:txBody>
      </p:sp>
    </p:spTree>
    <p:extLst>
      <p:ext uri="{BB962C8B-B14F-4D97-AF65-F5344CB8AC3E}">
        <p14:creationId xmlns:p14="http://schemas.microsoft.com/office/powerpoint/2010/main" val="37454230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19996-C7BD-E041-817A-17272921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400" dirty="0"/>
              <a:t>В периоды кризисов горизонт планирования сокращается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D37F5A5-A19D-154E-9B14-77ABFE419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45</a:t>
            </a:fld>
            <a:endParaRPr lang="ru-RU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5722F089-43B2-7B49-8FD8-72BCB4E4D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934" y="3211041"/>
            <a:ext cx="4607663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altLang="ru-RU" sz="135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905CD06-8947-3F4F-A500-E8429D6F872A}"/>
              </a:ext>
            </a:extLst>
          </p:cNvPr>
          <p:cNvSpPr/>
          <p:nvPr/>
        </p:nvSpPr>
        <p:spPr>
          <a:xfrm>
            <a:off x="457591" y="2224733"/>
            <a:ext cx="5865019" cy="7986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Одни люди стараются планировать свою жизнь на несколько лет вперед. Другие строят планы только на короткий срок. А как поступаете Вы? </a:t>
            </a:r>
            <a:br>
              <a:rPr lang="ru-RU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</a:br>
            <a:r>
              <a:rPr lang="ru-RU" sz="9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(%</a:t>
            </a:r>
            <a:r>
              <a:rPr lang="ru-RU" sz="9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900" i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всех опрошенных)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94F68A-980B-DD43-B9F3-475A85E17B02}"/>
              </a:ext>
            </a:extLst>
          </p:cNvPr>
          <p:cNvSpPr txBox="1"/>
          <p:nvPr/>
        </p:nvSpPr>
        <p:spPr>
          <a:xfrm>
            <a:off x="6096001" y="3594423"/>
            <a:ext cx="3031331" cy="20774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7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*Разница между положительными и отрицательными ответами</a:t>
            </a:r>
          </a:p>
        </p:txBody>
      </p:sp>
      <p:graphicFrame>
        <p:nvGraphicFramePr>
          <p:cNvPr id="8" name="Диаграмма 22">
            <a:extLst>
              <a:ext uri="{FF2B5EF4-FFF2-40B4-BE49-F238E27FC236}">
                <a16:creationId xmlns:a16="http://schemas.microsoft.com/office/drawing/2014/main" id="{CEBC0DCE-249D-794E-8F56-05347AFBD3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8197997"/>
              </p:ext>
            </p:extLst>
          </p:nvPr>
        </p:nvGraphicFramePr>
        <p:xfrm>
          <a:off x="4943963" y="2935205"/>
          <a:ext cx="4057650" cy="3117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Диаграмма" r:id="rId3" imgW="36576000" imgH="20243800" progId="Excel.Chart.8">
                  <p:embed followColorScheme="full"/>
                </p:oleObj>
              </mc:Choice>
              <mc:Fallback>
                <p:oleObj name="Диаграмма" r:id="rId3" imgW="36576000" imgH="20243800" progId="Excel.Chart.8">
                  <p:embed followColorScheme="full"/>
                  <p:pic>
                    <p:nvPicPr>
                      <p:cNvPr id="43018" name="Диаграмма 22">
                        <a:extLst>
                          <a:ext uri="{FF2B5EF4-FFF2-40B4-BE49-F238E27FC236}">
                            <a16:creationId xmlns:a16="http://schemas.microsoft.com/office/drawing/2014/main" id="{DD4A2369-E4A1-D94A-B9C6-9ED6AE9D599E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963" y="2935205"/>
                        <a:ext cx="4057650" cy="3117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2FEE0F4-C733-EB48-A64A-B08BB6515D4D}"/>
              </a:ext>
            </a:extLst>
          </p:cNvPr>
          <p:cNvSpPr txBox="1"/>
          <p:nvPr/>
        </p:nvSpPr>
        <p:spPr>
          <a:xfrm>
            <a:off x="6520720" y="2244203"/>
            <a:ext cx="2202656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3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</a:rPr>
              <a:t>Индекс горизонта планирования*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572D73-B4B0-1943-B63C-FB05951B0818}"/>
              </a:ext>
            </a:extLst>
          </p:cNvPr>
          <p:cNvSpPr txBox="1"/>
          <p:nvPr/>
        </p:nvSpPr>
        <p:spPr>
          <a:xfrm>
            <a:off x="7069689" y="6272785"/>
            <a:ext cx="1413657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350" dirty="0">
                <a:solidFill>
                  <a:srgbClr val="000000"/>
                </a:solidFill>
                <a:latin typeface="Cambria" panose="02040503050406030204" pitchFamily="18" charset="0"/>
              </a:rPr>
              <a:t>(ВЦИОМ, 2020)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F7D0E4-73DF-8B44-ABF4-75112B32E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47" y="3389868"/>
            <a:ext cx="4598147" cy="2225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E5E26BC-91EC-7548-8210-13FDC46F8FCA}"/>
              </a:ext>
            </a:extLst>
          </p:cNvPr>
          <p:cNvSpPr txBox="1"/>
          <p:nvPr/>
        </p:nvSpPr>
        <p:spPr>
          <a:xfrm>
            <a:off x="3492704" y="5818953"/>
            <a:ext cx="11641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latin typeface="Cambria" panose="02040503050406030204" pitchFamily="18" charset="0"/>
              </a:rPr>
              <a:t>(ФОМ, 2020)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572EA3-3699-C94D-9293-8F838B17E454}"/>
              </a:ext>
            </a:extLst>
          </p:cNvPr>
          <p:cNvSpPr txBox="1"/>
          <p:nvPr/>
        </p:nvSpPr>
        <p:spPr>
          <a:xfrm>
            <a:off x="6322610" y="5862562"/>
            <a:ext cx="1300356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1350">
                <a:latin typeface="Cambria" panose="02040503050406030204" pitchFamily="18" charset="0"/>
              </a:rPr>
              <a:t>                             </a:t>
            </a:r>
            <a:endParaRPr lang="ru-RU" sz="135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1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1" name="Диаграмма 7">
            <a:extLst>
              <a:ext uri="{FF2B5EF4-FFF2-40B4-BE49-F238E27FC236}">
                <a16:creationId xmlns:a16="http://schemas.microsoft.com/office/drawing/2014/main" id="{9F35B5C3-FB59-7042-9D0B-EEB0D046D8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0412928"/>
              </p:ext>
            </p:extLst>
          </p:nvPr>
        </p:nvGraphicFramePr>
        <p:xfrm>
          <a:off x="271463" y="1812492"/>
          <a:ext cx="8648700" cy="3217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Диаграмма" r:id="rId4" imgW="36576000" imgH="20243800" progId="Excel.Chart.8">
                  <p:embed followColorScheme="full"/>
                </p:oleObj>
              </mc:Choice>
              <mc:Fallback>
                <p:oleObj name="Диаграмма" r:id="rId4" imgW="36576000" imgH="20243800" progId="Excel.Chart.8">
                  <p:embed followColorScheme="full"/>
                  <p:pic>
                    <p:nvPicPr>
                      <p:cNvPr id="40961" name="Диаграмма 7">
                        <a:extLst>
                          <a:ext uri="{FF2B5EF4-FFF2-40B4-BE49-F238E27FC236}">
                            <a16:creationId xmlns:a16="http://schemas.microsoft.com/office/drawing/2014/main" id="{9F35B5C3-FB59-7042-9D0B-EEB0D046D8B4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3" y="1812492"/>
                        <a:ext cx="8648700" cy="32170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2" name="Прямоугольник 8">
            <a:extLst>
              <a:ext uri="{FF2B5EF4-FFF2-40B4-BE49-F238E27FC236}">
                <a16:creationId xmlns:a16="http://schemas.microsoft.com/office/drawing/2014/main" id="{A8B6C109-A780-9346-823E-1B506485B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570" y="3056524"/>
            <a:ext cx="613171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500" dirty="0">
                <a:solidFill>
                  <a:srgbClr val="EB6357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России необходима «твердая рука», которая наведет в стране порядок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3C9351A-3E65-A24E-AAE5-9AD5C754A87A}"/>
              </a:ext>
            </a:extLst>
          </p:cNvPr>
          <p:cNvSpPr/>
          <p:nvPr/>
        </p:nvSpPr>
        <p:spPr>
          <a:xfrm>
            <a:off x="582217" y="1962511"/>
            <a:ext cx="458390" cy="1126331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59FCE9-3247-D340-BE02-3D740A65F001}"/>
              </a:ext>
            </a:extLst>
          </p:cNvPr>
          <p:cNvSpPr/>
          <p:nvPr/>
        </p:nvSpPr>
        <p:spPr>
          <a:xfrm>
            <a:off x="4149329" y="1950604"/>
            <a:ext cx="2297906" cy="1138238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2165B43-1C52-2344-8015-8B023870BE69}"/>
              </a:ext>
            </a:extLst>
          </p:cNvPr>
          <p:cNvSpPr/>
          <p:nvPr/>
        </p:nvSpPr>
        <p:spPr>
          <a:xfrm>
            <a:off x="7720013" y="1910124"/>
            <a:ext cx="1092994" cy="1178719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5E082C-5FC4-C54F-9729-8D43A3FDD1E4}"/>
              </a:ext>
            </a:extLst>
          </p:cNvPr>
          <p:cNvSpPr txBox="1"/>
          <p:nvPr/>
        </p:nvSpPr>
        <p:spPr>
          <a:xfrm>
            <a:off x="245269" y="1711289"/>
            <a:ext cx="8852297" cy="30008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            </a:t>
            </a:r>
          </a:p>
        </p:txBody>
      </p:sp>
      <p:sp>
        <p:nvSpPr>
          <p:cNvPr id="40967" name="Прямоугольник 11">
            <a:extLst>
              <a:ext uri="{FF2B5EF4-FFF2-40B4-BE49-F238E27FC236}">
                <a16:creationId xmlns:a16="http://schemas.microsoft.com/office/drawing/2014/main" id="{C688E021-DF67-3040-ACE4-5762D55F10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1469592"/>
            <a:ext cx="60971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1500">
                <a:solidFill>
                  <a:srgbClr val="00957F"/>
                </a:solidFill>
                <a:latin typeface="Franklin Gothic Book" panose="020B0503020102020204" pitchFamily="34" charset="0"/>
                <a:cs typeface="Calibri" panose="020F0502020204030204" pitchFamily="34" charset="0"/>
              </a:rPr>
              <a:t>Права и свободы, демократия — это то, от чего нельзя отказаться ни при каких обстоятельствах</a:t>
            </a:r>
          </a:p>
        </p:txBody>
      </p:sp>
      <p:sp>
        <p:nvSpPr>
          <p:cNvPr id="40968" name="TextBox 2">
            <a:extLst>
              <a:ext uri="{FF2B5EF4-FFF2-40B4-BE49-F238E27FC236}">
                <a16:creationId xmlns:a16="http://schemas.microsoft.com/office/drawing/2014/main" id="{1BA16FCD-5F43-DE4A-9B3E-214B8F74F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1528" y="517303"/>
            <a:ext cx="2632472" cy="445506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  <a:p>
            <a:endParaRPr lang="ru-RU" altLang="ru-RU" sz="1350"/>
          </a:p>
        </p:txBody>
      </p:sp>
      <p:sp>
        <p:nvSpPr>
          <p:cNvPr id="40969" name="Заголовок 1">
            <a:extLst>
              <a:ext uri="{FF2B5EF4-FFF2-40B4-BE49-F238E27FC236}">
                <a16:creationId xmlns:a16="http://schemas.microsoft.com/office/drawing/2014/main" id="{AB6EA39B-5F8B-6F41-B4D8-6EBE8693A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570" y="484455"/>
            <a:ext cx="7543800" cy="388144"/>
          </a:xfrm>
        </p:spPr>
        <p:txBody>
          <a:bodyPr>
            <a:noAutofit/>
          </a:bodyPr>
          <a:lstStyle/>
          <a:p>
            <a:r>
              <a:rPr lang="ru-RU" altLang="ru-RU" sz="2400" dirty="0"/>
              <a:t>ПАТЕРНАЛИЗМ и ОСЛАБЛЕНИЕ ДЕМОКРАТИЙ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A2CFF83E-008B-DA42-9FDC-ACDB291CAA22}"/>
              </a:ext>
            </a:extLst>
          </p:cNvPr>
          <p:cNvSpPr/>
          <p:nvPr/>
        </p:nvSpPr>
        <p:spPr>
          <a:xfrm>
            <a:off x="309563" y="1174317"/>
            <a:ext cx="7818835" cy="3485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 panose="020B0503020102020204" pitchFamily="34" charset="0"/>
              </a:rPr>
              <a:t>Сейчас я перечислю несколько суждений, выберите из них одно, с которым Вы в большей степени согласны </a:t>
            </a:r>
            <a:r>
              <a:rPr lang="ru-RU" sz="7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Times New Roman" panose="02020603050405020304" pitchFamily="18" charset="0"/>
              </a:rPr>
              <a:t>(%</a:t>
            </a:r>
            <a:r>
              <a:rPr lang="ru-RU" sz="7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Times New Roman" panose="02020603050405020304" pitchFamily="18" charset="0"/>
              </a:rPr>
              <a:t> </a:t>
            </a:r>
            <a:r>
              <a:rPr lang="ru-RU" sz="7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Times New Roman" panose="02020603050405020304" pitchFamily="18" charset="0"/>
              </a:rPr>
              <a:t>от всех опрошенных, сумма ответов не равна 100%, так как не отображены затруднившиеся с ответом</a:t>
            </a:r>
            <a:r>
              <a:rPr lang="ru-RU" sz="750" i="1" dirty="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4C3C6C6-9837-7F4B-8F77-80E96D69F89B}"/>
              </a:ext>
            </a:extLst>
          </p:cNvPr>
          <p:cNvSpPr/>
          <p:nvPr/>
        </p:nvSpPr>
        <p:spPr>
          <a:xfrm>
            <a:off x="6577012" y="1494596"/>
            <a:ext cx="2349104" cy="32085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350" dirty="0">
                <a:solidFill>
                  <a:srgbClr val="333132"/>
                </a:solidFill>
                <a:latin typeface="Cambria" panose="02040503050406030204" pitchFamily="18" charset="0"/>
              </a:rPr>
              <a:t>По данным ВЦИОМ на 29 мая (10 волна, </a:t>
            </a:r>
            <a:r>
              <a:rPr lang="en-US" sz="1350" dirty="0">
                <a:solidFill>
                  <a:srgbClr val="333132"/>
                </a:solidFill>
                <a:latin typeface="Cambria" panose="02040503050406030204" pitchFamily="18" charset="0"/>
              </a:rPr>
              <a:t>N=</a:t>
            </a:r>
            <a:r>
              <a:rPr lang="ru-RU" sz="1350" dirty="0">
                <a:solidFill>
                  <a:srgbClr val="333132"/>
                </a:solidFill>
                <a:latin typeface="Cambria" panose="02040503050406030204" pitchFamily="18" charset="0"/>
              </a:rPr>
              <a:t>1600)</a:t>
            </a:r>
            <a:r>
              <a:rPr lang="en-US" sz="1350" dirty="0">
                <a:solidFill>
                  <a:srgbClr val="333132"/>
                </a:solidFill>
                <a:latin typeface="Cambria" panose="02040503050406030204" pitchFamily="18" charset="0"/>
              </a:rPr>
              <a:t>:</a:t>
            </a:r>
          </a:p>
          <a:p>
            <a:pPr>
              <a:defRPr/>
            </a:pPr>
            <a:endParaRPr lang="en-US" sz="1350" b="1" dirty="0">
              <a:solidFill>
                <a:srgbClr val="333132"/>
              </a:solidFill>
              <a:latin typeface="Cambria" panose="02040503050406030204" pitchFamily="18" charset="0"/>
            </a:endParaRPr>
          </a:p>
          <a:p>
            <a:pPr>
              <a:defRPr/>
            </a:pPr>
            <a:r>
              <a:rPr lang="ru-RU" sz="1350" b="1" dirty="0">
                <a:solidFill>
                  <a:srgbClr val="333132"/>
                </a:solidFill>
                <a:latin typeface="Cambria" panose="02040503050406030204" pitchFamily="18" charset="0"/>
              </a:rPr>
              <a:t>49% </a:t>
            </a:r>
            <a:r>
              <a:rPr lang="ru-RU" sz="1350" dirty="0">
                <a:solidFill>
                  <a:srgbClr val="333132"/>
                </a:solidFill>
                <a:latin typeface="Cambria" panose="02040503050406030204" pitchFamily="18" charset="0"/>
              </a:rPr>
              <a:t>россиян считают, что России необходима </a:t>
            </a:r>
            <a:r>
              <a:rPr lang="ru-RU" sz="1350" b="1" dirty="0">
                <a:solidFill>
                  <a:srgbClr val="333132"/>
                </a:solidFill>
                <a:latin typeface="Cambria" panose="02040503050406030204" pitchFamily="18" charset="0"/>
              </a:rPr>
              <a:t>«твердая рука»</a:t>
            </a:r>
            <a:r>
              <a:rPr lang="en" sz="1350" dirty="0">
                <a:solidFill>
                  <a:srgbClr val="333132"/>
                </a:solidFill>
                <a:latin typeface="Cambria" panose="02040503050406030204" pitchFamily="18" charset="0"/>
              </a:rPr>
              <a:t>;</a:t>
            </a:r>
          </a:p>
          <a:p>
            <a:pPr>
              <a:defRPr/>
            </a:pPr>
            <a:endParaRPr lang="ru-RU" sz="1350" dirty="0">
              <a:solidFill>
                <a:srgbClr val="333132"/>
              </a:solidFill>
              <a:latin typeface="Cambria" panose="02040503050406030204" pitchFamily="18" charset="0"/>
            </a:endParaRPr>
          </a:p>
          <a:p>
            <a:pPr>
              <a:defRPr/>
            </a:pPr>
            <a:r>
              <a:rPr lang="en-US" sz="1350" b="1" dirty="0">
                <a:solidFill>
                  <a:srgbClr val="333132"/>
                </a:solidFill>
                <a:latin typeface="Cambria" panose="02040503050406030204" pitchFamily="18" charset="0"/>
              </a:rPr>
              <a:t>58% </a:t>
            </a:r>
            <a:r>
              <a:rPr lang="ru-RU" sz="1350" dirty="0">
                <a:solidFill>
                  <a:srgbClr val="333132"/>
                </a:solidFill>
                <a:latin typeface="Cambria" panose="02040503050406030204" pitchFamily="18" charset="0"/>
              </a:rPr>
              <a:t>считают, что сейчас </a:t>
            </a:r>
            <a:r>
              <a:rPr lang="ru-RU" sz="1350" b="1" dirty="0">
                <a:solidFill>
                  <a:srgbClr val="333132"/>
                </a:solidFill>
                <a:latin typeface="Cambria" panose="02040503050406030204" pitchFamily="18" charset="0"/>
              </a:rPr>
              <a:t>каждая страна должна думать прежде всего о своих гражданах</a:t>
            </a:r>
            <a:r>
              <a:rPr lang="ru-RU" sz="1350" dirty="0">
                <a:solidFill>
                  <a:srgbClr val="333132"/>
                </a:solidFill>
                <a:latin typeface="Cambria" panose="02040503050406030204" pitchFamily="18" charset="0"/>
              </a:rPr>
              <a:t>, накапливать собственные ресурсы</a:t>
            </a:r>
          </a:p>
          <a:p>
            <a:pPr>
              <a:defRPr/>
            </a:pPr>
            <a:endParaRPr lang="en" sz="1350" dirty="0">
              <a:solidFill>
                <a:srgbClr val="333132"/>
              </a:solidFill>
              <a:latin typeface="Cambria" panose="02040503050406030204" pitchFamily="18" charset="0"/>
            </a:endParaRPr>
          </a:p>
          <a:p>
            <a:pPr>
              <a:defRPr/>
            </a:pPr>
            <a:endParaRPr lang="ru-RU" sz="135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205195-0FA0-744D-8788-BC6CDAD8A514}"/>
              </a:ext>
            </a:extLst>
          </p:cNvPr>
          <p:cNvSpPr txBox="1"/>
          <p:nvPr/>
        </p:nvSpPr>
        <p:spPr>
          <a:xfrm>
            <a:off x="7490890" y="4252417"/>
            <a:ext cx="1413657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350" dirty="0">
                <a:solidFill>
                  <a:srgbClr val="000000"/>
                </a:solidFill>
                <a:latin typeface="Cambria" panose="02040503050406030204" pitchFamily="18" charset="0"/>
              </a:rPr>
              <a:t>(ВЦИОМ, 2020)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AB94E9B0-9E99-A146-984D-3BFB756FFEB4}"/>
              </a:ext>
            </a:extLst>
          </p:cNvPr>
          <p:cNvSpPr/>
          <p:nvPr/>
        </p:nvSpPr>
        <p:spPr>
          <a:xfrm>
            <a:off x="548511" y="4240968"/>
            <a:ext cx="388098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rgbClr val="333132"/>
                </a:solidFill>
                <a:latin typeface="Cambria" panose="02040503050406030204" pitchFamily="18" charset="0"/>
              </a:rPr>
              <a:t>Анализ реакции обществ на угрозы, связанные с изменением климата, природными бедствиями и эпидемиями в </a:t>
            </a:r>
            <a:r>
              <a:rPr lang="en" sz="1400" dirty="0">
                <a:solidFill>
                  <a:srgbClr val="333132"/>
                </a:solidFill>
                <a:latin typeface="Cambria" panose="02040503050406030204" pitchFamily="18" charset="0"/>
              </a:rPr>
              <a:t>1949–2016</a:t>
            </a:r>
            <a:r>
              <a:rPr lang="ru-RU" sz="1400" dirty="0">
                <a:solidFill>
                  <a:srgbClr val="333132"/>
                </a:solidFill>
                <a:latin typeface="Cambria" panose="02040503050406030204" pitchFamily="18" charset="0"/>
              </a:rPr>
              <a:t> гг.</a:t>
            </a:r>
            <a:r>
              <a:rPr lang="en" sz="1400" dirty="0">
                <a:solidFill>
                  <a:srgbClr val="333132"/>
                </a:solidFill>
                <a:latin typeface="Cambria" panose="020405030504060302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mbria" panose="02040503050406030204" pitchFamily="18" charset="0"/>
              </a:rPr>
              <a:t>показывает, что интенсивность эпидемиологической угрозы снижает уровень прозрачности выборов, гражданских свобод и участия в политической жизни</a:t>
            </a:r>
            <a:r>
              <a:rPr lang="en" sz="1400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endParaRPr lang="ru-RU" sz="14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D355EAC5-C9AE-034F-B33C-6CC692D16F8F}"/>
              </a:ext>
            </a:extLst>
          </p:cNvPr>
          <p:cNvSpPr/>
          <p:nvPr/>
        </p:nvSpPr>
        <p:spPr>
          <a:xfrm>
            <a:off x="4749158" y="6074714"/>
            <a:ext cx="234153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" sz="1300" dirty="0">
                <a:solidFill>
                  <a:srgbClr val="000000"/>
                </a:solidFill>
                <a:latin typeface="Cambria" panose="02040503050406030204" pitchFamily="18" charset="0"/>
              </a:rPr>
              <a:t>(</a:t>
            </a:r>
            <a:r>
              <a:rPr lang="en-US" sz="1300" dirty="0" err="1">
                <a:solidFill>
                  <a:srgbClr val="000000"/>
                </a:solidFill>
                <a:latin typeface="Cambria" panose="02040503050406030204" pitchFamily="18" charset="0"/>
              </a:rPr>
              <a:t>Kusano</a:t>
            </a:r>
            <a:r>
              <a:rPr lang="en-US" sz="1300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1300" dirty="0" err="1">
                <a:solidFill>
                  <a:srgbClr val="000000"/>
                </a:solidFill>
                <a:latin typeface="Cambria" panose="02040503050406030204" pitchFamily="18" charset="0"/>
              </a:rPr>
              <a:t>Kemmelmeier</a:t>
            </a:r>
            <a:r>
              <a:rPr lang="en-US" sz="1300" dirty="0">
                <a:solidFill>
                  <a:srgbClr val="000000"/>
                </a:solidFill>
                <a:latin typeface="Cambria" panose="02040503050406030204" pitchFamily="18" charset="0"/>
              </a:rPr>
              <a:t>, 2020)</a:t>
            </a:r>
            <a:endParaRPr lang="ru-RU" sz="130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999149-C926-8E4A-88AF-74A5F651C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152" y="4364615"/>
            <a:ext cx="274955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2118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>
            <a:extLst>
              <a:ext uri="{FF2B5EF4-FFF2-40B4-BE49-F238E27FC236}">
                <a16:creationId xmlns:a16="http://schemas.microsoft.com/office/drawing/2014/main" id="{1F2CA8D2-42F1-CE49-9AB2-77662D82B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513" y="947739"/>
            <a:ext cx="6559154" cy="611981"/>
          </a:xfrm>
        </p:spPr>
        <p:txBody>
          <a:bodyPr>
            <a:noAutofit/>
          </a:bodyPr>
          <a:lstStyle/>
          <a:p>
            <a:r>
              <a:rPr lang="ru-RU" altLang="ru-RU" sz="3600" dirty="0"/>
              <a:t>РАСТЕТ ПОТРЕБНОСТЬ В ПРОСТЫХ РЕШЕНИЯХ</a:t>
            </a:r>
          </a:p>
        </p:txBody>
      </p:sp>
      <p:pic>
        <p:nvPicPr>
          <p:cNvPr id="37890" name="Объект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7F0D0EE-6739-0440-9539-2FE16E7456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1514" y="2457869"/>
            <a:ext cx="4421980" cy="2996803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C8EA518-8CE9-2942-9AAC-5ACAF22803FE}"/>
              </a:ext>
            </a:extLst>
          </p:cNvPr>
          <p:cNvSpPr/>
          <p:nvPr/>
        </p:nvSpPr>
        <p:spPr>
          <a:xfrm>
            <a:off x="6469856" y="5454672"/>
            <a:ext cx="204671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" sz="1350" dirty="0">
                <a:solidFill>
                  <a:srgbClr val="000000"/>
                </a:solidFill>
                <a:latin typeface="Arial Nova" panose="020F0502020204030204"/>
              </a:rPr>
              <a:t>(</a:t>
            </a:r>
            <a:r>
              <a:rPr lang="en" sz="1350" dirty="0" err="1">
                <a:solidFill>
                  <a:srgbClr val="000000"/>
                </a:solidFill>
                <a:latin typeface="Arial Nova" panose="020F0502020204030204"/>
              </a:rPr>
              <a:t>Karwowski</a:t>
            </a: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 </a:t>
            </a:r>
            <a:r>
              <a:rPr lang="en-US" sz="1350" dirty="0">
                <a:solidFill>
                  <a:srgbClr val="000000"/>
                </a:solidFill>
                <a:latin typeface="Arial Nova" panose="020F0502020204030204"/>
              </a:rPr>
              <a:t>et al., 2020)</a:t>
            </a:r>
            <a:r>
              <a:rPr lang="en" sz="1350" dirty="0">
                <a:solidFill>
                  <a:srgbClr val="000000"/>
                </a:solidFill>
                <a:latin typeface="Arial Nova" panose="020F0502020204030204"/>
              </a:rPr>
              <a:t> </a:t>
            </a:r>
            <a:endParaRPr lang="ru-RU" sz="1350" dirty="0">
              <a:solidFill>
                <a:srgbClr val="000000"/>
              </a:solidFill>
              <a:latin typeface="Arial Nova" panose="020F0502020204030204"/>
            </a:endParaRPr>
          </a:p>
        </p:txBody>
      </p:sp>
      <p:pic>
        <p:nvPicPr>
          <p:cNvPr id="37892" name="Рисунок 6">
            <a:extLst>
              <a:ext uri="{FF2B5EF4-FFF2-40B4-BE49-F238E27FC236}">
                <a16:creationId xmlns:a16="http://schemas.microsoft.com/office/drawing/2014/main" id="{77AA7787-A302-EC44-AA63-FE46D804A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079" y="1127523"/>
            <a:ext cx="521494" cy="48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27188D-49F2-E142-9478-36BF8B2CCD42}"/>
              </a:ext>
            </a:extLst>
          </p:cNvPr>
          <p:cNvSpPr txBox="1"/>
          <p:nvPr/>
        </p:nvSpPr>
        <p:spPr>
          <a:xfrm>
            <a:off x="5614988" y="2215753"/>
            <a:ext cx="2952750" cy="30008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           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127258-D433-0D4D-AF54-91EB56D18F13}"/>
              </a:ext>
            </a:extLst>
          </p:cNvPr>
          <p:cNvSpPr/>
          <p:nvPr/>
        </p:nvSpPr>
        <p:spPr>
          <a:xfrm>
            <a:off x="5093494" y="2457869"/>
            <a:ext cx="3740944" cy="300082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Снижение уровня критического мышления (</a:t>
            </a:r>
            <a:r>
              <a:rPr lang="ru-RU" sz="1350" dirty="0" err="1">
                <a:solidFill>
                  <a:srgbClr val="000000"/>
                </a:solidFill>
                <a:latin typeface="Arial Nova" panose="020F0502020204030204"/>
              </a:rPr>
              <a:t>Ениколопов</a:t>
            </a: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 и др., 2020)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350" dirty="0">
              <a:solidFill>
                <a:srgbClr val="000000"/>
              </a:solidFill>
              <a:latin typeface="Arial Nova" panose="020F0502020204030204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при росте воспринимаемой угрозы общество становится более готовым к  отказу от свобод в пользу безопасности, гарантируемой государством (</a:t>
            </a:r>
            <a:r>
              <a:rPr lang="ru-RU" sz="1350" dirty="0" err="1">
                <a:solidFill>
                  <a:srgbClr val="000000"/>
                </a:solidFill>
                <a:latin typeface="Arial Nova" panose="020F0502020204030204"/>
              </a:rPr>
              <a:t>Doty</a:t>
            </a: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 </a:t>
            </a:r>
            <a:r>
              <a:rPr lang="ru-RU" sz="1350" dirty="0" err="1">
                <a:solidFill>
                  <a:srgbClr val="000000"/>
                </a:solidFill>
                <a:latin typeface="Arial Nova" panose="020F0502020204030204"/>
              </a:rPr>
              <a:t>et</a:t>
            </a: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 </a:t>
            </a:r>
            <a:r>
              <a:rPr lang="ru-RU" sz="1350" dirty="0" err="1">
                <a:solidFill>
                  <a:srgbClr val="000000"/>
                </a:solidFill>
                <a:latin typeface="Arial Nova" panose="020F0502020204030204"/>
              </a:rPr>
              <a:t>al</a:t>
            </a: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., 1991; </a:t>
            </a:r>
            <a:r>
              <a:rPr lang="ru-RU" sz="1350" dirty="0" err="1">
                <a:solidFill>
                  <a:srgbClr val="000000"/>
                </a:solidFill>
                <a:latin typeface="Arial Nova" panose="020F0502020204030204"/>
              </a:rPr>
              <a:t>McCann</a:t>
            </a: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, 1997; </a:t>
            </a:r>
            <a:r>
              <a:rPr lang="ru-RU" sz="1350" dirty="0" err="1">
                <a:solidFill>
                  <a:srgbClr val="000000"/>
                </a:solidFill>
                <a:latin typeface="Arial Nova" panose="020F0502020204030204"/>
              </a:rPr>
              <a:t>Willer</a:t>
            </a: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, 2004);</a:t>
            </a: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endParaRPr lang="ru-RU" sz="1350" dirty="0">
              <a:solidFill>
                <a:srgbClr val="000000"/>
              </a:solidFill>
              <a:latin typeface="Arial Nova" panose="020F0502020204030204"/>
            </a:endParaRPr>
          </a:p>
          <a:p>
            <a:pPr marL="214313" indent="-214313">
              <a:buFont typeface="Arial" panose="020B0604020202020204" pitchFamily="34" charset="0"/>
              <a:buChar char="•"/>
              <a:defRPr/>
            </a:pPr>
            <a:r>
              <a:rPr lang="ru-RU" sz="1350" dirty="0">
                <a:solidFill>
                  <a:srgbClr val="000000"/>
                </a:solidFill>
                <a:latin typeface="Arial Nova" panose="020F0502020204030204"/>
              </a:rPr>
              <a:t>тревога по поводу пандемии COVID-19 усиливает потребность в простых решениях, провоцирует сдвиг к консервативным ценностям и поддержку авторитарных политиков-популистов</a:t>
            </a:r>
          </a:p>
        </p:txBody>
      </p:sp>
    </p:spTree>
    <p:extLst>
      <p:ext uri="{BB962C8B-B14F-4D97-AF65-F5344CB8AC3E}">
        <p14:creationId xmlns:p14="http://schemas.microsoft.com/office/powerpoint/2010/main" val="32825356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3AD6D-15EC-504B-8B55-C94D1F8A3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sz="4000" dirty="0"/>
              <a:t>КАКИЕ ПСИХОЛОГИЧЕСКИЕ ЭФФЕКТЫ ВО ВРЕМЯ КРИЗИСА МЕШАЮТ ПОИСКУ РЕШЕНИЙ?</a:t>
            </a:r>
            <a:endParaRPr lang="ru-RU" sz="4000" dirty="0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F7A0C018-BBCC-9740-9FB1-086C4EB72FCC}"/>
              </a:ext>
            </a:extLst>
          </p:cNvPr>
          <p:cNvSpPr txBox="1">
            <a:spLocks/>
          </p:cNvSpPr>
          <p:nvPr/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100" b="1" kern="1200" spc="-7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DCF12F-2620-4DEF-BCC2-760112B13002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1931BED4-345B-F547-A808-161AA0059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814" y="4429089"/>
            <a:ext cx="3198812" cy="101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5" tIns="45621" rIns="91245" bIns="4562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>
                <a:solidFill>
                  <a:srgbClr val="C00000"/>
                </a:solidFill>
                <a:latin typeface="+mn-lt"/>
              </a:rPr>
              <a:t>Конформность и следование за авторитетами</a:t>
            </a:r>
            <a:endParaRPr lang="ru-RU" altLang="ru-RU" sz="20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70F1054-9D04-B347-BAB2-0F241EAC7AE0}"/>
              </a:ext>
            </a:extLst>
          </p:cNvPr>
          <p:cNvSpPr/>
          <p:nvPr/>
        </p:nvSpPr>
        <p:spPr>
          <a:xfrm>
            <a:off x="1623061" y="3576905"/>
            <a:ext cx="291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C00000"/>
                </a:solidFill>
                <a:cs typeface="Arial" panose="020B0604020202020204" pitchFamily="34" charset="0"/>
              </a:rPr>
              <a:t>Сужение временного горизонта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A5069AA6-8392-514B-938D-908FE6079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6984" y="2511811"/>
            <a:ext cx="2534083" cy="101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5" tIns="45621" rIns="91245" bIns="4562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C00000"/>
                </a:solidFill>
                <a:latin typeface="+mn-lt"/>
              </a:rPr>
              <a:t>Тревога усиливает </a:t>
            </a:r>
          </a:p>
          <a:p>
            <a:r>
              <a:rPr lang="ru-RU" altLang="ru-RU" sz="2000" b="1" dirty="0">
                <a:solidFill>
                  <a:srgbClr val="C00000"/>
                </a:solidFill>
                <a:latin typeface="+mn-lt"/>
              </a:rPr>
              <a:t>шаблонность </a:t>
            </a:r>
            <a:r>
              <a:rPr lang="ru-RU" altLang="ru-RU" sz="2000" dirty="0">
                <a:solidFill>
                  <a:srgbClr val="C00000"/>
                </a:solidFill>
                <a:latin typeface="+mn-lt"/>
              </a:rPr>
              <a:t>мышления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808AC768-6E26-5441-B05D-ABAD38058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6781" y="2711766"/>
            <a:ext cx="3062287" cy="163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5" tIns="45621" rIns="91245" bIns="4562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dirty="0">
                <a:solidFill>
                  <a:srgbClr val="C00000"/>
                </a:solidFill>
                <a:latin typeface="+mn-lt"/>
              </a:rPr>
              <a:t>Обеднение </a:t>
            </a:r>
            <a:r>
              <a:rPr lang="ru-RU" altLang="ru-RU" sz="2000" b="1" dirty="0">
                <a:solidFill>
                  <a:srgbClr val="C00000"/>
                </a:solidFill>
                <a:latin typeface="+mn-lt"/>
              </a:rPr>
              <a:t>сети </a:t>
            </a:r>
            <a:r>
              <a:rPr lang="ru-RU" altLang="ru-RU" sz="2000" dirty="0">
                <a:solidFill>
                  <a:srgbClr val="C00000"/>
                </a:solidFill>
                <a:latin typeface="+mn-lt"/>
              </a:rPr>
              <a:t>внешних </a:t>
            </a:r>
            <a:r>
              <a:rPr lang="ru-RU" altLang="ru-RU" sz="2000" b="1" dirty="0">
                <a:solidFill>
                  <a:srgbClr val="C00000"/>
                </a:solidFill>
                <a:latin typeface="+mn-lt"/>
              </a:rPr>
              <a:t>личных контактов</a:t>
            </a:r>
            <a:r>
              <a:rPr lang="ru-RU" altLang="ru-RU" sz="2000" dirty="0">
                <a:solidFill>
                  <a:srgbClr val="C00000"/>
                </a:solidFill>
                <a:latin typeface="+mn-lt"/>
              </a:rPr>
              <a:t>: сокращение источников информации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09ED760E-8164-374E-8F8E-7E0B24E2F9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220" y="6115685"/>
            <a:ext cx="4867695" cy="5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361" tIns="45227" rIns="90361" bIns="45227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kumimoji="0" lang="ru-RU" altLang="ru-RU" sz="1400" dirty="0">
                <a:solidFill>
                  <a:srgbClr val="000000"/>
                </a:solidFill>
                <a:latin typeface="+mn-lt"/>
              </a:rPr>
              <a:t>(</a:t>
            </a:r>
            <a:r>
              <a:rPr kumimoji="0" lang="en" altLang="ru-RU" sz="1400" dirty="0">
                <a:solidFill>
                  <a:srgbClr val="000000"/>
                </a:solidFill>
                <a:latin typeface="+mn-lt"/>
              </a:rPr>
              <a:t>De </a:t>
            </a:r>
            <a:r>
              <a:rPr kumimoji="0" lang="en" altLang="ru-RU" sz="1400" dirty="0" err="1">
                <a:solidFill>
                  <a:srgbClr val="000000"/>
                </a:solidFill>
                <a:latin typeface="+mn-lt"/>
              </a:rPr>
              <a:t>Grada</a:t>
            </a:r>
            <a:r>
              <a:rPr kumimoji="0" lang="en" altLang="ru-RU" sz="1400" dirty="0">
                <a:solidFill>
                  <a:srgbClr val="000000"/>
                </a:solidFill>
                <a:latin typeface="+mn-lt"/>
              </a:rPr>
              <a:t> et al., 1999; </a:t>
            </a:r>
            <a:r>
              <a:rPr kumimoji="0" lang="en" altLang="ru-RU" sz="1400" dirty="0" err="1">
                <a:solidFill>
                  <a:srgbClr val="000000"/>
                </a:solidFill>
                <a:latin typeface="+mn-lt"/>
              </a:rPr>
              <a:t>Pierro</a:t>
            </a:r>
            <a:r>
              <a:rPr kumimoji="0" lang="en" altLang="ru-RU" sz="1400" dirty="0">
                <a:solidFill>
                  <a:srgbClr val="000000"/>
                </a:solidFill>
                <a:latin typeface="+mn-lt"/>
              </a:rPr>
              <a:t> et al., 2003; Kerr, Tindale, 2004; Rhee, 2007; </a:t>
            </a:r>
            <a:r>
              <a:rPr kumimoji="0" lang="en-US" altLang="ru-RU" sz="1400" dirty="0">
                <a:solidFill>
                  <a:srgbClr val="000000"/>
                </a:solidFill>
                <a:latin typeface="+mn-lt"/>
              </a:rPr>
              <a:t>Dean, 2009; </a:t>
            </a:r>
            <a:r>
              <a:rPr kumimoji="0" lang="ru-RU" altLang="ru-RU" sz="1400" dirty="0" err="1">
                <a:solidFill>
                  <a:srgbClr val="000000"/>
                </a:solidFill>
                <a:latin typeface="+mn-lt"/>
              </a:rPr>
              <a:t>Нестик</a:t>
            </a:r>
            <a:r>
              <a:rPr kumimoji="0" lang="ru-RU" altLang="ru-RU" sz="1400" dirty="0">
                <a:solidFill>
                  <a:srgbClr val="000000"/>
                </a:solidFill>
                <a:latin typeface="+mn-lt"/>
              </a:rPr>
              <a:t>, 2014</a:t>
            </a:r>
            <a:r>
              <a:rPr kumimoji="0" lang="en-US" altLang="ru-RU" sz="1400" dirty="0">
                <a:solidFill>
                  <a:srgbClr val="000000"/>
                </a:solidFill>
                <a:latin typeface="+mn-lt"/>
              </a:rPr>
              <a:t>, 2018</a:t>
            </a:r>
            <a:r>
              <a:rPr kumimoji="0" lang="ru-RU" altLang="ru-RU" sz="1400" dirty="0">
                <a:solidFill>
                  <a:srgbClr val="000000"/>
                </a:solidFill>
                <a:latin typeface="+mn-lt"/>
              </a:rPr>
              <a:t>)</a:t>
            </a:r>
          </a:p>
        </p:txBody>
      </p:sp>
      <p:pic>
        <p:nvPicPr>
          <p:cNvPr id="11" name="Picture 79" descr="HistoryPeople">
            <a:extLst>
              <a:ext uri="{FF2B5EF4-FFF2-40B4-BE49-F238E27FC236}">
                <a16:creationId xmlns:a16="http://schemas.microsoft.com/office/drawing/2014/main" id="{0857E1D2-5E41-3E43-85E4-712FFC366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07316" y="4612521"/>
            <a:ext cx="592377" cy="4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79" descr="HistoryPeople">
            <a:extLst>
              <a:ext uri="{FF2B5EF4-FFF2-40B4-BE49-F238E27FC236}">
                <a16:creationId xmlns:a16="http://schemas.microsoft.com/office/drawing/2014/main" id="{9773CD97-6BB5-1E47-BE39-30159AE0E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8690" y="4542011"/>
            <a:ext cx="592377" cy="4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9" descr="HistoryPeople">
            <a:extLst>
              <a:ext uri="{FF2B5EF4-FFF2-40B4-BE49-F238E27FC236}">
                <a16:creationId xmlns:a16="http://schemas.microsoft.com/office/drawing/2014/main" id="{71F46CA9-4688-6A4A-A037-4B9AF306B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20652" y="4601204"/>
            <a:ext cx="592377" cy="495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1318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B2FE9-68C3-F743-B3D8-8B7FAD194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ru-RU" sz="44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</a:rPr>
              <a:t>КОГНИТИВНЫЕ ЛОВУШКИ ОТРИЦАНИЯ </a:t>
            </a:r>
            <a:br>
              <a:rPr lang="en-US" altLang="ru-RU" sz="4400" b="1" dirty="0">
                <a:blipFill dpi="0" rotWithShape="1">
                  <a:blip r:embed="rId2"/>
                  <a:srcRect/>
                  <a:tile tx="6350" ty="-127000" sx="65000" sy="64000" flip="none" algn="tl"/>
                </a:blipFill>
              </a:rPr>
            </a:b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8A8E8DE-08FC-8E47-962E-8F4D6CAE6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49</a:t>
            </a:fld>
            <a:endParaRPr lang="ru-RU"/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44A6492A-1750-3748-89DA-13B1ED4900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731208"/>
              </p:ext>
            </p:extLst>
          </p:nvPr>
        </p:nvGraphicFramePr>
        <p:xfrm>
          <a:off x="813289" y="1832214"/>
          <a:ext cx="7772400" cy="40789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07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53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7744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rgbClr val="C00000"/>
                          </a:solidFill>
                        </a:rPr>
                        <a:t>«На прошлой неделе у нас появился заказ, так что ситуация меняется к лучшему»</a:t>
                      </a:r>
                      <a:endParaRPr lang="ru-RU" sz="1800" b="0" i="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4996" marR="64996" marT="32498" marB="32498"/>
                </a:tc>
                <a:tc>
                  <a:txBody>
                    <a:bodyPr/>
                    <a:lstStyle/>
                    <a:p>
                      <a:r>
                        <a:rPr lang="ru-RU" sz="1800" b="0"/>
                        <a:t>Эвристика доступности</a:t>
                      </a:r>
                      <a:endParaRPr lang="ru-RU" sz="1800" b="0" i="1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4996" marR="64996" marT="32498" marB="3249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7744">
                <a:tc>
                  <a:txBody>
                    <a:bodyPr/>
                    <a:lstStyle/>
                    <a:p>
                      <a:r>
                        <a:rPr lang="ru-RU" sz="1800" b="0">
                          <a:solidFill>
                            <a:srgbClr val="C00000"/>
                          </a:solidFill>
                        </a:rPr>
                        <a:t>«Мы уже это проходили во время предыдущих кризисов,</a:t>
                      </a:r>
                      <a:r>
                        <a:rPr lang="ru-RU" sz="1800" b="0" baseline="0">
                          <a:solidFill>
                            <a:srgbClr val="C00000"/>
                          </a:solidFill>
                        </a:rPr>
                        <a:t> так что выплывем как-нибудь!»</a:t>
                      </a:r>
                      <a:endParaRPr lang="ru-RU" sz="1800" b="0" i="0">
                        <a:solidFill>
                          <a:srgbClr val="C00000"/>
                        </a:solidFill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4996" marR="64996" marT="32498" marB="32498"/>
                </a:tc>
                <a:tc>
                  <a:txBody>
                    <a:bodyPr/>
                    <a:lstStyle/>
                    <a:p>
                      <a:r>
                        <a:rPr lang="ru-RU" sz="1800" b="0"/>
                        <a:t>Эффект якоря</a:t>
                      </a:r>
                      <a:endParaRPr lang="ru-RU" sz="1800" b="0" i="1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4996" marR="64996" marT="32498" marB="3249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7744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rgbClr val="C00000"/>
                          </a:solidFill>
                        </a:rPr>
                        <a:t>«Большинство наших аналитиков </a:t>
                      </a:r>
                      <a:r>
                        <a:rPr lang="ru-RU" sz="1800" b="0" baseline="0" dirty="0">
                          <a:solidFill>
                            <a:srgbClr val="C00000"/>
                          </a:solidFill>
                        </a:rPr>
                        <a:t>говорят, что спад будет постепенным»</a:t>
                      </a:r>
                      <a:endParaRPr lang="ru-RU" sz="1800" b="0" i="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4996" marR="64996" marT="32498" marB="32498"/>
                </a:tc>
                <a:tc>
                  <a:txBody>
                    <a:bodyPr/>
                    <a:lstStyle/>
                    <a:p>
                      <a:r>
                        <a:rPr lang="ru-RU" sz="1800" b="0"/>
                        <a:t>Эффект конформности</a:t>
                      </a:r>
                      <a:endParaRPr lang="ru-RU" sz="1800" b="0" i="1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4996" marR="64996" marT="32498" marB="3249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7744">
                <a:tc>
                  <a:txBody>
                    <a:bodyPr/>
                    <a:lstStyle/>
                    <a:p>
                      <a:r>
                        <a:rPr lang="ru-RU" sz="1800" b="0">
                          <a:solidFill>
                            <a:srgbClr val="C00000"/>
                          </a:solidFill>
                        </a:rPr>
                        <a:t>«Я нашел три</a:t>
                      </a:r>
                      <a:r>
                        <a:rPr lang="ru-RU" sz="1800" b="0" baseline="0">
                          <a:solidFill>
                            <a:srgbClr val="C00000"/>
                          </a:solidFill>
                        </a:rPr>
                        <a:t> исследования, и все говорят, что нужно выждать, время покажет» </a:t>
                      </a:r>
                      <a:endParaRPr lang="ru-RU" sz="1800" b="0" i="0">
                        <a:solidFill>
                          <a:srgbClr val="C00000"/>
                        </a:solidFill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4996" marR="64996" marT="32498" marB="32498"/>
                </a:tc>
                <a:tc>
                  <a:txBody>
                    <a:bodyPr/>
                    <a:lstStyle/>
                    <a:p>
                      <a:r>
                        <a:rPr lang="ru-RU" sz="1800" b="0"/>
                        <a:t>Эффект подтверждения</a:t>
                      </a:r>
                      <a:endParaRPr lang="ru-RU" sz="1800" b="0" i="1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4996" marR="64996" marT="32498" marB="3249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7744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rgbClr val="C00000"/>
                          </a:solidFill>
                        </a:rPr>
                        <a:t>«Надо разобраться</a:t>
                      </a:r>
                      <a:r>
                        <a:rPr lang="ru-RU" sz="1800" b="0" baseline="0" dirty="0">
                          <a:solidFill>
                            <a:srgbClr val="C00000"/>
                          </a:solidFill>
                        </a:rPr>
                        <a:t> во всем глубже, прежде чем мы наломаем дров»</a:t>
                      </a:r>
                      <a:endParaRPr lang="ru-RU" sz="1800" b="0" i="0" dirty="0">
                        <a:solidFill>
                          <a:srgbClr val="C00000"/>
                        </a:solidFill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4996" marR="64996" marT="32498" marB="32498"/>
                </a:tc>
                <a:tc>
                  <a:txBody>
                    <a:bodyPr/>
                    <a:lstStyle/>
                    <a:p>
                      <a:r>
                        <a:rPr lang="ru-RU" sz="1800" b="0" dirty="0"/>
                        <a:t>Эффект информированности</a:t>
                      </a:r>
                      <a:endParaRPr lang="ru-RU" sz="1800" b="0" i="1" dirty="0">
                        <a:latin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marL="64996" marR="64996" marT="32498" marB="3249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EA7816BE-2E7B-634A-8873-BEC3539F4902}"/>
              </a:ext>
            </a:extLst>
          </p:cNvPr>
          <p:cNvSpPr txBox="1"/>
          <p:nvPr/>
        </p:nvSpPr>
        <p:spPr>
          <a:xfrm>
            <a:off x="6138374" y="6234968"/>
            <a:ext cx="2160276" cy="276799"/>
          </a:xfrm>
          <a:prstGeom prst="rect">
            <a:avLst/>
          </a:prstGeom>
          <a:noFill/>
        </p:spPr>
        <p:txBody>
          <a:bodyPr wrap="square" lIns="91245" tIns="45621" rIns="91245" bIns="45621" rtlCol="0">
            <a:spAutoFit/>
          </a:bodyPr>
          <a:lstStyle/>
          <a:p>
            <a:pPr marL="0" marR="0" lvl="0" indent="0" algn="r" defTabSz="4572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Dean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, 2009)</a:t>
            </a:r>
          </a:p>
        </p:txBody>
      </p:sp>
    </p:spTree>
    <p:extLst>
      <p:ext uri="{BB962C8B-B14F-4D97-AF65-F5344CB8AC3E}">
        <p14:creationId xmlns:p14="http://schemas.microsoft.com/office/powerpoint/2010/main" val="1396598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Динамика максимальной процентной ставки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00" y="2917876"/>
            <a:ext cx="7933089" cy="3039848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5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0" y="6611779"/>
            <a:ext cx="75729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*- </a:t>
            </a:r>
            <a:r>
              <a:rPr lang="en-US" sz="1000" dirty="0">
                <a:hlinkClick r:id="rId5"/>
              </a:rPr>
              <a:t>http://cbr.ru/statistics/avgprocstav/?UniDbQuery.Posted=True&amp;UniDbQuery.From=1.11.2009&amp;UniDbQuery.To=1.09.2020</a:t>
            </a:r>
            <a:r>
              <a:rPr lang="ru-RU" sz="1000" dirty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" y="1824701"/>
            <a:ext cx="7453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 вкладам в российских рублях десяти кредитных организаций, привлекающих наибольший объём депозитов физических лиц с конца 2009 года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50BB2421-66E1-C54A-BF2A-8121247AF690}"/>
              </a:ext>
            </a:extLst>
          </p:cNvPr>
          <p:cNvCxnSpPr/>
          <p:nvPr/>
        </p:nvCxnSpPr>
        <p:spPr>
          <a:xfrm>
            <a:off x="992459" y="4122533"/>
            <a:ext cx="7626430" cy="12154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132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1E3DC-B3F4-454F-97D0-45AB1B7D7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altLang="ru-RU" sz="4400" b="1" dirty="0"/>
              <a:t>КАК ЗАЩИТИТЬ СЕБЯ ОТ КОГНИТИВНЫХ ЛОВУШЕК?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319382-5B3B-8142-AADF-4FBF67A0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50</a:t>
            </a:fld>
            <a:endParaRPr lang="ru-RU"/>
          </a:p>
        </p:txBody>
      </p:sp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4AF79795-BAAA-B04A-AF7B-C547B7599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0862" y="6266759"/>
            <a:ext cx="192873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400" dirty="0">
                <a:latin typeface="Cambria" panose="02040503050406030204" pitchFamily="18" charset="0"/>
              </a:rPr>
              <a:t>(</a:t>
            </a:r>
            <a:r>
              <a:rPr lang="en-US" altLang="ru-RU" sz="1400" dirty="0" err="1">
                <a:latin typeface="Cambria" panose="02040503050406030204" pitchFamily="18" charset="0"/>
              </a:rPr>
              <a:t>Beshears</a:t>
            </a:r>
            <a:r>
              <a:rPr lang="ru-RU" altLang="ru-RU" sz="1400" dirty="0">
                <a:latin typeface="Cambria" panose="02040503050406030204" pitchFamily="18" charset="0"/>
              </a:rPr>
              <a:t>, </a:t>
            </a:r>
            <a:r>
              <a:rPr lang="en-US" altLang="ru-RU" sz="1400" dirty="0">
                <a:latin typeface="Cambria" panose="02040503050406030204" pitchFamily="18" charset="0"/>
              </a:rPr>
              <a:t>Gino</a:t>
            </a:r>
            <a:r>
              <a:rPr lang="ru-RU" altLang="ru-RU" sz="1400" dirty="0">
                <a:latin typeface="Cambria" panose="02040503050406030204" pitchFamily="18" charset="0"/>
              </a:rPr>
              <a:t>, 2015)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D954970D-73A8-4B41-9A4A-6CD46E80F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833" y="2333026"/>
            <a:ext cx="4260273" cy="286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5" tIns="45621" rIns="91245" bIns="4562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ambria" panose="02040503050406030204" pitchFamily="18" charset="0"/>
              </a:rPr>
              <a:t>Советоваться! </a:t>
            </a:r>
            <a:r>
              <a:rPr lang="ru-RU" altLang="ru-RU" sz="2000" dirty="0">
                <a:latin typeface="Cambria" panose="02040503050406030204" pitchFamily="18" charset="0"/>
              </a:rPr>
              <a:t>/ Альтер-эго</a:t>
            </a:r>
          </a:p>
          <a:p>
            <a:pPr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ambria" panose="02040503050406030204" pitchFamily="18" charset="0"/>
              </a:rPr>
              <a:t>Разбор полетов </a:t>
            </a:r>
            <a:r>
              <a:rPr lang="ru-RU" altLang="ru-RU" sz="2000" dirty="0">
                <a:latin typeface="Cambria" panose="02040503050406030204" pitchFamily="18" charset="0"/>
              </a:rPr>
              <a:t>перед стартом</a:t>
            </a:r>
          </a:p>
          <a:p>
            <a:pPr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ambria" panose="02040503050406030204" pitchFamily="18" charset="0"/>
              </a:rPr>
              <a:t>Паузы</a:t>
            </a:r>
            <a:r>
              <a:rPr lang="ru-RU" altLang="ru-RU" sz="2000" dirty="0">
                <a:latin typeface="Cambria" panose="02040503050406030204" pitchFamily="18" charset="0"/>
              </a:rPr>
              <a:t> (утро вечера мудренее)</a:t>
            </a:r>
          </a:p>
          <a:p>
            <a:pPr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mbria" panose="02040503050406030204" pitchFamily="18" charset="0"/>
              </a:rPr>
              <a:t>«Что мы </a:t>
            </a:r>
            <a:r>
              <a:rPr lang="ru-RU" altLang="ru-RU" sz="2000" b="1" dirty="0">
                <a:latin typeface="Cambria" panose="02040503050406030204" pitchFamily="18" charset="0"/>
              </a:rPr>
              <a:t>можем </a:t>
            </a:r>
            <a:r>
              <a:rPr lang="ru-RU" altLang="ru-RU" sz="2000" dirty="0">
                <a:latin typeface="Cambria" panose="02040503050406030204" pitchFamily="18" charset="0"/>
              </a:rPr>
              <a:t>сделать» вместо «Что мы должны»,  «Как заработать больше / улучшить…» вместо «как сохранить»</a:t>
            </a:r>
          </a:p>
          <a:p>
            <a:pPr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mbria" panose="02040503050406030204" pitchFamily="18" charset="0"/>
              </a:rPr>
              <a:t>Представить, что ни одна из имеющихся </a:t>
            </a:r>
            <a:r>
              <a:rPr lang="ru-RU" altLang="ru-RU" sz="2000" b="1" dirty="0">
                <a:latin typeface="Cambria" panose="02040503050406030204" pitchFamily="18" charset="0"/>
              </a:rPr>
              <a:t>альтернатив</a:t>
            </a:r>
            <a:r>
              <a:rPr lang="ru-RU" altLang="ru-RU" sz="2000" dirty="0">
                <a:latin typeface="Cambria" panose="02040503050406030204" pitchFamily="18" charset="0"/>
              </a:rPr>
              <a:t> невозможна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1009532-8F10-7D4D-A4E6-28F935678C65}"/>
              </a:ext>
            </a:extLst>
          </p:cNvPr>
          <p:cNvSpPr/>
          <p:nvPr/>
        </p:nvSpPr>
        <p:spPr>
          <a:xfrm>
            <a:off x="4634347" y="3177851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mbria" panose="02040503050406030204" pitchFamily="18" charset="0"/>
                <a:cs typeface="Arial" panose="020B0604020202020204" pitchFamily="34" charset="0"/>
              </a:rPr>
              <a:t>Запрет на </a:t>
            </a:r>
            <a:r>
              <a:rPr lang="ru-RU" altLang="ru-RU" sz="2000" b="1" dirty="0">
                <a:latin typeface="Cambria" panose="02040503050406030204" pitchFamily="18" charset="0"/>
                <a:cs typeface="Arial" panose="020B0604020202020204" pitchFamily="34" charset="0"/>
              </a:rPr>
              <a:t>безальтернативность</a:t>
            </a:r>
          </a:p>
          <a:p>
            <a:pPr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ambria" panose="02040503050406030204" pitchFamily="18" charset="0"/>
                <a:cs typeface="Arial" panose="020B0604020202020204" pitchFamily="34" charset="0"/>
              </a:rPr>
              <a:t>3 оценки </a:t>
            </a:r>
            <a:r>
              <a:rPr lang="ru-RU" altLang="ru-RU" sz="2000" dirty="0">
                <a:latin typeface="Cambria" panose="02040503050406030204" pitchFamily="18" charset="0"/>
                <a:cs typeface="Arial" panose="020B0604020202020204" pitchFamily="34" charset="0"/>
              </a:rPr>
              <a:t>вместо одной усредненной оценки (низкая, средняя, высокая)</a:t>
            </a:r>
          </a:p>
          <a:p>
            <a:pPr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mbria" panose="02040503050406030204" pitchFamily="18" charset="0"/>
                <a:cs typeface="Arial" panose="020B0604020202020204" pitchFamily="34" charset="0"/>
              </a:rPr>
              <a:t>Разделять </a:t>
            </a:r>
            <a:r>
              <a:rPr lang="ru-RU" altLang="ru-RU" sz="2000" b="1" dirty="0">
                <a:latin typeface="Cambria" panose="02040503050406030204" pitchFamily="18" charset="0"/>
                <a:cs typeface="Arial" panose="020B0604020202020204" pitchFamily="34" charset="0"/>
              </a:rPr>
              <a:t>этапы выработки </a:t>
            </a:r>
            <a:r>
              <a:rPr lang="ru-RU" altLang="ru-RU" sz="2000" dirty="0">
                <a:latin typeface="Cambria" panose="02040503050406030204" pitchFamily="18" charset="0"/>
                <a:cs typeface="Arial" panose="020B0604020202020204" pitchFamily="34" charset="0"/>
              </a:rPr>
              <a:t>решений и </a:t>
            </a:r>
            <a:r>
              <a:rPr lang="ru-RU" altLang="ru-RU" sz="2000" b="1" dirty="0">
                <a:latin typeface="Cambria" panose="02040503050406030204" pitchFamily="18" charset="0"/>
                <a:cs typeface="Arial" panose="020B0604020202020204" pitchFamily="34" charset="0"/>
              </a:rPr>
              <a:t>оценки</a:t>
            </a:r>
            <a:r>
              <a:rPr lang="ru-RU" altLang="ru-RU" sz="2000" dirty="0">
                <a:latin typeface="Cambria" panose="02040503050406030204" pitchFamily="18" charset="0"/>
                <a:cs typeface="Arial" panose="020B0604020202020204" pitchFamily="34" charset="0"/>
              </a:rPr>
              <a:t> альтернатив</a:t>
            </a:r>
          </a:p>
          <a:p>
            <a:pPr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000" dirty="0">
                <a:latin typeface="Cambria" panose="02040503050406030204" pitchFamily="18" charset="0"/>
                <a:cs typeface="Arial" panose="020B0604020202020204" pitchFamily="34" charset="0"/>
              </a:rPr>
              <a:t>Памятки, списки критериев для сравнения,</a:t>
            </a:r>
            <a:r>
              <a:rPr lang="en-US" altLang="ru-RU" sz="2000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latin typeface="Cambria" panose="02040503050406030204" pitchFamily="18" charset="0"/>
                <a:cs typeface="Arial" panose="020B0604020202020204" pitchFamily="34" charset="0"/>
              </a:rPr>
              <a:t>алгоритмы выбора </a:t>
            </a:r>
          </a:p>
          <a:p>
            <a:pPr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ru-RU" sz="2000" b="1" dirty="0">
                <a:latin typeface="Cambria" panose="02040503050406030204" pitchFamily="18" charset="0"/>
                <a:cs typeface="Arial" panose="020B0604020202020204" pitchFamily="34" charset="0"/>
              </a:rPr>
              <a:t>Тестирование идей</a:t>
            </a:r>
          </a:p>
        </p:txBody>
      </p:sp>
    </p:spTree>
    <p:extLst>
      <p:ext uri="{BB962C8B-B14F-4D97-AF65-F5344CB8AC3E}">
        <p14:creationId xmlns:p14="http://schemas.microsoft.com/office/powerpoint/2010/main" val="37483266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BD425-2F2B-3544-8606-9B11BCE658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117145"/>
          </a:xfrm>
        </p:spPr>
        <p:txBody>
          <a:bodyPr>
            <a:normAutofit fontScale="90000"/>
          </a:bodyPr>
          <a:lstStyle/>
          <a:p>
            <a:r>
              <a:rPr lang="ru-RU" dirty="0"/>
              <a:t>денежные установки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414DCE-8AB0-A546-BE7A-E3148AC15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73044"/>
            <a:ext cx="7772400" cy="4600324"/>
          </a:xfrm>
        </p:spPr>
        <p:txBody>
          <a:bodyPr>
            <a:normAutofit fontScale="92500" lnSpcReduction="10000"/>
          </a:bodyPr>
          <a:lstStyle/>
          <a:p>
            <a:r>
              <a:rPr lang="ru-RU" sz="2400" dirty="0">
                <a:solidFill>
                  <a:srgbClr val="C00000"/>
                </a:solidFill>
              </a:rPr>
              <a:t>Достижение и успех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Любовь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Власть и престиж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Безопасность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Источник тревоги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Азарт</a:t>
            </a:r>
          </a:p>
          <a:p>
            <a:r>
              <a:rPr lang="ru-RU" sz="2400" dirty="0">
                <a:solidFill>
                  <a:srgbClr val="C00000"/>
                </a:solidFill>
              </a:rPr>
              <a:t>Свобода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Зло</a:t>
            </a:r>
          </a:p>
          <a:p>
            <a:pPr marL="0" indent="0">
              <a:buNone/>
            </a:pPr>
            <a:endParaRPr lang="ru-RU" sz="24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400" b="1" dirty="0"/>
              <a:t>Хотите узнать, что для Вас значат деньги?</a:t>
            </a:r>
          </a:p>
          <a:p>
            <a:pPr marL="0" indent="0">
              <a:buNone/>
            </a:pPr>
            <a:r>
              <a:rPr lang="en-US" sz="2400" dirty="0">
                <a:hlinkClick r:id="rId2"/>
              </a:rPr>
              <a:t>https://onlinetestpad.com/hpv34gdipad2m</a:t>
            </a:r>
            <a:endParaRPr lang="ru-RU" sz="2400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1D03343-DBD4-9E49-859E-A766660EE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2943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Заголовок 1"/>
          <p:cNvSpPr txBox="1">
            <a:spLocks noGrp="1"/>
          </p:cNvSpPr>
          <p:nvPr>
            <p:ph type="title"/>
          </p:nvPr>
        </p:nvSpPr>
        <p:spPr>
          <a:xfrm>
            <a:off x="891539" y="359940"/>
            <a:ext cx="7772401" cy="1609346"/>
          </a:xfrm>
          <a:prstGeom prst="rect">
            <a:avLst/>
          </a:prstGeom>
        </p:spPr>
        <p:txBody>
          <a:bodyPr/>
          <a:lstStyle/>
          <a:p>
            <a:pPr>
              <a:defRPr sz="3000"/>
            </a:pPr>
            <a:r>
              <a:rPr dirty="0"/>
              <a:t>The Cash Splasher</a:t>
            </a:r>
            <a:r>
              <a:rPr lang="ru-RU" dirty="0"/>
              <a:t> - </a:t>
            </a:r>
            <a:r>
              <a:rPr dirty="0"/>
              <a:t> </a:t>
            </a:r>
            <a:r>
              <a:rPr dirty="0" err="1"/>
              <a:t>Покупатель</a:t>
            </a:r>
            <a:r>
              <a:rPr dirty="0"/>
              <a:t> </a:t>
            </a:r>
            <a:r>
              <a:rPr dirty="0" err="1"/>
              <a:t>влияния</a:t>
            </a:r>
            <a:r>
              <a:rPr sz="4200" dirty="0"/>
              <a:t> </a:t>
            </a:r>
          </a:p>
        </p:txBody>
      </p:sp>
      <p:sp>
        <p:nvSpPr>
          <p:cNvPr id="288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692033" y="1703330"/>
            <a:ext cx="3612338" cy="463773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/>
            </a:pPr>
            <a:r>
              <a:rPr sz="2200" dirty="0" err="1"/>
              <a:t>Деньги</a:t>
            </a:r>
            <a:r>
              <a:rPr sz="2200" dirty="0"/>
              <a:t> – </a:t>
            </a:r>
            <a:r>
              <a:rPr sz="2200" dirty="0" err="1"/>
              <a:t>источник</a:t>
            </a:r>
            <a:r>
              <a:rPr sz="2200" dirty="0"/>
              <a:t> </a:t>
            </a:r>
            <a:r>
              <a:rPr sz="2200" dirty="0" err="1">
                <a:solidFill>
                  <a:srgbClr val="941100"/>
                </a:solidFill>
              </a:rPr>
              <a:t>власти</a:t>
            </a:r>
            <a:r>
              <a:rPr sz="2200" dirty="0"/>
              <a:t> </a:t>
            </a:r>
            <a:r>
              <a:rPr sz="2200" dirty="0" err="1"/>
              <a:t>и</a:t>
            </a:r>
            <a:r>
              <a:rPr sz="2200" dirty="0"/>
              <a:t> </a:t>
            </a:r>
            <a:r>
              <a:rPr sz="2200" dirty="0" err="1"/>
              <a:t>социального</a:t>
            </a:r>
            <a:r>
              <a:rPr sz="2200" dirty="0"/>
              <a:t> </a:t>
            </a:r>
            <a:r>
              <a:rPr sz="2200" dirty="0" err="1">
                <a:solidFill>
                  <a:schemeClr val="accent2"/>
                </a:solidFill>
              </a:rPr>
              <a:t>статуса</a:t>
            </a:r>
            <a:r>
              <a:rPr sz="2200" dirty="0"/>
              <a:t>. </a:t>
            </a:r>
          </a:p>
          <a:p>
            <a:pPr>
              <a:defRPr sz="1800"/>
            </a:pPr>
            <a:r>
              <a:rPr sz="2200" dirty="0" err="1"/>
              <a:t>Желание</a:t>
            </a:r>
            <a:r>
              <a:rPr sz="2200" dirty="0"/>
              <a:t> </a:t>
            </a:r>
            <a:r>
              <a:rPr sz="2200" dirty="0" err="1"/>
              <a:t>обрести</a:t>
            </a:r>
            <a:r>
              <a:rPr sz="2200" dirty="0"/>
              <a:t> </a:t>
            </a:r>
            <a:r>
              <a:rPr sz="2200" dirty="0" err="1"/>
              <a:t>деньги</a:t>
            </a:r>
            <a:r>
              <a:rPr sz="2200" dirty="0"/>
              <a:t> </a:t>
            </a:r>
            <a:r>
              <a:rPr sz="2200" dirty="0" err="1"/>
              <a:t>и</a:t>
            </a:r>
            <a:r>
              <a:rPr sz="2200" dirty="0"/>
              <a:t> </a:t>
            </a:r>
            <a:r>
              <a:rPr sz="2200" dirty="0" err="1"/>
              <a:t>власть</a:t>
            </a:r>
            <a:r>
              <a:rPr sz="2200" dirty="0"/>
              <a:t> </a:t>
            </a:r>
            <a:r>
              <a:rPr sz="2200" dirty="0" err="1"/>
              <a:t>могут</a:t>
            </a:r>
            <a:r>
              <a:rPr sz="2200" dirty="0"/>
              <a:t> </a:t>
            </a:r>
            <a:r>
              <a:rPr sz="2200" dirty="0" err="1"/>
              <a:t>вести</a:t>
            </a:r>
            <a:r>
              <a:rPr sz="2200" dirty="0"/>
              <a:t> </a:t>
            </a:r>
            <a:r>
              <a:rPr sz="2200" dirty="0" err="1"/>
              <a:t>Вас</a:t>
            </a:r>
            <a:r>
              <a:rPr sz="2200" dirty="0"/>
              <a:t> </a:t>
            </a:r>
            <a:r>
              <a:rPr sz="2200" dirty="0" err="1"/>
              <a:t>к</a:t>
            </a:r>
            <a:r>
              <a:rPr sz="2200" dirty="0"/>
              <a:t> </a:t>
            </a:r>
            <a:r>
              <a:rPr sz="2200" dirty="0" err="1"/>
              <a:t>необоснованному</a:t>
            </a:r>
            <a:r>
              <a:rPr sz="2200" dirty="0"/>
              <a:t> </a:t>
            </a:r>
            <a:r>
              <a:rPr sz="2200" dirty="0" err="1"/>
              <a:t>финансовому</a:t>
            </a:r>
            <a:r>
              <a:rPr sz="2200" dirty="0"/>
              <a:t> </a:t>
            </a:r>
            <a:r>
              <a:rPr sz="2200" dirty="0" err="1">
                <a:solidFill>
                  <a:srgbClr val="C00000"/>
                </a:solidFill>
              </a:rPr>
              <a:t>риску</a:t>
            </a:r>
            <a:r>
              <a:rPr sz="2200" dirty="0"/>
              <a:t>.</a:t>
            </a:r>
          </a:p>
          <a:p>
            <a:pPr>
              <a:defRPr sz="1800"/>
            </a:pPr>
            <a:r>
              <a:rPr sz="2200" dirty="0" err="1"/>
              <a:t>Не</a:t>
            </a:r>
            <a:r>
              <a:rPr sz="2200" dirty="0"/>
              <a:t> </a:t>
            </a:r>
            <a:r>
              <a:rPr sz="2200" dirty="0" err="1"/>
              <a:t>склонен</a:t>
            </a:r>
            <a:r>
              <a:rPr sz="2200" dirty="0"/>
              <a:t> </a:t>
            </a:r>
            <a:r>
              <a:rPr sz="2200" dirty="0" err="1"/>
              <a:t>к</a:t>
            </a:r>
            <a:r>
              <a:rPr sz="2200" dirty="0"/>
              <a:t> </a:t>
            </a:r>
            <a:r>
              <a:rPr sz="2200" dirty="0" err="1"/>
              <a:t>планированию</a:t>
            </a:r>
            <a:endParaRPr sz="2200" dirty="0"/>
          </a:p>
          <a:p>
            <a:pPr>
              <a:defRPr sz="1800"/>
            </a:pPr>
            <a:r>
              <a:rPr sz="2200" dirty="0" err="1"/>
              <a:t>Зациклен</a:t>
            </a:r>
            <a:r>
              <a:rPr sz="2200" dirty="0"/>
              <a:t> </a:t>
            </a:r>
            <a:r>
              <a:rPr sz="2200" dirty="0" err="1"/>
              <a:t>на</a:t>
            </a:r>
            <a:r>
              <a:rPr sz="2200" dirty="0"/>
              <a:t> </a:t>
            </a:r>
            <a:r>
              <a:rPr sz="2200" dirty="0" err="1">
                <a:solidFill>
                  <a:srgbClr val="C00000"/>
                </a:solidFill>
              </a:rPr>
              <a:t>прошлом</a:t>
            </a:r>
            <a:r>
              <a:rPr sz="2200" dirty="0"/>
              <a:t>, </a:t>
            </a:r>
            <a:r>
              <a:rPr sz="2200" dirty="0" err="1"/>
              <a:t>не</a:t>
            </a:r>
            <a:r>
              <a:rPr sz="2200" dirty="0"/>
              <a:t> </a:t>
            </a:r>
            <a:r>
              <a:rPr sz="2200" dirty="0" err="1"/>
              <a:t>думает</a:t>
            </a:r>
            <a:r>
              <a:rPr sz="2200" dirty="0"/>
              <a:t> </a:t>
            </a:r>
            <a:r>
              <a:rPr sz="2200" dirty="0" err="1"/>
              <a:t>о</a:t>
            </a:r>
            <a:r>
              <a:rPr sz="2200" dirty="0"/>
              <a:t> </a:t>
            </a:r>
            <a:r>
              <a:rPr sz="2200" dirty="0" err="1"/>
              <a:t>будущем</a:t>
            </a:r>
            <a:endParaRPr sz="2200" dirty="0"/>
          </a:p>
          <a:p>
            <a:pPr>
              <a:defRPr sz="1800"/>
            </a:pPr>
            <a:r>
              <a:rPr sz="2200" dirty="0" err="1"/>
              <a:t>Не</a:t>
            </a:r>
            <a:r>
              <a:rPr sz="2200" dirty="0"/>
              <a:t> </a:t>
            </a:r>
            <a:r>
              <a:rPr sz="2200" dirty="0" err="1"/>
              <a:t>рационален</a:t>
            </a:r>
            <a:endParaRPr sz="2200" dirty="0"/>
          </a:p>
        </p:txBody>
      </p:sp>
      <p:sp>
        <p:nvSpPr>
          <p:cNvPr id="289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530024" y="6341061"/>
            <a:ext cx="363029" cy="228571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 sz="1100" b="1" spc="-7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52</a:t>
            </a:fld>
            <a:endParaRPr/>
          </a:p>
        </p:txBody>
      </p:sp>
      <p:pic>
        <p:nvPicPr>
          <p:cNvPr id="290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283" y="2204496"/>
            <a:ext cx="4279713" cy="28816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97453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Заголовок 1"/>
          <p:cNvSpPr txBox="1">
            <a:spLocks noGrp="1"/>
          </p:cNvSpPr>
          <p:nvPr>
            <p:ph type="title"/>
          </p:nvPr>
        </p:nvSpPr>
        <p:spPr>
          <a:xfrm>
            <a:off x="685800" y="484630"/>
            <a:ext cx="7772400" cy="1609348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The Social Value Spender – Щедрая душа </a:t>
            </a:r>
            <a:br/>
            <a:endParaRPr/>
          </a:p>
        </p:txBody>
      </p:sp>
      <p:pic>
        <p:nvPicPr>
          <p:cNvPr id="293" name="Объект 4" descr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261" y="2434345"/>
            <a:ext cx="3143800" cy="2345759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536257" y="6351068"/>
            <a:ext cx="356796" cy="19626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 sz="1100" b="1" spc="-7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53</a:t>
            </a:fld>
            <a:endParaRPr dirty="0"/>
          </a:p>
        </p:txBody>
      </p:sp>
      <p:sp>
        <p:nvSpPr>
          <p:cNvPr id="295" name="Прямоугольник 6"/>
          <p:cNvSpPr txBox="1"/>
          <p:nvPr/>
        </p:nvSpPr>
        <p:spPr>
          <a:xfrm>
            <a:off x="1179761" y="1428671"/>
            <a:ext cx="3538479" cy="4524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 err="1"/>
              <a:t>Деньги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Вас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отражением</a:t>
            </a:r>
            <a:r>
              <a:rPr dirty="0"/>
              <a:t> </a:t>
            </a:r>
            <a:r>
              <a:rPr dirty="0" err="1"/>
              <a:t>собственной</a:t>
            </a:r>
            <a:r>
              <a:rPr dirty="0"/>
              <a:t> </a:t>
            </a:r>
            <a:r>
              <a:rPr dirty="0" err="1">
                <a:solidFill>
                  <a:schemeClr val="accent2"/>
                </a:solidFill>
              </a:rPr>
              <a:t>ценности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проявлением</a:t>
            </a:r>
            <a:r>
              <a:rPr dirty="0"/>
              <a:t> </a:t>
            </a:r>
            <a:r>
              <a:rPr dirty="0" err="1">
                <a:solidFill>
                  <a:schemeClr val="accent2"/>
                </a:solidFill>
              </a:rPr>
              <a:t>любви</a:t>
            </a:r>
            <a:r>
              <a:rPr dirty="0"/>
              <a:t>. </a:t>
            </a:r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деньги</a:t>
            </a:r>
            <a:r>
              <a:rPr dirty="0"/>
              <a:t> -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единственное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поддерживает</a:t>
            </a:r>
            <a:r>
              <a:rPr dirty="0"/>
              <a:t> </a:t>
            </a:r>
            <a:r>
              <a:rPr dirty="0" err="1"/>
              <a:t>самооценку</a:t>
            </a:r>
            <a:r>
              <a:rPr dirty="0"/>
              <a:t>, </a:t>
            </a:r>
            <a:r>
              <a:rPr dirty="0" err="1"/>
              <a:t>тогда</a:t>
            </a:r>
            <a:r>
              <a:rPr dirty="0"/>
              <a:t> </a:t>
            </a:r>
            <a:r>
              <a:rPr dirty="0" err="1"/>
              <a:t>стоит</a:t>
            </a:r>
            <a:r>
              <a:rPr dirty="0"/>
              <a:t> </a:t>
            </a:r>
            <a:r>
              <a:rPr dirty="0" err="1"/>
              <a:t>задуматься</a:t>
            </a:r>
            <a:r>
              <a:rPr dirty="0"/>
              <a:t> </a:t>
            </a:r>
            <a:r>
              <a:rPr dirty="0" err="1">
                <a:solidFill>
                  <a:srgbClr val="C00000"/>
                </a:solidFill>
              </a:rPr>
              <a:t>о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 err="1">
                <a:solidFill>
                  <a:srgbClr val="C00000"/>
                </a:solidFill>
              </a:rPr>
              <a:t>рисках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 err="1"/>
              <a:t>неоправданных</a:t>
            </a:r>
            <a:r>
              <a:rPr dirty="0"/>
              <a:t> </a:t>
            </a:r>
            <a:r>
              <a:rPr dirty="0" err="1"/>
              <a:t>трат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,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следствие</a:t>
            </a:r>
            <a:r>
              <a:rPr dirty="0"/>
              <a:t>, </a:t>
            </a:r>
            <a:r>
              <a:rPr dirty="0" err="1"/>
              <a:t>необоснованных</a:t>
            </a:r>
            <a:r>
              <a:rPr dirty="0"/>
              <a:t> </a:t>
            </a:r>
            <a:r>
              <a:rPr dirty="0" err="1"/>
              <a:t>кредитах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долгах</a:t>
            </a:r>
            <a:r>
              <a:rPr dirty="0"/>
              <a:t>.</a:t>
            </a:r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endParaRPr dirty="0"/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 err="1"/>
              <a:t>Живет</a:t>
            </a:r>
            <a:r>
              <a:rPr dirty="0"/>
              <a:t> </a:t>
            </a:r>
            <a:r>
              <a:rPr dirty="0" err="1">
                <a:solidFill>
                  <a:srgbClr val="C00000"/>
                </a:solidFill>
              </a:rPr>
              <a:t>настоящим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задумывается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будущем</a:t>
            </a:r>
            <a:r>
              <a:rPr dirty="0"/>
              <a:t>.</a:t>
            </a:r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 err="1"/>
              <a:t>Считает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жизнь</a:t>
            </a:r>
            <a:r>
              <a:rPr dirty="0"/>
              <a:t> </a:t>
            </a:r>
            <a:r>
              <a:rPr dirty="0" err="1"/>
              <a:t>мало</a:t>
            </a:r>
            <a:r>
              <a:rPr dirty="0"/>
              <a:t> </a:t>
            </a:r>
            <a:r>
              <a:rPr dirty="0" err="1"/>
              <a:t>поддается</a:t>
            </a:r>
            <a:r>
              <a:rPr dirty="0"/>
              <a:t> </a:t>
            </a:r>
            <a:r>
              <a:rPr dirty="0" err="1"/>
              <a:t>контролю</a:t>
            </a:r>
            <a:r>
              <a:rPr dirty="0"/>
              <a:t>.</a:t>
            </a:r>
          </a:p>
          <a:p>
            <a:pPr>
              <a:defRPr>
                <a:latin typeface="Rockwell"/>
                <a:ea typeface="Rockwell"/>
                <a:cs typeface="Rockwell"/>
                <a:sym typeface="Rockwell"/>
              </a:defRPr>
            </a:pP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склонен</a:t>
            </a:r>
            <a:r>
              <a:rPr dirty="0"/>
              <a:t> </a:t>
            </a:r>
            <a:r>
              <a:rPr dirty="0" err="1"/>
              <a:t>избегать</a:t>
            </a:r>
            <a:r>
              <a:rPr dirty="0"/>
              <a:t> </a:t>
            </a:r>
            <a:r>
              <a:rPr dirty="0" err="1"/>
              <a:t>долгов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89020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Заголовок 1"/>
          <p:cNvSpPr txBox="1">
            <a:spLocks noGrp="1"/>
          </p:cNvSpPr>
          <p:nvPr>
            <p:ph type="title"/>
          </p:nvPr>
        </p:nvSpPr>
        <p:spPr>
          <a:xfrm>
            <a:off x="685800" y="484630"/>
            <a:ext cx="7772400" cy="1609348"/>
          </a:xfrm>
          <a:prstGeom prst="rect">
            <a:avLst/>
          </a:prstGeom>
        </p:spPr>
        <p:txBody>
          <a:bodyPr/>
          <a:lstStyle/>
          <a:p>
            <a:pPr defTabSz="813816">
              <a:defRPr sz="3200"/>
            </a:pPr>
            <a:r>
              <a:t>Деньги как источник тревоги:</a:t>
            </a:r>
            <a:br/>
            <a:r>
              <a:t>The Hoarder - Скряга</a:t>
            </a:r>
            <a:br/>
            <a:endParaRPr/>
          </a:p>
        </p:txBody>
      </p:sp>
      <p:sp>
        <p:nvSpPr>
          <p:cNvPr id="298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685798" y="2127642"/>
            <a:ext cx="3290885" cy="4050794"/>
          </a:xfrm>
          <a:prstGeom prst="rect">
            <a:avLst/>
          </a:prstGeom>
        </p:spPr>
        <p:txBody>
          <a:bodyPr/>
          <a:lstStyle/>
          <a:p>
            <a:pPr marL="159105" indent="-159105" defTabSz="795527">
              <a:lnSpc>
                <a:spcPct val="81000"/>
              </a:lnSpc>
              <a:spcBef>
                <a:spcPts val="1000"/>
              </a:spcBef>
              <a:defRPr sz="1700"/>
            </a:pPr>
            <a:r>
              <a:rPr dirty="0" err="1"/>
              <a:t>Деньги</a:t>
            </a:r>
            <a:r>
              <a:rPr dirty="0"/>
              <a:t> - </a:t>
            </a:r>
            <a:r>
              <a:rPr dirty="0" err="1"/>
              <a:t>источник</a:t>
            </a:r>
            <a:r>
              <a:rPr dirty="0"/>
              <a:t> </a:t>
            </a:r>
            <a:r>
              <a:rPr dirty="0" err="1"/>
              <a:t>разного</a:t>
            </a:r>
            <a:r>
              <a:rPr dirty="0"/>
              <a:t> </a:t>
            </a:r>
            <a:r>
              <a:rPr dirty="0" err="1"/>
              <a:t>рода</a:t>
            </a:r>
            <a:r>
              <a:rPr dirty="0"/>
              <a:t> </a:t>
            </a:r>
            <a:r>
              <a:rPr dirty="0" err="1"/>
              <a:t>стрессов</a:t>
            </a:r>
            <a:r>
              <a:rPr dirty="0"/>
              <a:t>, </a:t>
            </a:r>
            <a:r>
              <a:rPr dirty="0" err="1"/>
              <a:t>главный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которых</a:t>
            </a:r>
            <a:r>
              <a:rPr dirty="0"/>
              <a:t> -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нехватка</a:t>
            </a:r>
            <a:r>
              <a:rPr dirty="0"/>
              <a:t>. </a:t>
            </a:r>
            <a:r>
              <a:rPr dirty="0" err="1"/>
              <a:t>Накопление</a:t>
            </a:r>
            <a:r>
              <a:rPr dirty="0"/>
              <a:t> </a:t>
            </a:r>
            <a:r>
              <a:rPr dirty="0" err="1"/>
              <a:t>денег</a:t>
            </a:r>
            <a:r>
              <a:rPr dirty="0"/>
              <a:t> </a:t>
            </a:r>
            <a:r>
              <a:rPr dirty="0" err="1"/>
              <a:t>позволяет</a:t>
            </a:r>
            <a:r>
              <a:rPr dirty="0"/>
              <a:t> </a:t>
            </a:r>
            <a:r>
              <a:rPr dirty="0" err="1"/>
              <a:t>обрести</a:t>
            </a:r>
            <a:r>
              <a:rPr dirty="0"/>
              <a:t> </a:t>
            </a:r>
            <a:r>
              <a:rPr dirty="0" err="1"/>
              <a:t>чувство</a:t>
            </a:r>
            <a:r>
              <a:rPr dirty="0"/>
              <a:t> </a:t>
            </a:r>
            <a:r>
              <a:rPr dirty="0" err="1">
                <a:solidFill>
                  <a:schemeClr val="accent2"/>
                </a:solidFill>
              </a:rPr>
              <a:t>безопасности</a:t>
            </a:r>
            <a:r>
              <a:rPr dirty="0"/>
              <a:t>. </a:t>
            </a:r>
          </a:p>
          <a:p>
            <a:pPr marL="159105" indent="-159105" defTabSz="795527">
              <a:lnSpc>
                <a:spcPct val="81000"/>
              </a:lnSpc>
              <a:spcBef>
                <a:spcPts val="1000"/>
              </a:spcBef>
              <a:defRPr sz="1700"/>
            </a:pPr>
            <a:r>
              <a:rPr dirty="0" err="1"/>
              <a:t>Люди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такой</a:t>
            </a:r>
            <a:r>
              <a:rPr dirty="0"/>
              <a:t> </a:t>
            </a:r>
            <a:r>
              <a:rPr dirty="0" err="1"/>
              <a:t>установкой</a:t>
            </a:r>
            <a:r>
              <a:rPr dirty="0"/>
              <a:t> </a:t>
            </a:r>
            <a:r>
              <a:rPr dirty="0" err="1"/>
              <a:t>опасаются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сбережений</a:t>
            </a:r>
            <a:r>
              <a:rPr dirty="0"/>
              <a:t> </a:t>
            </a:r>
            <a:r>
              <a:rPr dirty="0" err="1">
                <a:solidFill>
                  <a:srgbClr val="C00000"/>
                </a:solidFill>
              </a:rPr>
              <a:t>недостаточно</a:t>
            </a:r>
            <a:r>
              <a:rPr dirty="0"/>
              <a:t>,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у</a:t>
            </a:r>
            <a:r>
              <a:rPr dirty="0"/>
              <a:t> </a:t>
            </a:r>
            <a:r>
              <a:rPr dirty="0" err="1"/>
              <a:t>них</a:t>
            </a:r>
            <a:r>
              <a:rPr dirty="0"/>
              <a:t> </a:t>
            </a:r>
            <a:r>
              <a:rPr dirty="0" err="1"/>
              <a:t>закончатся</a:t>
            </a:r>
            <a:r>
              <a:rPr dirty="0"/>
              <a:t> </a:t>
            </a:r>
            <a:r>
              <a:rPr dirty="0" err="1"/>
              <a:t>деньги</a:t>
            </a:r>
            <a:r>
              <a:rPr dirty="0"/>
              <a:t>.</a:t>
            </a:r>
          </a:p>
          <a:p>
            <a:pPr marL="159105" indent="-159105" defTabSz="795527">
              <a:lnSpc>
                <a:spcPct val="81000"/>
              </a:lnSpc>
              <a:spcBef>
                <a:spcPts val="1000"/>
              </a:spcBef>
              <a:defRPr sz="1700"/>
            </a:pPr>
            <a:r>
              <a:rPr dirty="0" err="1"/>
              <a:t>Склонны</a:t>
            </a:r>
            <a:r>
              <a:rPr dirty="0"/>
              <a:t> </a:t>
            </a:r>
            <a:r>
              <a:rPr dirty="0" err="1"/>
              <a:t>к</a:t>
            </a:r>
            <a:r>
              <a:rPr dirty="0"/>
              <a:t> </a:t>
            </a:r>
            <a:r>
              <a:rPr dirty="0" err="1">
                <a:solidFill>
                  <a:srgbClr val="C00000"/>
                </a:solidFill>
              </a:rPr>
              <a:t>планированию</a:t>
            </a:r>
            <a:r>
              <a:rPr dirty="0"/>
              <a:t>, </a:t>
            </a:r>
            <a:r>
              <a:rPr dirty="0" err="1"/>
              <a:t>думают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будущем</a:t>
            </a:r>
            <a:r>
              <a:rPr dirty="0"/>
              <a:t>, </a:t>
            </a:r>
            <a:r>
              <a:rPr dirty="0" err="1"/>
              <a:t>сознательны</a:t>
            </a:r>
            <a:r>
              <a:rPr dirty="0"/>
              <a:t>, </a:t>
            </a:r>
            <a:r>
              <a:rPr dirty="0" err="1"/>
              <a:t>осуждают</a:t>
            </a:r>
            <a:r>
              <a:rPr dirty="0"/>
              <a:t> </a:t>
            </a:r>
            <a:r>
              <a:rPr dirty="0" err="1"/>
              <a:t>тех</a:t>
            </a:r>
            <a:r>
              <a:rPr dirty="0"/>
              <a:t>, </a:t>
            </a:r>
            <a:r>
              <a:rPr dirty="0" err="1"/>
              <a:t>кто</a:t>
            </a:r>
            <a:r>
              <a:rPr dirty="0"/>
              <a:t> </a:t>
            </a:r>
            <a:r>
              <a:rPr dirty="0" err="1"/>
              <a:t>берет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долг</a:t>
            </a:r>
            <a:endParaRPr dirty="0"/>
          </a:p>
        </p:txBody>
      </p:sp>
      <p:sp>
        <p:nvSpPr>
          <p:cNvPr id="299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525106" y="6362219"/>
            <a:ext cx="356796" cy="19626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 sz="1100" b="1" spc="-7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54</a:t>
            </a:fld>
            <a:endParaRPr dirty="0"/>
          </a:p>
        </p:txBody>
      </p:sp>
      <p:pic>
        <p:nvPicPr>
          <p:cNvPr id="300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376" y="1999494"/>
            <a:ext cx="4572002" cy="26193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84233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Заголовок 1"/>
          <p:cNvSpPr txBox="1">
            <a:spLocks noGrp="1"/>
          </p:cNvSpPr>
          <p:nvPr>
            <p:ph type="title"/>
          </p:nvPr>
        </p:nvSpPr>
        <p:spPr>
          <a:xfrm>
            <a:off x="685800" y="484630"/>
            <a:ext cx="7772400" cy="1609348"/>
          </a:xfrm>
          <a:prstGeom prst="rect">
            <a:avLst/>
          </a:prstGeom>
        </p:spPr>
        <p:txBody>
          <a:bodyPr/>
          <a:lstStyle/>
          <a:p>
            <a:pPr defTabSz="777240">
              <a:defRPr sz="2700"/>
            </a:pPr>
            <a:r>
              <a:t>Деньги как источник тревоги: </a:t>
            </a:r>
            <a:br/>
            <a:r>
              <a:t>Fitbit Financier </a:t>
            </a:r>
            <a:br/>
            <a:r>
              <a:t>Любитель финансового фитнеса </a:t>
            </a:r>
            <a:br/>
            <a:endParaRPr/>
          </a:p>
        </p:txBody>
      </p:sp>
      <p:sp>
        <p:nvSpPr>
          <p:cNvPr id="303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685800" y="2121405"/>
            <a:ext cx="4142678" cy="448167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53619" indent="-153619" defTabSz="768094">
              <a:spcBef>
                <a:spcPts val="1000"/>
              </a:spcBef>
              <a:defRPr sz="1600"/>
            </a:pPr>
            <a:r>
              <a:rPr sz="1800" dirty="0" err="1"/>
              <a:t>Люди</a:t>
            </a:r>
            <a:r>
              <a:rPr sz="1800" dirty="0"/>
              <a:t> </a:t>
            </a:r>
            <a:r>
              <a:rPr sz="1800" dirty="0" err="1"/>
              <a:t>с</a:t>
            </a:r>
            <a:r>
              <a:rPr sz="1800" dirty="0"/>
              <a:t> </a:t>
            </a:r>
            <a:r>
              <a:rPr sz="1800" dirty="0" err="1"/>
              <a:t>такими</a:t>
            </a:r>
            <a:r>
              <a:rPr sz="1800" dirty="0"/>
              <a:t> </a:t>
            </a:r>
            <a:r>
              <a:rPr sz="1800" dirty="0" err="1"/>
              <a:t>убеждениями</a:t>
            </a:r>
            <a:r>
              <a:rPr sz="1800" dirty="0"/>
              <a:t> </a:t>
            </a:r>
            <a:r>
              <a:rPr sz="1800" dirty="0" err="1"/>
              <a:t>склонны</a:t>
            </a:r>
            <a:r>
              <a:rPr sz="1800" dirty="0"/>
              <a:t> </a:t>
            </a:r>
            <a:r>
              <a:rPr sz="1800" dirty="0" err="1">
                <a:solidFill>
                  <a:srgbClr val="C00000"/>
                </a:solidFill>
              </a:rPr>
              <a:t>экономить</a:t>
            </a:r>
            <a:r>
              <a:rPr sz="1800" dirty="0"/>
              <a:t> </a:t>
            </a:r>
            <a:r>
              <a:rPr sz="1800" dirty="0" err="1"/>
              <a:t>деньги</a:t>
            </a:r>
            <a:r>
              <a:rPr sz="1800" dirty="0"/>
              <a:t> </a:t>
            </a:r>
            <a:r>
              <a:rPr sz="1800" dirty="0" err="1"/>
              <a:t>с</a:t>
            </a:r>
            <a:r>
              <a:rPr sz="1800" dirty="0"/>
              <a:t> </a:t>
            </a:r>
            <a:r>
              <a:rPr sz="1800" dirty="0" err="1"/>
              <a:t>помощью</a:t>
            </a:r>
            <a:r>
              <a:rPr sz="1800" dirty="0"/>
              <a:t> </a:t>
            </a:r>
            <a:r>
              <a:rPr sz="1800" dirty="0" err="1"/>
              <a:t>составления</a:t>
            </a:r>
            <a:r>
              <a:rPr sz="1800" dirty="0"/>
              <a:t> </a:t>
            </a:r>
            <a:r>
              <a:rPr sz="1800" dirty="0" err="1"/>
              <a:t>бюджета</a:t>
            </a:r>
            <a:r>
              <a:rPr sz="1800" dirty="0"/>
              <a:t> </a:t>
            </a:r>
            <a:r>
              <a:rPr sz="1800" dirty="0" err="1"/>
              <a:t>и</a:t>
            </a:r>
            <a:r>
              <a:rPr sz="1800" dirty="0"/>
              <a:t> </a:t>
            </a:r>
            <a:r>
              <a:rPr sz="1800" dirty="0" err="1"/>
              <a:t>своевременной</a:t>
            </a:r>
            <a:r>
              <a:rPr sz="1800" dirty="0"/>
              <a:t> </a:t>
            </a:r>
            <a:r>
              <a:rPr sz="1800" dirty="0" err="1"/>
              <a:t>оплаты</a:t>
            </a:r>
            <a:r>
              <a:rPr sz="1800" dirty="0"/>
              <a:t> </a:t>
            </a:r>
            <a:r>
              <a:rPr sz="1800" dirty="0" err="1"/>
              <a:t>счетов</a:t>
            </a:r>
            <a:r>
              <a:rPr sz="1800" dirty="0"/>
              <a:t>. </a:t>
            </a:r>
          </a:p>
          <a:p>
            <a:pPr marL="153619" indent="-153619" defTabSz="768094">
              <a:spcBef>
                <a:spcPts val="1000"/>
              </a:spcBef>
              <a:defRPr sz="1600"/>
            </a:pPr>
            <a:r>
              <a:rPr sz="1800" dirty="0" err="1"/>
              <a:t>Они</a:t>
            </a:r>
            <a:r>
              <a:rPr sz="1800" dirty="0"/>
              <a:t> </a:t>
            </a:r>
            <a:r>
              <a:rPr sz="1800" dirty="0" err="1"/>
              <a:t>не</a:t>
            </a:r>
            <a:r>
              <a:rPr sz="1800" dirty="0"/>
              <a:t> </a:t>
            </a:r>
            <a:r>
              <a:rPr sz="1800" dirty="0" err="1"/>
              <a:t>хвастаются</a:t>
            </a:r>
            <a:r>
              <a:rPr sz="1800" dirty="0"/>
              <a:t> </a:t>
            </a:r>
            <a:r>
              <a:rPr sz="1800" dirty="0" err="1"/>
              <a:t>своим</a:t>
            </a:r>
            <a:r>
              <a:rPr sz="1800" dirty="0"/>
              <a:t> </a:t>
            </a:r>
            <a:r>
              <a:rPr sz="1800" dirty="0" err="1"/>
              <a:t>богатством</a:t>
            </a:r>
            <a:r>
              <a:rPr sz="1800" dirty="0"/>
              <a:t> </a:t>
            </a:r>
            <a:r>
              <a:rPr sz="1800" dirty="0" err="1"/>
              <a:t>и</a:t>
            </a:r>
            <a:r>
              <a:rPr sz="1800" dirty="0"/>
              <a:t> </a:t>
            </a:r>
            <a:r>
              <a:rPr sz="1800" dirty="0" err="1"/>
              <a:t>деньгами</a:t>
            </a:r>
            <a:r>
              <a:rPr sz="1800" dirty="0"/>
              <a:t>; </a:t>
            </a:r>
            <a:r>
              <a:rPr sz="1800" dirty="0" err="1"/>
              <a:t>и</a:t>
            </a:r>
            <a:r>
              <a:rPr sz="1800" dirty="0"/>
              <a:t>, </a:t>
            </a:r>
            <a:r>
              <a:rPr sz="1800" dirty="0" err="1"/>
              <a:t>как</a:t>
            </a:r>
            <a:r>
              <a:rPr sz="1800" dirty="0"/>
              <a:t> </a:t>
            </a:r>
            <a:r>
              <a:rPr sz="1800" dirty="0" err="1"/>
              <a:t>правило</a:t>
            </a:r>
            <a:r>
              <a:rPr sz="1800" dirty="0"/>
              <a:t>, </a:t>
            </a:r>
            <a:r>
              <a:rPr sz="1800" dirty="0" err="1"/>
              <a:t>хорошо</a:t>
            </a:r>
            <a:r>
              <a:rPr sz="1800" dirty="0"/>
              <a:t> </a:t>
            </a:r>
            <a:r>
              <a:rPr sz="1800" dirty="0" err="1">
                <a:solidFill>
                  <a:srgbClr val="C00000"/>
                </a:solidFill>
              </a:rPr>
              <a:t>информированы</a:t>
            </a:r>
            <a:r>
              <a:rPr sz="1800" dirty="0"/>
              <a:t>. </a:t>
            </a:r>
          </a:p>
          <a:p>
            <a:pPr marL="153619" indent="-153619" defTabSz="768094">
              <a:spcBef>
                <a:spcPts val="1000"/>
              </a:spcBef>
              <a:defRPr sz="1600"/>
            </a:pPr>
            <a:r>
              <a:rPr sz="1800" dirty="0" err="1">
                <a:solidFill>
                  <a:srgbClr val="C00000"/>
                </a:solidFill>
              </a:rPr>
              <a:t>Рациональны</a:t>
            </a:r>
            <a:r>
              <a:rPr sz="1800" dirty="0"/>
              <a:t>, </a:t>
            </a:r>
            <a:r>
              <a:rPr sz="1800" dirty="0" err="1"/>
              <a:t>сознательны</a:t>
            </a:r>
            <a:r>
              <a:rPr sz="1800" dirty="0"/>
              <a:t>, </a:t>
            </a:r>
            <a:r>
              <a:rPr sz="1800" dirty="0" err="1"/>
              <a:t>считают</a:t>
            </a:r>
            <a:r>
              <a:rPr sz="1800" dirty="0"/>
              <a:t>, </a:t>
            </a:r>
            <a:r>
              <a:rPr sz="1800" dirty="0" err="1"/>
              <a:t>что</a:t>
            </a:r>
            <a:r>
              <a:rPr sz="1800" dirty="0"/>
              <a:t> </a:t>
            </a:r>
            <a:r>
              <a:rPr sz="1800" dirty="0" err="1"/>
              <a:t>сами</a:t>
            </a:r>
            <a:r>
              <a:rPr sz="1800" dirty="0"/>
              <a:t> </a:t>
            </a:r>
            <a:r>
              <a:rPr sz="1800" dirty="0" err="1"/>
              <a:t>контролируют</a:t>
            </a:r>
            <a:r>
              <a:rPr sz="1800" dirty="0"/>
              <a:t> </a:t>
            </a:r>
            <a:r>
              <a:rPr sz="1800" dirty="0" err="1"/>
              <a:t>свою</a:t>
            </a:r>
            <a:r>
              <a:rPr sz="1800" dirty="0"/>
              <a:t> </a:t>
            </a:r>
            <a:r>
              <a:rPr sz="1800" dirty="0" err="1"/>
              <a:t>жизнь</a:t>
            </a:r>
            <a:endParaRPr sz="1800" dirty="0"/>
          </a:p>
          <a:p>
            <a:pPr marL="153619" indent="-153619" defTabSz="768094">
              <a:spcBef>
                <a:spcPts val="1000"/>
              </a:spcBef>
              <a:defRPr sz="1600"/>
            </a:pPr>
            <a:r>
              <a:rPr sz="1800" dirty="0" err="1">
                <a:solidFill>
                  <a:srgbClr val="C00000"/>
                </a:solidFill>
              </a:rPr>
              <a:t>Избегают</a:t>
            </a:r>
            <a:r>
              <a:rPr sz="1800" dirty="0"/>
              <a:t> </a:t>
            </a:r>
            <a:r>
              <a:rPr sz="1800" dirty="0" err="1"/>
              <a:t>долгов</a:t>
            </a:r>
            <a:endParaRPr sz="1800" dirty="0"/>
          </a:p>
          <a:p>
            <a:pPr marL="153619" indent="-153619" defTabSz="768094">
              <a:spcBef>
                <a:spcPts val="1000"/>
              </a:spcBef>
              <a:defRPr sz="1600"/>
            </a:pPr>
            <a:r>
              <a:rPr sz="1800" dirty="0" err="1">
                <a:solidFill>
                  <a:srgbClr val="C00000"/>
                </a:solidFill>
              </a:rPr>
              <a:t>Оптимистичны</a:t>
            </a:r>
            <a:r>
              <a:rPr sz="1800" dirty="0"/>
              <a:t> </a:t>
            </a:r>
            <a:r>
              <a:rPr sz="1800" dirty="0" err="1"/>
              <a:t>в</a:t>
            </a:r>
            <a:r>
              <a:rPr sz="1800" dirty="0"/>
              <a:t> </a:t>
            </a:r>
            <a:r>
              <a:rPr sz="1800" dirty="0" err="1"/>
              <a:t>отношении</a:t>
            </a:r>
            <a:r>
              <a:rPr sz="1800" dirty="0"/>
              <a:t> </a:t>
            </a:r>
            <a:r>
              <a:rPr sz="1800" dirty="0" err="1"/>
              <a:t>будущего</a:t>
            </a:r>
            <a:endParaRPr sz="1800" dirty="0"/>
          </a:p>
        </p:txBody>
      </p:sp>
      <p:sp>
        <p:nvSpPr>
          <p:cNvPr id="304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525107" y="6333892"/>
            <a:ext cx="356796" cy="269193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 sz="1100" b="1" spc="-7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55</a:t>
            </a:fld>
            <a:endParaRPr/>
          </a:p>
        </p:txBody>
      </p:sp>
      <p:pic>
        <p:nvPicPr>
          <p:cNvPr id="305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5138" y="2283862"/>
            <a:ext cx="3739604" cy="28010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5409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Заголовок 1"/>
          <p:cNvSpPr txBox="1">
            <a:spLocks noGrp="1"/>
          </p:cNvSpPr>
          <p:nvPr>
            <p:ph type="title"/>
          </p:nvPr>
        </p:nvSpPr>
        <p:spPr>
          <a:xfrm>
            <a:off x="685800" y="484630"/>
            <a:ext cx="7772400" cy="1609348"/>
          </a:xfrm>
          <a:prstGeom prst="rect">
            <a:avLst/>
          </a:prstGeom>
        </p:spPr>
        <p:txBody>
          <a:bodyPr/>
          <a:lstStyle/>
          <a:p>
            <a:pPr defTabSz="694944">
              <a:defRPr sz="2700"/>
            </a:pPr>
            <a:r>
              <a:t>Деньги как источник тревоги:</a:t>
            </a:r>
            <a:br/>
            <a:r>
              <a:t>Anxious trader  - тревожный трейдер</a:t>
            </a:r>
            <a:br/>
            <a:endParaRPr/>
          </a:p>
        </p:txBody>
      </p:sp>
      <p:sp>
        <p:nvSpPr>
          <p:cNvPr id="308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685798" y="2121406"/>
            <a:ext cx="3886202" cy="44259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68248" indent="-168248" defTabSz="841247">
              <a:spcBef>
                <a:spcPts val="1100"/>
              </a:spcBef>
              <a:defRPr sz="1800"/>
            </a:pP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таких</a:t>
            </a:r>
            <a:r>
              <a:rPr dirty="0"/>
              <a:t> </a:t>
            </a:r>
            <a:r>
              <a:rPr dirty="0" err="1"/>
              <a:t>людей</a:t>
            </a:r>
            <a:r>
              <a:rPr dirty="0"/>
              <a:t> </a:t>
            </a:r>
            <a:r>
              <a:rPr dirty="0" err="1"/>
              <a:t>характерно</a:t>
            </a:r>
            <a:r>
              <a:rPr dirty="0"/>
              <a:t> </a:t>
            </a:r>
            <a:r>
              <a:rPr dirty="0" err="1">
                <a:solidFill>
                  <a:srgbClr val="C00000"/>
                </a:solidFill>
              </a:rPr>
              <a:t>навязчивое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 err="1">
                <a:solidFill>
                  <a:srgbClr val="C00000"/>
                </a:solidFill>
              </a:rPr>
              <a:t>желание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 err="1"/>
              <a:t>осуществлять</a:t>
            </a:r>
            <a:r>
              <a:rPr dirty="0"/>
              <a:t> </a:t>
            </a:r>
            <a:r>
              <a:rPr dirty="0" err="1"/>
              <a:t>какие-то</a:t>
            </a:r>
            <a:r>
              <a:rPr dirty="0"/>
              <a:t> </a:t>
            </a:r>
            <a:r>
              <a:rPr dirty="0" err="1"/>
              <a:t>действия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деньгами</a:t>
            </a:r>
            <a:r>
              <a:rPr dirty="0"/>
              <a:t>, </a:t>
            </a:r>
            <a:r>
              <a:rPr dirty="0" err="1"/>
              <a:t>ценными</a:t>
            </a:r>
            <a:r>
              <a:rPr dirty="0"/>
              <a:t> </a:t>
            </a:r>
            <a:r>
              <a:rPr dirty="0" err="1"/>
              <a:t>бумагами</a:t>
            </a:r>
            <a:r>
              <a:rPr dirty="0"/>
              <a:t>, </a:t>
            </a:r>
            <a:r>
              <a:rPr dirty="0" err="1"/>
              <a:t>недвижимостью</a:t>
            </a:r>
            <a:r>
              <a:rPr dirty="0"/>
              <a:t>,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том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отсутствие</a:t>
            </a:r>
            <a:r>
              <a:rPr dirty="0"/>
              <a:t> </a:t>
            </a:r>
            <a:r>
              <a:rPr dirty="0" err="1"/>
              <a:t>действий</a:t>
            </a:r>
            <a:r>
              <a:rPr dirty="0"/>
              <a:t> </a:t>
            </a:r>
            <a:r>
              <a:rPr dirty="0" err="1"/>
              <a:t>было</a:t>
            </a:r>
            <a:r>
              <a:rPr dirty="0"/>
              <a:t> </a:t>
            </a:r>
            <a:r>
              <a:rPr dirty="0" err="1"/>
              <a:t>бы</a:t>
            </a:r>
            <a:r>
              <a:rPr dirty="0"/>
              <a:t> </a:t>
            </a:r>
            <a:r>
              <a:rPr dirty="0" err="1"/>
              <a:t>более</a:t>
            </a:r>
            <a:r>
              <a:rPr dirty="0"/>
              <a:t> </a:t>
            </a:r>
            <a:r>
              <a:rPr dirty="0" err="1"/>
              <a:t>выгодным</a:t>
            </a:r>
            <a:r>
              <a:rPr dirty="0"/>
              <a:t>. </a:t>
            </a:r>
          </a:p>
          <a:p>
            <a:pPr marL="168248" indent="-168248" defTabSz="841247">
              <a:spcBef>
                <a:spcPts val="1100"/>
              </a:spcBef>
              <a:defRPr sz="1800"/>
            </a:pPr>
            <a:r>
              <a:rPr dirty="0" err="1"/>
              <a:t>Ориентированы</a:t>
            </a:r>
            <a:r>
              <a:rPr dirty="0"/>
              <a:t> </a:t>
            </a:r>
            <a:r>
              <a:rPr dirty="0" err="1">
                <a:solidFill>
                  <a:srgbClr val="C00000"/>
                </a:solidFill>
              </a:rPr>
              <a:t>на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 err="1">
                <a:solidFill>
                  <a:srgbClr val="C00000"/>
                </a:solidFill>
              </a:rPr>
              <a:t>будущее</a:t>
            </a:r>
            <a:endParaRPr dirty="0">
              <a:solidFill>
                <a:srgbClr val="C00000"/>
              </a:solidFill>
            </a:endParaRPr>
          </a:p>
          <a:p>
            <a:pPr marL="168248" indent="-168248" defTabSz="841247">
              <a:spcBef>
                <a:spcPts val="1100"/>
              </a:spcBef>
              <a:defRPr sz="1800"/>
            </a:pPr>
            <a:r>
              <a:rPr dirty="0" err="1">
                <a:solidFill>
                  <a:srgbClr val="C00000"/>
                </a:solidFill>
              </a:rPr>
              <a:t>Открыты</a:t>
            </a:r>
            <a:r>
              <a:rPr dirty="0"/>
              <a:t> </a:t>
            </a:r>
            <a:r>
              <a:rPr dirty="0" err="1"/>
              <a:t>новому</a:t>
            </a:r>
            <a:r>
              <a:rPr dirty="0"/>
              <a:t> </a:t>
            </a:r>
            <a:r>
              <a:rPr dirty="0" err="1"/>
              <a:t>опыту</a:t>
            </a:r>
            <a:endParaRPr dirty="0"/>
          </a:p>
          <a:p>
            <a:pPr marL="168248" indent="-168248" defTabSz="841247">
              <a:spcBef>
                <a:spcPts val="1100"/>
              </a:spcBef>
              <a:defRPr sz="1800"/>
            </a:pPr>
            <a:r>
              <a:rPr dirty="0" err="1"/>
              <a:t>Стараются</a:t>
            </a:r>
            <a:r>
              <a:rPr dirty="0"/>
              <a:t> </a:t>
            </a:r>
            <a:r>
              <a:rPr dirty="0" err="1">
                <a:solidFill>
                  <a:srgbClr val="C00000"/>
                </a:solidFill>
              </a:rPr>
              <a:t>избегать</a:t>
            </a:r>
            <a:r>
              <a:rPr dirty="0">
                <a:solidFill>
                  <a:srgbClr val="C00000"/>
                </a:solidFill>
              </a:rPr>
              <a:t> </a:t>
            </a:r>
            <a:r>
              <a:rPr dirty="0" err="1">
                <a:solidFill>
                  <a:srgbClr val="C00000"/>
                </a:solidFill>
              </a:rPr>
              <a:t>долгов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займов</a:t>
            </a:r>
            <a:endParaRPr dirty="0"/>
          </a:p>
        </p:txBody>
      </p:sp>
      <p:sp>
        <p:nvSpPr>
          <p:cNvPr id="309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536257" y="6351068"/>
            <a:ext cx="356796" cy="19626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 sz="1100" b="1" spc="-7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56</a:t>
            </a:fld>
            <a:endParaRPr dirty="0"/>
          </a:p>
        </p:txBody>
      </p:sp>
      <p:pic>
        <p:nvPicPr>
          <p:cNvPr id="310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460" y="2270232"/>
            <a:ext cx="3771918" cy="23500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031546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Заголовок 1"/>
          <p:cNvSpPr txBox="1">
            <a:spLocks noGrp="1"/>
          </p:cNvSpPr>
          <p:nvPr>
            <p:ph type="title"/>
          </p:nvPr>
        </p:nvSpPr>
        <p:spPr>
          <a:xfrm>
            <a:off x="685800" y="484630"/>
            <a:ext cx="7772400" cy="1609348"/>
          </a:xfrm>
          <a:prstGeom prst="rect">
            <a:avLst/>
          </a:prstGeom>
        </p:spPr>
        <p:txBody>
          <a:bodyPr/>
          <a:lstStyle/>
          <a:p>
            <a:r>
              <a:t>The Ostrich - Избегающий решений</a:t>
            </a:r>
          </a:p>
        </p:txBody>
      </p:sp>
      <p:sp>
        <p:nvSpPr>
          <p:cNvPr id="313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685800" y="2121406"/>
            <a:ext cx="3607420" cy="44482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49961" indent="-149961" defTabSz="749808">
              <a:lnSpc>
                <a:spcPct val="81000"/>
              </a:lnSpc>
              <a:spcBef>
                <a:spcPts val="900"/>
              </a:spcBef>
              <a:defRPr sz="1600"/>
            </a:pPr>
            <a:r>
              <a:rPr sz="1800" dirty="0" err="1"/>
              <a:t>Люди</a:t>
            </a:r>
            <a:r>
              <a:rPr sz="1800" dirty="0"/>
              <a:t> </a:t>
            </a:r>
            <a:r>
              <a:rPr sz="1800" dirty="0" err="1"/>
              <a:t>с</a:t>
            </a:r>
            <a:r>
              <a:rPr sz="1800" dirty="0"/>
              <a:t> </a:t>
            </a:r>
            <a:r>
              <a:rPr sz="1800" dirty="0" err="1"/>
              <a:t>такими</a:t>
            </a:r>
            <a:r>
              <a:rPr sz="1800" dirty="0"/>
              <a:t> </a:t>
            </a:r>
            <a:r>
              <a:rPr sz="1800" dirty="0" err="1"/>
              <a:t>убеждениями</a:t>
            </a:r>
            <a:r>
              <a:rPr sz="1800" dirty="0"/>
              <a:t> </a:t>
            </a:r>
            <a:r>
              <a:rPr sz="1800" dirty="0" err="1"/>
              <a:t>пытаются</a:t>
            </a:r>
            <a:r>
              <a:rPr sz="1800" dirty="0"/>
              <a:t> </a:t>
            </a:r>
            <a:r>
              <a:rPr sz="1800" dirty="0" err="1"/>
              <a:t>справиться</a:t>
            </a:r>
            <a:r>
              <a:rPr sz="1800" dirty="0"/>
              <a:t> </a:t>
            </a:r>
            <a:r>
              <a:rPr sz="1800" dirty="0" err="1"/>
              <a:t>со</a:t>
            </a:r>
            <a:r>
              <a:rPr sz="1800" dirty="0"/>
              <a:t> </a:t>
            </a:r>
            <a:r>
              <a:rPr sz="1800" dirty="0" err="1"/>
              <a:t>своими</a:t>
            </a:r>
            <a:r>
              <a:rPr sz="1800" dirty="0"/>
              <a:t> </a:t>
            </a:r>
            <a:r>
              <a:rPr sz="1800" dirty="0" err="1"/>
              <a:t>денежными</a:t>
            </a:r>
            <a:r>
              <a:rPr sz="1800" dirty="0"/>
              <a:t> </a:t>
            </a:r>
            <a:r>
              <a:rPr sz="1800" dirty="0" err="1"/>
              <a:t>заботами</a:t>
            </a:r>
            <a:r>
              <a:rPr sz="1800" dirty="0"/>
              <a:t>, </a:t>
            </a:r>
            <a:r>
              <a:rPr sz="1800" dirty="0" err="1">
                <a:solidFill>
                  <a:srgbClr val="C00000"/>
                </a:solidFill>
              </a:rPr>
              <a:t>отрицая</a:t>
            </a:r>
            <a:r>
              <a:rPr sz="1800" dirty="0"/>
              <a:t> </a:t>
            </a:r>
            <a:r>
              <a:rPr sz="1800" dirty="0" err="1"/>
              <a:t>их</a:t>
            </a:r>
            <a:r>
              <a:rPr sz="1800" dirty="0"/>
              <a:t>. </a:t>
            </a:r>
          </a:p>
          <a:p>
            <a:pPr marL="149961" indent="-149961" defTabSz="749808">
              <a:lnSpc>
                <a:spcPct val="81000"/>
              </a:lnSpc>
              <a:spcBef>
                <a:spcPts val="900"/>
              </a:spcBef>
              <a:defRPr sz="1600"/>
            </a:pPr>
            <a:r>
              <a:rPr sz="1800" dirty="0" err="1"/>
              <a:t>Решение</a:t>
            </a:r>
            <a:r>
              <a:rPr sz="1800" dirty="0"/>
              <a:t> </a:t>
            </a:r>
            <a:r>
              <a:rPr sz="1800" dirty="0" err="1"/>
              <a:t>любой</a:t>
            </a:r>
            <a:r>
              <a:rPr sz="1800" dirty="0"/>
              <a:t> </a:t>
            </a:r>
            <a:r>
              <a:rPr sz="1800" dirty="0" err="1"/>
              <a:t>проблемы</a:t>
            </a:r>
            <a:r>
              <a:rPr sz="1800" dirty="0"/>
              <a:t> </a:t>
            </a:r>
            <a:r>
              <a:rPr sz="1800" dirty="0" err="1"/>
              <a:t>начинается</a:t>
            </a:r>
            <a:r>
              <a:rPr sz="1800" dirty="0"/>
              <a:t> </a:t>
            </a:r>
            <a:r>
              <a:rPr sz="1800" dirty="0" err="1"/>
              <a:t>с</a:t>
            </a:r>
            <a:r>
              <a:rPr sz="1800" dirty="0"/>
              <a:t> </a:t>
            </a:r>
            <a:r>
              <a:rPr sz="1800" dirty="0" err="1"/>
              <a:t>ее</a:t>
            </a:r>
            <a:r>
              <a:rPr sz="1800" dirty="0"/>
              <a:t> </a:t>
            </a:r>
            <a:r>
              <a:rPr sz="1800" dirty="0" err="1">
                <a:solidFill>
                  <a:srgbClr val="C00000"/>
                </a:solidFill>
              </a:rPr>
              <a:t>признания</a:t>
            </a:r>
            <a:r>
              <a:rPr sz="1800" dirty="0"/>
              <a:t>. </a:t>
            </a:r>
          </a:p>
          <a:p>
            <a:pPr marL="149961" indent="-149961" defTabSz="749808">
              <a:lnSpc>
                <a:spcPct val="81000"/>
              </a:lnSpc>
              <a:spcBef>
                <a:spcPts val="900"/>
              </a:spcBef>
              <a:defRPr sz="1600"/>
            </a:pPr>
            <a:r>
              <a:rPr sz="1800" dirty="0" err="1"/>
              <a:t>В</a:t>
            </a:r>
            <a:r>
              <a:rPr sz="1800" dirty="0"/>
              <a:t> </a:t>
            </a:r>
            <a:r>
              <a:rPr sz="1800" dirty="0" err="1"/>
              <a:t>поведении</a:t>
            </a:r>
            <a:r>
              <a:rPr sz="1800" dirty="0"/>
              <a:t> - </a:t>
            </a:r>
            <a:r>
              <a:rPr sz="1800" dirty="0" err="1">
                <a:solidFill>
                  <a:srgbClr val="C00000"/>
                </a:solidFill>
              </a:rPr>
              <a:t>недоверие</a:t>
            </a:r>
            <a:r>
              <a:rPr sz="1800" dirty="0"/>
              <a:t> </a:t>
            </a:r>
            <a:r>
              <a:rPr sz="1800" dirty="0" err="1"/>
              <a:t>к</a:t>
            </a:r>
            <a:r>
              <a:rPr sz="1800" dirty="0"/>
              <a:t> </a:t>
            </a:r>
            <a:r>
              <a:rPr sz="1800" dirty="0" err="1"/>
              <a:t>финансовым</a:t>
            </a:r>
            <a:r>
              <a:rPr sz="1800" dirty="0"/>
              <a:t> </a:t>
            </a:r>
            <a:r>
              <a:rPr sz="1800" dirty="0" err="1"/>
              <a:t>институтам</a:t>
            </a:r>
            <a:r>
              <a:rPr sz="1800" dirty="0"/>
              <a:t>. </a:t>
            </a:r>
          </a:p>
          <a:p>
            <a:pPr marL="149961" indent="-149961" defTabSz="749808">
              <a:lnSpc>
                <a:spcPct val="81000"/>
              </a:lnSpc>
              <a:spcBef>
                <a:spcPts val="900"/>
              </a:spcBef>
              <a:defRPr sz="1600"/>
            </a:pPr>
            <a:r>
              <a:rPr sz="1800" dirty="0" err="1">
                <a:solidFill>
                  <a:srgbClr val="C00000"/>
                </a:solidFill>
              </a:rPr>
              <a:t>Пессимистичны</a:t>
            </a:r>
            <a:r>
              <a:rPr sz="1800" dirty="0"/>
              <a:t> </a:t>
            </a:r>
            <a:r>
              <a:rPr sz="1800" dirty="0" err="1"/>
              <a:t>в</a:t>
            </a:r>
            <a:r>
              <a:rPr sz="1800" dirty="0"/>
              <a:t> </a:t>
            </a:r>
            <a:r>
              <a:rPr sz="1800" dirty="0" err="1"/>
              <a:t>отношении</a:t>
            </a:r>
            <a:r>
              <a:rPr sz="1800" dirty="0"/>
              <a:t> </a:t>
            </a:r>
            <a:r>
              <a:rPr sz="1800" dirty="0" err="1"/>
              <a:t>будущего</a:t>
            </a:r>
            <a:endParaRPr sz="1800" dirty="0"/>
          </a:p>
          <a:p>
            <a:pPr marL="149961" indent="-149961" defTabSz="749808">
              <a:lnSpc>
                <a:spcPct val="81000"/>
              </a:lnSpc>
              <a:spcBef>
                <a:spcPts val="900"/>
              </a:spcBef>
              <a:defRPr sz="1600"/>
            </a:pPr>
            <a:r>
              <a:rPr sz="1800" dirty="0" err="1"/>
              <a:t>Не</a:t>
            </a:r>
            <a:r>
              <a:rPr sz="1800" dirty="0"/>
              <a:t> </a:t>
            </a:r>
            <a:r>
              <a:rPr sz="1800" dirty="0" err="1"/>
              <a:t>склонны</a:t>
            </a:r>
            <a:r>
              <a:rPr sz="1800" dirty="0"/>
              <a:t> </a:t>
            </a:r>
            <a:r>
              <a:rPr sz="1800" dirty="0" err="1"/>
              <a:t>к</a:t>
            </a:r>
            <a:r>
              <a:rPr sz="1800" dirty="0"/>
              <a:t> </a:t>
            </a:r>
            <a:r>
              <a:rPr sz="1800" dirty="0" err="1">
                <a:solidFill>
                  <a:srgbClr val="C00000"/>
                </a:solidFill>
              </a:rPr>
              <a:t>планированию</a:t>
            </a:r>
            <a:r>
              <a:rPr sz="1800" dirty="0"/>
              <a:t>, </a:t>
            </a:r>
            <a:r>
              <a:rPr sz="1800" dirty="0" err="1"/>
              <a:t>тем</a:t>
            </a:r>
            <a:r>
              <a:rPr sz="1800" dirty="0"/>
              <a:t> </a:t>
            </a:r>
            <a:r>
              <a:rPr sz="1800" dirty="0" err="1"/>
              <a:t>более</a:t>
            </a:r>
            <a:r>
              <a:rPr sz="1800" dirty="0"/>
              <a:t> </a:t>
            </a:r>
            <a:r>
              <a:rPr sz="1800" dirty="0" err="1"/>
              <a:t>долгосрочному</a:t>
            </a:r>
            <a:endParaRPr sz="1800" dirty="0"/>
          </a:p>
          <a:p>
            <a:pPr marL="149961" indent="-149961" defTabSz="749808">
              <a:lnSpc>
                <a:spcPct val="81000"/>
              </a:lnSpc>
              <a:spcBef>
                <a:spcPts val="900"/>
              </a:spcBef>
              <a:defRPr sz="1600"/>
            </a:pPr>
            <a:r>
              <a:rPr sz="1800" dirty="0" err="1">
                <a:solidFill>
                  <a:srgbClr val="C00000"/>
                </a:solidFill>
              </a:rPr>
              <a:t>Негативное</a:t>
            </a:r>
            <a:r>
              <a:rPr sz="1800" dirty="0"/>
              <a:t> </a:t>
            </a:r>
            <a:r>
              <a:rPr sz="1800" dirty="0" err="1"/>
              <a:t>прошлое</a:t>
            </a:r>
            <a:endParaRPr sz="1800" dirty="0"/>
          </a:p>
          <a:p>
            <a:pPr marL="149961" indent="-149961" defTabSz="749808">
              <a:lnSpc>
                <a:spcPct val="81000"/>
              </a:lnSpc>
              <a:spcBef>
                <a:spcPts val="900"/>
              </a:spcBef>
              <a:defRPr sz="1600"/>
            </a:pPr>
            <a:r>
              <a:rPr sz="1800" dirty="0" err="1"/>
              <a:t>Эмоционально</a:t>
            </a:r>
            <a:r>
              <a:rPr sz="1800" dirty="0"/>
              <a:t> </a:t>
            </a:r>
            <a:r>
              <a:rPr sz="1800" dirty="0" err="1"/>
              <a:t>не</a:t>
            </a:r>
            <a:r>
              <a:rPr sz="1800" dirty="0"/>
              <a:t> </a:t>
            </a:r>
            <a:r>
              <a:rPr sz="1800" dirty="0" err="1">
                <a:solidFill>
                  <a:srgbClr val="C00000"/>
                </a:solidFill>
              </a:rPr>
              <a:t>стабильны</a:t>
            </a:r>
            <a:endParaRPr sz="1800" dirty="0">
              <a:solidFill>
                <a:srgbClr val="C00000"/>
              </a:solidFill>
            </a:endParaRPr>
          </a:p>
          <a:p>
            <a:pPr marL="149961" indent="-149961" defTabSz="749808">
              <a:lnSpc>
                <a:spcPct val="81000"/>
              </a:lnSpc>
              <a:spcBef>
                <a:spcPts val="900"/>
              </a:spcBef>
              <a:defRPr sz="1600"/>
            </a:pPr>
            <a:r>
              <a:rPr sz="1800" dirty="0" err="1">
                <a:solidFill>
                  <a:srgbClr val="C00000"/>
                </a:solidFill>
              </a:rPr>
              <a:t>Осуждают</a:t>
            </a:r>
            <a:r>
              <a:rPr sz="1800" dirty="0"/>
              <a:t> </a:t>
            </a:r>
            <a:r>
              <a:rPr sz="1800" dirty="0" err="1"/>
              <a:t>других</a:t>
            </a:r>
            <a:r>
              <a:rPr sz="1800" dirty="0"/>
              <a:t> </a:t>
            </a:r>
            <a:r>
              <a:rPr sz="1800" dirty="0" err="1"/>
              <a:t>за</a:t>
            </a:r>
            <a:r>
              <a:rPr sz="1800" dirty="0"/>
              <a:t> </a:t>
            </a:r>
            <a:r>
              <a:rPr sz="1800" dirty="0" err="1"/>
              <a:t>долги</a:t>
            </a:r>
            <a:endParaRPr sz="1800" dirty="0"/>
          </a:p>
        </p:txBody>
      </p:sp>
      <p:sp>
        <p:nvSpPr>
          <p:cNvPr id="314" name="Номер слайда 3"/>
          <p:cNvSpPr txBox="1">
            <a:spLocks noGrp="1"/>
          </p:cNvSpPr>
          <p:nvPr>
            <p:ph type="sldNum" sz="quarter" idx="4294967295"/>
          </p:nvPr>
        </p:nvSpPr>
        <p:spPr>
          <a:xfrm>
            <a:off x="8525106" y="6373370"/>
            <a:ext cx="356864" cy="196262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>
            <a:lvl1pPr algn="ctr">
              <a:defRPr sz="1100" b="1" spc="-70">
                <a:solidFill>
                  <a:srgbClr val="FFFFFF"/>
                </a:solidFill>
                <a:latin typeface="Rockwell"/>
                <a:ea typeface="Rockwell"/>
                <a:cs typeface="Rockwell"/>
                <a:sym typeface="Rockwell"/>
              </a:defRPr>
            </a:lvl1pPr>
          </a:lstStyle>
          <a:p>
            <a:fld id="{86CB4B4D-7CA3-9044-876B-883B54F8677D}" type="slidenum">
              <a:t>57</a:t>
            </a:fld>
            <a:endParaRPr dirty="0"/>
          </a:p>
        </p:txBody>
      </p:sp>
      <p:pic>
        <p:nvPicPr>
          <p:cNvPr id="315" name="Рисунок 4" descr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536" y="2534001"/>
            <a:ext cx="4091221" cy="27343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007920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8">
            <a:extLst>
              <a:ext uri="{FF2B5EF4-FFF2-40B4-BE49-F238E27FC236}">
                <a16:creationId xmlns:a16="http://schemas.microsoft.com/office/drawing/2014/main" id="{E009DD9B-5EE2-4C0D-8B2B-351C8C102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0">
            <a:extLst>
              <a:ext uri="{FF2B5EF4-FFF2-40B4-BE49-F238E27FC236}">
                <a16:creationId xmlns:a16="http://schemas.microsoft.com/office/drawing/2014/main" id="{E720DB99-7745-4E75-9D96-AAB6D55C53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464119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12">
            <a:extLst>
              <a:ext uri="{FF2B5EF4-FFF2-40B4-BE49-F238E27FC236}">
                <a16:creationId xmlns:a16="http://schemas.microsoft.com/office/drawing/2014/main" id="{D68803C4-E159-4360-B7BB-74205C8F78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601952"/>
            <a:ext cx="7667244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14">
            <a:extLst>
              <a:ext uri="{FF2B5EF4-FFF2-40B4-BE49-F238E27FC236}">
                <a16:creationId xmlns:a16="http://schemas.microsoft.com/office/drawing/2014/main" id="{504B0465-3B07-49BF-BEA7-D81476246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78" y="2038655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69E7E-C6C3-9541-A07B-6E7B79634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84632"/>
            <a:ext cx="7543800" cy="1609344"/>
          </a:xfrm>
        </p:spPr>
        <p:txBody>
          <a:bodyPr>
            <a:normAutofit/>
          </a:bodyPr>
          <a:lstStyle/>
          <a:p>
            <a:r>
              <a:rPr lang="ru-RU" sz="4400" dirty="0"/>
              <a:t>И еще раз про четыре принципа проекта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3ABFF1-3D50-D348-9953-C03566C97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86" y="2320412"/>
            <a:ext cx="7543800" cy="3851787"/>
          </a:xfrm>
        </p:spPr>
        <p:txBody>
          <a:bodyPr>
            <a:normAutofit/>
          </a:bodyPr>
          <a:lstStyle/>
          <a:p>
            <a:pPr lvl="0"/>
            <a:r>
              <a:rPr lang="ru-RU" sz="1700" dirty="0"/>
              <a:t>Проект </a:t>
            </a:r>
            <a:r>
              <a:rPr lang="ru-RU" sz="1700" b="1" dirty="0"/>
              <a:t>не аффилирован</a:t>
            </a:r>
            <a:r>
              <a:rPr lang="ru-RU" sz="1700" dirty="0"/>
              <a:t> с участниками рынка и </a:t>
            </a:r>
            <a:r>
              <a:rPr lang="ru-RU" sz="1700" b="1" dirty="0"/>
              <a:t>не ставит своей целью привлечение ваших денег в управление</a:t>
            </a:r>
            <a:r>
              <a:rPr lang="ru-RU" sz="1700" dirty="0"/>
              <a:t> кого-либо из них</a:t>
            </a:r>
          </a:p>
          <a:p>
            <a:pPr lvl="0"/>
            <a:r>
              <a:rPr lang="ru-RU" sz="1700" dirty="0"/>
              <a:t>Проект не продает "торговые сигналы", "стратегии", которые помогут вам "заработать миллион". Мы </a:t>
            </a:r>
            <a:r>
              <a:rPr lang="ru-RU" sz="1700" b="1" dirty="0"/>
              <a:t>продаем базовые знания и умения</a:t>
            </a:r>
            <a:r>
              <a:rPr lang="ru-RU" sz="1700" dirty="0"/>
              <a:t>, которые позволят вам грамотно и самостоятельно выбирать пути инвестирования и не поддаваться сомнительным рекламных предложениям, которых так много сейчас появилось на рынке</a:t>
            </a:r>
          </a:p>
          <a:p>
            <a:pPr lvl="0"/>
            <a:r>
              <a:rPr lang="ru-RU" sz="1700" dirty="0"/>
              <a:t>Проект позволит вам узнать </a:t>
            </a:r>
            <a:r>
              <a:rPr lang="ru-RU" sz="1700" b="1" dirty="0"/>
              <a:t>детали о налогообложении, операционных расходах</a:t>
            </a:r>
            <a:r>
              <a:rPr lang="ru-RU" sz="1700" dirty="0"/>
              <a:t> и прочих существенных нюансах при работе на фондовом и финансовых рынках. </a:t>
            </a:r>
          </a:p>
          <a:p>
            <a:pPr lvl="0"/>
            <a:r>
              <a:rPr lang="ru-RU" sz="1700" dirty="0"/>
              <a:t>Проект поможет вам понять свой </a:t>
            </a:r>
            <a:r>
              <a:rPr lang="ru-RU" sz="1700" b="1" dirty="0"/>
              <a:t>психологический профиль</a:t>
            </a:r>
            <a:r>
              <a:rPr lang="ru-RU" sz="1700" dirty="0"/>
              <a:t> инвестора, толерантность к риску и научит не поддаваться на различные психологические ловушки, которые могут подстерегать инвесторов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9B7FFA5-14CB-4A4F-9BCC-CA3AA5D9D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51293" y="6229681"/>
            <a:ext cx="3429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4E48745-7512-4EC2-9E20-9092D121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73188" y="6258874"/>
            <a:ext cx="299110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130991-D8B6-FD44-B002-4CCF7887B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 smtClean="0"/>
              <a:pPr>
                <a:spcAft>
                  <a:spcPts val="600"/>
                </a:spcAft>
              </a:pPr>
              <a:t>58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6649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 72">
            <a:extLst>
              <a:ext uri="{FF2B5EF4-FFF2-40B4-BE49-F238E27FC236}">
                <a16:creationId xmlns:a16="http://schemas.microsoft.com/office/drawing/2014/main" id="{2550AE69-AC86-4188-83E5-A856C4F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34694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0" name="Rectangle 74">
            <a:extLst>
              <a:ext uri="{FF2B5EF4-FFF2-40B4-BE49-F238E27FC236}">
                <a16:creationId xmlns:a16="http://schemas.microsoft.com/office/drawing/2014/main" id="{EC4CA156-2C9D-4F0C-B229-88D8B5E17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4299696"/>
            <a:ext cx="7667244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1" name="Rectangle 76">
            <a:extLst>
              <a:ext uri="{FF2B5EF4-FFF2-40B4-BE49-F238E27FC236}">
                <a16:creationId xmlns:a16="http://schemas.microsoft.com/office/drawing/2014/main" id="{D7361ED3-EBE5-4EFC-8DA3-D0CE4BF2F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625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92" name="Group 78">
            <a:extLst>
              <a:ext uri="{FF2B5EF4-FFF2-40B4-BE49-F238E27FC236}">
                <a16:creationId xmlns:a16="http://schemas.microsoft.com/office/drawing/2014/main" id="{85105087-7F16-4C94-837C-C45445116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236911" y="4068923"/>
            <a:ext cx="810678" cy="1080902"/>
            <a:chOff x="9685338" y="4460675"/>
            <a:chExt cx="1080904" cy="1080902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F2F3467-E50F-4A91-B27D-E324936A66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678BE03-AC84-4940-A7FD-5B143FE2D6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 useBgFill="1">
        <p:nvSpPr>
          <p:cNvPr id="93" name="Rectangle 82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41EAC81-202E-E845-9689-A6DA2DC9B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075" y="1360493"/>
            <a:ext cx="3729383" cy="31067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blipFill dpi="0" rotWithShape="1">
                  <a:blip r:embed="rId4"/>
                  <a:srcRect/>
                  <a:tile tx="6350" ty="-127000" sx="65000" sy="64000" flip="none" algn="tl"/>
                </a:blipFill>
              </a:rPr>
              <a:t>СПАСИБО ЗА ВНИМАНИЕ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4F7485D5-FA17-E341-BE46-02D041524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17075" y="4687316"/>
            <a:ext cx="3729384" cy="151708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200" dirty="0">
                <a:solidFill>
                  <a:schemeClr val="tx1"/>
                </a:solidFill>
                <a:hlinkClick r:id="rId6"/>
              </a:rPr>
              <a:t>ischool@arb.ru</a:t>
            </a:r>
            <a:r>
              <a:rPr lang="en-US" sz="22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0" name="Picture 49" descr="Изображение выглядит как дым, внешний, поезд, подходит&#10;&#10;Автоматически созданное описание">
            <a:extLst>
              <a:ext uri="{FF2B5EF4-FFF2-40B4-BE49-F238E27FC236}">
                <a16:creationId xmlns:a16="http://schemas.microsoft.com/office/drawing/2014/main" id="{EC428105-1D1D-4415-B835-228FCF47DD2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713" r="13788" b="-1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94" name="Freeform: Shape 84">
            <a:extLst>
              <a:ext uri="{FF2B5EF4-FFF2-40B4-BE49-F238E27FC236}">
                <a16:creationId xmlns:a16="http://schemas.microsoft.com/office/drawing/2014/main" id="{0060CE1A-A2ED-43AC-857D-05822177F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598"/>
            <a:ext cx="4571770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blipFill dpi="0" rotWithShape="1">
            <a:blip r:embed="rId8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ABF7CC-13CF-E44A-833B-7088C369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51058" y="500322"/>
            <a:ext cx="895401" cy="6400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>
              <a:spcAft>
                <a:spcPts val="600"/>
              </a:spcAft>
            </a:pPr>
            <a:fld id="{33DCF12F-2620-4DEF-BCC2-760112B13002}" type="slidenum">
              <a:rPr lang="en-US">
                <a:solidFill>
                  <a:schemeClr val="accent1"/>
                </a:solidFill>
                <a:latin typeface="+mj-lt"/>
              </a:rPr>
              <a:pPr algn="r" defTabSz="457200">
                <a:spcAft>
                  <a:spcPts val="600"/>
                </a:spcAft>
              </a:pPr>
              <a:t>59</a:t>
            </a:fld>
            <a:endParaRPr lang="en-US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327A91-CA8D-5D43-83C2-8BA27E21C7F4}"/>
              </a:ext>
            </a:extLst>
          </p:cNvPr>
          <p:cNvSpPr/>
          <p:nvPr/>
        </p:nvSpPr>
        <p:spPr>
          <a:xfrm>
            <a:off x="8047589" y="653596"/>
            <a:ext cx="739572" cy="372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2F5E78-2CA1-394C-90DA-2C5EF247EA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16" y="5224747"/>
            <a:ext cx="960013" cy="57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916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99D5C-2F9F-0243-BB74-DB017ABBC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значительный рост рынка частных инвестиций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3C28E2-FAED-4848-BE43-B1D8B697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Московская биржа на середину октября 2020:</a:t>
            </a:r>
          </a:p>
          <a:p>
            <a:r>
              <a:rPr lang="ru-RU" b="1" dirty="0"/>
              <a:t>3 млн </a:t>
            </a:r>
            <a:r>
              <a:rPr lang="ru-RU" dirty="0"/>
              <a:t>индивидуальных инвестиционных счетов (ИИС) на сегодняшний день открыты физическими лицами.</a:t>
            </a:r>
          </a:p>
          <a:p>
            <a:r>
              <a:rPr lang="ru-RU" b="1" dirty="0"/>
              <a:t>7 млн</a:t>
            </a:r>
            <a:r>
              <a:rPr lang="en-US" dirty="0"/>
              <a:t>*</a:t>
            </a:r>
            <a:r>
              <a:rPr lang="ru-RU" b="1" dirty="0"/>
              <a:t> </a:t>
            </a:r>
            <a:r>
              <a:rPr lang="ru-RU" dirty="0"/>
              <a:t>частных инвесторов сегодня имеют доступ к рынкам Московской биржи.</a:t>
            </a:r>
          </a:p>
          <a:p>
            <a:r>
              <a:rPr lang="ru-RU" dirty="0"/>
              <a:t>С начала 2020 года российские граждане открыли </a:t>
            </a:r>
            <a:r>
              <a:rPr lang="ru-RU" b="1" dirty="0"/>
              <a:t>1,35 млн ИИС</a:t>
            </a:r>
            <a:r>
              <a:rPr lang="ru-RU" dirty="0"/>
              <a:t>, по сравнению с 1,65 млн – за предыдущие пять лет.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dirty="0">
                <a:solidFill>
                  <a:srgbClr val="333333"/>
                </a:solidFill>
                <a:latin typeface="Open Sans"/>
              </a:rPr>
              <a:t>При этом </a:t>
            </a:r>
            <a:r>
              <a:rPr lang="ru-RU" b="1" dirty="0">
                <a:solidFill>
                  <a:srgbClr val="C00000"/>
                </a:solidFill>
                <a:latin typeface="Open Sans"/>
              </a:rPr>
              <a:t>45% </a:t>
            </a:r>
            <a:r>
              <a:rPr lang="ru-RU" dirty="0">
                <a:solidFill>
                  <a:srgbClr val="C00000"/>
                </a:solidFill>
                <a:latin typeface="Open Sans"/>
              </a:rPr>
              <a:t>россиян рекомендовали бы </a:t>
            </a:r>
            <a:r>
              <a:rPr lang="ru-RU" b="1" dirty="0">
                <a:solidFill>
                  <a:srgbClr val="C00000"/>
                </a:solidFill>
                <a:latin typeface="Open Sans"/>
              </a:rPr>
              <a:t>забрать вклады из банков 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(опрос ВЦИОМ</a:t>
            </a:r>
            <a:r>
              <a:rPr lang="en-US" dirty="0">
                <a:solidFill>
                  <a:srgbClr val="333333"/>
                </a:solidFill>
                <a:latin typeface="Open Sans"/>
              </a:rPr>
              <a:t>**</a:t>
            </a:r>
            <a:r>
              <a:rPr lang="ru-RU" dirty="0">
                <a:solidFill>
                  <a:srgbClr val="333333"/>
                </a:solidFill>
                <a:latin typeface="Open Sans"/>
              </a:rPr>
              <a:t>)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32BF30-A01B-6B45-B6FB-E2C43850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6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23D8F-688B-FA4F-B501-1D607C90F3F9}"/>
              </a:ext>
            </a:extLst>
          </p:cNvPr>
          <p:cNvSpPr txBox="1"/>
          <p:nvPr/>
        </p:nvSpPr>
        <p:spPr>
          <a:xfrm>
            <a:off x="1253664" y="6161489"/>
            <a:ext cx="7204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Источник: </a:t>
            </a:r>
            <a:r>
              <a:rPr lang="en" sz="1200" dirty="0">
                <a:hlinkClick r:id="rId2" invalidUrl="https://www.moex.com/n30606?utm_source=www.moex.com&amp;utm_term=иис броке"/>
              </a:rPr>
              <a:t>https://</a:t>
            </a:r>
            <a:r>
              <a:rPr lang="en" sz="1200" dirty="0" err="1">
                <a:hlinkClick r:id="rId2" invalidUrl="https://www.moex.com/n30606?utm_source=www.moex.com&amp;utm_term=иис броке"/>
              </a:rPr>
              <a:t>www.moex.com</a:t>
            </a:r>
            <a:r>
              <a:rPr lang="en" sz="1200" dirty="0">
                <a:hlinkClick r:id="rId2" invalidUrl="https://www.moex.com/n30606?utm_source=www.moex.com&amp;utm_term=иис броке"/>
              </a:rPr>
              <a:t>/n30606?utm_source=</a:t>
            </a:r>
            <a:r>
              <a:rPr lang="en" sz="1200" dirty="0" err="1">
                <a:hlinkClick r:id="rId2" invalidUrl="https://www.moex.com/n30606?utm_source=www.moex.com&amp;utm_term=иис броке"/>
              </a:rPr>
              <a:t>www.moex.com&amp;utm_term</a:t>
            </a:r>
            <a:r>
              <a:rPr lang="en" sz="1200" dirty="0">
                <a:hlinkClick r:id="rId2" invalidUrl="https://www.moex.com/n30606?utm_source=www.moex.com&amp;utm_term=иис броке"/>
              </a:rPr>
              <a:t>=</a:t>
            </a:r>
            <a:r>
              <a:rPr lang="ru-RU" sz="1200" dirty="0">
                <a:hlinkClick r:id="rId2" invalidUrl="https://www.moex.com/n30606?utm_source=www.moex.com&amp;utm_term=иис броке"/>
              </a:rPr>
              <a:t>иис%20броке</a:t>
            </a:r>
            <a:r>
              <a:rPr lang="ru-RU" sz="1200" dirty="0"/>
              <a:t> </a:t>
            </a:r>
            <a:r>
              <a:rPr lang="en-US" sz="1200" dirty="0"/>
              <a:t> </a:t>
            </a:r>
            <a:endParaRPr lang="ru-RU" sz="1200" dirty="0"/>
          </a:p>
          <a:p>
            <a:r>
              <a:rPr lang="en-US" sz="1200" dirty="0"/>
              <a:t>* </a:t>
            </a:r>
            <a:r>
              <a:rPr lang="ru-RU" sz="1200" dirty="0"/>
              <a:t>- активных клиентов немногим более 1 млн</a:t>
            </a:r>
          </a:p>
          <a:p>
            <a:r>
              <a:rPr lang="en-US" sz="1200" dirty="0"/>
              <a:t> ** - </a:t>
            </a:r>
            <a:r>
              <a:rPr lang="en-US" sz="1200" dirty="0">
                <a:hlinkClick r:id="rId3"/>
              </a:rPr>
              <a:t>https://wciom.ru/index.php?id=236&amp;uid=10581</a:t>
            </a:r>
            <a:r>
              <a:rPr lang="en-US" sz="1200" dirty="0"/>
              <a:t>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25015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Российский рынок все еще очень дешев: Возможность или риск?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7</a:t>
            </a:fld>
            <a:endParaRPr lang="ru-RU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59" y="1827899"/>
            <a:ext cx="7854771" cy="481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08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767B0-EE04-A54E-9D10-308EFDA94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125227"/>
          </a:xfrm>
        </p:spPr>
        <p:txBody>
          <a:bodyPr>
            <a:normAutofit fontScale="90000"/>
          </a:bodyPr>
          <a:lstStyle/>
          <a:p>
            <a:r>
              <a:rPr lang="ru-RU" dirty="0"/>
              <a:t>Какая картина вам больше нравится?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CD5C58-B981-4E49-AB3C-21286FE2B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DCF12F-2620-4DEF-BCC2-760112B13002}" type="slidenum">
              <a:rPr lang="ru-RU" smtClean="0"/>
              <a:t>8</a:t>
            </a:fld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90" y="1609859"/>
            <a:ext cx="7315200" cy="2508899"/>
          </a:xfrm>
          <a:prstGeom prst="rect">
            <a:avLst/>
          </a:prstGeom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490" y="3979573"/>
            <a:ext cx="7405352" cy="265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08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3193" y="685800"/>
            <a:ext cx="3690014" cy="2021553"/>
          </a:xfrm>
        </p:spPr>
        <p:txBody>
          <a:bodyPr>
            <a:normAutofit/>
          </a:bodyPr>
          <a:lstStyle/>
          <a:p>
            <a:r>
              <a:rPr lang="ru-RU" sz="3300" b="1" dirty="0">
                <a:solidFill>
                  <a:schemeClr val="tx1"/>
                </a:solidFill>
              </a:rPr>
              <a:t>ТРИ вечных вопроса</a:t>
            </a:r>
            <a:br>
              <a:rPr lang="ru-RU" sz="3300" dirty="0">
                <a:solidFill>
                  <a:schemeClr val="tx1"/>
                </a:solidFill>
              </a:rPr>
            </a:br>
            <a:r>
              <a:rPr lang="ru-RU" sz="3300" dirty="0">
                <a:solidFill>
                  <a:schemeClr val="tx1"/>
                </a:solidFill>
              </a:rPr>
              <a:t>российского инвестора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4394613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стол, старый, знак, коврик&#10;&#10;Автоматически созданное описание">
            <a:extLst>
              <a:ext uri="{FF2B5EF4-FFF2-40B4-BE49-F238E27FC236}">
                <a16:creationId xmlns:a16="http://schemas.microsoft.com/office/drawing/2014/main" id="{4F758CB9-BF18-4540-B0A2-E9314C2B3E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45"/>
          <a:stretch/>
        </p:blipFill>
        <p:spPr>
          <a:xfrm>
            <a:off x="20" y="2"/>
            <a:ext cx="4571752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3193" y="2927444"/>
            <a:ext cx="3690014" cy="3244755"/>
          </a:xfrm>
        </p:spPr>
        <p:txBody>
          <a:bodyPr>
            <a:normAutofit/>
          </a:bodyPr>
          <a:lstStyle/>
          <a:p>
            <a:r>
              <a:rPr lang="ru-RU" sz="2400" dirty="0"/>
              <a:t>Стоит ли покупать </a:t>
            </a:r>
            <a:r>
              <a:rPr lang="ru-RU" sz="2400" b="1" dirty="0"/>
              <a:t>доллар</a:t>
            </a:r>
            <a:r>
              <a:rPr lang="ru-RU" sz="2400" dirty="0"/>
              <a:t>?</a:t>
            </a:r>
          </a:p>
          <a:p>
            <a:r>
              <a:rPr lang="ru-RU" sz="2400" dirty="0"/>
              <a:t>В чем </a:t>
            </a:r>
            <a:r>
              <a:rPr lang="ru-RU" sz="2400" b="1" dirty="0"/>
              <a:t>хранить сбережения </a:t>
            </a:r>
            <a:r>
              <a:rPr lang="ru-RU" sz="2400" dirty="0"/>
              <a:t>и куда инвестировать (акции, фонды, золото,..?)</a:t>
            </a:r>
          </a:p>
          <a:p>
            <a:r>
              <a:rPr lang="ru-RU" sz="2400" dirty="0"/>
              <a:t>Покупать ли </a:t>
            </a:r>
            <a:r>
              <a:rPr lang="ru-RU" sz="2400" b="1" dirty="0"/>
              <a:t>недвижимость</a:t>
            </a:r>
            <a:r>
              <a:rPr lang="ru-RU" sz="2400" dirty="0"/>
              <a:t>?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83346" y="6272784"/>
            <a:ext cx="4800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3DCF12F-2620-4DEF-BCC2-760112B13002}" type="slidenum">
              <a:rPr lang="ru-RU">
                <a:solidFill>
                  <a:schemeClr val="tx1"/>
                </a:solidFill>
              </a:rPr>
              <a:pPr>
                <a:spcAft>
                  <a:spcPts val="600"/>
                </a:spcAft>
              </a:pPr>
              <a:t>9</a:t>
            </a:fld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449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2927</Words>
  <Application>Microsoft Macintosh PowerPoint</Application>
  <PresentationFormat>Экран (4:3)</PresentationFormat>
  <Paragraphs>488</Paragraphs>
  <Slides>59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71" baseType="lpstr">
      <vt:lpstr>Arial</vt:lpstr>
      <vt:lpstr>Arial Nova</vt:lpstr>
      <vt:lpstr>Calibri</vt:lpstr>
      <vt:lpstr>Cambria</vt:lpstr>
      <vt:lpstr>Franklin Gothic Book</vt:lpstr>
      <vt:lpstr>Open Sans</vt:lpstr>
      <vt:lpstr>Rockwell</vt:lpstr>
      <vt:lpstr>Rockwell Condensed</vt:lpstr>
      <vt:lpstr>Rockwell Extra Bold</vt:lpstr>
      <vt:lpstr>Wingdings</vt:lpstr>
      <vt:lpstr>Дерево</vt:lpstr>
      <vt:lpstr>Диаграмма</vt:lpstr>
      <vt:lpstr>Инвестирование в ситуации неопределенности и   управление персональным риском</vt:lpstr>
      <vt:lpstr>Что происходит на рынке: пузырь  или новая реальность?</vt:lpstr>
      <vt:lpstr>  S&amp;P 500 P/E Ratio соотношение капитализации компании и ее чистой прибыли   </vt:lpstr>
      <vt:lpstr>Российский рынок:  удивляет каждый день</vt:lpstr>
      <vt:lpstr>Динамика максимальной процентной ставки</vt:lpstr>
      <vt:lpstr>значительный рост рынка частных инвестиций</vt:lpstr>
      <vt:lpstr>Российский рынок все еще очень дешев: Возможность или риск?</vt:lpstr>
      <vt:lpstr>Какая картина вам больше нравится?</vt:lpstr>
      <vt:lpstr>ТРИ вечных вопроса российского инвестора</vt:lpstr>
      <vt:lpstr>С чего начать: выбор стратегии инвестирования</vt:lpstr>
      <vt:lpstr>Цели и горизонты инвестирования</vt:lpstr>
      <vt:lpstr>текущий профиль и статус</vt:lpstr>
      <vt:lpstr>Какие факторы учитываем при постановки целей </vt:lpstr>
      <vt:lpstr> Почему так важно четко ставить цели </vt:lpstr>
      <vt:lpstr>Изменение стоимости  кв. метра жилья ($, Москва)</vt:lpstr>
      <vt:lpstr>Особенности инвестирования в недвижимость </vt:lpstr>
      <vt:lpstr>ГОСПОДДЕРЖКА ИЛИ ИПОТЕЧНЫЙ «ПУЗЫРЬ»</vt:lpstr>
      <vt:lpstr>Оценка рисков</vt:lpstr>
      <vt:lpstr>Практические рекомендации</vt:lpstr>
      <vt:lpstr>Формирование индивидуального инвестиционного портфеля</vt:lpstr>
      <vt:lpstr>Классы  активов</vt:lpstr>
      <vt:lpstr>Подклассы активов</vt:lpstr>
      <vt:lpstr>Поведение самостоятельных классов активов (акции США\облигации сша\gold)</vt:lpstr>
      <vt:lpstr>Влияние сочетания классов активов на портфель (акции США\облигации сша)</vt:lpstr>
      <vt:lpstr>Портфель молодого «Пенсионера» 50+</vt:lpstr>
      <vt:lpstr>Портфель молодого «Пенсионера» 50+</vt:lpstr>
      <vt:lpstr>Портфель молодого «Пенсионера» 50+</vt:lpstr>
      <vt:lpstr>Портфель молодого «Пенсионера» 50+</vt:lpstr>
      <vt:lpstr>Портфель инвестора 35+</vt:lpstr>
      <vt:lpstr>Портфель инвестора 35+</vt:lpstr>
      <vt:lpstr>Портфель инвестора 35+</vt:lpstr>
      <vt:lpstr>Портфель начинающего инвестора 25+</vt:lpstr>
      <vt:lpstr>Налогообложение  при инвестировании:  что необходимо учитывать</vt:lpstr>
      <vt:lpstr>Затраты инвестора: прямые и скрытые</vt:lpstr>
      <vt:lpstr>Too good to be true</vt:lpstr>
      <vt:lpstr>«вредные советы» в действии</vt:lpstr>
      <vt:lpstr>И совет напоследок</vt:lpstr>
      <vt:lpstr>Рациональное поведение в турбулентном мире</vt:lpstr>
      <vt:lpstr>ПОЧЕМУ МЫ ВЕДЕМ СЕБЯ ИРРАЦИОНАЛЬНО ВО ВРЕМЯ ПАНДЕМИИ?</vt:lpstr>
      <vt:lpstr>Специфика эпидемиологической угрозы</vt:lpstr>
      <vt:lpstr>Кризис доверия к социальным институтам и социальный пессимизм</vt:lpstr>
      <vt:lpstr>Как за последний месяц изменилась …  (% опрошенных; май 2020 г.)</vt:lpstr>
      <vt:lpstr>Психологическая травматизация в период пандемии</vt:lpstr>
      <vt:lpstr>Алармизм вызывает психологические защиты</vt:lpstr>
      <vt:lpstr>В периоды кризисов горизонт планирования сокращается</vt:lpstr>
      <vt:lpstr>ПАТЕРНАЛИЗМ и ОСЛАБЛЕНИЕ ДЕМОКРАТИЙ</vt:lpstr>
      <vt:lpstr>РАСТЕТ ПОТРЕБНОСТЬ В ПРОСТЫХ РЕШЕНИЯХ</vt:lpstr>
      <vt:lpstr>КАКИЕ ПСИХОЛОГИЧЕСКИЕ ЭФФЕКТЫ ВО ВРЕМЯ КРИЗИСА МЕШАЮТ ПОИСКУ РЕШЕНИЙ?</vt:lpstr>
      <vt:lpstr>КОГНИТИВНЫЕ ЛОВУШКИ ОТРИЦАНИЯ  </vt:lpstr>
      <vt:lpstr>КАК ЗАЩИТИТЬ СЕБЯ ОТ КОГНИТИВНЫХ ЛОВУШЕК?</vt:lpstr>
      <vt:lpstr>денежные установки  </vt:lpstr>
      <vt:lpstr>The Cash Splasher -  Покупатель влияния </vt:lpstr>
      <vt:lpstr>The Social Value Spender – Щедрая душа  </vt:lpstr>
      <vt:lpstr>Деньги как источник тревоги: The Hoarder - Скряга </vt:lpstr>
      <vt:lpstr>Деньги как источник тревоги:  Fitbit Financier  Любитель финансового фитнеса  </vt:lpstr>
      <vt:lpstr>Деньги как источник тревоги: Anxious trader  - тревожный трейдер </vt:lpstr>
      <vt:lpstr>The Ostrich - Избегающий решений</vt:lpstr>
      <vt:lpstr>И еще раз про четыре принципа проекта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Инвестирование в ситуации неопределенности и   управление персональным риском</dc:title>
  <dc:creator>Oleg Skvortsov</dc:creator>
  <cp:lastModifiedBy>Oleg Skvortsov</cp:lastModifiedBy>
  <cp:revision>1</cp:revision>
  <dcterms:created xsi:type="dcterms:W3CDTF">2020-11-19T02:42:57Z</dcterms:created>
  <dcterms:modified xsi:type="dcterms:W3CDTF">2020-11-19T02:45:05Z</dcterms:modified>
</cp:coreProperties>
</file>