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26.xml" ContentType="application/vnd.openxmlformats-officedocument.presentationml.tags+xml"/>
  <Override PartName="/ppt/notesSlides/notesSlide2.xml" ContentType="application/vnd.openxmlformats-officedocument.presentationml.notesSlide+xml"/>
  <Override PartName="/ppt/tags/tag127.xml" ContentType="application/vnd.openxmlformats-officedocument.presentationml.tags+xml"/>
  <Override PartName="/ppt/notesSlides/notesSlide3.xml" ContentType="application/vnd.openxmlformats-officedocument.presentationml.notesSlide+xml"/>
  <Override PartName="/ppt/tags/tag128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29.xml" ContentType="application/vnd.openxmlformats-officedocument.presentationml.tags+xml"/>
  <Override PartName="/ppt/notesSlides/notesSlide5.xml" ContentType="application/vnd.openxmlformats-officedocument.presentationml.notesSlide+xml"/>
  <Override PartName="/ppt/tags/tag130.xml" ContentType="application/vnd.openxmlformats-officedocument.presentationml.tag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131.xml" ContentType="application/vnd.openxmlformats-officedocument.presentationml.tags+xml"/>
  <Override PartName="/ppt/notesSlides/notesSlide7.xml" ContentType="application/vnd.openxmlformats-officedocument.presentationml.notesSlide+xml"/>
  <Override PartName="/ppt/tags/tag132.xml" ContentType="application/vnd.openxmlformats-officedocument.presentationml.tags+xml"/>
  <Override PartName="/ppt/notesSlides/notesSlide8.xml" ContentType="application/vnd.openxmlformats-officedocument.presentationml.notesSlide+xml"/>
  <Override PartName="/ppt/tags/tag133.xml" ContentType="application/vnd.openxmlformats-officedocument.presentationml.tags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tags/tag134.xml" ContentType="application/vnd.openxmlformats-officedocument.presentationml.tags+xml"/>
  <Override PartName="/ppt/notesSlides/notesSlide10.xml" ContentType="application/vnd.openxmlformats-officedocument.presentationml.notesSlide+xml"/>
  <Override PartName="/ppt/tags/tag135.xml" ContentType="application/vnd.openxmlformats-officedocument.presentationml.tags+xml"/>
  <Override PartName="/ppt/notesSlides/notesSlide11.xml" ContentType="application/vnd.openxmlformats-officedocument.presentationml.notesSlide+xml"/>
  <Override PartName="/ppt/tags/tag136.xml" ContentType="application/vnd.openxmlformats-officedocument.presentationml.tags+xml"/>
  <Override PartName="/ppt/notesSlides/notesSlide12.xml" ContentType="application/vnd.openxmlformats-officedocument.presentationml.notesSlide+xml"/>
  <Override PartName="/ppt/tags/tag137.xml" ContentType="application/vnd.openxmlformats-officedocument.presentationml.tags+xml"/>
  <Override PartName="/ppt/notesSlides/notesSlide13.xml" ContentType="application/vnd.openxmlformats-officedocument.presentationml.notesSlide+xml"/>
  <Override PartName="/ppt/tags/tag138.xml" ContentType="application/vnd.openxmlformats-officedocument.presentationml.tags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2.xml" ContentType="application/vnd.openxmlformats-officedocument.drawingml.chartshapes+xml"/>
  <Override PartName="/ppt/tags/tag139.xml" ContentType="application/vnd.openxmlformats-officedocument.presentationml.tags+xml"/>
  <Override PartName="/ppt/notesSlides/notesSlide15.xml" ContentType="application/vnd.openxmlformats-officedocument.presentationml.notesSlide+xml"/>
  <Override PartName="/ppt/tags/tag140.xml" ContentType="application/vnd.openxmlformats-officedocument.presentationml.tags+xml"/>
  <Override PartName="/ppt/notesSlides/notesSlide16.xml" ContentType="application/vnd.openxmlformats-officedocument.presentationml.notesSlide+xml"/>
  <Override PartName="/ppt/tags/tag141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678" r:id="rId2"/>
    <p:sldId id="679" r:id="rId3"/>
    <p:sldId id="595" r:id="rId4"/>
    <p:sldId id="662" r:id="rId5"/>
    <p:sldId id="538" r:id="rId6"/>
    <p:sldId id="675" r:id="rId7"/>
    <p:sldId id="665" r:id="rId8"/>
    <p:sldId id="539" r:id="rId9"/>
    <p:sldId id="663" r:id="rId10"/>
    <p:sldId id="540" r:id="rId11"/>
    <p:sldId id="664" r:id="rId12"/>
    <p:sldId id="682" r:id="rId13"/>
    <p:sldId id="681" r:id="rId14"/>
    <p:sldId id="683" r:id="rId15"/>
    <p:sldId id="599" r:id="rId16"/>
    <p:sldId id="604" r:id="rId17"/>
    <p:sldId id="680" r:id="rId18"/>
    <p:sldId id="676" r:id="rId19"/>
  </p:sldIdLst>
  <p:sldSz cx="9144000" cy="6858000" type="screen4x3"/>
  <p:notesSz cx="6797675" cy="9928225"/>
  <p:custDataLst>
    <p:tags r:id="rId2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orient="horz" pos="4048">
          <p15:clr>
            <a:srgbClr val="A4A3A4"/>
          </p15:clr>
        </p15:guide>
        <p15:guide id="3" orient="horz" pos="579">
          <p15:clr>
            <a:srgbClr val="A4A3A4"/>
          </p15:clr>
        </p15:guide>
        <p15:guide id="4" orient="horz" pos="659">
          <p15:clr>
            <a:srgbClr val="A4A3A4"/>
          </p15:clr>
        </p15:guide>
        <p15:guide id="5" orient="horz" pos="4113">
          <p15:clr>
            <a:srgbClr val="A4A3A4"/>
          </p15:clr>
        </p15:guide>
        <p15:guide id="6" pos="5624">
          <p15:clr>
            <a:srgbClr val="A4A3A4"/>
          </p15:clr>
        </p15:guide>
        <p15:guide id="7" pos="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улаковский Юлиан Алексеевич" initials="КЮ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8000"/>
    <a:srgbClr val="175082"/>
    <a:srgbClr val="BFDCF9"/>
    <a:srgbClr val="CAE8AA"/>
    <a:srgbClr val="C7D9F1"/>
    <a:srgbClr val="FFE7E7"/>
    <a:srgbClr val="E9F3FD"/>
    <a:srgbClr val="D6FEE0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6" autoAdjust="0"/>
    <p:restoredTop sz="93120" autoAdjust="0"/>
  </p:normalViewPr>
  <p:slideViewPr>
    <p:cSldViewPr snapToGrid="0">
      <p:cViewPr varScale="1">
        <p:scale>
          <a:sx n="109" d="100"/>
          <a:sy n="109" d="100"/>
        </p:scale>
        <p:origin x="1374" y="96"/>
      </p:cViewPr>
      <p:guideLst>
        <p:guide orient="horz"/>
        <p:guide orient="horz" pos="4048"/>
        <p:guide orient="horz" pos="579"/>
        <p:guide orient="horz" pos="659"/>
        <p:guide orient="horz" pos="4113"/>
        <p:guide pos="5624"/>
        <p:guide pos="119"/>
      </p:guideLst>
    </p:cSldViewPr>
  </p:slideViewPr>
  <p:outlineViewPr>
    <p:cViewPr>
      <p:scale>
        <a:sx n="33" d="100"/>
        <a:sy n="33" d="100"/>
      </p:scale>
      <p:origin x="0" y="126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936" y="-78"/>
      </p:cViewPr>
      <p:guideLst>
        <p:guide orient="horz" pos="3128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Распределение</a:t>
            </a:r>
            <a:r>
              <a:rPr lang="ru-RU" baseline="0" dirty="0"/>
              <a:t> Пуассона при </a:t>
            </a:r>
            <a:r>
              <a:rPr lang="ru-RU" sz="1800" dirty="0">
                <a:effectLst/>
              </a:rPr>
              <a:t>λ = 6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5"/>
          <c:order val="0"/>
          <c:tx>
            <c:strRef>
              <c:f>Лист1!$G$1</c:f>
              <c:strCache>
                <c:ptCount val="1"/>
                <c:pt idx="0">
                  <c:v>λ=6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Лист1!$A$2:$A$17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Лист1!$G$2:$G$17</c:f>
              <c:numCache>
                <c:formatCode>General</c:formatCode>
                <c:ptCount val="16"/>
                <c:pt idx="0">
                  <c:v>2.4787521791779293E-3</c:v>
                </c:pt>
                <c:pt idx="1">
                  <c:v>1.4872513075067576E-2</c:v>
                </c:pt>
                <c:pt idx="2">
                  <c:v>4.4617539225202729E-2</c:v>
                </c:pt>
                <c:pt idx="3">
                  <c:v>8.9235078450405458E-2</c:v>
                </c:pt>
                <c:pt idx="4">
                  <c:v>0.13385261767560819</c:v>
                </c:pt>
                <c:pt idx="5">
                  <c:v>0.16062314121072982</c:v>
                </c:pt>
                <c:pt idx="6">
                  <c:v>0.16062314121072982</c:v>
                </c:pt>
                <c:pt idx="7">
                  <c:v>0.13767697818062555</c:v>
                </c:pt>
                <c:pt idx="8">
                  <c:v>0.10325773363546917</c:v>
                </c:pt>
                <c:pt idx="9">
                  <c:v>6.8838489090312788E-2</c:v>
                </c:pt>
                <c:pt idx="10">
                  <c:v>4.1303093454187666E-2</c:v>
                </c:pt>
                <c:pt idx="11">
                  <c:v>2.2528960065920544E-2</c:v>
                </c:pt>
                <c:pt idx="12">
                  <c:v>1.1264480032960274E-2</c:v>
                </c:pt>
                <c:pt idx="13">
                  <c:v>5.1989907844432028E-3</c:v>
                </c:pt>
                <c:pt idx="14">
                  <c:v>2.2281389076185157E-3</c:v>
                </c:pt>
                <c:pt idx="15">
                  <c:v>8.9125556304740609E-4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061-4F5D-A82D-E1BB9AB464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2066224"/>
        <c:axId val="402066552"/>
      </c:lineChart>
      <c:catAx>
        <c:axId val="402066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2066552"/>
        <c:crosses val="autoZero"/>
        <c:auto val="1"/>
        <c:lblAlgn val="ctr"/>
        <c:lblOffset val="100"/>
        <c:noMultiLvlLbl val="0"/>
      </c:catAx>
      <c:valAx>
        <c:axId val="402066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2066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Распределение</a:t>
            </a:r>
            <a:r>
              <a:rPr lang="ru-RU" baseline="0" dirty="0"/>
              <a:t> Пуассона при </a:t>
            </a:r>
            <a:r>
              <a:rPr lang="ru-RU" sz="1800" dirty="0">
                <a:effectLst/>
              </a:rPr>
              <a:t>λ = 6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5"/>
          <c:order val="0"/>
          <c:tx>
            <c:strRef>
              <c:f>Лист1!$G$1</c:f>
              <c:strCache>
                <c:ptCount val="1"/>
                <c:pt idx="0">
                  <c:v>λ=6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Лист1!$A$2:$A$17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Лист1!$G$2:$G$17</c:f>
              <c:numCache>
                <c:formatCode>General</c:formatCode>
                <c:ptCount val="16"/>
                <c:pt idx="0">
                  <c:v>2.4787521791779293E-3</c:v>
                </c:pt>
                <c:pt idx="1">
                  <c:v>1.4872513075067576E-2</c:v>
                </c:pt>
                <c:pt idx="2">
                  <c:v>4.4617539225202729E-2</c:v>
                </c:pt>
                <c:pt idx="3">
                  <c:v>8.9235078450405458E-2</c:v>
                </c:pt>
                <c:pt idx="4">
                  <c:v>0.13385261767560819</c:v>
                </c:pt>
                <c:pt idx="5">
                  <c:v>0.16062314121072982</c:v>
                </c:pt>
                <c:pt idx="6">
                  <c:v>0.16062314121072982</c:v>
                </c:pt>
                <c:pt idx="7">
                  <c:v>0.13767697818062555</c:v>
                </c:pt>
                <c:pt idx="8">
                  <c:v>0.10325773363546917</c:v>
                </c:pt>
                <c:pt idx="9">
                  <c:v>6.8838489090312788E-2</c:v>
                </c:pt>
                <c:pt idx="10">
                  <c:v>4.1303093454187666E-2</c:v>
                </c:pt>
                <c:pt idx="11">
                  <c:v>2.2528960065920544E-2</c:v>
                </c:pt>
                <c:pt idx="12">
                  <c:v>1.1264480032960274E-2</c:v>
                </c:pt>
                <c:pt idx="13">
                  <c:v>5.1989907844432028E-3</c:v>
                </c:pt>
                <c:pt idx="14">
                  <c:v>2.2281389076185157E-3</c:v>
                </c:pt>
                <c:pt idx="15">
                  <c:v>8.9125556304740609E-4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061-4F5D-A82D-E1BB9AB464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2066224"/>
        <c:axId val="402066552"/>
      </c:lineChart>
      <c:catAx>
        <c:axId val="402066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2066552"/>
        <c:crosses val="autoZero"/>
        <c:auto val="1"/>
        <c:lblAlgn val="ctr"/>
        <c:lblOffset val="100"/>
        <c:noMultiLvlLbl val="0"/>
      </c:catAx>
      <c:valAx>
        <c:axId val="402066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2066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Портфель кредитов. Распределение</a:t>
            </a:r>
            <a:r>
              <a:rPr lang="ru-RU" baseline="0" dirty="0" smtClean="0"/>
              <a:t> Пуассона.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Лист1!$C$1</c:f>
              <c:strCache>
                <c:ptCount val="1"/>
                <c:pt idx="0">
                  <c:v>λ=2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Лист1!$A$2:$A$17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Лист1!$C$2:$C$17</c:f>
              <c:numCache>
                <c:formatCode>General</c:formatCode>
                <c:ptCount val="16"/>
                <c:pt idx="0">
                  <c:v>0.13533528328232175</c:v>
                </c:pt>
                <c:pt idx="1">
                  <c:v>0.2706705665646435</c:v>
                </c:pt>
                <c:pt idx="2">
                  <c:v>0.2706705665646435</c:v>
                </c:pt>
                <c:pt idx="3">
                  <c:v>0.180447044376429</c:v>
                </c:pt>
                <c:pt idx="4">
                  <c:v>9.02235221882145E-2</c:v>
                </c:pt>
                <c:pt idx="5">
                  <c:v>3.6089408875285799E-2</c:v>
                </c:pt>
                <c:pt idx="6">
                  <c:v>1.20298029584286E-2</c:v>
                </c:pt>
                <c:pt idx="7">
                  <c:v>3.4370865595510286E-3</c:v>
                </c:pt>
                <c:pt idx="8">
                  <c:v>8.5927163988775714E-4</c:v>
                </c:pt>
                <c:pt idx="9">
                  <c:v>1.9094925330839048E-4</c:v>
                </c:pt>
                <c:pt idx="10">
                  <c:v>3.8189850661678098E-5</c:v>
                </c:pt>
                <c:pt idx="11">
                  <c:v>6.9436092112141989E-6</c:v>
                </c:pt>
                <c:pt idx="12">
                  <c:v>1.1572682018690332E-6</c:v>
                </c:pt>
                <c:pt idx="13">
                  <c:v>1.7804126182600511E-7</c:v>
                </c:pt>
                <c:pt idx="14">
                  <c:v>2.5434465975143588E-8</c:v>
                </c:pt>
                <c:pt idx="15">
                  <c:v>3.391262130019145E-9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6E7-4765-AEE8-B36B2BA42FB8}"/>
            </c:ext>
          </c:extLst>
        </c:ser>
        <c:ser>
          <c:idx val="3"/>
          <c:order val="1"/>
          <c:tx>
            <c:strRef>
              <c:f>Лист1!$E$1</c:f>
              <c:strCache>
                <c:ptCount val="1"/>
                <c:pt idx="0">
                  <c:v>λ=4</c:v>
                </c:pt>
              </c:strCache>
            </c:strRef>
          </c:tx>
          <c:spPr>
            <a:ln w="3175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Лист1!$A$2:$A$17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Лист1!$E$2:$E$17</c:f>
              <c:numCache>
                <c:formatCode>General</c:formatCode>
                <c:ptCount val="16"/>
                <c:pt idx="0">
                  <c:v>1.8315638901106272E-2</c:v>
                </c:pt>
                <c:pt idx="1">
                  <c:v>7.3262555604425086E-2</c:v>
                </c:pt>
                <c:pt idx="2">
                  <c:v>0.14652511120885017</c:v>
                </c:pt>
                <c:pt idx="3">
                  <c:v>0.19536681494513355</c:v>
                </c:pt>
                <c:pt idx="4">
                  <c:v>0.19536681494513355</c:v>
                </c:pt>
                <c:pt idx="5">
                  <c:v>0.15629345195610686</c:v>
                </c:pt>
                <c:pt idx="6">
                  <c:v>0.10419563463740457</c:v>
                </c:pt>
                <c:pt idx="7">
                  <c:v>5.9540362649945465E-2</c:v>
                </c:pt>
                <c:pt idx="8">
                  <c:v>2.9770181324972732E-2</c:v>
                </c:pt>
                <c:pt idx="9">
                  <c:v>1.3231191699987882E-2</c:v>
                </c:pt>
                <c:pt idx="10">
                  <c:v>5.292476679995153E-3</c:v>
                </c:pt>
                <c:pt idx="11">
                  <c:v>1.924536974543692E-3</c:v>
                </c:pt>
                <c:pt idx="12">
                  <c:v>6.4151232484789729E-4</c:v>
                </c:pt>
                <c:pt idx="13">
                  <c:v>1.9738840764550687E-4</c:v>
                </c:pt>
                <c:pt idx="14">
                  <c:v>5.6396687898716248E-5</c:v>
                </c:pt>
                <c:pt idx="15">
                  <c:v>1.5039116772990999E-5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E7-4765-AEE8-B36B2BA42FB8}"/>
            </c:ext>
          </c:extLst>
        </c:ser>
        <c:ser>
          <c:idx val="5"/>
          <c:order val="2"/>
          <c:tx>
            <c:strRef>
              <c:f>Лист1!$G$1</c:f>
              <c:strCache>
                <c:ptCount val="1"/>
                <c:pt idx="0">
                  <c:v>λ=6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Лист1!$A$2:$A$17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Лист1!$G$2:$G$17</c:f>
              <c:numCache>
                <c:formatCode>General</c:formatCode>
                <c:ptCount val="16"/>
                <c:pt idx="0">
                  <c:v>2.4787521791779293E-3</c:v>
                </c:pt>
                <c:pt idx="1">
                  <c:v>1.4872513075067576E-2</c:v>
                </c:pt>
                <c:pt idx="2">
                  <c:v>4.4617539225202729E-2</c:v>
                </c:pt>
                <c:pt idx="3">
                  <c:v>8.9235078450405458E-2</c:v>
                </c:pt>
                <c:pt idx="4">
                  <c:v>0.13385261767560819</c:v>
                </c:pt>
                <c:pt idx="5">
                  <c:v>0.16062314121072982</c:v>
                </c:pt>
                <c:pt idx="6">
                  <c:v>0.16062314121072982</c:v>
                </c:pt>
                <c:pt idx="7">
                  <c:v>0.13767697818062555</c:v>
                </c:pt>
                <c:pt idx="8">
                  <c:v>0.10325773363546917</c:v>
                </c:pt>
                <c:pt idx="9">
                  <c:v>6.8838489090312788E-2</c:v>
                </c:pt>
                <c:pt idx="10">
                  <c:v>4.1303093454187666E-2</c:v>
                </c:pt>
                <c:pt idx="11">
                  <c:v>2.2528960065920544E-2</c:v>
                </c:pt>
                <c:pt idx="12">
                  <c:v>1.1264480032960274E-2</c:v>
                </c:pt>
                <c:pt idx="13">
                  <c:v>5.1989907844432028E-3</c:v>
                </c:pt>
                <c:pt idx="14">
                  <c:v>2.2281389076185157E-3</c:v>
                </c:pt>
                <c:pt idx="15">
                  <c:v>8.9125556304740609E-4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6E7-4765-AEE8-B36B2BA42F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2066224"/>
        <c:axId val="402066552"/>
      </c:lineChart>
      <c:catAx>
        <c:axId val="402066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2066552"/>
        <c:crosses val="autoZero"/>
        <c:auto val="1"/>
        <c:lblAlgn val="ctr"/>
        <c:lblOffset val="100"/>
        <c:noMultiLvlLbl val="0"/>
      </c:catAx>
      <c:valAx>
        <c:axId val="402066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2066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Портфель кредитов. Распределение</a:t>
            </a:r>
            <a:r>
              <a:rPr lang="ru-RU" baseline="0" dirty="0" smtClean="0"/>
              <a:t> </a:t>
            </a:r>
            <a:r>
              <a:rPr lang="ru-RU" baseline="0" dirty="0" smtClean="0"/>
              <a:t>Пуассона </a:t>
            </a:r>
            <a:r>
              <a:rPr lang="el-GR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ru-RU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=4</a:t>
            </a:r>
            <a:r>
              <a:rPr lang="ru-RU" baseline="0" dirty="0" smtClean="0"/>
              <a:t>.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3"/>
          <c:order val="0"/>
          <c:tx>
            <c:strRef>
              <c:f>Лист1!$E$1</c:f>
              <c:strCache>
                <c:ptCount val="1"/>
                <c:pt idx="0">
                  <c:v>λ=4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none"/>
          </c:marker>
          <c:cat>
            <c:numRef>
              <c:f>Лист1!$A$2:$A$17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Лист1!$E$2:$E$17</c:f>
              <c:numCache>
                <c:formatCode>General</c:formatCode>
                <c:ptCount val="16"/>
                <c:pt idx="0">
                  <c:v>1.8315638901106272E-2</c:v>
                </c:pt>
                <c:pt idx="1">
                  <c:v>7.3262555604425086E-2</c:v>
                </c:pt>
                <c:pt idx="2">
                  <c:v>0.14652511120885017</c:v>
                </c:pt>
                <c:pt idx="3">
                  <c:v>0.19536681494513355</c:v>
                </c:pt>
                <c:pt idx="4">
                  <c:v>0.19536681494513355</c:v>
                </c:pt>
                <c:pt idx="5">
                  <c:v>0.15629345195610686</c:v>
                </c:pt>
                <c:pt idx="6">
                  <c:v>0.10419563463740457</c:v>
                </c:pt>
                <c:pt idx="7">
                  <c:v>5.9540362649945465E-2</c:v>
                </c:pt>
                <c:pt idx="8">
                  <c:v>2.9770181324972732E-2</c:v>
                </c:pt>
                <c:pt idx="9">
                  <c:v>1.3231191699987882E-2</c:v>
                </c:pt>
                <c:pt idx="10">
                  <c:v>5.292476679995153E-3</c:v>
                </c:pt>
                <c:pt idx="11">
                  <c:v>1.924536974543692E-3</c:v>
                </c:pt>
                <c:pt idx="12">
                  <c:v>6.4151232484789729E-4</c:v>
                </c:pt>
                <c:pt idx="13">
                  <c:v>1.9738840764550687E-4</c:v>
                </c:pt>
                <c:pt idx="14">
                  <c:v>5.6396687898716248E-5</c:v>
                </c:pt>
                <c:pt idx="15">
                  <c:v>1.5039116772990999E-5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E7-4765-AEE8-B36B2BA42F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2066224"/>
        <c:axId val="402066552"/>
      </c:lineChart>
      <c:catAx>
        <c:axId val="402066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2066552"/>
        <c:crosses val="autoZero"/>
        <c:auto val="1"/>
        <c:lblAlgn val="ctr"/>
        <c:lblOffset val="100"/>
        <c:noMultiLvlLbl val="0"/>
      </c:catAx>
      <c:valAx>
        <c:axId val="402066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2066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0.35097</cdr:x>
      <cdr:y>0.33861</cdr:y>
    </cdr:from>
    <cdr:to>
      <cdr:x>0.35097</cdr:x>
      <cdr:y>0.89031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V="1">
          <a:off x="2671031" y="1807734"/>
          <a:ext cx="0" cy="294542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0.35097</cdr:x>
      <cdr:y>0.46212</cdr:y>
    </cdr:from>
    <cdr:to>
      <cdr:x>0.3884</cdr:x>
      <cdr:y>0.57208</cdr:y>
    </cdr:to>
    <cdr:cxnSp macro="">
      <cdr:nvCxnSpPr>
        <cdr:cNvPr id="65" name="Прямая соединительная линия 64"/>
        <cdr:cNvCxnSpPr/>
      </cdr:nvCxnSpPr>
      <cdr:spPr>
        <a:xfrm xmlns:a="http://schemas.openxmlformats.org/drawingml/2006/main" flipH="1">
          <a:off x="2671031" y="2467157"/>
          <a:ext cx="284900" cy="587066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0.35212</cdr:x>
      <cdr:y>0.46619</cdr:y>
    </cdr:from>
    <cdr:to>
      <cdr:x>0.43877</cdr:x>
      <cdr:y>0.72071</cdr:y>
    </cdr:to>
    <cdr:cxnSp macro="">
      <cdr:nvCxnSpPr>
        <cdr:cNvPr id="67" name="Прямая соединительная линия 66"/>
        <cdr:cNvCxnSpPr/>
      </cdr:nvCxnSpPr>
      <cdr:spPr>
        <a:xfrm xmlns:a="http://schemas.openxmlformats.org/drawingml/2006/main" flipH="1">
          <a:off x="2679823" y="2488870"/>
          <a:ext cx="659424" cy="1358811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0.35212</cdr:x>
      <cdr:y>0.50662</cdr:y>
    </cdr:from>
    <cdr:to>
      <cdr:x>0.46881</cdr:x>
      <cdr:y>0.84937</cdr:y>
    </cdr:to>
    <cdr:cxnSp macro="">
      <cdr:nvCxnSpPr>
        <cdr:cNvPr id="68" name="Прямая соединительная линия 67"/>
        <cdr:cNvCxnSpPr/>
      </cdr:nvCxnSpPr>
      <cdr:spPr>
        <a:xfrm xmlns:a="http://schemas.openxmlformats.org/drawingml/2006/main" flipH="1">
          <a:off x="2679823" y="2704732"/>
          <a:ext cx="888023" cy="1829866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0.3843</cdr:x>
      <cdr:y>0.54981</cdr:y>
    </cdr:from>
    <cdr:to>
      <cdr:x>0.5</cdr:x>
      <cdr:y>0.88966</cdr:y>
    </cdr:to>
    <cdr:cxnSp macro="">
      <cdr:nvCxnSpPr>
        <cdr:cNvPr id="69" name="Прямая соединительная линия 68"/>
        <cdr:cNvCxnSpPr/>
      </cdr:nvCxnSpPr>
      <cdr:spPr>
        <a:xfrm xmlns:a="http://schemas.openxmlformats.org/drawingml/2006/main" flipH="1">
          <a:off x="2924736" y="2935310"/>
          <a:ext cx="880501" cy="1814368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0.42629</cdr:x>
      <cdr:y>0.59169</cdr:y>
    </cdr:from>
    <cdr:to>
      <cdr:x>0.52773</cdr:x>
      <cdr:y>0.88966</cdr:y>
    </cdr:to>
    <cdr:cxnSp macro="">
      <cdr:nvCxnSpPr>
        <cdr:cNvPr id="70" name="Прямая соединительная линия 69"/>
        <cdr:cNvCxnSpPr/>
      </cdr:nvCxnSpPr>
      <cdr:spPr>
        <a:xfrm xmlns:a="http://schemas.openxmlformats.org/drawingml/2006/main" flipH="1">
          <a:off x="3244250" y="3158881"/>
          <a:ext cx="772004" cy="1590797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0.46897</cdr:x>
      <cdr:y>0.62516</cdr:y>
    </cdr:from>
    <cdr:to>
      <cdr:x>0.55901</cdr:x>
      <cdr:y>0.88966</cdr:y>
    </cdr:to>
    <cdr:cxnSp macro="">
      <cdr:nvCxnSpPr>
        <cdr:cNvPr id="71" name="Прямая соединительная линия 70"/>
        <cdr:cNvCxnSpPr/>
      </cdr:nvCxnSpPr>
      <cdr:spPr>
        <a:xfrm xmlns:a="http://schemas.openxmlformats.org/drawingml/2006/main" flipH="1">
          <a:off x="3569081" y="3337595"/>
          <a:ext cx="685275" cy="1412083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0.51684</cdr:x>
      <cdr:y>0.68121</cdr:y>
    </cdr:from>
    <cdr:to>
      <cdr:x>0.5878</cdr:x>
      <cdr:y>0.88966</cdr:y>
    </cdr:to>
    <cdr:cxnSp macro="">
      <cdr:nvCxnSpPr>
        <cdr:cNvPr id="72" name="Прямая соединительная линия 71"/>
        <cdr:cNvCxnSpPr/>
      </cdr:nvCxnSpPr>
      <cdr:spPr>
        <a:xfrm xmlns:a="http://schemas.openxmlformats.org/drawingml/2006/main" flipH="1">
          <a:off x="3933399" y="3636837"/>
          <a:ext cx="540055" cy="1112841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0.56417</cdr:x>
      <cdr:y>0.72233</cdr:y>
    </cdr:from>
    <cdr:to>
      <cdr:x>0.62113</cdr:x>
      <cdr:y>0.88966</cdr:y>
    </cdr:to>
    <cdr:cxnSp macro="">
      <cdr:nvCxnSpPr>
        <cdr:cNvPr id="73" name="Прямая соединительная линия 72"/>
        <cdr:cNvCxnSpPr/>
      </cdr:nvCxnSpPr>
      <cdr:spPr>
        <a:xfrm xmlns:a="http://schemas.openxmlformats.org/drawingml/2006/main" flipH="1">
          <a:off x="4293595" y="3856342"/>
          <a:ext cx="433530" cy="893336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0.60429</cdr:x>
      <cdr:y>0.76567</cdr:y>
    </cdr:from>
    <cdr:to>
      <cdr:x>0.64651</cdr:x>
      <cdr:y>0.88966</cdr:y>
    </cdr:to>
    <cdr:cxnSp macro="">
      <cdr:nvCxnSpPr>
        <cdr:cNvPr id="74" name="Прямая соединительная линия 73"/>
        <cdr:cNvCxnSpPr/>
      </cdr:nvCxnSpPr>
      <cdr:spPr>
        <a:xfrm xmlns:a="http://schemas.openxmlformats.org/drawingml/2006/main" flipH="1">
          <a:off x="4598970" y="4087712"/>
          <a:ext cx="321248" cy="661966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0.64902</cdr:x>
      <cdr:y>0.80044</cdr:y>
    </cdr:from>
    <cdr:to>
      <cdr:x>0.67739</cdr:x>
      <cdr:y>0.88966</cdr:y>
    </cdr:to>
    <cdr:cxnSp macro="">
      <cdr:nvCxnSpPr>
        <cdr:cNvPr id="75" name="Прямая соединительная линия 74"/>
        <cdr:cNvCxnSpPr/>
      </cdr:nvCxnSpPr>
      <cdr:spPr>
        <a:xfrm xmlns:a="http://schemas.openxmlformats.org/drawingml/2006/main" flipH="1">
          <a:off x="4939323" y="4273360"/>
          <a:ext cx="215928" cy="476318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0.69407</cdr:x>
      <cdr:y>0.82766</cdr:y>
    </cdr:from>
    <cdr:to>
      <cdr:x>0.71067</cdr:x>
      <cdr:y>0.88966</cdr:y>
    </cdr:to>
    <cdr:cxnSp macro="">
      <cdr:nvCxnSpPr>
        <cdr:cNvPr id="76" name="Прямая соединительная линия 75"/>
        <cdr:cNvCxnSpPr/>
      </cdr:nvCxnSpPr>
      <cdr:spPr>
        <a:xfrm xmlns:a="http://schemas.openxmlformats.org/drawingml/2006/main" flipH="1">
          <a:off x="5282223" y="4418695"/>
          <a:ext cx="126344" cy="330983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0.78187</cdr:x>
      <cdr:y>0.86825</cdr:y>
    </cdr:from>
    <cdr:to>
      <cdr:x>0.78534</cdr:x>
      <cdr:y>0.88966</cdr:y>
    </cdr:to>
    <cdr:cxnSp macro="">
      <cdr:nvCxnSpPr>
        <cdr:cNvPr id="77" name="Прямая соединительная линия 76"/>
        <cdr:cNvCxnSpPr/>
      </cdr:nvCxnSpPr>
      <cdr:spPr>
        <a:xfrm xmlns:a="http://schemas.openxmlformats.org/drawingml/2006/main" flipH="1">
          <a:off x="5950439" y="4635378"/>
          <a:ext cx="26376" cy="11430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0.74144</cdr:x>
      <cdr:y>0.84355</cdr:y>
    </cdr:from>
    <cdr:to>
      <cdr:x>0.75184</cdr:x>
      <cdr:y>0.88966</cdr:y>
    </cdr:to>
    <cdr:cxnSp macro="">
      <cdr:nvCxnSpPr>
        <cdr:cNvPr id="78" name="Прямая соединительная линия 77"/>
        <cdr:cNvCxnSpPr/>
      </cdr:nvCxnSpPr>
      <cdr:spPr>
        <a:xfrm xmlns:a="http://schemas.openxmlformats.org/drawingml/2006/main" flipH="1">
          <a:off x="5642708" y="4503494"/>
          <a:ext cx="79130" cy="246184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0.35097</cdr:x>
      <cdr:y>0.86591</cdr:y>
    </cdr:from>
    <cdr:to>
      <cdr:x>0.45148</cdr:x>
      <cdr:y>0.86591</cdr:y>
    </cdr:to>
    <cdr:cxnSp macro="">
      <cdr:nvCxnSpPr>
        <cdr:cNvPr id="96" name="Прямая соединительная линия 95"/>
        <cdr:cNvCxnSpPr/>
      </cdr:nvCxnSpPr>
      <cdr:spPr>
        <a:xfrm xmlns:a="http://schemas.openxmlformats.org/drawingml/2006/main">
          <a:off x="2671031" y="4622879"/>
          <a:ext cx="764931" cy="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0.3475</cdr:x>
      <cdr:y>0.84914</cdr:y>
    </cdr:from>
    <cdr:to>
      <cdr:x>0.4226</cdr:x>
      <cdr:y>0.84944</cdr:y>
    </cdr:to>
    <cdr:cxnSp macro="">
      <cdr:nvCxnSpPr>
        <cdr:cNvPr id="97" name="Прямая соединительная линия 96"/>
        <cdr:cNvCxnSpPr/>
      </cdr:nvCxnSpPr>
      <cdr:spPr>
        <a:xfrm xmlns:a="http://schemas.openxmlformats.org/drawingml/2006/main" flipV="1">
          <a:off x="2644654" y="4533349"/>
          <a:ext cx="571500" cy="1607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0.3475</cdr:x>
      <cdr:y>0.83102</cdr:y>
    </cdr:from>
    <cdr:to>
      <cdr:x>0.40989</cdr:x>
      <cdr:y>0.83132</cdr:y>
    </cdr:to>
    <cdr:cxnSp macro="">
      <cdr:nvCxnSpPr>
        <cdr:cNvPr id="98" name="Прямая соединительная линия 97"/>
        <cdr:cNvCxnSpPr/>
      </cdr:nvCxnSpPr>
      <cdr:spPr>
        <a:xfrm xmlns:a="http://schemas.openxmlformats.org/drawingml/2006/main" flipV="1">
          <a:off x="2644654" y="4436634"/>
          <a:ext cx="474785" cy="1608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0.3475</cdr:x>
      <cdr:y>0.81455</cdr:y>
    </cdr:from>
    <cdr:to>
      <cdr:x>0.3914</cdr:x>
      <cdr:y>0.81486</cdr:y>
    </cdr:to>
    <cdr:cxnSp macro="">
      <cdr:nvCxnSpPr>
        <cdr:cNvPr id="99" name="Прямая соединительная линия 98"/>
        <cdr:cNvCxnSpPr/>
      </cdr:nvCxnSpPr>
      <cdr:spPr>
        <a:xfrm xmlns:a="http://schemas.openxmlformats.org/drawingml/2006/main" flipV="1">
          <a:off x="2644654" y="4348711"/>
          <a:ext cx="334108" cy="1607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0.3475</cdr:x>
      <cdr:y>0.79345</cdr:y>
    </cdr:from>
    <cdr:to>
      <cdr:x>0.37407</cdr:x>
      <cdr:y>0.79479</cdr:y>
    </cdr:to>
    <cdr:cxnSp macro="">
      <cdr:nvCxnSpPr>
        <cdr:cNvPr id="100" name="Прямая соединительная линия 99"/>
        <cdr:cNvCxnSpPr/>
      </cdr:nvCxnSpPr>
      <cdr:spPr>
        <a:xfrm xmlns:a="http://schemas.openxmlformats.org/drawingml/2006/main">
          <a:off x="2644654" y="4236018"/>
          <a:ext cx="202223" cy="7185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0.3475</cdr:x>
      <cdr:y>0.77503</cdr:y>
    </cdr:from>
    <cdr:to>
      <cdr:x>0.36714</cdr:x>
      <cdr:y>0.77533</cdr:y>
    </cdr:to>
    <cdr:cxnSp macro="">
      <cdr:nvCxnSpPr>
        <cdr:cNvPr id="101" name="Прямая соединительная линия 100"/>
        <cdr:cNvCxnSpPr/>
      </cdr:nvCxnSpPr>
      <cdr:spPr>
        <a:xfrm xmlns:a="http://schemas.openxmlformats.org/drawingml/2006/main" flipV="1">
          <a:off x="2644654" y="4137695"/>
          <a:ext cx="149469" cy="1607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0.34866</cdr:x>
      <cdr:y>0.88043</cdr:y>
    </cdr:from>
    <cdr:to>
      <cdr:x>0.48267</cdr:x>
      <cdr:y>0.88238</cdr:y>
    </cdr:to>
    <cdr:cxnSp macro="">
      <cdr:nvCxnSpPr>
        <cdr:cNvPr id="102" name="Прямая соединительная линия 101"/>
        <cdr:cNvCxnSpPr/>
      </cdr:nvCxnSpPr>
      <cdr:spPr>
        <a:xfrm xmlns:a="http://schemas.openxmlformats.org/drawingml/2006/main" flipV="1">
          <a:off x="2653447" y="4700403"/>
          <a:ext cx="1019907" cy="10399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0.35097</cdr:x>
      <cdr:y>0.33861</cdr:y>
    </cdr:from>
    <cdr:to>
      <cdr:x>0.35097</cdr:x>
      <cdr:y>0.89031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V="1">
          <a:off x="2671031" y="1807734"/>
          <a:ext cx="0" cy="294542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0.35097</cdr:x>
      <cdr:y>0.4473</cdr:y>
    </cdr:from>
    <cdr:to>
      <cdr:x>0.39371</cdr:x>
      <cdr:y>0.57208</cdr:y>
    </cdr:to>
    <cdr:cxnSp macro="">
      <cdr:nvCxnSpPr>
        <cdr:cNvPr id="65" name="Прямая соединительная линия 64"/>
        <cdr:cNvCxnSpPr/>
      </cdr:nvCxnSpPr>
      <cdr:spPr>
        <a:xfrm xmlns:a="http://schemas.openxmlformats.org/drawingml/2006/main" flipH="1">
          <a:off x="2671049" y="2388026"/>
          <a:ext cx="325297" cy="666173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0.35212</cdr:x>
      <cdr:y>0.51976</cdr:y>
    </cdr:from>
    <cdr:to>
      <cdr:x>0.41682</cdr:x>
      <cdr:y>0.72071</cdr:y>
    </cdr:to>
    <cdr:cxnSp macro="">
      <cdr:nvCxnSpPr>
        <cdr:cNvPr id="67" name="Прямая соединительная линия 66"/>
        <cdr:cNvCxnSpPr/>
      </cdr:nvCxnSpPr>
      <cdr:spPr>
        <a:xfrm xmlns:a="http://schemas.openxmlformats.org/drawingml/2006/main" flipH="1">
          <a:off x="2679800" y="2774888"/>
          <a:ext cx="492392" cy="1072811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0.35212</cdr:x>
      <cdr:y>0.58234</cdr:y>
    </cdr:from>
    <cdr:to>
      <cdr:x>0.44339</cdr:x>
      <cdr:y>0.84937</cdr:y>
    </cdr:to>
    <cdr:cxnSp macro="">
      <cdr:nvCxnSpPr>
        <cdr:cNvPr id="68" name="Прямая соединительная линия 67"/>
        <cdr:cNvCxnSpPr/>
      </cdr:nvCxnSpPr>
      <cdr:spPr>
        <a:xfrm xmlns:a="http://schemas.openxmlformats.org/drawingml/2006/main" flipH="1">
          <a:off x="2679801" y="3108995"/>
          <a:ext cx="694614" cy="1425589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0.3843</cdr:x>
      <cdr:y>0.63669</cdr:y>
    </cdr:from>
    <cdr:to>
      <cdr:x>0.46419</cdr:x>
      <cdr:y>0.88472</cdr:y>
    </cdr:to>
    <cdr:cxnSp macro="">
      <cdr:nvCxnSpPr>
        <cdr:cNvPr id="69" name="Прямая соединительная линия 68"/>
        <cdr:cNvCxnSpPr/>
      </cdr:nvCxnSpPr>
      <cdr:spPr>
        <a:xfrm xmlns:a="http://schemas.openxmlformats.org/drawingml/2006/main" flipH="1">
          <a:off x="2924707" y="3399142"/>
          <a:ext cx="607970" cy="1324164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0.42513</cdr:x>
      <cdr:y>0.68939</cdr:y>
    </cdr:from>
    <cdr:to>
      <cdr:x>0.48498</cdr:x>
      <cdr:y>0.88472</cdr:y>
    </cdr:to>
    <cdr:cxnSp macro="">
      <cdr:nvCxnSpPr>
        <cdr:cNvPr id="70" name="Прямая соединительная линия 69"/>
        <cdr:cNvCxnSpPr/>
      </cdr:nvCxnSpPr>
      <cdr:spPr>
        <a:xfrm xmlns:a="http://schemas.openxmlformats.org/drawingml/2006/main" flipH="1">
          <a:off x="3235478" y="3680495"/>
          <a:ext cx="455461" cy="1042811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0.46897</cdr:x>
      <cdr:y>0.73715</cdr:y>
    </cdr:from>
    <cdr:to>
      <cdr:x>0.51733</cdr:x>
      <cdr:y>0.88966</cdr:y>
    </cdr:to>
    <cdr:cxnSp macro="">
      <cdr:nvCxnSpPr>
        <cdr:cNvPr id="71" name="Прямая соединительная линия 70"/>
        <cdr:cNvCxnSpPr/>
      </cdr:nvCxnSpPr>
      <cdr:spPr>
        <a:xfrm xmlns:a="http://schemas.openxmlformats.org/drawingml/2006/main" flipH="1">
          <a:off x="3569085" y="3935472"/>
          <a:ext cx="368038" cy="814211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0.51684</cdr:x>
      <cdr:y>0.78656</cdr:y>
    </cdr:from>
    <cdr:to>
      <cdr:x>0.54275</cdr:x>
      <cdr:y>0.88966</cdr:y>
    </cdr:to>
    <cdr:cxnSp macro="">
      <cdr:nvCxnSpPr>
        <cdr:cNvPr id="72" name="Прямая соединительная линия 71"/>
        <cdr:cNvCxnSpPr/>
      </cdr:nvCxnSpPr>
      <cdr:spPr>
        <a:xfrm xmlns:a="http://schemas.openxmlformats.org/drawingml/2006/main" flipH="1">
          <a:off x="3933400" y="4199242"/>
          <a:ext cx="197154" cy="550441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0.56417</cdr:x>
      <cdr:y>0.82114</cdr:y>
    </cdr:from>
    <cdr:to>
      <cdr:x>0.58087</cdr:x>
      <cdr:y>0.88966</cdr:y>
    </cdr:to>
    <cdr:cxnSp macro="">
      <cdr:nvCxnSpPr>
        <cdr:cNvPr id="73" name="Прямая соединительная линия 72"/>
        <cdr:cNvCxnSpPr/>
      </cdr:nvCxnSpPr>
      <cdr:spPr>
        <a:xfrm xmlns:a="http://schemas.openxmlformats.org/drawingml/2006/main" flipH="1">
          <a:off x="4293602" y="4383880"/>
          <a:ext cx="127098" cy="365803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0.60429</cdr:x>
      <cdr:y>0.85243</cdr:y>
    </cdr:from>
    <cdr:to>
      <cdr:x>0.61437</cdr:x>
      <cdr:y>0.88966</cdr:y>
    </cdr:to>
    <cdr:cxnSp macro="">
      <cdr:nvCxnSpPr>
        <cdr:cNvPr id="74" name="Прямая соединительная линия 73"/>
        <cdr:cNvCxnSpPr/>
      </cdr:nvCxnSpPr>
      <cdr:spPr>
        <a:xfrm xmlns:a="http://schemas.openxmlformats.org/drawingml/2006/main" flipH="1">
          <a:off x="4598934" y="4550934"/>
          <a:ext cx="76743" cy="198749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0.64902</cdr:x>
      <cdr:y>0.86591</cdr:y>
    </cdr:from>
    <cdr:to>
      <cdr:x>0.65365</cdr:x>
      <cdr:y>0.88966</cdr:y>
    </cdr:to>
    <cdr:cxnSp macro="">
      <cdr:nvCxnSpPr>
        <cdr:cNvPr id="75" name="Прямая соединительная линия 74"/>
        <cdr:cNvCxnSpPr/>
      </cdr:nvCxnSpPr>
      <cdr:spPr>
        <a:xfrm xmlns:a="http://schemas.openxmlformats.org/drawingml/2006/main" flipH="1">
          <a:off x="4939350" y="4622879"/>
          <a:ext cx="35265" cy="126804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0.69407</cdr:x>
      <cdr:y>0.88208</cdr:y>
    </cdr:from>
    <cdr:to>
      <cdr:x>0.69409</cdr:x>
      <cdr:y>0.88966</cdr:y>
    </cdr:to>
    <cdr:cxnSp macro="">
      <cdr:nvCxnSpPr>
        <cdr:cNvPr id="76" name="Прямая соединительная линия 75"/>
        <cdr:cNvCxnSpPr/>
      </cdr:nvCxnSpPr>
      <cdr:spPr>
        <a:xfrm xmlns:a="http://schemas.openxmlformats.org/drawingml/2006/main" flipH="1">
          <a:off x="5282202" y="4709195"/>
          <a:ext cx="144" cy="40488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8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FD30AD4-D804-4DD7-9265-A25A8D551C2C}" type="datetimeFigureOut">
              <a:rPr lang="ru-RU"/>
              <a:pPr>
                <a:defRPr/>
              </a:pPr>
              <a:t>20.12.2023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706"/>
            <a:ext cx="5438775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732386F-D139-4E36-9531-72794826CE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5104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230438" y="204788"/>
            <a:ext cx="2270125" cy="1701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43356" y="2201779"/>
            <a:ext cx="5438775" cy="4949291"/>
          </a:xfrm>
        </p:spPr>
        <p:txBody>
          <a:bodyPr>
            <a:noAutofit/>
          </a:bodyPr>
          <a:lstStyle/>
          <a:p>
            <a:endParaRPr lang="ru-RU" sz="105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685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36073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46367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825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5683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5782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673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1679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180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267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7290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9470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6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441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200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132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303463" y="168275"/>
            <a:ext cx="2184400" cy="16398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48916" y="1888937"/>
            <a:ext cx="6232357" cy="7714424"/>
          </a:xfrm>
        </p:spPr>
        <p:txBody>
          <a:bodyPr>
            <a:noAutofit/>
          </a:bodyPr>
          <a:lstStyle/>
          <a:p>
            <a:endParaRPr lang="ru-RU" sz="1000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32386F-D139-4E36-9531-72794826CE91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485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image" Target="../media/image1.emf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oleObject" Target="../embeddings/oleObject2.bin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tags" Target="../tags/tag9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8.xml"/><Relationship Id="rId10" Type="http://schemas.openxmlformats.org/officeDocument/2006/relationships/tags" Target="../tags/tag13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12" Type="http://schemas.openxmlformats.org/officeDocument/2006/relationships/tags" Target="../tags/tag105.xml"/><Relationship Id="rId2" Type="http://schemas.openxmlformats.org/officeDocument/2006/relationships/tags" Target="../tags/tag95.xml"/><Relationship Id="rId16" Type="http://schemas.openxmlformats.org/officeDocument/2006/relationships/image" Target="../media/image3.png"/><Relationship Id="rId1" Type="http://schemas.openxmlformats.org/officeDocument/2006/relationships/vmlDrawing" Target="../drawings/vmlDrawing11.vml"/><Relationship Id="rId6" Type="http://schemas.openxmlformats.org/officeDocument/2006/relationships/tags" Target="../tags/tag99.xml"/><Relationship Id="rId11" Type="http://schemas.openxmlformats.org/officeDocument/2006/relationships/tags" Target="../tags/tag104.xml"/><Relationship Id="rId5" Type="http://schemas.openxmlformats.org/officeDocument/2006/relationships/tags" Target="../tags/tag98.xml"/><Relationship Id="rId15" Type="http://schemas.openxmlformats.org/officeDocument/2006/relationships/image" Target="../media/image1.emf"/><Relationship Id="rId10" Type="http://schemas.openxmlformats.org/officeDocument/2006/relationships/tags" Target="../tags/tag103.xml"/><Relationship Id="rId4" Type="http://schemas.openxmlformats.org/officeDocument/2006/relationships/tags" Target="../tags/tag97.xml"/><Relationship Id="rId9" Type="http://schemas.openxmlformats.org/officeDocument/2006/relationships/tags" Target="../tags/tag102.xml"/><Relationship Id="rId1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12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07.xml"/><Relationship Id="rId7" Type="http://schemas.openxmlformats.org/officeDocument/2006/relationships/tags" Target="../tags/tag111.xml"/><Relationship Id="rId12" Type="http://schemas.openxmlformats.org/officeDocument/2006/relationships/tags" Target="../tags/tag116.xml"/><Relationship Id="rId2" Type="http://schemas.openxmlformats.org/officeDocument/2006/relationships/tags" Target="../tags/tag106.xml"/><Relationship Id="rId16" Type="http://schemas.openxmlformats.org/officeDocument/2006/relationships/image" Target="../media/image3.png"/><Relationship Id="rId1" Type="http://schemas.openxmlformats.org/officeDocument/2006/relationships/vmlDrawing" Target="../drawings/vmlDrawing12.vml"/><Relationship Id="rId6" Type="http://schemas.openxmlformats.org/officeDocument/2006/relationships/tags" Target="../tags/tag110.xml"/><Relationship Id="rId11" Type="http://schemas.openxmlformats.org/officeDocument/2006/relationships/tags" Target="../tags/tag115.xml"/><Relationship Id="rId5" Type="http://schemas.openxmlformats.org/officeDocument/2006/relationships/tags" Target="../tags/tag109.xml"/><Relationship Id="rId15" Type="http://schemas.openxmlformats.org/officeDocument/2006/relationships/image" Target="../media/image1.emf"/><Relationship Id="rId10" Type="http://schemas.openxmlformats.org/officeDocument/2006/relationships/tags" Target="../tags/tag114.xml"/><Relationship Id="rId4" Type="http://schemas.openxmlformats.org/officeDocument/2006/relationships/tags" Target="../tags/tag108.xml"/><Relationship Id="rId9" Type="http://schemas.openxmlformats.org/officeDocument/2006/relationships/tags" Target="../tags/tag113.xml"/><Relationship Id="rId14" Type="http://schemas.openxmlformats.org/officeDocument/2006/relationships/oleObject" Target="../embeddings/oleObject12.bin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13" Type="http://schemas.openxmlformats.org/officeDocument/2006/relationships/image" Target="../media/image1.emf"/><Relationship Id="rId3" Type="http://schemas.openxmlformats.org/officeDocument/2006/relationships/tags" Target="../tags/tag118.xml"/><Relationship Id="rId7" Type="http://schemas.openxmlformats.org/officeDocument/2006/relationships/tags" Target="../tags/tag122.xml"/><Relationship Id="rId12" Type="http://schemas.openxmlformats.org/officeDocument/2006/relationships/oleObject" Target="../embeddings/oleObject13.bin"/><Relationship Id="rId2" Type="http://schemas.openxmlformats.org/officeDocument/2006/relationships/tags" Target="../tags/tag117.xml"/><Relationship Id="rId1" Type="http://schemas.openxmlformats.org/officeDocument/2006/relationships/vmlDrawing" Target="../drawings/vmlDrawing13.vml"/><Relationship Id="rId6" Type="http://schemas.openxmlformats.org/officeDocument/2006/relationships/tags" Target="../tags/tag121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20.xml"/><Relationship Id="rId10" Type="http://schemas.openxmlformats.org/officeDocument/2006/relationships/tags" Target="../tags/tag125.xml"/><Relationship Id="rId4" Type="http://schemas.openxmlformats.org/officeDocument/2006/relationships/tags" Target="../tags/tag119.xml"/><Relationship Id="rId9" Type="http://schemas.openxmlformats.org/officeDocument/2006/relationships/tags" Target="../tags/tag124.xml"/><Relationship Id="rId1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image" Target="../media/image3.png"/><Relationship Id="rId2" Type="http://schemas.openxmlformats.org/officeDocument/2006/relationships/tags" Target="../tags/tag14.xml"/><Relationship Id="rId1" Type="http://schemas.openxmlformats.org/officeDocument/2006/relationships/vmlDrawing" Target="../drawings/vmlDrawing3.vml"/><Relationship Id="rId6" Type="http://schemas.openxmlformats.org/officeDocument/2006/relationships/tags" Target="../tags/tag18.xml"/><Relationship Id="rId11" Type="http://schemas.openxmlformats.org/officeDocument/2006/relationships/image" Target="../media/image1.emf"/><Relationship Id="rId5" Type="http://schemas.openxmlformats.org/officeDocument/2006/relationships/tags" Target="../tags/tag17.xml"/><Relationship Id="rId10" Type="http://schemas.openxmlformats.org/officeDocument/2006/relationships/oleObject" Target="../embeddings/oleObject3.bin"/><Relationship Id="rId4" Type="http://schemas.openxmlformats.org/officeDocument/2006/relationships/tags" Target="../tags/tag16.xml"/><Relationship Id="rId9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image" Target="../media/image1.emf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oleObject" Target="../embeddings/oleObject4.bin"/><Relationship Id="rId2" Type="http://schemas.openxmlformats.org/officeDocument/2006/relationships/tags" Target="../tags/tag21.xml"/><Relationship Id="rId1" Type="http://schemas.openxmlformats.org/officeDocument/2006/relationships/vmlDrawing" Target="../drawings/vmlDrawing4.vml"/><Relationship Id="rId6" Type="http://schemas.openxmlformats.org/officeDocument/2006/relationships/tags" Target="../tags/tag2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2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oleObject" Target="../embeddings/oleObject5.bin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vmlDrawing" Target="../drawings/vmlDrawing5.vml"/><Relationship Id="rId6" Type="http://schemas.openxmlformats.org/officeDocument/2006/relationships/tags" Target="../tags/tag34.xml"/><Relationship Id="rId11" Type="http://schemas.openxmlformats.org/officeDocument/2006/relationships/tags" Target="../tags/tag39.xml"/><Relationship Id="rId5" Type="http://schemas.openxmlformats.org/officeDocument/2006/relationships/tags" Target="../tags/tag33.xml"/><Relationship Id="rId15" Type="http://schemas.openxmlformats.org/officeDocument/2006/relationships/image" Target="../media/image3.png"/><Relationship Id="rId10" Type="http://schemas.openxmlformats.org/officeDocument/2006/relationships/tags" Target="../tags/tag38.xml"/><Relationship Id="rId4" Type="http://schemas.openxmlformats.org/officeDocument/2006/relationships/tags" Target="../tags/tag32.xml"/><Relationship Id="rId9" Type="http://schemas.openxmlformats.org/officeDocument/2006/relationships/tags" Target="../tags/tag37.xml"/><Relationship Id="rId1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12" Type="http://schemas.openxmlformats.org/officeDocument/2006/relationships/tags" Target="../tags/tag50.xml"/><Relationship Id="rId2" Type="http://schemas.openxmlformats.org/officeDocument/2006/relationships/tags" Target="../tags/tag40.xml"/><Relationship Id="rId16" Type="http://schemas.openxmlformats.org/officeDocument/2006/relationships/image" Target="../media/image3.png"/><Relationship Id="rId1" Type="http://schemas.openxmlformats.org/officeDocument/2006/relationships/vmlDrawing" Target="../drawings/vmlDrawing6.vml"/><Relationship Id="rId6" Type="http://schemas.openxmlformats.org/officeDocument/2006/relationships/tags" Target="../tags/tag44.xml"/><Relationship Id="rId11" Type="http://schemas.openxmlformats.org/officeDocument/2006/relationships/tags" Target="../tags/tag49.xml"/><Relationship Id="rId5" Type="http://schemas.openxmlformats.org/officeDocument/2006/relationships/tags" Target="../tags/tag43.xml"/><Relationship Id="rId15" Type="http://schemas.openxmlformats.org/officeDocument/2006/relationships/image" Target="../media/image1.emf"/><Relationship Id="rId10" Type="http://schemas.openxmlformats.org/officeDocument/2006/relationships/tags" Target="../tags/tag48.xml"/><Relationship Id="rId4" Type="http://schemas.openxmlformats.org/officeDocument/2006/relationships/tags" Target="../tags/tag42.xml"/><Relationship Id="rId9" Type="http://schemas.openxmlformats.org/officeDocument/2006/relationships/tags" Target="../tags/tag47.xml"/><Relationship Id="rId1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2" Type="http://schemas.openxmlformats.org/officeDocument/2006/relationships/tags" Target="../tags/tag51.xml"/><Relationship Id="rId16" Type="http://schemas.openxmlformats.org/officeDocument/2006/relationships/image" Target="../media/image3.png"/><Relationship Id="rId1" Type="http://schemas.openxmlformats.org/officeDocument/2006/relationships/vmlDrawing" Target="../drawings/vmlDrawing7.v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5" Type="http://schemas.openxmlformats.org/officeDocument/2006/relationships/tags" Target="../tags/tag54.xml"/><Relationship Id="rId15" Type="http://schemas.openxmlformats.org/officeDocument/2006/relationships/image" Target="../media/image1.emf"/><Relationship Id="rId10" Type="http://schemas.openxmlformats.org/officeDocument/2006/relationships/tags" Target="../tags/tag59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63.xml"/><Relationship Id="rId7" Type="http://schemas.openxmlformats.org/officeDocument/2006/relationships/tags" Target="../tags/tag67.xml"/><Relationship Id="rId12" Type="http://schemas.openxmlformats.org/officeDocument/2006/relationships/tags" Target="../tags/tag72.xml"/><Relationship Id="rId2" Type="http://schemas.openxmlformats.org/officeDocument/2006/relationships/tags" Target="../tags/tag62.xml"/><Relationship Id="rId16" Type="http://schemas.openxmlformats.org/officeDocument/2006/relationships/image" Target="../media/image3.png"/><Relationship Id="rId1" Type="http://schemas.openxmlformats.org/officeDocument/2006/relationships/vmlDrawing" Target="../drawings/vmlDrawing8.vml"/><Relationship Id="rId6" Type="http://schemas.openxmlformats.org/officeDocument/2006/relationships/tags" Target="../tags/tag66.xml"/><Relationship Id="rId11" Type="http://schemas.openxmlformats.org/officeDocument/2006/relationships/tags" Target="../tags/tag71.xml"/><Relationship Id="rId5" Type="http://schemas.openxmlformats.org/officeDocument/2006/relationships/tags" Target="../tags/tag65.xml"/><Relationship Id="rId15" Type="http://schemas.openxmlformats.org/officeDocument/2006/relationships/image" Target="../media/image1.emf"/><Relationship Id="rId10" Type="http://schemas.openxmlformats.org/officeDocument/2006/relationships/tags" Target="../tags/tag70.xml"/><Relationship Id="rId4" Type="http://schemas.openxmlformats.org/officeDocument/2006/relationships/tags" Target="../tags/tag64.xml"/><Relationship Id="rId9" Type="http://schemas.openxmlformats.org/officeDocument/2006/relationships/tags" Target="../tags/tag69.xml"/><Relationship Id="rId1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79.xml"/><Relationship Id="rId13" Type="http://schemas.openxmlformats.org/officeDocument/2006/relationships/tags" Target="../tags/tag84.xml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12" Type="http://schemas.openxmlformats.org/officeDocument/2006/relationships/tags" Target="../tags/tag83.xml"/><Relationship Id="rId17" Type="http://schemas.openxmlformats.org/officeDocument/2006/relationships/image" Target="../media/image3.png"/><Relationship Id="rId2" Type="http://schemas.openxmlformats.org/officeDocument/2006/relationships/tags" Target="../tags/tag73.xml"/><Relationship Id="rId16" Type="http://schemas.openxmlformats.org/officeDocument/2006/relationships/image" Target="../media/image1.emf"/><Relationship Id="rId1" Type="http://schemas.openxmlformats.org/officeDocument/2006/relationships/vmlDrawing" Target="../drawings/vmlDrawing9.vml"/><Relationship Id="rId6" Type="http://schemas.openxmlformats.org/officeDocument/2006/relationships/tags" Target="../tags/tag77.xml"/><Relationship Id="rId11" Type="http://schemas.openxmlformats.org/officeDocument/2006/relationships/tags" Target="../tags/tag82.xml"/><Relationship Id="rId5" Type="http://schemas.openxmlformats.org/officeDocument/2006/relationships/tags" Target="../tags/tag76.xml"/><Relationship Id="rId15" Type="http://schemas.openxmlformats.org/officeDocument/2006/relationships/oleObject" Target="../embeddings/oleObject9.bin"/><Relationship Id="rId10" Type="http://schemas.openxmlformats.org/officeDocument/2006/relationships/tags" Target="../tags/tag81.xml"/><Relationship Id="rId4" Type="http://schemas.openxmlformats.org/officeDocument/2006/relationships/tags" Target="../tags/tag75.xml"/><Relationship Id="rId9" Type="http://schemas.openxmlformats.org/officeDocument/2006/relationships/tags" Target="../tags/tag80.xml"/><Relationship Id="rId1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13" Type="http://schemas.openxmlformats.org/officeDocument/2006/relationships/oleObject" Target="../embeddings/oleObject10.bin"/><Relationship Id="rId3" Type="http://schemas.openxmlformats.org/officeDocument/2006/relationships/tags" Target="../tags/tag86.xml"/><Relationship Id="rId7" Type="http://schemas.openxmlformats.org/officeDocument/2006/relationships/tags" Target="../tags/tag9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85.xml"/><Relationship Id="rId1" Type="http://schemas.openxmlformats.org/officeDocument/2006/relationships/vmlDrawing" Target="../drawings/vmlDrawing10.vml"/><Relationship Id="rId6" Type="http://schemas.openxmlformats.org/officeDocument/2006/relationships/tags" Target="../tags/tag89.xml"/><Relationship Id="rId11" Type="http://schemas.openxmlformats.org/officeDocument/2006/relationships/tags" Target="../tags/tag94.xml"/><Relationship Id="rId5" Type="http://schemas.openxmlformats.org/officeDocument/2006/relationships/tags" Target="../tags/tag88.xml"/><Relationship Id="rId15" Type="http://schemas.openxmlformats.org/officeDocument/2006/relationships/image" Target="../media/image3.png"/><Relationship Id="rId10" Type="http://schemas.openxmlformats.org/officeDocument/2006/relationships/tags" Target="../tags/tag93.xml"/><Relationship Id="rId4" Type="http://schemas.openxmlformats.org/officeDocument/2006/relationships/tags" Target="../tags/tag87.xml"/><Relationship Id="rId9" Type="http://schemas.openxmlformats.org/officeDocument/2006/relationships/tags" Target="../tags/tag92.xml"/><Relationship Id="rId1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3790815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Picture 8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33"/>
          <p:cNvGrpSpPr/>
          <p:nvPr userDrawn="1">
            <p:custDataLst>
              <p:tags r:id="rId3"/>
            </p:custDataLst>
          </p:nvPr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20" name="Freeform 19"/>
            <p:cNvSpPr/>
            <p:nvPr userDrawn="1">
              <p:custDataLst>
                <p:tags r:id="rId9"/>
              </p:custDataLst>
            </p:nvPr>
          </p:nvSpPr>
          <p:spPr>
            <a:xfrm>
              <a:off x="-1" y="0"/>
              <a:ext cx="9144001" cy="6858000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Freeform 20"/>
            <p:cNvSpPr/>
            <p:nvPr userDrawn="1">
              <p:custDataLst>
                <p:tags r:id="rId10"/>
              </p:custDataLst>
            </p:nvPr>
          </p:nvSpPr>
          <p:spPr>
            <a:xfrm>
              <a:off x="92364" y="92364"/>
              <a:ext cx="8950036" cy="6659418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schemeClr val="bg1">
                  <a:lumMod val="50000"/>
                  <a:alpha val="4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 userDrawn="1">
            <p:ph type="ctrTitle"/>
            <p:custDataLst>
              <p:tags r:id="rId5"/>
            </p:custDataLst>
          </p:nvPr>
        </p:nvSpPr>
        <p:spPr>
          <a:xfrm>
            <a:off x="3103564" y="1570138"/>
            <a:ext cx="536416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2000" b="1" cap="small" baseline="0">
                <a:solidFill>
                  <a:schemeClr val="tx2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  <p:custDataLst>
              <p:tags r:id="rId6"/>
            </p:custDataLst>
          </p:nvPr>
        </p:nvSpPr>
        <p:spPr>
          <a:xfrm>
            <a:off x="3105687" y="3907576"/>
            <a:ext cx="5346738" cy="246221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0" name="Rectangle 39"/>
          <p:cNvSpPr/>
          <p:nvPr userDrawn="1"/>
        </p:nvSpPr>
        <p:spPr>
          <a:xfrm>
            <a:off x="187959" y="92364"/>
            <a:ext cx="2640966" cy="6729124"/>
          </a:xfrm>
          <a:prstGeom prst="rect">
            <a:avLst/>
          </a:prstGeom>
          <a:gradFill>
            <a:gsLst>
              <a:gs pos="0">
                <a:srgbClr val="346FA7"/>
              </a:gs>
              <a:gs pos="8000">
                <a:schemeClr val="accent4"/>
              </a:gs>
              <a:gs pos="100000">
                <a:srgbClr val="175082"/>
              </a:gs>
            </a:gsLst>
            <a:lin ang="54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Rectangle 40"/>
          <p:cNvSpPr/>
          <p:nvPr userDrawn="1"/>
        </p:nvSpPr>
        <p:spPr>
          <a:xfrm>
            <a:off x="187958" y="44739"/>
            <a:ext cx="2640966" cy="49290"/>
          </a:xfrm>
          <a:prstGeom prst="rect">
            <a:avLst/>
          </a:prstGeom>
          <a:solidFill>
            <a:srgbClr val="0690C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" descr="C:\Users\malyarov_as\AppData\Local\Microsoft\Windows\Temporary Internet Files\Content.Outlook\ZYFP0043\arblogo.png"/>
          <p:cNvPicPr>
            <a:picLocks noChangeAspect="1" noChangeArrowheads="1"/>
          </p:cNvPicPr>
          <p:nvPr userDrawn="1">
            <p:custDataLst>
              <p:tags r:id="rId7"/>
            </p:custDataLst>
          </p:nvPr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0"/>
          <a:stretch/>
        </p:blipFill>
        <p:spPr bwMode="auto">
          <a:xfrm>
            <a:off x="1473219" y="297800"/>
            <a:ext cx="1173161" cy="90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malyarov_as\AppData\Local\Microsoft\Windows\Temporary Internet Files\Content.Outlook\ZYFP0043\arblogo.png"/>
          <p:cNvPicPr>
            <a:picLocks noChangeAspect="1" noChangeArrowheads="1"/>
          </p:cNvPicPr>
          <p:nvPr userDrawn="1">
            <p:custDataLst>
              <p:tags r:id="rId8"/>
            </p:custDataLst>
          </p:nvPr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36"/>
          <a:stretch/>
        </p:blipFill>
        <p:spPr bwMode="auto">
          <a:xfrm>
            <a:off x="370504" y="297800"/>
            <a:ext cx="920169" cy="90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875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09139298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7" name="think-cell Slide" r:id="rId14" imgW="360" imgH="360" progId="">
                  <p:embed/>
                </p:oleObj>
              </mc:Choice>
              <mc:Fallback>
                <p:oleObj name="think-cell Slide" r:id="rId14" imgW="360" imgH="360" progId="">
                  <p:embed/>
                  <p:pic>
                    <p:nvPicPr>
                      <p:cNvPr id="0" name="Picture 5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 userDrawn="1">
            <p:custDataLst>
              <p:tags r:id="rId3"/>
            </p:custDataLst>
          </p:nvPr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11" name="Freeform 10"/>
            <p:cNvSpPr/>
            <p:nvPr userDrawn="1">
              <p:custDataLst>
                <p:tags r:id="rId11"/>
              </p:custDataLst>
            </p:nvPr>
          </p:nvSpPr>
          <p:spPr>
            <a:xfrm>
              <a:off x="-1" y="0"/>
              <a:ext cx="9144001" cy="6858000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Freeform 14"/>
            <p:cNvSpPr/>
            <p:nvPr userDrawn="1">
              <p:custDataLst>
                <p:tags r:id="rId12"/>
              </p:custDataLst>
            </p:nvPr>
          </p:nvSpPr>
          <p:spPr>
            <a:xfrm>
              <a:off x="92364" y="92364"/>
              <a:ext cx="8950036" cy="6659418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schemeClr val="bg1">
                  <a:lumMod val="50000"/>
                  <a:alpha val="4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Содержимое 25"/>
          <p:cNvSpPr>
            <a:spLocks noGrp="1"/>
          </p:cNvSpPr>
          <p:nvPr>
            <p:ph sz="quarter" idx="16"/>
            <p:custDataLst>
              <p:tags r:id="rId4"/>
            </p:custDataLst>
          </p:nvPr>
        </p:nvSpPr>
        <p:spPr>
          <a:xfrm>
            <a:off x="4610099" y="1038225"/>
            <a:ext cx="4314825" cy="2635249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3" name="Содержимое 25"/>
          <p:cNvSpPr>
            <a:spLocks noGrp="1"/>
          </p:cNvSpPr>
          <p:nvPr>
            <p:ph sz="quarter" idx="18"/>
            <p:custDataLst>
              <p:tags r:id="rId5"/>
            </p:custDataLst>
          </p:nvPr>
        </p:nvSpPr>
        <p:spPr>
          <a:xfrm>
            <a:off x="187959" y="3783064"/>
            <a:ext cx="8736429" cy="2635200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4" name="Содержимое 25"/>
          <p:cNvSpPr>
            <a:spLocks noGrp="1"/>
          </p:cNvSpPr>
          <p:nvPr>
            <p:ph sz="quarter" idx="19"/>
            <p:custDataLst>
              <p:tags r:id="rId6"/>
            </p:custDataLst>
          </p:nvPr>
        </p:nvSpPr>
        <p:spPr>
          <a:xfrm>
            <a:off x="187960" y="1038225"/>
            <a:ext cx="4314190" cy="2635249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8" name="Текст 21"/>
          <p:cNvSpPr>
            <a:spLocks noGrp="1"/>
          </p:cNvSpPr>
          <p:nvPr>
            <p:ph type="body" sz="quarter" idx="11" hasCustomPrompt="1"/>
            <p:custDataLst>
              <p:tags r:id="rId7"/>
            </p:custDataLst>
          </p:nvPr>
        </p:nvSpPr>
        <p:spPr>
          <a:xfrm>
            <a:off x="187960" y="6526213"/>
            <a:ext cx="8431295" cy="209596"/>
          </a:xfrm>
        </p:spPr>
        <p:txBody>
          <a:bodyPr lIns="0" tIns="0" rIns="0" bIns="0" anchor="ctr"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Источник:</a:t>
            </a:r>
          </a:p>
        </p:txBody>
      </p:sp>
      <p:sp>
        <p:nvSpPr>
          <p:cNvPr id="20" name="Номер слайда 4"/>
          <p:cNvSpPr>
            <a:spLocks noGrp="1"/>
          </p:cNvSpPr>
          <p:nvPr>
            <p:ph type="sldNum" sz="quarter" idx="13"/>
            <p:custDataLst>
              <p:tags r:id="rId8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 wrap="none" lIns="36000" rIns="36000" anchor="ctr" anchorCtr="0"/>
          <a:lstStyle>
            <a:lvl1pPr algn="ctr">
              <a:defRPr sz="1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6365512-130C-46FC-B761-353F822BB14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1" name="Заголовок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867642" y="166536"/>
            <a:ext cx="8057284" cy="74968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cxnSp>
        <p:nvCxnSpPr>
          <p:cNvPr id="19" name="Прямая соединительная линия 3"/>
          <p:cNvCxnSpPr/>
          <p:nvPr userDrawn="1">
            <p:custDataLst>
              <p:tags r:id="rId10"/>
            </p:custDataLst>
          </p:nvPr>
        </p:nvCxnSpPr>
        <p:spPr>
          <a:xfrm>
            <a:off x="8666163" y="6562567"/>
            <a:ext cx="0" cy="1548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87959" y="44739"/>
            <a:ext cx="561600" cy="866167"/>
            <a:chOff x="187959" y="44739"/>
            <a:chExt cx="561600" cy="866167"/>
          </a:xfrm>
        </p:grpSpPr>
        <p:sp>
          <p:nvSpPr>
            <p:cNvPr id="27" name="Rectangle 26"/>
            <p:cNvSpPr/>
            <p:nvPr userDrawn="1"/>
          </p:nvSpPr>
          <p:spPr>
            <a:xfrm>
              <a:off x="187960" y="92364"/>
              <a:ext cx="560029" cy="818542"/>
            </a:xfrm>
            <a:prstGeom prst="rect">
              <a:avLst/>
            </a:prstGeom>
            <a:gradFill>
              <a:gsLst>
                <a:gs pos="0">
                  <a:srgbClr val="346FA7"/>
                </a:gs>
                <a:gs pos="8000">
                  <a:schemeClr val="accent4"/>
                </a:gs>
                <a:gs pos="100000">
                  <a:srgbClr val="175082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" name="Picture 2" descr="C:\Users\malyarov_as\AppData\Local\Microsoft\Windows\Temporary Internet Files\Content.Outlook\ZYFP0043\arblogo.png"/>
            <p:cNvPicPr>
              <a:picLocks noChangeAspect="1" noChangeArrowheads="1"/>
            </p:cNvPicPr>
            <p:nvPr userDrawn="1"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136"/>
            <a:stretch/>
          </p:blipFill>
          <p:spPr bwMode="auto">
            <a:xfrm>
              <a:off x="220426" y="240083"/>
              <a:ext cx="495096" cy="485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28"/>
            <p:cNvSpPr/>
            <p:nvPr userDrawn="1"/>
          </p:nvSpPr>
          <p:spPr>
            <a:xfrm>
              <a:off x="187959" y="44739"/>
              <a:ext cx="561600" cy="49290"/>
            </a:xfrm>
            <a:prstGeom prst="rect">
              <a:avLst/>
            </a:prstGeom>
            <a:gradFill>
              <a:gsLst>
                <a:gs pos="0">
                  <a:srgbClr val="0094C6"/>
                </a:gs>
                <a:gs pos="100000">
                  <a:srgbClr val="0690C6"/>
                </a:gs>
                <a:gs pos="58000">
                  <a:srgbClr val="0690C6"/>
                </a:gs>
                <a:gs pos="74000">
                  <a:srgbClr val="0690C6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23992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31998170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1" name="think-cell Slide" r:id="rId14" imgW="360" imgH="360" progId="">
                  <p:embed/>
                </p:oleObj>
              </mc:Choice>
              <mc:Fallback>
                <p:oleObj name="think-cell Slide" r:id="rId14" imgW="360" imgH="360" progId="">
                  <p:embed/>
                  <p:pic>
                    <p:nvPicPr>
                      <p:cNvPr id="0" name="Picture 5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/>
          <p:cNvGrpSpPr/>
          <p:nvPr userDrawn="1">
            <p:custDataLst>
              <p:tags r:id="rId3"/>
            </p:custDataLst>
          </p:nvPr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12" name="Freeform 11"/>
            <p:cNvSpPr/>
            <p:nvPr userDrawn="1">
              <p:custDataLst>
                <p:tags r:id="rId11"/>
              </p:custDataLst>
            </p:nvPr>
          </p:nvSpPr>
          <p:spPr>
            <a:xfrm>
              <a:off x="-1" y="0"/>
              <a:ext cx="9144001" cy="6858000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Freeform 14"/>
            <p:cNvSpPr/>
            <p:nvPr userDrawn="1">
              <p:custDataLst>
                <p:tags r:id="rId12"/>
              </p:custDataLst>
            </p:nvPr>
          </p:nvSpPr>
          <p:spPr>
            <a:xfrm>
              <a:off x="92364" y="92364"/>
              <a:ext cx="8950036" cy="6659418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schemeClr val="bg1">
                  <a:lumMod val="50000"/>
                  <a:alpha val="4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Содержимое 25"/>
          <p:cNvSpPr>
            <a:spLocks noGrp="1"/>
          </p:cNvSpPr>
          <p:nvPr>
            <p:ph sz="quarter" idx="17"/>
            <p:custDataLst>
              <p:tags r:id="rId4"/>
            </p:custDataLst>
          </p:nvPr>
        </p:nvSpPr>
        <p:spPr>
          <a:xfrm>
            <a:off x="4610100" y="3783064"/>
            <a:ext cx="4313350" cy="2635200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3" name="Содержимое 25"/>
          <p:cNvSpPr>
            <a:spLocks noGrp="1"/>
          </p:cNvSpPr>
          <p:nvPr>
            <p:ph sz="quarter" idx="18"/>
            <p:custDataLst>
              <p:tags r:id="rId5"/>
            </p:custDataLst>
          </p:nvPr>
        </p:nvSpPr>
        <p:spPr>
          <a:xfrm>
            <a:off x="187960" y="3783064"/>
            <a:ext cx="4311650" cy="2635200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4" name="Содержимое 25"/>
          <p:cNvSpPr>
            <a:spLocks noGrp="1"/>
          </p:cNvSpPr>
          <p:nvPr>
            <p:ph sz="quarter" idx="19"/>
            <p:custDataLst>
              <p:tags r:id="rId6"/>
            </p:custDataLst>
          </p:nvPr>
        </p:nvSpPr>
        <p:spPr>
          <a:xfrm>
            <a:off x="187960" y="1038225"/>
            <a:ext cx="8734692" cy="2635249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0" name="Номер слайда 4"/>
          <p:cNvSpPr>
            <a:spLocks noGrp="1"/>
          </p:cNvSpPr>
          <p:nvPr>
            <p:ph type="sldNum" sz="quarter" idx="13"/>
            <p:custDataLst>
              <p:tags r:id="rId7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 wrap="none" lIns="36000" rIns="36000" anchor="ctr" anchorCtr="0"/>
          <a:lstStyle>
            <a:lvl1pPr algn="ctr">
              <a:defRPr sz="1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6365512-130C-46FC-B761-353F822BB14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1" name="Заголовок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867641" y="166536"/>
            <a:ext cx="8057283" cy="74968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4" name="Текст 21"/>
          <p:cNvSpPr>
            <a:spLocks noGrp="1"/>
          </p:cNvSpPr>
          <p:nvPr>
            <p:ph type="body" sz="quarter" idx="11" hasCustomPrompt="1"/>
            <p:custDataLst>
              <p:tags r:id="rId9"/>
            </p:custDataLst>
          </p:nvPr>
        </p:nvSpPr>
        <p:spPr>
          <a:xfrm>
            <a:off x="187960" y="6526213"/>
            <a:ext cx="8431295" cy="209596"/>
          </a:xfrm>
        </p:spPr>
        <p:txBody>
          <a:bodyPr lIns="0" tIns="0" rIns="0" bIns="0" anchor="ctr"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Источник:</a:t>
            </a:r>
          </a:p>
        </p:txBody>
      </p:sp>
      <p:cxnSp>
        <p:nvCxnSpPr>
          <p:cNvPr id="18" name="Прямая соединительная линия 3"/>
          <p:cNvCxnSpPr/>
          <p:nvPr userDrawn="1">
            <p:custDataLst>
              <p:tags r:id="rId10"/>
            </p:custDataLst>
          </p:nvPr>
        </p:nvCxnSpPr>
        <p:spPr>
          <a:xfrm>
            <a:off x="8666163" y="6562567"/>
            <a:ext cx="0" cy="1548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87959" y="44739"/>
            <a:ext cx="561600" cy="866167"/>
            <a:chOff x="187959" y="44739"/>
            <a:chExt cx="561600" cy="866167"/>
          </a:xfrm>
        </p:grpSpPr>
        <p:sp>
          <p:nvSpPr>
            <p:cNvPr id="27" name="Rectangle 26"/>
            <p:cNvSpPr/>
            <p:nvPr userDrawn="1"/>
          </p:nvSpPr>
          <p:spPr>
            <a:xfrm>
              <a:off x="187960" y="92364"/>
              <a:ext cx="560029" cy="818542"/>
            </a:xfrm>
            <a:prstGeom prst="rect">
              <a:avLst/>
            </a:prstGeom>
            <a:gradFill>
              <a:gsLst>
                <a:gs pos="0">
                  <a:srgbClr val="346FA7"/>
                </a:gs>
                <a:gs pos="8000">
                  <a:schemeClr val="accent4"/>
                </a:gs>
                <a:gs pos="100000">
                  <a:srgbClr val="175082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" name="Picture 2" descr="C:\Users\malyarov_as\AppData\Local\Microsoft\Windows\Temporary Internet Files\Content.Outlook\ZYFP0043\arblogo.png"/>
            <p:cNvPicPr>
              <a:picLocks noChangeAspect="1" noChangeArrowheads="1"/>
            </p:cNvPicPr>
            <p:nvPr userDrawn="1"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136"/>
            <a:stretch/>
          </p:blipFill>
          <p:spPr bwMode="auto">
            <a:xfrm>
              <a:off x="220426" y="240083"/>
              <a:ext cx="495096" cy="485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28"/>
            <p:cNvSpPr/>
            <p:nvPr userDrawn="1"/>
          </p:nvSpPr>
          <p:spPr>
            <a:xfrm>
              <a:off x="187959" y="44739"/>
              <a:ext cx="561600" cy="49290"/>
            </a:xfrm>
            <a:prstGeom prst="rect">
              <a:avLst/>
            </a:prstGeom>
            <a:gradFill>
              <a:gsLst>
                <a:gs pos="0">
                  <a:srgbClr val="0094C6"/>
                </a:gs>
                <a:gs pos="100000">
                  <a:srgbClr val="0690C6"/>
                </a:gs>
                <a:gs pos="58000">
                  <a:srgbClr val="0690C6"/>
                </a:gs>
                <a:gs pos="74000">
                  <a:srgbClr val="0690C6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71502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32611961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5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Picture 5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 userDrawn="1">
            <p:custDataLst>
              <p:tags r:id="rId3"/>
            </p:custDataLst>
          </p:nvPr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15" name="Freeform 14"/>
            <p:cNvSpPr/>
            <p:nvPr userDrawn="1">
              <p:custDataLst>
                <p:tags r:id="rId9"/>
              </p:custDataLst>
            </p:nvPr>
          </p:nvSpPr>
          <p:spPr>
            <a:xfrm>
              <a:off x="-1" y="0"/>
              <a:ext cx="9144001" cy="6858000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Freeform 15"/>
            <p:cNvSpPr/>
            <p:nvPr userDrawn="1">
              <p:custDataLst>
                <p:tags r:id="rId10"/>
              </p:custDataLst>
            </p:nvPr>
          </p:nvSpPr>
          <p:spPr>
            <a:xfrm>
              <a:off x="92364" y="92364"/>
              <a:ext cx="8950036" cy="6659418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schemeClr val="bg1">
                  <a:lumMod val="50000"/>
                  <a:alpha val="4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  <p:custDataLst>
              <p:tags r:id="rId5"/>
            </p:custDataLst>
          </p:nvPr>
        </p:nvSpPr>
        <p:spPr>
          <a:xfrm>
            <a:off x="5005949" y="1791969"/>
            <a:ext cx="345600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r">
              <a:defRPr sz="2000" b="1" cap="small" baseline="0">
                <a:solidFill>
                  <a:schemeClr val="tx2"/>
                </a:solidFill>
                <a:effectLst/>
                <a:latin typeface="+mj-lt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9" name="Group 8"/>
          <p:cNvGrpSpPr/>
          <p:nvPr userDrawn="1">
            <p:custDataLst>
              <p:tags r:id="rId6"/>
            </p:custDataLst>
          </p:nvPr>
        </p:nvGrpSpPr>
        <p:grpSpPr>
          <a:xfrm>
            <a:off x="187958" y="44739"/>
            <a:ext cx="2640967" cy="6752355"/>
            <a:chOff x="187959" y="44739"/>
            <a:chExt cx="1814924" cy="6752355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87960" y="92364"/>
              <a:ext cx="1814923" cy="6704730"/>
            </a:xfrm>
            <a:prstGeom prst="rect">
              <a:avLst/>
            </a:prstGeom>
            <a:gradFill>
              <a:gsLst>
                <a:gs pos="0">
                  <a:srgbClr val="346FA7"/>
                </a:gs>
                <a:gs pos="8000">
                  <a:schemeClr val="accent4"/>
                </a:gs>
                <a:gs pos="100000">
                  <a:srgbClr val="175082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187959" y="44739"/>
              <a:ext cx="1814923" cy="49290"/>
            </a:xfrm>
            <a:prstGeom prst="rect">
              <a:avLst/>
            </a:prstGeom>
            <a:gradFill>
              <a:gsLst>
                <a:gs pos="0">
                  <a:srgbClr val="0094C6"/>
                </a:gs>
                <a:gs pos="100000">
                  <a:srgbClr val="0690C6"/>
                </a:gs>
                <a:gs pos="58000">
                  <a:srgbClr val="0690C6"/>
                </a:gs>
                <a:gs pos="74000">
                  <a:srgbClr val="0690C6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2"/>
          <p:cNvGrpSpPr/>
          <p:nvPr userDrawn="1"/>
        </p:nvGrpSpPr>
        <p:grpSpPr>
          <a:xfrm>
            <a:off x="246379" y="1500435"/>
            <a:ext cx="2524124" cy="4226462"/>
            <a:chOff x="246379" y="1237878"/>
            <a:chExt cx="2524124" cy="4226462"/>
          </a:xfrm>
        </p:grpSpPr>
        <p:pic>
          <p:nvPicPr>
            <p:cNvPr id="6" name="Picture 3" descr="N:\Banks\(0)_общая папка\Slides\КАРТИНКИ\ARB-Fasad.jpg"/>
            <p:cNvPicPr>
              <a:picLocks noChangeAspect="1" noChangeArrowheads="1"/>
            </p:cNvPicPr>
            <p:nvPr userDrawn="1">
              <p:custDataLst>
                <p:tags r:id="rId7"/>
              </p:custDataLst>
            </p:nvPr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44194" y="1237878"/>
              <a:ext cx="1928495" cy="281307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Прямоугольник 8"/>
            <p:cNvSpPr/>
            <p:nvPr userDrawn="1">
              <p:custDataLst>
                <p:tags r:id="rId8"/>
              </p:custDataLst>
            </p:nvPr>
          </p:nvSpPr>
          <p:spPr>
            <a:xfrm>
              <a:off x="246379" y="4171678"/>
              <a:ext cx="2524124" cy="12926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200" dirty="0">
                  <a:solidFill>
                    <a:schemeClr val="bg1"/>
                  </a:solidFill>
                  <a:latin typeface="+mj-lt"/>
                  <a:ea typeface="Verdana" pitchFamily="34" charset="0"/>
                  <a:cs typeface="Verdana" pitchFamily="34" charset="0"/>
                </a:rPr>
                <a:t>Ассоциация </a:t>
              </a:r>
            </a:p>
            <a:p>
              <a:pPr algn="ctr"/>
              <a:r>
                <a:rPr lang="ru-RU" sz="1200" dirty="0">
                  <a:solidFill>
                    <a:schemeClr val="bg1"/>
                  </a:solidFill>
                  <a:latin typeface="+mj-lt"/>
                  <a:ea typeface="Verdana" pitchFamily="34" charset="0"/>
                  <a:cs typeface="Verdana" pitchFamily="34" charset="0"/>
                </a:rPr>
                <a:t>российских </a:t>
              </a:r>
            </a:p>
            <a:p>
              <a:pPr algn="ctr"/>
              <a:r>
                <a:rPr lang="ru-RU" sz="1200" dirty="0">
                  <a:solidFill>
                    <a:schemeClr val="bg1"/>
                  </a:solidFill>
                  <a:latin typeface="+mj-lt"/>
                  <a:ea typeface="Verdana" pitchFamily="34" charset="0"/>
                  <a:cs typeface="Verdana" pitchFamily="34" charset="0"/>
                </a:rPr>
                <a:t>банков</a:t>
              </a:r>
              <a:endParaRPr lang="en-US" sz="1200" dirty="0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endParaRPr>
            </a:p>
            <a:p>
              <a:pPr algn="ctr"/>
              <a:endParaRPr lang="ru-RU" sz="1200" dirty="0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endParaRP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  <a:ea typeface="Verdana" pitchFamily="34" charset="0"/>
                  <a:cs typeface="Verdana" pitchFamily="34" charset="0"/>
                </a:rPr>
                <a:t>+7 </a:t>
              </a:r>
              <a:r>
                <a:rPr lang="ru-RU" sz="1200" dirty="0">
                  <a:solidFill>
                    <a:schemeClr val="bg1"/>
                  </a:solidFill>
                  <a:latin typeface="+mj-lt"/>
                  <a:ea typeface="Verdana" pitchFamily="34" charset="0"/>
                  <a:cs typeface="Verdana" pitchFamily="34" charset="0"/>
                </a:rPr>
                <a:t>(495) 691-6630</a:t>
              </a:r>
            </a:p>
            <a:p>
              <a:pPr algn="ctr"/>
              <a:endParaRPr lang="ru-RU" sz="1200" dirty="0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endParaRPr>
            </a:p>
            <a:p>
              <a:pPr algn="ctr"/>
              <a:r>
                <a:rPr lang="ru-RU" sz="1200" u="none" dirty="0">
                  <a:solidFill>
                    <a:schemeClr val="bg1"/>
                  </a:solidFill>
                  <a:latin typeface="+mj-lt"/>
                  <a:ea typeface="Verdana" pitchFamily="34" charset="0"/>
                  <a:cs typeface="Verdana" pitchFamily="34" charset="0"/>
                </a:rPr>
                <a:t>www.arb.ru </a:t>
              </a:r>
              <a:endParaRPr lang="en-US" sz="1200" u="none" dirty="0">
                <a:solidFill>
                  <a:schemeClr val="bg1"/>
                </a:solidFill>
                <a:latin typeface="+mj-lt"/>
                <a:ea typeface="Verdana" pitchFamily="34" charset="0"/>
                <a:cs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0468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547277" y="1320551"/>
            <a:ext cx="1814923" cy="1122803"/>
            <a:chOff x="547277" y="1320551"/>
            <a:chExt cx="8040210" cy="4974078"/>
          </a:xfrm>
        </p:grpSpPr>
        <p:grpSp>
          <p:nvGrpSpPr>
            <p:cNvPr id="4" name="Group 3"/>
            <p:cNvGrpSpPr/>
            <p:nvPr userDrawn="1"/>
          </p:nvGrpSpPr>
          <p:grpSpPr>
            <a:xfrm>
              <a:off x="547277" y="1320551"/>
              <a:ext cx="8040210" cy="4974078"/>
              <a:chOff x="547277" y="1320551"/>
              <a:chExt cx="8040210" cy="4974078"/>
            </a:xfrm>
          </p:grpSpPr>
          <p:sp>
            <p:nvSpPr>
              <p:cNvPr id="7" name="Rectangle 6"/>
              <p:cNvSpPr/>
              <p:nvPr userDrawn="1"/>
            </p:nvSpPr>
            <p:spPr>
              <a:xfrm>
                <a:off x="547277" y="1538906"/>
                <a:ext cx="8040210" cy="4755723"/>
              </a:xfrm>
              <a:prstGeom prst="rect">
                <a:avLst/>
              </a:prstGeom>
              <a:gradFill>
                <a:gsLst>
                  <a:gs pos="0">
                    <a:srgbClr val="346FA7"/>
                  </a:gs>
                  <a:gs pos="8000">
                    <a:schemeClr val="accent4"/>
                  </a:gs>
                  <a:gs pos="100000">
                    <a:srgbClr val="175082"/>
                  </a:gs>
                </a:gsLst>
                <a:lin ang="5400000" scaled="0"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Rectangle 7"/>
              <p:cNvSpPr/>
              <p:nvPr userDrawn="1"/>
            </p:nvSpPr>
            <p:spPr>
              <a:xfrm>
                <a:off x="547277" y="1320551"/>
                <a:ext cx="8040210" cy="218357"/>
              </a:xfrm>
              <a:prstGeom prst="rect">
                <a:avLst/>
              </a:prstGeom>
              <a:gradFill>
                <a:gsLst>
                  <a:gs pos="0">
                    <a:srgbClr val="0094C6"/>
                  </a:gs>
                  <a:gs pos="100000">
                    <a:srgbClr val="0690C6"/>
                  </a:gs>
                  <a:gs pos="58000">
                    <a:srgbClr val="0690C6"/>
                  </a:gs>
                  <a:gs pos="74000">
                    <a:srgbClr val="0690C6"/>
                  </a:gs>
                </a:gsLst>
                <a:lin ang="5400000" scaled="0"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5" name="Picture 2" descr="C:\Users\malyarov_as\AppData\Local\Microsoft\Windows\Temporary Internet Files\Content.Outlook\ZYFP0043\arblogo.pn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900"/>
            <a:stretch/>
          </p:blipFill>
          <p:spPr bwMode="auto">
            <a:xfrm>
              <a:off x="4421338" y="2397192"/>
              <a:ext cx="3667370" cy="28207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C:\Users\malyarov_as\AppData\Local\Microsoft\Windows\Temporary Internet Files\Content.Outlook\ZYFP0043\arblogo.png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136"/>
            <a:stretch/>
          </p:blipFill>
          <p:spPr bwMode="auto">
            <a:xfrm>
              <a:off x="1046056" y="2397192"/>
              <a:ext cx="2876503" cy="28207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63737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8893650" y="0"/>
            <a:ext cx="2520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575" y="151376"/>
            <a:ext cx="7740756" cy="900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600" b="1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8892671" y="6311198"/>
            <a:ext cx="252000" cy="540000"/>
          </a:xfrm>
          <a:prstGeom prst="rect">
            <a:avLst/>
          </a:prstGeom>
        </p:spPr>
        <p:txBody>
          <a:bodyPr wrap="none" lIns="36000" rIns="36000"/>
          <a:lstStyle>
            <a:lvl1pPr algn="ctr">
              <a:defRPr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2EFF995D-06F8-441F-8A29-E0AA1E7393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0"/>
            <a:ext cx="720725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Текст 21"/>
          <p:cNvSpPr>
            <a:spLocks noGrp="1"/>
          </p:cNvSpPr>
          <p:nvPr>
            <p:ph type="body" sz="quarter" idx="11" hasCustomPrompt="1"/>
          </p:nvPr>
        </p:nvSpPr>
        <p:spPr>
          <a:xfrm>
            <a:off x="931575" y="6644709"/>
            <a:ext cx="7740756" cy="180000"/>
          </a:xfrm>
        </p:spPr>
        <p:txBody>
          <a:bodyPr anchor="ctr"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Источник:</a:t>
            </a:r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12" hasCustomPrompt="1"/>
          </p:nvPr>
        </p:nvSpPr>
        <p:spPr>
          <a:xfrm>
            <a:off x="931575" y="1165194"/>
            <a:ext cx="7740756" cy="5400000"/>
          </a:xfrm>
        </p:spPr>
        <p:txBody>
          <a:bodyPr>
            <a:normAutofit/>
          </a:bodyPr>
          <a:lstStyle>
            <a:lvl1pPr>
              <a:buClr>
                <a:schemeClr val="tx2">
                  <a:lumMod val="75000"/>
                </a:schemeClr>
              </a:buClr>
              <a:buFont typeface="Wingdings" pitchFamily="2" charset="2"/>
              <a:buChar char="q"/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 </a:t>
            </a:r>
          </a:p>
          <a:p>
            <a:pPr lvl="0"/>
            <a:r>
              <a:rPr lang="ru-RU" dirty="0"/>
              <a:t> </a:t>
            </a:r>
          </a:p>
          <a:p>
            <a:pPr lvl="0"/>
            <a:r>
              <a:rPr lang="ru-RU" dirty="0"/>
              <a:t>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96" y="179179"/>
            <a:ext cx="666000" cy="75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0590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Number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01063" y="0"/>
            <a:ext cx="642937" cy="365125"/>
          </a:xfrm>
          <a:prstGeom prst="rect">
            <a:avLst/>
          </a:prstGeom>
          <a:ln/>
        </p:spPr>
        <p:txBody>
          <a:bodyPr lIns="83110" tIns="41555" rIns="83110" bIns="41555"/>
          <a:lstStyle>
            <a:lvl1pPr>
              <a:defRPr/>
            </a:lvl1pPr>
          </a:lstStyle>
          <a:p>
            <a:pPr>
              <a:defRPr/>
            </a:pPr>
            <a:fld id="{7F197393-6A26-4C3D-9E5C-48988F14116D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90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11448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0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10"/>
            <a:ext cx="8715375" cy="857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8501063" y="0"/>
            <a:ext cx="642937" cy="365125"/>
          </a:xfrm>
          <a:prstGeom prst="rect">
            <a:avLst/>
          </a:prstGeom>
        </p:spPr>
        <p:txBody>
          <a:bodyPr/>
          <a:lstStyle>
            <a:lvl1pPr algn="r">
              <a:defRPr sz="160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E6720E89-4336-495B-AF60-1C85C25BD0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00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9311834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think-cell Slide" r:id="rId10" imgW="360" imgH="360" progId="">
                  <p:embed/>
                </p:oleObj>
              </mc:Choice>
              <mc:Fallback>
                <p:oleObj name="think-cell Slide" r:id="rId10" imgW="360" imgH="360" progId="">
                  <p:embed/>
                  <p:pic>
                    <p:nvPicPr>
                      <p:cNvPr id="0" name="Picture 7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 userDrawn="1">
            <p:custDataLst>
              <p:tags r:id="rId3"/>
            </p:custDataLst>
          </p:nvPr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19" name="Freeform 18"/>
            <p:cNvSpPr/>
            <p:nvPr userDrawn="1">
              <p:custDataLst>
                <p:tags r:id="rId7"/>
              </p:custDataLst>
            </p:nvPr>
          </p:nvSpPr>
          <p:spPr>
            <a:xfrm>
              <a:off x="-1" y="0"/>
              <a:ext cx="9144001" cy="6858000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Freeform 19"/>
            <p:cNvSpPr/>
            <p:nvPr userDrawn="1">
              <p:custDataLst>
                <p:tags r:id="rId8"/>
              </p:custDataLst>
            </p:nvPr>
          </p:nvSpPr>
          <p:spPr>
            <a:xfrm>
              <a:off x="92364" y="92364"/>
              <a:ext cx="8950036" cy="6659418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schemeClr val="bg1">
                  <a:lumMod val="50000"/>
                  <a:alpha val="4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Содержимое 25"/>
          <p:cNvSpPr>
            <a:spLocks noGrp="1"/>
          </p:cNvSpPr>
          <p:nvPr>
            <p:ph sz="quarter" idx="12"/>
            <p:custDataLst>
              <p:tags r:id="rId5"/>
            </p:custDataLst>
          </p:nvPr>
        </p:nvSpPr>
        <p:spPr>
          <a:xfrm>
            <a:off x="187960" y="1038225"/>
            <a:ext cx="8731249" cy="627864"/>
          </a:xfrm>
        </p:spPr>
        <p:txBody>
          <a:bodyPr wrap="square" lIns="0" tIns="0" rIns="0" bIns="0">
            <a:spAutoFit/>
          </a:bodyPr>
          <a:lstStyle>
            <a:lvl1pPr marL="176213" indent="-176213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867642" y="166536"/>
            <a:ext cx="8054108" cy="74968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1" name="Rectangle 27"/>
          <p:cNvSpPr/>
          <p:nvPr userDrawn="1"/>
        </p:nvSpPr>
        <p:spPr>
          <a:xfrm>
            <a:off x="187960" y="92364"/>
            <a:ext cx="560029" cy="818542"/>
          </a:xfrm>
          <a:prstGeom prst="rect">
            <a:avLst/>
          </a:prstGeom>
          <a:gradFill>
            <a:gsLst>
              <a:gs pos="0">
                <a:srgbClr val="346FA7"/>
              </a:gs>
              <a:gs pos="8000">
                <a:schemeClr val="accent4"/>
              </a:gs>
              <a:gs pos="100000">
                <a:srgbClr val="175082"/>
              </a:gs>
            </a:gsLst>
            <a:lin ang="54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" descr="C:\Users\malyarov_as\AppData\Local\Microsoft\Windows\Temporary Internet Files\Content.Outlook\ZYFP0043\arblogo.png"/>
          <p:cNvPicPr>
            <a:picLocks noChangeAspect="1" noChangeArrowheads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36"/>
          <a:stretch/>
        </p:blipFill>
        <p:spPr bwMode="auto">
          <a:xfrm>
            <a:off x="220426" y="240083"/>
            <a:ext cx="495096" cy="48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531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Object 38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8382641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9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Picture 5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2" hidden="1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800" b="0" i="0" baseline="0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9" name="Freeform 18"/>
          <p:cNvSpPr/>
          <p:nvPr userDrawn="1">
            <p:custDataLst>
              <p:tags r:id="rId4"/>
            </p:custDataLst>
          </p:nvPr>
        </p:nvSpPr>
        <p:spPr>
          <a:xfrm>
            <a:off x="-1" y="0"/>
            <a:ext cx="9144001" cy="6858000"/>
          </a:xfrm>
          <a:custGeom>
            <a:avLst/>
            <a:gdLst>
              <a:gd name="connsiteX0" fmla="*/ 0 w 8950036"/>
              <a:gd name="connsiteY0" fmla="*/ 6659418 h 6659418"/>
              <a:gd name="connsiteX1" fmla="*/ 0 w 8950036"/>
              <a:gd name="connsiteY1" fmla="*/ 0 h 6659418"/>
              <a:gd name="connsiteX2" fmla="*/ 8950036 w 8950036"/>
              <a:gd name="connsiteY2" fmla="*/ 0 h 6659418"/>
              <a:gd name="connsiteX3" fmla="*/ 8950036 w 8950036"/>
              <a:gd name="connsiteY3" fmla="*/ 6659418 h 6659418"/>
              <a:gd name="connsiteX4" fmla="*/ 0 w 8950036"/>
              <a:gd name="connsiteY4" fmla="*/ 6659418 h 66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50036" h="6659418">
                <a:moveTo>
                  <a:pt x="0" y="6659418"/>
                </a:moveTo>
                <a:lnTo>
                  <a:pt x="0" y="0"/>
                </a:lnTo>
                <a:lnTo>
                  <a:pt x="8950036" y="0"/>
                </a:lnTo>
                <a:lnTo>
                  <a:pt x="8950036" y="6659418"/>
                </a:lnTo>
                <a:lnTo>
                  <a:pt x="0" y="66594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Freeform 19"/>
          <p:cNvSpPr/>
          <p:nvPr userDrawn="1">
            <p:custDataLst>
              <p:tags r:id="rId5"/>
            </p:custDataLst>
          </p:nvPr>
        </p:nvSpPr>
        <p:spPr>
          <a:xfrm>
            <a:off x="92364" y="92364"/>
            <a:ext cx="8950036" cy="6659418"/>
          </a:xfrm>
          <a:custGeom>
            <a:avLst/>
            <a:gdLst>
              <a:gd name="connsiteX0" fmla="*/ 0 w 8950036"/>
              <a:gd name="connsiteY0" fmla="*/ 6659418 h 6659418"/>
              <a:gd name="connsiteX1" fmla="*/ 0 w 8950036"/>
              <a:gd name="connsiteY1" fmla="*/ 0 h 6659418"/>
              <a:gd name="connsiteX2" fmla="*/ 8950036 w 8950036"/>
              <a:gd name="connsiteY2" fmla="*/ 0 h 6659418"/>
              <a:gd name="connsiteX3" fmla="*/ 8950036 w 8950036"/>
              <a:gd name="connsiteY3" fmla="*/ 6659418 h 6659418"/>
              <a:gd name="connsiteX4" fmla="*/ 0 w 8950036"/>
              <a:gd name="connsiteY4" fmla="*/ 6659418 h 66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50036" h="6659418">
                <a:moveTo>
                  <a:pt x="0" y="6659418"/>
                </a:moveTo>
                <a:lnTo>
                  <a:pt x="0" y="0"/>
                </a:lnTo>
                <a:lnTo>
                  <a:pt x="8950036" y="0"/>
                </a:lnTo>
                <a:lnTo>
                  <a:pt x="8950036" y="6659418"/>
                </a:lnTo>
                <a:lnTo>
                  <a:pt x="0" y="66594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bg1">
                <a:lumMod val="50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одержимое 25"/>
          <p:cNvSpPr>
            <a:spLocks noGrp="1"/>
          </p:cNvSpPr>
          <p:nvPr userDrawn="1">
            <p:ph sz="quarter" idx="12"/>
            <p:custDataLst>
              <p:tags r:id="rId6"/>
            </p:custDataLst>
          </p:nvPr>
        </p:nvSpPr>
        <p:spPr>
          <a:xfrm>
            <a:off x="187960" y="1038225"/>
            <a:ext cx="8731249" cy="627864"/>
          </a:xfrm>
        </p:spPr>
        <p:txBody>
          <a:bodyPr wrap="square" lIns="0" tIns="0" rIns="0" bIns="0">
            <a:spAutoFit/>
          </a:bodyPr>
          <a:lstStyle>
            <a:lvl1pPr marL="176213" indent="-176213"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4" name="Номер слайда 4"/>
          <p:cNvSpPr>
            <a:spLocks noGrp="1"/>
          </p:cNvSpPr>
          <p:nvPr userDrawn="1">
            <p:ph type="sldNum" sz="quarter" idx="13"/>
            <p:custDataLst>
              <p:tags r:id="rId7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 wrap="none" lIns="36000" rIns="36000" anchor="ctr" anchorCtr="0"/>
          <a:lstStyle>
            <a:lvl1pPr algn="ctr">
              <a:defRPr sz="1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6365512-130C-46FC-B761-353F822BB14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4" name="Прямая соединительная линия 3"/>
          <p:cNvCxnSpPr/>
          <p:nvPr userDrawn="1">
            <p:custDataLst>
              <p:tags r:id="rId8"/>
            </p:custDataLst>
          </p:nvPr>
        </p:nvCxnSpPr>
        <p:spPr>
          <a:xfrm>
            <a:off x="8666163" y="6562567"/>
            <a:ext cx="0" cy="1548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Заголовок 1"/>
          <p:cNvSpPr>
            <a:spLocks noGrp="1"/>
          </p:cNvSpPr>
          <p:nvPr userDrawn="1">
            <p:ph type="title" hasCustomPrompt="1"/>
            <p:custDataLst>
              <p:tags r:id="rId9"/>
            </p:custDataLst>
          </p:nvPr>
        </p:nvSpPr>
        <p:spPr>
          <a:xfrm>
            <a:off x="867642" y="166536"/>
            <a:ext cx="8054108" cy="74968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Текст 21"/>
          <p:cNvSpPr>
            <a:spLocks noGrp="1"/>
          </p:cNvSpPr>
          <p:nvPr userDrawn="1">
            <p:ph type="body" sz="quarter" idx="11" hasCustomPrompt="1"/>
            <p:custDataLst>
              <p:tags r:id="rId10"/>
            </p:custDataLst>
          </p:nvPr>
        </p:nvSpPr>
        <p:spPr>
          <a:xfrm>
            <a:off x="187960" y="6526213"/>
            <a:ext cx="8431295" cy="209596"/>
          </a:xfrm>
        </p:spPr>
        <p:txBody>
          <a:bodyPr lIns="0" tIns="0" rIns="0" bIns="0" anchor="ctr"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Источник: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187960" y="92364"/>
            <a:ext cx="560029" cy="818542"/>
          </a:xfrm>
          <a:prstGeom prst="rect">
            <a:avLst/>
          </a:prstGeom>
          <a:gradFill>
            <a:gsLst>
              <a:gs pos="0">
                <a:srgbClr val="346FA7"/>
              </a:gs>
              <a:gs pos="8000">
                <a:schemeClr val="accent4"/>
              </a:gs>
              <a:gs pos="100000">
                <a:srgbClr val="175082"/>
              </a:gs>
            </a:gsLst>
            <a:lin ang="540000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C:\Users\malyarov_as\AppData\Local\Microsoft\Windows\Temporary Internet Files\Content.Outlook\ZYFP0043\arblogo.png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36"/>
          <a:stretch/>
        </p:blipFill>
        <p:spPr bwMode="auto">
          <a:xfrm>
            <a:off x="220426" y="240083"/>
            <a:ext cx="495096" cy="48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713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Object 38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6621922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3" name="think-cell Slide" r:id="rId13" imgW="360" imgH="360" progId="">
                  <p:embed/>
                </p:oleObj>
              </mc:Choice>
              <mc:Fallback>
                <p:oleObj name="think-cell Slide" r:id="rId13" imgW="360" imgH="360" progId="">
                  <p:embed/>
                  <p:pic>
                    <p:nvPicPr>
                      <p:cNvPr id="0" name="Picture 6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2" hidden="1"/>
          <p:cNvSpPr/>
          <p:nvPr userDrawn="1"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800" b="0" i="0" baseline="0" dirty="0"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8" name="Group 17"/>
          <p:cNvGrpSpPr/>
          <p:nvPr userDrawn="1">
            <p:custDataLst>
              <p:tags r:id="rId4"/>
            </p:custDataLst>
          </p:nvPr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19" name="Freeform 18"/>
            <p:cNvSpPr/>
            <p:nvPr userDrawn="1">
              <p:custDataLst>
                <p:tags r:id="rId10"/>
              </p:custDataLst>
            </p:nvPr>
          </p:nvSpPr>
          <p:spPr>
            <a:xfrm>
              <a:off x="-1" y="0"/>
              <a:ext cx="9144001" cy="6858000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Freeform 19"/>
            <p:cNvSpPr/>
            <p:nvPr userDrawn="1">
              <p:custDataLst>
                <p:tags r:id="rId11"/>
              </p:custDataLst>
            </p:nvPr>
          </p:nvSpPr>
          <p:spPr>
            <a:xfrm>
              <a:off x="92364" y="92364"/>
              <a:ext cx="8950036" cy="6659418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schemeClr val="bg1">
                  <a:lumMod val="50000"/>
                  <a:alpha val="4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4"/>
          <p:cNvSpPr>
            <a:spLocks noGrp="1"/>
          </p:cNvSpPr>
          <p:nvPr userDrawn="1">
            <p:ph type="sldNum" sz="quarter" idx="13"/>
            <p:custDataLst>
              <p:tags r:id="rId5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 wrap="none" lIns="36000" rIns="36000" anchor="ctr" anchorCtr="0"/>
          <a:lstStyle>
            <a:lvl1pPr algn="ctr">
              <a:defRPr sz="1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6365512-130C-46FC-B761-353F822BB14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4" name="Прямая соединительная линия 3"/>
          <p:cNvCxnSpPr/>
          <p:nvPr userDrawn="1">
            <p:custDataLst>
              <p:tags r:id="rId6"/>
            </p:custDataLst>
          </p:nvPr>
        </p:nvCxnSpPr>
        <p:spPr>
          <a:xfrm>
            <a:off x="8666163" y="6562567"/>
            <a:ext cx="0" cy="1548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Заголовок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867642" y="166536"/>
            <a:ext cx="8056504" cy="74968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Текст 21"/>
          <p:cNvSpPr>
            <a:spLocks noGrp="1"/>
          </p:cNvSpPr>
          <p:nvPr>
            <p:ph type="body" sz="quarter" idx="11" hasCustomPrompt="1"/>
            <p:custDataLst>
              <p:tags r:id="rId8"/>
            </p:custDataLst>
          </p:nvPr>
        </p:nvSpPr>
        <p:spPr>
          <a:xfrm>
            <a:off x="187961" y="6526213"/>
            <a:ext cx="8431295" cy="209596"/>
          </a:xfrm>
        </p:spPr>
        <p:txBody>
          <a:bodyPr lIns="0" tIns="0" rIns="0" bIns="0" anchor="ctr"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Источник:</a:t>
            </a:r>
          </a:p>
        </p:txBody>
      </p:sp>
      <p:sp>
        <p:nvSpPr>
          <p:cNvPr id="17" name="Содержимое 25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187961" y="1038225"/>
            <a:ext cx="8736964" cy="5380038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187959" y="44739"/>
            <a:ext cx="561600" cy="866167"/>
            <a:chOff x="187959" y="44739"/>
            <a:chExt cx="561600" cy="866167"/>
          </a:xfrm>
        </p:grpSpPr>
        <p:sp>
          <p:nvSpPr>
            <p:cNvPr id="28" name="Rectangle 27"/>
            <p:cNvSpPr/>
            <p:nvPr userDrawn="1"/>
          </p:nvSpPr>
          <p:spPr>
            <a:xfrm>
              <a:off x="187960" y="92364"/>
              <a:ext cx="560029" cy="818542"/>
            </a:xfrm>
            <a:prstGeom prst="rect">
              <a:avLst/>
            </a:prstGeom>
            <a:gradFill>
              <a:gsLst>
                <a:gs pos="0">
                  <a:srgbClr val="346FA7"/>
                </a:gs>
                <a:gs pos="8000">
                  <a:schemeClr val="accent4"/>
                </a:gs>
                <a:gs pos="100000">
                  <a:srgbClr val="175082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9" name="Picture 2" descr="C:\Users\malyarov_as\AppData\Local\Microsoft\Windows\Temporary Internet Files\Content.Outlook\ZYFP0043\arblogo.png"/>
            <p:cNvPicPr>
              <a:picLocks noChangeAspect="1" noChangeArrowheads="1"/>
            </p:cNvPicPr>
            <p:nvPr userDrawn="1"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136"/>
            <a:stretch/>
          </p:blipFill>
          <p:spPr bwMode="auto">
            <a:xfrm>
              <a:off x="220426" y="240083"/>
              <a:ext cx="495096" cy="485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Rectangle 29"/>
            <p:cNvSpPr/>
            <p:nvPr userDrawn="1"/>
          </p:nvSpPr>
          <p:spPr>
            <a:xfrm>
              <a:off x="187959" y="44739"/>
              <a:ext cx="561600" cy="49290"/>
            </a:xfrm>
            <a:prstGeom prst="rect">
              <a:avLst/>
            </a:prstGeom>
            <a:gradFill>
              <a:gsLst>
                <a:gs pos="0">
                  <a:srgbClr val="0094C6"/>
                </a:gs>
                <a:gs pos="100000">
                  <a:srgbClr val="0690C6"/>
                </a:gs>
                <a:gs pos="58000">
                  <a:srgbClr val="0690C6"/>
                </a:gs>
                <a:gs pos="74000">
                  <a:srgbClr val="0690C6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62225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60506358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7" name="think-cell Slide" r:id="rId14" imgW="360" imgH="360" progId="">
                  <p:embed/>
                </p:oleObj>
              </mc:Choice>
              <mc:Fallback>
                <p:oleObj name="think-cell Slide" r:id="rId14" imgW="360" imgH="360" progId="">
                  <p:embed/>
                  <p:pic>
                    <p:nvPicPr>
                      <p:cNvPr id="0" name="Picture 5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17"/>
          <p:cNvGrpSpPr/>
          <p:nvPr userDrawn="1">
            <p:custDataLst>
              <p:tags r:id="rId3"/>
            </p:custDataLst>
          </p:nvPr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18" name="Freeform 18"/>
            <p:cNvSpPr/>
            <p:nvPr userDrawn="1">
              <p:custDataLst>
                <p:tags r:id="rId11"/>
              </p:custDataLst>
            </p:nvPr>
          </p:nvSpPr>
          <p:spPr>
            <a:xfrm>
              <a:off x="-1" y="0"/>
              <a:ext cx="9144001" cy="6858000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Freeform 19"/>
            <p:cNvSpPr/>
            <p:nvPr userDrawn="1">
              <p:custDataLst>
                <p:tags r:id="rId12"/>
              </p:custDataLst>
            </p:nvPr>
          </p:nvSpPr>
          <p:spPr>
            <a:xfrm>
              <a:off x="92364" y="92364"/>
              <a:ext cx="8950036" cy="6659418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schemeClr val="bg1">
                  <a:lumMod val="50000"/>
                  <a:alpha val="4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Содержимое 25"/>
          <p:cNvSpPr>
            <a:spLocks noGrp="1"/>
          </p:cNvSpPr>
          <p:nvPr userDrawn="1">
            <p:ph sz="quarter" idx="16"/>
            <p:custDataLst>
              <p:tags r:id="rId4"/>
            </p:custDataLst>
          </p:nvPr>
        </p:nvSpPr>
        <p:spPr>
          <a:xfrm>
            <a:off x="4613274" y="1038225"/>
            <a:ext cx="4311652" cy="5380038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9" name="Номер слайда 4"/>
          <p:cNvSpPr txBox="1">
            <a:spLocks/>
          </p:cNvSpPr>
          <p:nvPr userDrawn="1">
            <p:custDataLst>
              <p:tags r:id="rId5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 wrap="none" lIns="36000" rIns="36000" anchor="ctr" anchorCtr="0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B6365512-130C-46FC-B761-353F822BB145}" type="slidenum">
              <a:rPr lang="ru-RU" smtClean="0">
                <a:solidFill>
                  <a:schemeClr val="tx2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6" name="Заголовок 1"/>
          <p:cNvSpPr>
            <a:spLocks noGrp="1"/>
          </p:cNvSpPr>
          <p:nvPr userDrawn="1">
            <p:ph type="title" hasCustomPrompt="1"/>
            <p:custDataLst>
              <p:tags r:id="rId6"/>
            </p:custDataLst>
          </p:nvPr>
        </p:nvSpPr>
        <p:spPr>
          <a:xfrm>
            <a:off x="867642" y="166536"/>
            <a:ext cx="8051966" cy="74968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5" name="Текст 21"/>
          <p:cNvSpPr>
            <a:spLocks noGrp="1"/>
          </p:cNvSpPr>
          <p:nvPr userDrawn="1">
            <p:ph type="body" sz="quarter" idx="11" hasCustomPrompt="1"/>
            <p:custDataLst>
              <p:tags r:id="rId7"/>
            </p:custDataLst>
          </p:nvPr>
        </p:nvSpPr>
        <p:spPr>
          <a:xfrm>
            <a:off x="187961" y="6526213"/>
            <a:ext cx="8431295" cy="209596"/>
          </a:xfrm>
        </p:spPr>
        <p:txBody>
          <a:bodyPr lIns="0" tIns="0" rIns="0" bIns="0" anchor="ctr"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Источник:</a:t>
            </a:r>
          </a:p>
        </p:txBody>
      </p:sp>
      <p:cxnSp>
        <p:nvCxnSpPr>
          <p:cNvPr id="14" name="Прямая соединительная линия 3"/>
          <p:cNvCxnSpPr/>
          <p:nvPr userDrawn="1">
            <p:custDataLst>
              <p:tags r:id="rId8"/>
            </p:custDataLst>
          </p:nvPr>
        </p:nvCxnSpPr>
        <p:spPr>
          <a:xfrm>
            <a:off x="8666163" y="6562567"/>
            <a:ext cx="0" cy="1548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одержимое 25"/>
          <p:cNvSpPr>
            <a:spLocks noGrp="1"/>
          </p:cNvSpPr>
          <p:nvPr userDrawn="1">
            <p:ph sz="quarter" idx="12"/>
            <p:custDataLst>
              <p:tags r:id="rId9"/>
            </p:custDataLst>
          </p:nvPr>
        </p:nvSpPr>
        <p:spPr>
          <a:xfrm>
            <a:off x="187960" y="1038225"/>
            <a:ext cx="4311650" cy="5380038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grpSp>
        <p:nvGrpSpPr>
          <p:cNvPr id="37" name="Group 36"/>
          <p:cNvGrpSpPr/>
          <p:nvPr userDrawn="1">
            <p:custDataLst>
              <p:tags r:id="rId10"/>
            </p:custDataLst>
          </p:nvPr>
        </p:nvGrpSpPr>
        <p:grpSpPr>
          <a:xfrm>
            <a:off x="187959" y="44739"/>
            <a:ext cx="561600" cy="866167"/>
            <a:chOff x="187959" y="44739"/>
            <a:chExt cx="561600" cy="866167"/>
          </a:xfrm>
        </p:grpSpPr>
        <p:sp>
          <p:nvSpPr>
            <p:cNvPr id="38" name="Rectangle 37"/>
            <p:cNvSpPr/>
            <p:nvPr userDrawn="1"/>
          </p:nvSpPr>
          <p:spPr>
            <a:xfrm>
              <a:off x="187960" y="92364"/>
              <a:ext cx="560029" cy="818542"/>
            </a:xfrm>
            <a:prstGeom prst="rect">
              <a:avLst/>
            </a:prstGeom>
            <a:gradFill>
              <a:gsLst>
                <a:gs pos="0">
                  <a:srgbClr val="346FA7"/>
                </a:gs>
                <a:gs pos="8000">
                  <a:schemeClr val="accent4"/>
                </a:gs>
                <a:gs pos="100000">
                  <a:srgbClr val="175082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9" name="Picture 2" descr="C:\Users\malyarov_as\AppData\Local\Microsoft\Windows\Temporary Internet Files\Content.Outlook\ZYFP0043\arblogo.png"/>
            <p:cNvPicPr>
              <a:picLocks noChangeAspect="1" noChangeArrowheads="1"/>
            </p:cNvPicPr>
            <p:nvPr userDrawn="1"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136"/>
            <a:stretch/>
          </p:blipFill>
          <p:spPr bwMode="auto">
            <a:xfrm>
              <a:off x="220426" y="240083"/>
              <a:ext cx="495096" cy="485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Rectangle 39"/>
            <p:cNvSpPr/>
            <p:nvPr userDrawn="1"/>
          </p:nvSpPr>
          <p:spPr>
            <a:xfrm>
              <a:off x="187959" y="44739"/>
              <a:ext cx="561600" cy="49290"/>
            </a:xfrm>
            <a:prstGeom prst="rect">
              <a:avLst/>
            </a:prstGeom>
            <a:gradFill>
              <a:gsLst>
                <a:gs pos="0">
                  <a:srgbClr val="0094C6"/>
                </a:gs>
                <a:gs pos="100000">
                  <a:srgbClr val="0690C6"/>
                </a:gs>
                <a:gs pos="58000">
                  <a:srgbClr val="0690C6"/>
                </a:gs>
                <a:gs pos="74000">
                  <a:srgbClr val="0690C6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63023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55708394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1" name="think-cell Slide" r:id="rId14" imgW="360" imgH="360" progId="">
                  <p:embed/>
                </p:oleObj>
              </mc:Choice>
              <mc:Fallback>
                <p:oleObj name="think-cell Slide" r:id="rId14" imgW="360" imgH="360" progId="">
                  <p:embed/>
                  <p:pic>
                    <p:nvPicPr>
                      <p:cNvPr id="0" name="Picture 5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 userDrawn="1">
            <p:custDataLst>
              <p:tags r:id="rId3"/>
            </p:custDataLst>
          </p:nvPr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14" name="Freeform 13"/>
            <p:cNvSpPr/>
            <p:nvPr userDrawn="1">
              <p:custDataLst>
                <p:tags r:id="rId11"/>
              </p:custDataLst>
            </p:nvPr>
          </p:nvSpPr>
          <p:spPr>
            <a:xfrm>
              <a:off x="-1" y="0"/>
              <a:ext cx="9144001" cy="6858000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Freeform 14"/>
            <p:cNvSpPr/>
            <p:nvPr userDrawn="1">
              <p:custDataLst>
                <p:tags r:id="rId12"/>
              </p:custDataLst>
            </p:nvPr>
          </p:nvSpPr>
          <p:spPr>
            <a:xfrm>
              <a:off x="92364" y="92364"/>
              <a:ext cx="8950036" cy="6659418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schemeClr val="bg1">
                  <a:lumMod val="50000"/>
                  <a:alpha val="4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Содержимое 25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187960" y="1038225"/>
            <a:ext cx="4311650" cy="5380038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2" name="Содержимое 25"/>
          <p:cNvSpPr>
            <a:spLocks noGrp="1"/>
          </p:cNvSpPr>
          <p:nvPr>
            <p:ph sz="quarter" idx="16"/>
            <p:custDataLst>
              <p:tags r:id="rId5"/>
            </p:custDataLst>
          </p:nvPr>
        </p:nvSpPr>
        <p:spPr>
          <a:xfrm>
            <a:off x="4613273" y="1038225"/>
            <a:ext cx="4311652" cy="2635250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0" name="Содержимое 25"/>
          <p:cNvSpPr>
            <a:spLocks noGrp="1"/>
          </p:cNvSpPr>
          <p:nvPr>
            <p:ph sz="quarter" idx="17"/>
            <p:custDataLst>
              <p:tags r:id="rId6"/>
            </p:custDataLst>
          </p:nvPr>
        </p:nvSpPr>
        <p:spPr>
          <a:xfrm>
            <a:off x="4613273" y="3783063"/>
            <a:ext cx="4311652" cy="2635200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0" name="Номер слайда 4"/>
          <p:cNvSpPr>
            <a:spLocks noGrp="1"/>
          </p:cNvSpPr>
          <p:nvPr>
            <p:ph type="sldNum" sz="quarter" idx="13"/>
            <p:custDataLst>
              <p:tags r:id="rId7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 wrap="none" lIns="36000" rIns="36000" anchor="ctr" anchorCtr="0"/>
          <a:lstStyle>
            <a:lvl1pPr algn="ctr">
              <a:defRPr sz="1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6365512-130C-46FC-B761-353F822BB14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867642" y="166536"/>
            <a:ext cx="8051964" cy="74968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3" name="Текст 21"/>
          <p:cNvSpPr>
            <a:spLocks noGrp="1"/>
          </p:cNvSpPr>
          <p:nvPr>
            <p:ph type="body" sz="quarter" idx="11" hasCustomPrompt="1"/>
            <p:custDataLst>
              <p:tags r:id="rId9"/>
            </p:custDataLst>
          </p:nvPr>
        </p:nvSpPr>
        <p:spPr>
          <a:xfrm>
            <a:off x="187960" y="6526213"/>
            <a:ext cx="8431295" cy="209596"/>
          </a:xfrm>
        </p:spPr>
        <p:txBody>
          <a:bodyPr lIns="0" tIns="0" rIns="0" bIns="0" anchor="ctr"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Источник:</a:t>
            </a:r>
          </a:p>
        </p:txBody>
      </p:sp>
      <p:cxnSp>
        <p:nvCxnSpPr>
          <p:cNvPr id="17" name="Прямая соединительная линия 3"/>
          <p:cNvCxnSpPr/>
          <p:nvPr userDrawn="1">
            <p:custDataLst>
              <p:tags r:id="rId10"/>
            </p:custDataLst>
          </p:nvPr>
        </p:nvCxnSpPr>
        <p:spPr>
          <a:xfrm>
            <a:off x="8666163" y="6562567"/>
            <a:ext cx="0" cy="1548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 userDrawn="1"/>
        </p:nvGrpSpPr>
        <p:grpSpPr>
          <a:xfrm>
            <a:off x="187959" y="44739"/>
            <a:ext cx="561600" cy="866167"/>
            <a:chOff x="187959" y="44739"/>
            <a:chExt cx="561600" cy="866167"/>
          </a:xfrm>
        </p:grpSpPr>
        <p:sp>
          <p:nvSpPr>
            <p:cNvPr id="32" name="Rectangle 31"/>
            <p:cNvSpPr/>
            <p:nvPr userDrawn="1"/>
          </p:nvSpPr>
          <p:spPr>
            <a:xfrm>
              <a:off x="187960" y="92364"/>
              <a:ext cx="560029" cy="818542"/>
            </a:xfrm>
            <a:prstGeom prst="rect">
              <a:avLst/>
            </a:prstGeom>
            <a:gradFill>
              <a:gsLst>
                <a:gs pos="0">
                  <a:srgbClr val="346FA7"/>
                </a:gs>
                <a:gs pos="8000">
                  <a:schemeClr val="accent4"/>
                </a:gs>
                <a:gs pos="100000">
                  <a:srgbClr val="175082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3" name="Picture 2" descr="C:\Users\malyarov_as\AppData\Local\Microsoft\Windows\Temporary Internet Files\Content.Outlook\ZYFP0043\arblogo.png"/>
            <p:cNvPicPr>
              <a:picLocks noChangeAspect="1" noChangeArrowheads="1"/>
            </p:cNvPicPr>
            <p:nvPr userDrawn="1"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136"/>
            <a:stretch/>
          </p:blipFill>
          <p:spPr bwMode="auto">
            <a:xfrm>
              <a:off x="220426" y="240083"/>
              <a:ext cx="495096" cy="485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 userDrawn="1"/>
          </p:nvSpPr>
          <p:spPr>
            <a:xfrm>
              <a:off x="187959" y="44739"/>
              <a:ext cx="561600" cy="49290"/>
            </a:xfrm>
            <a:prstGeom prst="rect">
              <a:avLst/>
            </a:prstGeom>
            <a:gradFill>
              <a:gsLst>
                <a:gs pos="0">
                  <a:srgbClr val="0094C6"/>
                </a:gs>
                <a:gs pos="100000">
                  <a:srgbClr val="0690C6"/>
                </a:gs>
                <a:gs pos="58000">
                  <a:srgbClr val="0690C6"/>
                </a:gs>
                <a:gs pos="74000">
                  <a:srgbClr val="0690C6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3470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83224194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" name="think-cell Slide" r:id="rId14" imgW="360" imgH="360" progId="">
                  <p:embed/>
                </p:oleObj>
              </mc:Choice>
              <mc:Fallback>
                <p:oleObj name="think-cell Slide" r:id="rId14" imgW="360" imgH="360" progId="">
                  <p:embed/>
                  <p:pic>
                    <p:nvPicPr>
                      <p:cNvPr id="0" name="Picture 5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 userDrawn="1">
            <p:custDataLst>
              <p:tags r:id="rId3"/>
            </p:custDataLst>
          </p:nvPr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14" name="Freeform 13"/>
            <p:cNvSpPr/>
            <p:nvPr userDrawn="1">
              <p:custDataLst>
                <p:tags r:id="rId11"/>
              </p:custDataLst>
            </p:nvPr>
          </p:nvSpPr>
          <p:spPr>
            <a:xfrm>
              <a:off x="-1" y="0"/>
              <a:ext cx="9144001" cy="6858000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Freeform 14"/>
            <p:cNvSpPr/>
            <p:nvPr userDrawn="1">
              <p:custDataLst>
                <p:tags r:id="rId12"/>
              </p:custDataLst>
            </p:nvPr>
          </p:nvSpPr>
          <p:spPr>
            <a:xfrm>
              <a:off x="92364" y="92364"/>
              <a:ext cx="8950036" cy="6659418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schemeClr val="bg1">
                  <a:lumMod val="50000"/>
                  <a:alpha val="4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Содержимое 25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4613273" y="1038225"/>
            <a:ext cx="4311652" cy="5380038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628650" indent="-171450"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081088" indent="-166688"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2" name="Содержимое 25"/>
          <p:cNvSpPr>
            <a:spLocks noGrp="1"/>
          </p:cNvSpPr>
          <p:nvPr>
            <p:ph sz="quarter" idx="16"/>
            <p:custDataLst>
              <p:tags r:id="rId5"/>
            </p:custDataLst>
          </p:nvPr>
        </p:nvSpPr>
        <p:spPr>
          <a:xfrm>
            <a:off x="187960" y="1038225"/>
            <a:ext cx="4311650" cy="2635249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628650" indent="-171450"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081088" indent="-166688"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0" name="Содержимое 25"/>
          <p:cNvSpPr>
            <a:spLocks noGrp="1"/>
          </p:cNvSpPr>
          <p:nvPr>
            <p:ph sz="quarter" idx="17"/>
            <p:custDataLst>
              <p:tags r:id="rId6"/>
            </p:custDataLst>
          </p:nvPr>
        </p:nvSpPr>
        <p:spPr>
          <a:xfrm>
            <a:off x="187960" y="3783063"/>
            <a:ext cx="4311650" cy="2635200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628650" indent="-171450"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081088" indent="-166688">
              <a:tabLst/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0" name="Номер слайда 4"/>
          <p:cNvSpPr>
            <a:spLocks noGrp="1"/>
          </p:cNvSpPr>
          <p:nvPr>
            <p:ph type="sldNum" sz="quarter" idx="13"/>
            <p:custDataLst>
              <p:tags r:id="rId7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 wrap="none" lIns="36000" rIns="36000" anchor="ctr" anchorCtr="0"/>
          <a:lstStyle>
            <a:lvl1pPr algn="ctr">
              <a:defRPr sz="1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6365512-130C-46FC-B761-353F822BB14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867642" y="166536"/>
            <a:ext cx="8057284" cy="74968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3" name="Текст 21"/>
          <p:cNvSpPr>
            <a:spLocks noGrp="1"/>
          </p:cNvSpPr>
          <p:nvPr>
            <p:ph type="body" sz="quarter" idx="11" hasCustomPrompt="1"/>
            <p:custDataLst>
              <p:tags r:id="rId9"/>
            </p:custDataLst>
          </p:nvPr>
        </p:nvSpPr>
        <p:spPr>
          <a:xfrm>
            <a:off x="187960" y="6526213"/>
            <a:ext cx="8431295" cy="209596"/>
          </a:xfrm>
        </p:spPr>
        <p:txBody>
          <a:bodyPr lIns="0" tIns="0" rIns="0" bIns="0" anchor="ctr"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Источник:</a:t>
            </a:r>
          </a:p>
        </p:txBody>
      </p:sp>
      <p:cxnSp>
        <p:nvCxnSpPr>
          <p:cNvPr id="17" name="Прямая соединительная линия 3"/>
          <p:cNvCxnSpPr/>
          <p:nvPr userDrawn="1">
            <p:custDataLst>
              <p:tags r:id="rId10"/>
            </p:custDataLst>
          </p:nvPr>
        </p:nvCxnSpPr>
        <p:spPr>
          <a:xfrm>
            <a:off x="8666163" y="6562567"/>
            <a:ext cx="0" cy="1548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 userDrawn="1"/>
        </p:nvGrpSpPr>
        <p:grpSpPr>
          <a:xfrm>
            <a:off x="187959" y="44739"/>
            <a:ext cx="561600" cy="866167"/>
            <a:chOff x="187959" y="44739"/>
            <a:chExt cx="561600" cy="866167"/>
          </a:xfrm>
        </p:grpSpPr>
        <p:sp>
          <p:nvSpPr>
            <p:cNvPr id="30" name="Rectangle 29"/>
            <p:cNvSpPr/>
            <p:nvPr userDrawn="1"/>
          </p:nvSpPr>
          <p:spPr>
            <a:xfrm>
              <a:off x="187960" y="92364"/>
              <a:ext cx="560029" cy="818542"/>
            </a:xfrm>
            <a:prstGeom prst="rect">
              <a:avLst/>
            </a:prstGeom>
            <a:gradFill>
              <a:gsLst>
                <a:gs pos="0">
                  <a:srgbClr val="346FA7"/>
                </a:gs>
                <a:gs pos="8000">
                  <a:schemeClr val="accent4"/>
                </a:gs>
                <a:gs pos="100000">
                  <a:srgbClr val="175082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1" name="Picture 2" descr="C:\Users\malyarov_as\AppData\Local\Microsoft\Windows\Temporary Internet Files\Content.Outlook\ZYFP0043\arblogo.png"/>
            <p:cNvPicPr>
              <a:picLocks noChangeAspect="1" noChangeArrowheads="1"/>
            </p:cNvPicPr>
            <p:nvPr userDrawn="1"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136"/>
            <a:stretch/>
          </p:blipFill>
          <p:spPr bwMode="auto">
            <a:xfrm>
              <a:off x="220426" y="240083"/>
              <a:ext cx="495096" cy="485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Rectangle 31"/>
            <p:cNvSpPr/>
            <p:nvPr userDrawn="1"/>
          </p:nvSpPr>
          <p:spPr>
            <a:xfrm>
              <a:off x="187959" y="44739"/>
              <a:ext cx="561600" cy="49290"/>
            </a:xfrm>
            <a:prstGeom prst="rect">
              <a:avLst/>
            </a:prstGeom>
            <a:gradFill>
              <a:gsLst>
                <a:gs pos="0">
                  <a:srgbClr val="0094C6"/>
                </a:gs>
                <a:gs pos="100000">
                  <a:srgbClr val="0690C6"/>
                </a:gs>
                <a:gs pos="58000">
                  <a:srgbClr val="0690C6"/>
                </a:gs>
                <a:gs pos="74000">
                  <a:srgbClr val="0690C6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591713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06403046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9" name="think-cell Slide" r:id="rId15" imgW="360" imgH="360" progId="">
                  <p:embed/>
                </p:oleObj>
              </mc:Choice>
              <mc:Fallback>
                <p:oleObj name="think-cell Slide" r:id="rId15" imgW="360" imgH="360" progId="">
                  <p:embed/>
                  <p:pic>
                    <p:nvPicPr>
                      <p:cNvPr id="0" name="Picture 5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/>
          <p:cNvGrpSpPr/>
          <p:nvPr userDrawn="1">
            <p:custDataLst>
              <p:tags r:id="rId3"/>
            </p:custDataLst>
          </p:nvPr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15" name="Freeform 14"/>
            <p:cNvSpPr/>
            <p:nvPr userDrawn="1">
              <p:custDataLst>
                <p:tags r:id="rId12"/>
              </p:custDataLst>
            </p:nvPr>
          </p:nvSpPr>
          <p:spPr>
            <a:xfrm>
              <a:off x="-1" y="0"/>
              <a:ext cx="9144001" cy="6858000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Freeform 15"/>
            <p:cNvSpPr/>
            <p:nvPr userDrawn="1">
              <p:custDataLst>
                <p:tags r:id="rId13"/>
              </p:custDataLst>
            </p:nvPr>
          </p:nvSpPr>
          <p:spPr>
            <a:xfrm>
              <a:off x="92364" y="92364"/>
              <a:ext cx="8950036" cy="6659418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schemeClr val="bg1">
                  <a:lumMod val="50000"/>
                  <a:alpha val="4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Содержимое 25"/>
          <p:cNvSpPr>
            <a:spLocks noGrp="1"/>
          </p:cNvSpPr>
          <p:nvPr>
            <p:ph sz="quarter" idx="16"/>
            <p:custDataLst>
              <p:tags r:id="rId4"/>
            </p:custDataLst>
          </p:nvPr>
        </p:nvSpPr>
        <p:spPr>
          <a:xfrm>
            <a:off x="4613273" y="1038225"/>
            <a:ext cx="4313350" cy="2635249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0" name="Содержимое 25"/>
          <p:cNvSpPr>
            <a:spLocks noGrp="1"/>
          </p:cNvSpPr>
          <p:nvPr>
            <p:ph sz="quarter" idx="17"/>
            <p:custDataLst>
              <p:tags r:id="rId5"/>
            </p:custDataLst>
          </p:nvPr>
        </p:nvSpPr>
        <p:spPr>
          <a:xfrm>
            <a:off x="4613273" y="3783064"/>
            <a:ext cx="4313350" cy="2635200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3" name="Содержимое 25"/>
          <p:cNvSpPr>
            <a:spLocks noGrp="1"/>
          </p:cNvSpPr>
          <p:nvPr>
            <p:ph sz="quarter" idx="18"/>
            <p:custDataLst>
              <p:tags r:id="rId6"/>
            </p:custDataLst>
          </p:nvPr>
        </p:nvSpPr>
        <p:spPr>
          <a:xfrm>
            <a:off x="187960" y="3783064"/>
            <a:ext cx="4311650" cy="2635200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4" name="Содержимое 25"/>
          <p:cNvSpPr>
            <a:spLocks noGrp="1"/>
          </p:cNvSpPr>
          <p:nvPr>
            <p:ph sz="quarter" idx="19"/>
            <p:custDataLst>
              <p:tags r:id="rId7"/>
            </p:custDataLst>
          </p:nvPr>
        </p:nvSpPr>
        <p:spPr>
          <a:xfrm>
            <a:off x="187960" y="1038225"/>
            <a:ext cx="4311650" cy="2635249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1" name="Номер слайда 4"/>
          <p:cNvSpPr>
            <a:spLocks noGrp="1"/>
          </p:cNvSpPr>
          <p:nvPr>
            <p:ph type="sldNum" sz="quarter" idx="13"/>
            <p:custDataLst>
              <p:tags r:id="rId8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 wrap="none" lIns="36000" rIns="36000" anchor="ctr" anchorCtr="0"/>
          <a:lstStyle>
            <a:lvl1pPr algn="ctr">
              <a:defRPr sz="1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6365512-130C-46FC-B761-353F822BB14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867641" y="166536"/>
            <a:ext cx="8057283" cy="74968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2" name="Текст 21"/>
          <p:cNvSpPr>
            <a:spLocks noGrp="1"/>
          </p:cNvSpPr>
          <p:nvPr>
            <p:ph type="body" sz="quarter" idx="11" hasCustomPrompt="1"/>
            <p:custDataLst>
              <p:tags r:id="rId10"/>
            </p:custDataLst>
          </p:nvPr>
        </p:nvSpPr>
        <p:spPr>
          <a:xfrm>
            <a:off x="187960" y="6526213"/>
            <a:ext cx="8431295" cy="209596"/>
          </a:xfrm>
        </p:spPr>
        <p:txBody>
          <a:bodyPr lIns="0" tIns="0" rIns="0" bIns="0" anchor="ctr"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Источник:</a:t>
            </a:r>
          </a:p>
        </p:txBody>
      </p:sp>
      <p:cxnSp>
        <p:nvCxnSpPr>
          <p:cNvPr id="18" name="Прямая соединительная линия 3"/>
          <p:cNvCxnSpPr/>
          <p:nvPr userDrawn="1">
            <p:custDataLst>
              <p:tags r:id="rId11"/>
            </p:custDataLst>
          </p:nvPr>
        </p:nvCxnSpPr>
        <p:spPr>
          <a:xfrm>
            <a:off x="8666163" y="6562567"/>
            <a:ext cx="0" cy="1548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 userDrawn="1"/>
        </p:nvGrpSpPr>
        <p:grpSpPr>
          <a:xfrm>
            <a:off x="187959" y="44739"/>
            <a:ext cx="561600" cy="866167"/>
            <a:chOff x="187959" y="44739"/>
            <a:chExt cx="561600" cy="866167"/>
          </a:xfrm>
        </p:grpSpPr>
        <p:sp>
          <p:nvSpPr>
            <p:cNvPr id="28" name="Rectangle 27"/>
            <p:cNvSpPr/>
            <p:nvPr userDrawn="1"/>
          </p:nvSpPr>
          <p:spPr>
            <a:xfrm>
              <a:off x="187960" y="92364"/>
              <a:ext cx="560029" cy="818542"/>
            </a:xfrm>
            <a:prstGeom prst="rect">
              <a:avLst/>
            </a:prstGeom>
            <a:gradFill>
              <a:gsLst>
                <a:gs pos="0">
                  <a:srgbClr val="346FA7"/>
                </a:gs>
                <a:gs pos="8000">
                  <a:schemeClr val="accent4"/>
                </a:gs>
                <a:gs pos="100000">
                  <a:srgbClr val="175082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9" name="Picture 2" descr="C:\Users\malyarov_as\AppData\Local\Microsoft\Windows\Temporary Internet Files\Content.Outlook\ZYFP0043\arblogo.png"/>
            <p:cNvPicPr>
              <a:picLocks noChangeAspect="1" noChangeArrowheads="1"/>
            </p:cNvPicPr>
            <p:nvPr userDrawn="1"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136"/>
            <a:stretch/>
          </p:blipFill>
          <p:spPr bwMode="auto">
            <a:xfrm>
              <a:off x="220426" y="240083"/>
              <a:ext cx="495096" cy="485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Rectangle 29"/>
            <p:cNvSpPr/>
            <p:nvPr userDrawn="1"/>
          </p:nvSpPr>
          <p:spPr>
            <a:xfrm>
              <a:off x="187959" y="44739"/>
              <a:ext cx="561600" cy="49290"/>
            </a:xfrm>
            <a:prstGeom prst="rect">
              <a:avLst/>
            </a:prstGeom>
            <a:gradFill>
              <a:gsLst>
                <a:gs pos="0">
                  <a:srgbClr val="0094C6"/>
                </a:gs>
                <a:gs pos="100000">
                  <a:srgbClr val="0690C6"/>
                </a:gs>
                <a:gs pos="58000">
                  <a:srgbClr val="0690C6"/>
                </a:gs>
                <a:gs pos="74000">
                  <a:srgbClr val="0690C6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585478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65454008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3" name="think-cell Slide" r:id="rId13" imgW="360" imgH="360" progId="">
                  <p:embed/>
                </p:oleObj>
              </mc:Choice>
              <mc:Fallback>
                <p:oleObj name="think-cell Slide" r:id="rId13" imgW="360" imgH="360" progId="">
                  <p:embed/>
                  <p:pic>
                    <p:nvPicPr>
                      <p:cNvPr id="0" name="Picture 5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 userDrawn="1">
            <p:custDataLst>
              <p:tags r:id="rId3"/>
            </p:custDataLst>
          </p:nvPr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10" name="Freeform 9"/>
            <p:cNvSpPr/>
            <p:nvPr userDrawn="1">
              <p:custDataLst>
                <p:tags r:id="rId10"/>
              </p:custDataLst>
            </p:nvPr>
          </p:nvSpPr>
          <p:spPr>
            <a:xfrm>
              <a:off x="-1" y="0"/>
              <a:ext cx="9144001" cy="6858000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Freeform 10"/>
            <p:cNvSpPr/>
            <p:nvPr userDrawn="1">
              <p:custDataLst>
                <p:tags r:id="rId11"/>
              </p:custDataLst>
            </p:nvPr>
          </p:nvSpPr>
          <p:spPr>
            <a:xfrm>
              <a:off x="92364" y="92364"/>
              <a:ext cx="8950036" cy="6659418"/>
            </a:xfrm>
            <a:custGeom>
              <a:avLst/>
              <a:gdLst>
                <a:gd name="connsiteX0" fmla="*/ 0 w 8950036"/>
                <a:gd name="connsiteY0" fmla="*/ 6659418 h 6659418"/>
                <a:gd name="connsiteX1" fmla="*/ 0 w 8950036"/>
                <a:gd name="connsiteY1" fmla="*/ 0 h 6659418"/>
                <a:gd name="connsiteX2" fmla="*/ 8950036 w 8950036"/>
                <a:gd name="connsiteY2" fmla="*/ 0 h 6659418"/>
                <a:gd name="connsiteX3" fmla="*/ 8950036 w 8950036"/>
                <a:gd name="connsiteY3" fmla="*/ 6659418 h 6659418"/>
                <a:gd name="connsiteX4" fmla="*/ 0 w 8950036"/>
                <a:gd name="connsiteY4" fmla="*/ 6659418 h 66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0036" h="6659418">
                  <a:moveTo>
                    <a:pt x="0" y="6659418"/>
                  </a:moveTo>
                  <a:lnTo>
                    <a:pt x="0" y="0"/>
                  </a:lnTo>
                  <a:lnTo>
                    <a:pt x="8950036" y="0"/>
                  </a:lnTo>
                  <a:lnTo>
                    <a:pt x="8950036" y="6659418"/>
                  </a:lnTo>
                  <a:lnTo>
                    <a:pt x="0" y="66594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schemeClr val="bg1">
                  <a:lumMod val="50000"/>
                  <a:alpha val="4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4" name="Содержимое 25"/>
          <p:cNvSpPr>
            <a:spLocks noGrp="1"/>
          </p:cNvSpPr>
          <p:nvPr>
            <p:ph sz="quarter" idx="18"/>
            <p:custDataLst>
              <p:tags r:id="rId4"/>
            </p:custDataLst>
          </p:nvPr>
        </p:nvSpPr>
        <p:spPr>
          <a:xfrm>
            <a:off x="187959" y="3783064"/>
            <a:ext cx="8736965" cy="2635200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35" name="Содержимое 25"/>
          <p:cNvSpPr>
            <a:spLocks noGrp="1"/>
          </p:cNvSpPr>
          <p:nvPr>
            <p:ph sz="quarter" idx="19"/>
            <p:custDataLst>
              <p:tags r:id="rId5"/>
            </p:custDataLst>
          </p:nvPr>
        </p:nvSpPr>
        <p:spPr>
          <a:xfrm>
            <a:off x="187959" y="1038225"/>
            <a:ext cx="8736965" cy="2635250"/>
          </a:xfr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lang="ru-RU" sz="1200" smtClean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Номер слайда 4"/>
          <p:cNvSpPr>
            <a:spLocks noGrp="1"/>
          </p:cNvSpPr>
          <p:nvPr>
            <p:ph type="sldNum" sz="quarter" idx="13"/>
            <p:custDataLst>
              <p:tags r:id="rId6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 wrap="none" lIns="36000" rIns="36000" anchor="ctr" anchorCtr="0"/>
          <a:lstStyle>
            <a:lvl1pPr algn="ctr">
              <a:defRPr sz="10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6365512-130C-46FC-B761-353F822BB14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6" name="Заголовок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867642" y="166536"/>
            <a:ext cx="8057283" cy="74968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>
              <a:defRPr sz="1600" b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1" name="Текст 21"/>
          <p:cNvSpPr>
            <a:spLocks noGrp="1"/>
          </p:cNvSpPr>
          <p:nvPr>
            <p:ph type="body" sz="quarter" idx="11" hasCustomPrompt="1"/>
            <p:custDataLst>
              <p:tags r:id="rId8"/>
            </p:custDataLst>
          </p:nvPr>
        </p:nvSpPr>
        <p:spPr>
          <a:xfrm>
            <a:off x="187960" y="6526213"/>
            <a:ext cx="8431295" cy="209596"/>
          </a:xfrm>
        </p:spPr>
        <p:txBody>
          <a:bodyPr lIns="0" tIns="0" rIns="0" bIns="0" anchor="ctr"/>
          <a:lstStyle>
            <a:lvl1pPr>
              <a:buNone/>
              <a:defRPr sz="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9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ru-RU" dirty="0"/>
              <a:t>Источник:</a:t>
            </a:r>
          </a:p>
        </p:txBody>
      </p:sp>
      <p:cxnSp>
        <p:nvCxnSpPr>
          <p:cNvPr id="15" name="Прямая соединительная линия 3"/>
          <p:cNvCxnSpPr/>
          <p:nvPr userDrawn="1">
            <p:custDataLst>
              <p:tags r:id="rId9"/>
            </p:custDataLst>
          </p:nvPr>
        </p:nvCxnSpPr>
        <p:spPr>
          <a:xfrm>
            <a:off x="8666163" y="6562567"/>
            <a:ext cx="0" cy="1548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 userDrawn="1"/>
        </p:nvGrpSpPr>
        <p:grpSpPr>
          <a:xfrm>
            <a:off x="187959" y="44739"/>
            <a:ext cx="561600" cy="866167"/>
            <a:chOff x="187959" y="44739"/>
            <a:chExt cx="561600" cy="866167"/>
          </a:xfrm>
        </p:grpSpPr>
        <p:sp>
          <p:nvSpPr>
            <p:cNvPr id="24" name="Rectangle 23"/>
            <p:cNvSpPr/>
            <p:nvPr userDrawn="1"/>
          </p:nvSpPr>
          <p:spPr>
            <a:xfrm>
              <a:off x="187960" y="92364"/>
              <a:ext cx="560029" cy="818542"/>
            </a:xfrm>
            <a:prstGeom prst="rect">
              <a:avLst/>
            </a:prstGeom>
            <a:gradFill>
              <a:gsLst>
                <a:gs pos="0">
                  <a:srgbClr val="346FA7"/>
                </a:gs>
                <a:gs pos="8000">
                  <a:schemeClr val="accent4"/>
                </a:gs>
                <a:gs pos="100000">
                  <a:srgbClr val="175082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2" descr="C:\Users\malyarov_as\AppData\Local\Microsoft\Windows\Temporary Internet Files\Content.Outlook\ZYFP0043\arblogo.png"/>
            <p:cNvPicPr>
              <a:picLocks noChangeAspect="1" noChangeArrowheads="1"/>
            </p:cNvPicPr>
            <p:nvPr userDrawn="1"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136"/>
            <a:stretch/>
          </p:blipFill>
          <p:spPr bwMode="auto">
            <a:xfrm>
              <a:off x="220426" y="240083"/>
              <a:ext cx="495096" cy="485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187959" y="44739"/>
              <a:ext cx="561600" cy="49290"/>
            </a:xfrm>
            <a:prstGeom prst="rect">
              <a:avLst/>
            </a:prstGeom>
            <a:gradFill>
              <a:gsLst>
                <a:gs pos="0">
                  <a:srgbClr val="0094C6"/>
                </a:gs>
                <a:gs pos="100000">
                  <a:srgbClr val="0690C6"/>
                </a:gs>
                <a:gs pos="58000">
                  <a:srgbClr val="0690C6"/>
                </a:gs>
                <a:gs pos="74000">
                  <a:srgbClr val="0690C6"/>
                </a:gs>
              </a:gsLst>
              <a:lin ang="54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22013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3016960341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think-cell Slide" r:id="rId23" imgW="360" imgH="360" progId="">
                  <p:embed/>
                </p:oleObj>
              </mc:Choice>
              <mc:Fallback>
                <p:oleObj name="think-cell Slide" r:id="rId23" imgW="360" imgH="360" progId="">
                  <p:embed/>
                  <p:pic>
                    <p:nvPicPr>
                      <p:cNvPr id="0" name="Picture 6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21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400" b="0" i="0" baseline="0" dirty="0">
              <a:latin typeface="Verdana"/>
              <a:ea typeface="+mn-ea"/>
              <a:cs typeface="+mn-cs"/>
              <a:sym typeface="Verdana"/>
            </a:endParaRP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 bwMode="auto">
          <a:xfrm>
            <a:off x="7620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14" r:id="rId2"/>
    <p:sldLayoutId id="2147483716" r:id="rId3"/>
    <p:sldLayoutId id="2147483715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7" r:id="rId13"/>
    <p:sldLayoutId id="2147483718" r:id="rId14"/>
    <p:sldLayoutId id="2147483720" r:id="rId15"/>
    <p:sldLayoutId id="2147483722" r:id="rId16"/>
    <p:sldLayoutId id="2147483723" r:id="rId17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174F8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71450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50000"/>
          </a:schemeClr>
        </a:buClr>
        <a:buFont typeface="Arial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1088" indent="-166688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50000"/>
          </a:schemeClr>
        </a:buClr>
        <a:buFont typeface="Arial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524000" indent="-152400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50000"/>
          </a:schemeClr>
        </a:buClr>
        <a:buFont typeface="Arial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976438" indent="-147638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50000"/>
          </a:schemeClr>
        </a:buClr>
        <a:buFont typeface="Arial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8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8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9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0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3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03564" y="1606233"/>
            <a:ext cx="5849936" cy="800219"/>
          </a:xfrm>
        </p:spPr>
        <p:txBody>
          <a:bodyPr/>
          <a:lstStyle/>
          <a:p>
            <a:r>
              <a:rPr lang="ru-RU" sz="26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Финансовая доступность</a:t>
            </a:r>
            <a:br>
              <a:rPr lang="ru-RU" sz="26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для МСП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03564" y="5145826"/>
            <a:ext cx="5847005" cy="215444"/>
          </a:xfrm>
        </p:spPr>
        <p:txBody>
          <a:bodyPr/>
          <a:lstStyle/>
          <a:p>
            <a:r>
              <a:rPr lang="ru-RU" sz="1400" dirty="0">
                <a:latin typeface="+mj-lt"/>
              </a:rPr>
              <a:t>Москва, </a:t>
            </a:r>
            <a:r>
              <a:rPr lang="ru-RU" sz="1400" dirty="0" smtClean="0">
                <a:latin typeface="+mj-lt"/>
              </a:rPr>
              <a:t>21 ноября </a:t>
            </a:r>
            <a:r>
              <a:rPr lang="ru-RU" sz="1400" dirty="0">
                <a:latin typeface="+mj-lt"/>
              </a:rPr>
              <a:t>2023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3103564" y="3414802"/>
            <a:ext cx="5478755" cy="54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74F82"/>
              </a:buClr>
              <a:buSzTx/>
              <a:buFont typeface="Wingdings" pitchFamily="2" charset="2"/>
              <a:buNone/>
              <a:tabLst/>
              <a:defRPr/>
            </a:pPr>
            <a:r>
              <a:rPr lang="ru-RU" sz="16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И.Э.Логинов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74F82"/>
              </a:buClr>
              <a:buSzTx/>
              <a:buFont typeface="Wingdings" pitchFamily="2" charset="2"/>
              <a:buNone/>
              <a:tabLst/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Ассоциация российских банков</a:t>
            </a:r>
          </a:p>
        </p:txBody>
      </p:sp>
    </p:spTree>
    <p:extLst>
      <p:ext uri="{BB962C8B-B14F-4D97-AF65-F5344CB8AC3E}">
        <p14:creationId xmlns:p14="http://schemas.microsoft.com/office/powerpoint/2010/main" val="1440517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67642" y="166536"/>
            <a:ext cx="8054108" cy="1029295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174F82"/>
                </a:solidFill>
                <a:latin typeface="Verdana"/>
              </a:rPr>
              <a:t>Корпорация </a:t>
            </a:r>
            <a:r>
              <a:rPr lang="ru-RU" sz="2400" dirty="0" smtClean="0">
                <a:solidFill>
                  <a:srgbClr val="174F82"/>
                </a:solidFill>
                <a:latin typeface="Verdana"/>
              </a:rPr>
              <a:t>МСП - </a:t>
            </a:r>
            <a:r>
              <a:rPr lang="ru-RU" sz="2400" dirty="0">
                <a:solidFill>
                  <a:srgbClr val="174F82"/>
                </a:solidFill>
                <a:latin typeface="Verdana"/>
              </a:rPr>
              <a:t>поручительства</a:t>
            </a:r>
            <a:endParaRPr lang="ru-RU" sz="2200" u="sng" dirty="0">
              <a:latin typeface="+mj-lt"/>
            </a:endParaRPr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18013" t="14771" r="3651" b="7390"/>
          <a:stretch/>
        </p:blipFill>
        <p:spPr>
          <a:xfrm>
            <a:off x="619529" y="991312"/>
            <a:ext cx="8302221" cy="464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7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59096" y="106714"/>
            <a:ext cx="8054108" cy="1558313"/>
          </a:xfrm>
        </p:spPr>
        <p:txBody>
          <a:bodyPr>
            <a:normAutofit fontScale="90000"/>
          </a:bodyPr>
          <a:lstStyle/>
          <a:p>
            <a:r>
              <a:rPr lang="ru-RU" sz="2400" b="0" i="1" dirty="0"/>
              <a:t/>
            </a:r>
            <a:br>
              <a:rPr lang="ru-RU" sz="2400" b="0" i="1" dirty="0"/>
            </a:br>
            <a:r>
              <a:rPr lang="ru-RU" sz="3100" dirty="0"/>
              <a:t>Портфель зонтичных поручительств</a:t>
            </a: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Если у банка есть портфель кредитов, удовлетворяющих требованиям «зонтичных поручительств», то что мешает банку такой портфель завести под «зонтик»?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Чистая выгода банка – снижение потерь до (4,5% - 0,75%)/2 = 3,75%/2=1,875% от размера портфеля.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/>
              <a:t/>
            </a:r>
            <a:br>
              <a:rPr lang="ru-RU" b="0" dirty="0"/>
            </a:br>
            <a:endParaRPr lang="ru-RU" sz="2400" dirty="0"/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sp>
        <p:nvSpPr>
          <p:cNvPr id="7" name="Заголовок 15"/>
          <p:cNvSpPr txBox="1">
            <a:spLocks/>
          </p:cNvSpPr>
          <p:nvPr/>
        </p:nvSpPr>
        <p:spPr>
          <a:xfrm>
            <a:off x="612055" y="5547221"/>
            <a:ext cx="8054108" cy="106068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1800" dirty="0">
              <a:solidFill>
                <a:srgbClr val="175082"/>
              </a:solidFill>
              <a:latin typeface="+mn-lt"/>
            </a:endParaRPr>
          </a:p>
        </p:txBody>
      </p:sp>
      <p:sp>
        <p:nvSpPr>
          <p:cNvPr id="9" name="Заголовок 15"/>
          <p:cNvSpPr txBox="1">
            <a:spLocks/>
          </p:cNvSpPr>
          <p:nvPr/>
        </p:nvSpPr>
        <p:spPr>
          <a:xfrm>
            <a:off x="800173" y="1834525"/>
            <a:ext cx="8054108" cy="419880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07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903058" y="30201"/>
            <a:ext cx="8054108" cy="1558313"/>
          </a:xfrm>
        </p:spPr>
        <p:txBody>
          <a:bodyPr>
            <a:normAutofit fontScale="90000"/>
          </a:bodyPr>
          <a:lstStyle/>
          <a:p>
            <a:r>
              <a:rPr lang="ru-RU" sz="2400" b="0" i="1" dirty="0"/>
              <a:t/>
            </a:r>
            <a:br>
              <a:rPr lang="ru-RU" sz="2400" b="0" i="1" dirty="0"/>
            </a:br>
            <a:r>
              <a:rPr lang="ru-RU" sz="3100" dirty="0"/>
              <a:t>Портфель зонтичных поручительств</a:t>
            </a: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FF0000"/>
                </a:solidFill>
              </a:rPr>
              <a:t>Может ли субъект МСП, которому банк не был готов дать кредит, </a:t>
            </a:r>
            <a:r>
              <a:rPr lang="ru-RU" sz="2800" dirty="0" smtClean="0">
                <a:solidFill>
                  <a:srgbClr val="FF0000"/>
                </a:solidFill>
              </a:rPr>
              <a:t>привлечь кредит посредством «зонтика»?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/>
              <a:t>Да, если доля таких кредитов в портфеле, будет не выше 1,875%.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Нет, если доля таких кредитов будет выше 1,875%, т.к. в этом случае возникает некомпенсируемый банку риск.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/>
              <a:t/>
            </a:r>
            <a:br>
              <a:rPr lang="ru-RU" b="0" dirty="0"/>
            </a:br>
            <a:endParaRPr lang="ru-RU" sz="2400" dirty="0"/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sp>
        <p:nvSpPr>
          <p:cNvPr id="7" name="Заголовок 15"/>
          <p:cNvSpPr txBox="1">
            <a:spLocks/>
          </p:cNvSpPr>
          <p:nvPr/>
        </p:nvSpPr>
        <p:spPr>
          <a:xfrm>
            <a:off x="612055" y="5547221"/>
            <a:ext cx="8054108" cy="106068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1800" dirty="0">
              <a:solidFill>
                <a:srgbClr val="175082"/>
              </a:solidFill>
              <a:latin typeface="+mn-lt"/>
            </a:endParaRPr>
          </a:p>
        </p:txBody>
      </p:sp>
      <p:sp>
        <p:nvSpPr>
          <p:cNvPr id="9" name="Заголовок 15"/>
          <p:cNvSpPr txBox="1">
            <a:spLocks/>
          </p:cNvSpPr>
          <p:nvPr/>
        </p:nvSpPr>
        <p:spPr>
          <a:xfrm>
            <a:off x="800173" y="1834525"/>
            <a:ext cx="8054108" cy="419880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79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903058" y="30201"/>
            <a:ext cx="8054108" cy="1558313"/>
          </a:xfrm>
        </p:spPr>
        <p:txBody>
          <a:bodyPr>
            <a:normAutofit fontScale="90000"/>
          </a:bodyPr>
          <a:lstStyle/>
          <a:p>
            <a:r>
              <a:rPr lang="ru-RU" sz="2400" b="0" i="1" dirty="0"/>
              <a:t/>
            </a:r>
            <a:br>
              <a:rPr lang="ru-RU" sz="2400" b="0" i="1" dirty="0"/>
            </a:br>
            <a:r>
              <a:rPr lang="ru-RU" sz="3100" dirty="0"/>
              <a:t>Портфель зонтичных поручительств</a:t>
            </a: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dirty="0" smtClean="0">
                <a:solidFill>
                  <a:srgbClr val="FF0000"/>
                </a:solidFill>
              </a:rPr>
              <a:t>Может ли субъект МСП, </a:t>
            </a:r>
            <a:r>
              <a:rPr lang="ru-RU" sz="2700" dirty="0">
                <a:solidFill>
                  <a:srgbClr val="FF0000"/>
                </a:solidFill>
              </a:rPr>
              <a:t>привлечь кредит в большем </a:t>
            </a:r>
            <a:r>
              <a:rPr lang="ru-RU" sz="2700" dirty="0" smtClean="0">
                <a:solidFill>
                  <a:srgbClr val="FF0000"/>
                </a:solidFill>
              </a:rPr>
              <a:t>размере, посредством «зонтика»?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/>
              <a:t/>
            </a:r>
            <a:br>
              <a:rPr lang="ru-RU" b="0" dirty="0"/>
            </a:br>
            <a:endParaRPr lang="ru-RU" sz="2400" dirty="0"/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sp>
        <p:nvSpPr>
          <p:cNvPr id="7" name="Заголовок 15"/>
          <p:cNvSpPr txBox="1">
            <a:spLocks/>
          </p:cNvSpPr>
          <p:nvPr/>
        </p:nvSpPr>
        <p:spPr>
          <a:xfrm>
            <a:off x="612055" y="5547221"/>
            <a:ext cx="8054108" cy="106068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1800" dirty="0">
              <a:solidFill>
                <a:srgbClr val="175082"/>
              </a:solidFill>
              <a:latin typeface="+mn-lt"/>
            </a:endParaRPr>
          </a:p>
        </p:txBody>
      </p:sp>
      <p:sp>
        <p:nvSpPr>
          <p:cNvPr id="9" name="Заголовок 15"/>
          <p:cNvSpPr txBox="1">
            <a:spLocks/>
          </p:cNvSpPr>
          <p:nvPr/>
        </p:nvSpPr>
        <p:spPr>
          <a:xfrm>
            <a:off x="800173" y="1834525"/>
            <a:ext cx="8054108" cy="419880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28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67642" y="166535"/>
            <a:ext cx="8054108" cy="5418187"/>
          </a:xfrm>
        </p:spPr>
        <p:txBody>
          <a:bodyPr>
            <a:noAutofit/>
          </a:bodyPr>
          <a:lstStyle/>
          <a:p>
            <a:pPr>
              <a:spcAft>
                <a:spcPts val="2400"/>
              </a:spcAft>
            </a:pPr>
            <a:r>
              <a:rPr lang="ru-RU" sz="2600" dirty="0" smtClean="0"/>
              <a:t>Происходит замена заемщиков на более качественных с низкой </a:t>
            </a:r>
            <a:r>
              <a:rPr lang="ru-RU" sz="2600" dirty="0" err="1" smtClean="0"/>
              <a:t>дефолтностью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u="sng" dirty="0">
              <a:latin typeface="+mj-lt"/>
            </a:endParaRPr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1934838"/>
              </p:ext>
            </p:extLst>
          </p:nvPr>
        </p:nvGraphicFramePr>
        <p:xfrm>
          <a:off x="696423" y="961843"/>
          <a:ext cx="7610475" cy="5338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3206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59096" y="106714"/>
            <a:ext cx="8054108" cy="1558313"/>
          </a:xfrm>
        </p:spPr>
        <p:txBody>
          <a:bodyPr>
            <a:normAutofit fontScale="90000"/>
          </a:bodyPr>
          <a:lstStyle/>
          <a:p>
            <a:r>
              <a:rPr lang="ru-RU" sz="2400" b="0" i="1" dirty="0"/>
              <a:t/>
            </a:r>
            <a:br>
              <a:rPr lang="ru-RU" sz="2400" b="0" i="1" dirty="0"/>
            </a:br>
            <a:r>
              <a:rPr lang="ru-RU" sz="2700" dirty="0">
                <a:solidFill>
                  <a:srgbClr val="174F82"/>
                </a:solidFill>
                <a:latin typeface="Verdana"/>
              </a:rPr>
              <a:t>Зонтичные </a:t>
            </a:r>
            <a:r>
              <a:rPr lang="ru-RU" sz="2700" dirty="0" smtClean="0">
                <a:solidFill>
                  <a:srgbClr val="174F82"/>
                </a:solidFill>
                <a:latin typeface="Verdana"/>
              </a:rPr>
              <a:t>поручительства - </a:t>
            </a:r>
            <a:r>
              <a:rPr lang="ru-RU" sz="2700" dirty="0">
                <a:solidFill>
                  <a:srgbClr val="174F82"/>
                </a:solidFill>
                <a:latin typeface="Verdana"/>
              </a:rPr>
              <a:t>что </a:t>
            </a:r>
            <a:r>
              <a:rPr lang="ru-RU" sz="2700" dirty="0" smtClean="0">
                <a:solidFill>
                  <a:srgbClr val="174F82"/>
                </a:solidFill>
                <a:latin typeface="Verdana"/>
              </a:rPr>
              <a:t>удивляет</a:t>
            </a:r>
            <a:r>
              <a:rPr lang="ru-RU" sz="2700" dirty="0">
                <a:solidFill>
                  <a:srgbClr val="174F82"/>
                </a:solidFill>
                <a:latin typeface="Verdana"/>
              </a:rPr>
              <a:t/>
            </a:r>
            <a:br>
              <a:rPr lang="ru-RU" sz="2700" dirty="0">
                <a:solidFill>
                  <a:srgbClr val="174F82"/>
                </a:solidFill>
                <a:latin typeface="Verdana"/>
              </a:rPr>
            </a:br>
            <a:r>
              <a:rPr lang="ru-RU" sz="2800" b="0" dirty="0"/>
              <a:t/>
            </a:r>
            <a:br>
              <a:rPr lang="ru-RU" sz="2800" b="0" dirty="0"/>
            </a:br>
            <a:r>
              <a:rPr lang="ru-RU" sz="2800" b="0" dirty="0"/>
              <a:t>1. Просрочка по портфелю должна быть ниже </a:t>
            </a:r>
            <a:r>
              <a:rPr lang="ru-RU" sz="2800" b="0" dirty="0" err="1"/>
              <a:t>среднебанковской</a:t>
            </a:r>
            <a:r>
              <a:rPr lang="ru-RU" sz="2800" b="0" dirty="0"/>
              <a:t> </a:t>
            </a:r>
            <a:r>
              <a:rPr lang="ru-RU" sz="2800" b="0" dirty="0" smtClean="0"/>
              <a:t>просрочки.</a:t>
            </a:r>
            <a:r>
              <a:rPr lang="ru-RU" sz="2800" b="0" dirty="0"/>
              <a:t/>
            </a:r>
            <a:br>
              <a:rPr lang="ru-RU" sz="2800" b="0" dirty="0"/>
            </a:br>
            <a:r>
              <a:rPr lang="ru-RU" sz="2800" b="0" dirty="0"/>
              <a:t>2. Средний размер кредита с поручительством в 2,4 раза больше среднего размера кредита субъектам МСП.</a:t>
            </a:r>
            <a:br>
              <a:rPr lang="ru-RU" sz="2800" b="0" dirty="0"/>
            </a:br>
            <a:r>
              <a:rPr lang="ru-RU" sz="2800" b="0" dirty="0"/>
              <a:t>3. Ограничение максимального размера кредитной ставки.</a:t>
            </a:r>
            <a:br>
              <a:rPr lang="ru-RU" sz="2800" b="0" dirty="0"/>
            </a:br>
            <a:r>
              <a:rPr lang="ru-RU" sz="2800" b="0" dirty="0"/>
              <a:t>4. Размер поручительства – до 1 млрд рублей.</a:t>
            </a:r>
            <a:br>
              <a:rPr lang="ru-RU" sz="2800" b="0" dirty="0"/>
            </a:br>
            <a:r>
              <a:rPr lang="ru-RU" sz="2800" b="0" dirty="0"/>
              <a:t>5. О</a:t>
            </a:r>
            <a:r>
              <a:rPr lang="ru-RU" sz="2800" b="0" dirty="0" smtClean="0"/>
              <a:t>граничен </a:t>
            </a:r>
            <a:r>
              <a:rPr lang="ru-RU" sz="2800" b="0" dirty="0"/>
              <a:t>круг банков, участвующих в </a:t>
            </a:r>
            <a:r>
              <a:rPr lang="ru-RU" sz="2800" b="0" dirty="0" smtClean="0"/>
              <a:t>выдаче </a:t>
            </a:r>
            <a:r>
              <a:rPr lang="ru-RU" sz="2800" b="0" dirty="0"/>
              <a:t>зонтичных поручительств.</a:t>
            </a:r>
            <a:br>
              <a:rPr lang="ru-RU" sz="2800" b="0" dirty="0"/>
            </a:br>
            <a:r>
              <a:rPr lang="ru-RU" sz="2800" b="0" dirty="0"/>
              <a:t/>
            </a:r>
            <a:br>
              <a:rPr lang="ru-RU" sz="2800" b="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/>
              <a:t/>
            </a:r>
            <a:br>
              <a:rPr lang="ru-RU" b="0" dirty="0"/>
            </a:br>
            <a:endParaRPr lang="ru-RU" sz="2400" dirty="0"/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sp>
        <p:nvSpPr>
          <p:cNvPr id="7" name="Заголовок 15"/>
          <p:cNvSpPr txBox="1">
            <a:spLocks/>
          </p:cNvSpPr>
          <p:nvPr/>
        </p:nvSpPr>
        <p:spPr>
          <a:xfrm>
            <a:off x="612055" y="5547221"/>
            <a:ext cx="8054108" cy="106068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1800" dirty="0">
              <a:solidFill>
                <a:srgbClr val="175082"/>
              </a:solidFill>
              <a:latin typeface="+mn-lt"/>
            </a:endParaRPr>
          </a:p>
        </p:txBody>
      </p:sp>
      <p:sp>
        <p:nvSpPr>
          <p:cNvPr id="9" name="Заголовок 15"/>
          <p:cNvSpPr txBox="1">
            <a:spLocks/>
          </p:cNvSpPr>
          <p:nvPr/>
        </p:nvSpPr>
        <p:spPr>
          <a:xfrm>
            <a:off x="800173" y="1834525"/>
            <a:ext cx="8054108" cy="419880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719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59096" y="106714"/>
            <a:ext cx="8054108" cy="1558313"/>
          </a:xfrm>
        </p:spPr>
        <p:txBody>
          <a:bodyPr>
            <a:normAutofit fontScale="90000"/>
          </a:bodyPr>
          <a:lstStyle/>
          <a:p>
            <a:r>
              <a:rPr lang="ru-RU" sz="2400" b="0" i="1" dirty="0"/>
              <a:t/>
            </a:r>
            <a:br>
              <a:rPr lang="ru-RU" sz="2400" b="0" i="1" dirty="0"/>
            </a:br>
            <a:r>
              <a:rPr lang="ru-RU" sz="2700" dirty="0">
                <a:solidFill>
                  <a:srgbClr val="174F82"/>
                </a:solidFill>
                <a:latin typeface="Verdana"/>
              </a:rPr>
              <a:t>Зонтичные поручительства</a:t>
            </a:r>
            <a:br>
              <a:rPr lang="ru-RU" sz="2700" dirty="0">
                <a:solidFill>
                  <a:srgbClr val="174F82"/>
                </a:solidFill>
                <a:latin typeface="Verdana"/>
              </a:rPr>
            </a:br>
            <a:r>
              <a:rPr lang="ru-RU" sz="2800" b="0" dirty="0"/>
              <a:t/>
            </a:r>
            <a:br>
              <a:rPr lang="ru-RU" sz="2800" b="0" dirty="0"/>
            </a:br>
            <a:r>
              <a:rPr lang="ru-RU" sz="2800" b="0" dirty="0"/>
              <a:t/>
            </a:r>
            <a:br>
              <a:rPr lang="ru-RU" sz="2800" b="0" dirty="0"/>
            </a:br>
            <a:r>
              <a:rPr lang="ru-RU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что получает </a:t>
            </a:r>
            <a:r>
              <a:rPr lang="ru-RU" sz="4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МСП?</a:t>
            </a:r>
            <a:br>
              <a:rPr lang="ru-RU" sz="4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позволяет субъекту МСП: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привлечь кредит в большем размере;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либо просто привлечь кредит, который он раньше не мог привлечь.</a:t>
            </a:r>
            <a:r>
              <a:rPr lang="ru-RU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/>
              <a:t/>
            </a:r>
            <a:br>
              <a:rPr lang="ru-RU" b="0" dirty="0"/>
            </a:br>
            <a:endParaRPr lang="ru-RU" sz="2400" dirty="0"/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sp>
        <p:nvSpPr>
          <p:cNvPr id="7" name="Заголовок 15"/>
          <p:cNvSpPr txBox="1">
            <a:spLocks/>
          </p:cNvSpPr>
          <p:nvPr/>
        </p:nvSpPr>
        <p:spPr>
          <a:xfrm>
            <a:off x="612055" y="5547221"/>
            <a:ext cx="8054108" cy="106068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1800" dirty="0">
              <a:solidFill>
                <a:srgbClr val="175082"/>
              </a:solidFill>
              <a:latin typeface="+mn-lt"/>
            </a:endParaRPr>
          </a:p>
        </p:txBody>
      </p:sp>
      <p:sp>
        <p:nvSpPr>
          <p:cNvPr id="9" name="Заголовок 15"/>
          <p:cNvSpPr txBox="1">
            <a:spLocks/>
          </p:cNvSpPr>
          <p:nvPr/>
        </p:nvSpPr>
        <p:spPr>
          <a:xfrm>
            <a:off x="800173" y="1834525"/>
            <a:ext cx="8054108" cy="419880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74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>
              <a:latin typeface="+mj-lt"/>
            </a:endParaRPr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36087" y="1191145"/>
            <a:ext cx="751721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+mj-lt"/>
                <a:ea typeface="Verdana" pitchFamily="34" charset="0"/>
                <a:cs typeface="Verdana" pitchFamily="34" charset="0"/>
              </a:rPr>
              <a:t>2. Структура кредитов МСП</a:t>
            </a:r>
            <a:endParaRPr lang="ru-RU" sz="5400" b="1" dirty="0">
              <a:solidFill>
                <a:srgbClr val="FF0000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032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804359246"/>
              </p:ext>
            </p:extLst>
          </p:nvPr>
        </p:nvGraphicFramePr>
        <p:xfrm>
          <a:off x="187325" y="1038225"/>
          <a:ext cx="8731250" cy="5087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062">
                  <a:extLst>
                    <a:ext uri="{9D8B030D-6E8A-4147-A177-3AD203B41FA5}">
                      <a16:colId xmlns:a16="http://schemas.microsoft.com/office/drawing/2014/main" val="1020575904"/>
                    </a:ext>
                  </a:extLst>
                </a:gridCol>
                <a:gridCol w="4838188">
                  <a:extLst>
                    <a:ext uri="{9D8B030D-6E8A-4147-A177-3AD203B41FA5}">
                      <a16:colId xmlns:a16="http://schemas.microsoft.com/office/drawing/2014/main" val="1199877588"/>
                    </a:ext>
                  </a:extLst>
                </a:gridCol>
              </a:tblGrid>
              <a:tr h="508727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На кредиты от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 млрд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рублей приходится:</a:t>
                      </a:r>
                    </a:p>
                    <a:p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- 44,1% </a:t>
                      </a:r>
                      <a:r>
                        <a:rPr lang="ru-RU" baseline="0" dirty="0">
                          <a:solidFill>
                            <a:srgbClr val="FF0000"/>
                          </a:solidFill>
                        </a:rPr>
                        <a:t>общей кредитной </a:t>
                      </a:r>
                      <a:r>
                        <a:rPr lang="ru-RU" u="sng" baseline="0" dirty="0">
                          <a:solidFill>
                            <a:srgbClr val="FF0000"/>
                          </a:solidFill>
                        </a:rPr>
                        <a:t>задолженности</a:t>
                      </a:r>
                      <a:r>
                        <a:rPr lang="ru-RU" baseline="0" dirty="0">
                          <a:solidFill>
                            <a:srgbClr val="FF0000"/>
                          </a:solidFill>
                        </a:rPr>
                        <a:t> субъектов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МСП;</a:t>
                      </a:r>
                    </a:p>
                    <a:p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- 0,2% </a:t>
                      </a:r>
                      <a:r>
                        <a:rPr lang="ru-RU" u="sng" baseline="0" dirty="0" smtClean="0">
                          <a:solidFill>
                            <a:srgbClr val="FF0000"/>
                          </a:solidFill>
                        </a:rPr>
                        <a:t>числа кредитов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субъектам МСП.</a:t>
                      </a:r>
                      <a:endParaRPr lang="ru-RU" baseline="0" dirty="0">
                        <a:solidFill>
                          <a:srgbClr val="FF0000"/>
                        </a:solidFill>
                      </a:endParaRPr>
                    </a:p>
                    <a:p>
                      <a:endParaRPr lang="ru-RU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На кредиты до 5 млн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рублей приходится: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– 7% общей кредитной </a:t>
                      </a:r>
                      <a:r>
                        <a:rPr lang="ru-RU" u="sng" baseline="0" dirty="0" smtClean="0">
                          <a:solidFill>
                            <a:srgbClr val="FF0000"/>
                          </a:solidFill>
                        </a:rPr>
                        <a:t>задолженности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субъектов МСП;</a:t>
                      </a:r>
                      <a:endParaRPr lang="ru-RU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- 85,2% </a:t>
                      </a:r>
                      <a:r>
                        <a:rPr lang="ru-RU" u="sng" baseline="0" dirty="0" smtClean="0">
                          <a:solidFill>
                            <a:srgbClr val="FF0000"/>
                          </a:solidFill>
                        </a:rPr>
                        <a:t>числа кредитов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субъектам МСП.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4726969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56048" t="20606" r="24524" b="43802"/>
          <a:stretch/>
        </p:blipFill>
        <p:spPr>
          <a:xfrm>
            <a:off x="3844413" y="1038225"/>
            <a:ext cx="5074162" cy="5228701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76213"/>
            <a:r>
              <a:rPr lang="ru-RU" dirty="0" smtClean="0"/>
              <a:t>Структура портфеля субъектов МСП*</a:t>
            </a:r>
            <a:br>
              <a:rPr lang="ru-RU" dirty="0" smtClean="0"/>
            </a:br>
            <a:r>
              <a:rPr lang="ru-RU" dirty="0" smtClean="0"/>
              <a:t> на 01.01.2023г. в %,</a:t>
            </a:r>
            <a:br>
              <a:rPr lang="ru-RU" dirty="0" smtClean="0"/>
            </a:br>
            <a:r>
              <a:rPr lang="ru-RU" dirty="0" smtClean="0"/>
              <a:t>данные Банка России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011562" y="1288026"/>
            <a:ext cx="4532670" cy="11307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011562" y="4178709"/>
            <a:ext cx="4532670" cy="141584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22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>
              <a:latin typeface="+mj-lt"/>
            </a:endParaRPr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36087" y="1191145"/>
            <a:ext cx="751721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+mj-lt"/>
                <a:ea typeface="Verdana" pitchFamily="34" charset="0"/>
                <a:cs typeface="Verdana" pitchFamily="34" charset="0"/>
              </a:rPr>
              <a:t>1. </a:t>
            </a:r>
            <a:r>
              <a:rPr lang="ru-RU" sz="5400" b="1" dirty="0" smtClean="0">
                <a:solidFill>
                  <a:srgbClr val="FF0000"/>
                </a:solidFill>
                <a:latin typeface="+mj-lt"/>
                <a:ea typeface="Verdana" pitchFamily="34" charset="0"/>
                <a:cs typeface="Verdana" pitchFamily="34" charset="0"/>
              </a:rPr>
              <a:t>Зонтичные поручительства Корпорации МСП</a:t>
            </a:r>
            <a:endParaRPr lang="ru-RU" sz="5400" b="1" dirty="0">
              <a:solidFill>
                <a:srgbClr val="FF0000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602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59096" y="106714"/>
            <a:ext cx="8054108" cy="1558313"/>
          </a:xfrm>
        </p:spPr>
        <p:txBody>
          <a:bodyPr>
            <a:normAutofit fontScale="90000"/>
          </a:bodyPr>
          <a:lstStyle/>
          <a:p>
            <a:r>
              <a:rPr lang="ru-RU" sz="2400" b="0" i="1" dirty="0"/>
              <a:t/>
            </a:r>
            <a:br>
              <a:rPr lang="ru-RU" sz="2400" b="0" i="1" dirty="0"/>
            </a:br>
            <a:r>
              <a:rPr lang="ru-RU" sz="2700" dirty="0">
                <a:solidFill>
                  <a:srgbClr val="174F82"/>
                </a:solidFill>
                <a:latin typeface="Verdana"/>
              </a:rPr>
              <a:t>Поручительства НГС</a:t>
            </a:r>
            <a:br>
              <a:rPr lang="ru-RU" sz="2700" dirty="0">
                <a:solidFill>
                  <a:srgbClr val="174F82"/>
                </a:solidFill>
                <a:latin typeface="Verdana"/>
              </a:rPr>
            </a:br>
            <a:r>
              <a:rPr lang="ru-RU" sz="2800" b="0" dirty="0"/>
              <a:t/>
            </a:r>
            <a:br>
              <a:rPr lang="ru-RU" sz="2800" b="0" dirty="0"/>
            </a:br>
            <a:r>
              <a:rPr lang="ru-RU" sz="2800" b="0" dirty="0"/>
              <a:t>Корпорация МСП (или РГО) выдают поручительство банку за заемщика – субъект МСП с обязательством возместить банку 50% (70%) </a:t>
            </a:r>
            <a:r>
              <a:rPr lang="ru-RU" sz="2800" b="0" dirty="0" smtClean="0"/>
              <a:t>невозвращенного </a:t>
            </a:r>
            <a:r>
              <a:rPr lang="ru-RU" sz="2800" b="0" dirty="0"/>
              <a:t>кредита.</a:t>
            </a:r>
            <a:br>
              <a:rPr lang="ru-RU" sz="2800" b="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Это позволяет субъекту МСП:</a:t>
            </a:r>
            <a:br>
              <a:rPr lang="ru-RU" sz="2800" dirty="0"/>
            </a:br>
            <a:r>
              <a:rPr lang="ru-RU" sz="2800" dirty="0" smtClean="0"/>
              <a:t>- привлечь кредит </a:t>
            </a:r>
            <a:r>
              <a:rPr lang="ru-RU" sz="2800" dirty="0"/>
              <a:t>в </a:t>
            </a:r>
            <a:r>
              <a:rPr lang="ru-RU" sz="2800" dirty="0" smtClean="0"/>
              <a:t>большем размере;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- либо </a:t>
            </a:r>
            <a:r>
              <a:rPr lang="ru-RU" sz="2800" dirty="0"/>
              <a:t>просто привлечь кредит, который он раньше не мог привлечь.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Для банка происходит снижение ожидаемого кредитного убытка.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/>
              <a:t/>
            </a:r>
            <a:br>
              <a:rPr lang="ru-RU" b="0" dirty="0"/>
            </a:br>
            <a:endParaRPr lang="ru-RU" sz="2400" dirty="0"/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sp>
        <p:nvSpPr>
          <p:cNvPr id="7" name="Заголовок 15"/>
          <p:cNvSpPr txBox="1">
            <a:spLocks/>
          </p:cNvSpPr>
          <p:nvPr/>
        </p:nvSpPr>
        <p:spPr>
          <a:xfrm>
            <a:off x="612055" y="5547221"/>
            <a:ext cx="8054108" cy="106068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1800" dirty="0">
              <a:solidFill>
                <a:srgbClr val="175082"/>
              </a:solidFill>
              <a:latin typeface="+mn-lt"/>
            </a:endParaRPr>
          </a:p>
        </p:txBody>
      </p:sp>
      <p:sp>
        <p:nvSpPr>
          <p:cNvPr id="9" name="Заголовок 15"/>
          <p:cNvSpPr txBox="1">
            <a:spLocks/>
          </p:cNvSpPr>
          <p:nvPr/>
        </p:nvSpPr>
        <p:spPr>
          <a:xfrm>
            <a:off x="800173" y="1834525"/>
            <a:ext cx="8054108" cy="419880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459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67642" y="166535"/>
            <a:ext cx="8054108" cy="5418187"/>
          </a:xfrm>
        </p:spPr>
        <p:txBody>
          <a:bodyPr>
            <a:noAutofit/>
          </a:bodyPr>
          <a:lstStyle/>
          <a:p>
            <a:pPr>
              <a:spcAft>
                <a:spcPts val="2400"/>
              </a:spcAft>
            </a:pPr>
            <a:r>
              <a:rPr lang="ru-RU" sz="2800" dirty="0" err="1" smtClean="0"/>
              <a:t>Дефолтность</a:t>
            </a:r>
            <a:r>
              <a:rPr lang="ru-RU" sz="2800" dirty="0" smtClean="0"/>
              <a:t> </a:t>
            </a:r>
            <a:r>
              <a:rPr lang="ru-RU" sz="2800" dirty="0" smtClean="0"/>
              <a:t>портфеля кредитов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u="sng" dirty="0">
              <a:latin typeface="+mj-lt"/>
            </a:endParaRPr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495040"/>
              </p:ext>
            </p:extLst>
          </p:nvPr>
        </p:nvGraphicFramePr>
        <p:xfrm>
          <a:off x="766762" y="759619"/>
          <a:ext cx="7610475" cy="5338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 flipH="1">
            <a:off x="1960685" y="1934308"/>
            <a:ext cx="1740877" cy="3587261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2232941" y="1934308"/>
            <a:ext cx="1740877" cy="3587261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547235" y="2118947"/>
            <a:ext cx="1628809" cy="3356328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792675" y="2254290"/>
            <a:ext cx="1585592" cy="3267279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103379" y="2467776"/>
            <a:ext cx="1459523" cy="3007499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378251" y="2787162"/>
            <a:ext cx="1326992" cy="2734407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3711608" y="3130062"/>
            <a:ext cx="1160584" cy="2391507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4060897" y="3402010"/>
            <a:ext cx="1006143" cy="2073265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4380412" y="3727938"/>
            <a:ext cx="870438" cy="1793631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4705243" y="4026260"/>
            <a:ext cx="724514" cy="1492938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5069561" y="4344302"/>
            <a:ext cx="570170" cy="1174896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5429757" y="4592761"/>
            <a:ext cx="447716" cy="922567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5735132" y="4859603"/>
            <a:ext cx="321248" cy="661966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6075485" y="5054044"/>
            <a:ext cx="215928" cy="476318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6418385" y="5190586"/>
            <a:ext cx="126344" cy="330983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7086600" y="5393071"/>
            <a:ext cx="70137" cy="128498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6778869" y="5320887"/>
            <a:ext cx="83345" cy="200682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35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67642" y="166536"/>
            <a:ext cx="8054108" cy="1029295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174F82"/>
                </a:solidFill>
                <a:latin typeface="Verdana"/>
              </a:rPr>
              <a:t>Корпорация МСП- поручительства</a:t>
            </a:r>
            <a:endParaRPr lang="ru-RU" sz="2200" u="sng" dirty="0">
              <a:latin typeface="+mj-lt"/>
            </a:endParaRPr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18374" t="14879" r="9457" b="6984"/>
          <a:stretch/>
        </p:blipFill>
        <p:spPr>
          <a:xfrm>
            <a:off x="319364" y="1018109"/>
            <a:ext cx="7952965" cy="513291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 flipV="1">
            <a:off x="5671038" y="4211515"/>
            <a:ext cx="2347547" cy="175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9452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67642" y="166535"/>
            <a:ext cx="8054108" cy="5418187"/>
          </a:xfrm>
        </p:spPr>
        <p:txBody>
          <a:bodyPr>
            <a:noAutofit/>
          </a:bodyPr>
          <a:lstStyle/>
          <a:p>
            <a:pPr>
              <a:spcAft>
                <a:spcPts val="2400"/>
              </a:spcAft>
            </a:pPr>
            <a:r>
              <a:rPr lang="ru-RU" sz="2800" dirty="0" smtClean="0"/>
              <a:t>«Закрашенный» риск остается на банке.</a:t>
            </a:r>
            <a:br>
              <a:rPr lang="ru-RU" sz="2800" dirty="0" smtClean="0"/>
            </a:br>
            <a:endParaRPr lang="ru-RU" sz="2800" u="sng" dirty="0">
              <a:latin typeface="+mj-lt"/>
            </a:endParaRPr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495040"/>
              </p:ext>
            </p:extLst>
          </p:nvPr>
        </p:nvGraphicFramePr>
        <p:xfrm>
          <a:off x="766762" y="759619"/>
          <a:ext cx="7610475" cy="5338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 flipH="1">
            <a:off x="3381548" y="1934308"/>
            <a:ext cx="320015" cy="659423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393526" y="1934308"/>
            <a:ext cx="580293" cy="1195754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3393526" y="2118947"/>
            <a:ext cx="782519" cy="1612459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3378251" y="2254290"/>
            <a:ext cx="1000016" cy="2060638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393526" y="2467776"/>
            <a:ext cx="1169377" cy="2409621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378251" y="2787162"/>
            <a:ext cx="1326992" cy="2734407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3711608" y="3130062"/>
            <a:ext cx="1160584" cy="2391507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4060897" y="3402010"/>
            <a:ext cx="1006143" cy="2073265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4380412" y="3727938"/>
            <a:ext cx="870438" cy="1793631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4705243" y="4026260"/>
            <a:ext cx="724514" cy="1492938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5069561" y="4344302"/>
            <a:ext cx="570170" cy="1174896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5429757" y="4592761"/>
            <a:ext cx="447716" cy="922567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5735132" y="4859603"/>
            <a:ext cx="321248" cy="661966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6075485" y="5054044"/>
            <a:ext cx="215928" cy="476318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6418385" y="5190586"/>
            <a:ext cx="126344" cy="330983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7086601" y="5407269"/>
            <a:ext cx="26376" cy="114300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6778870" y="5275385"/>
            <a:ext cx="79130" cy="246184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3378251" y="2254290"/>
            <a:ext cx="691" cy="32610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938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59096" y="106714"/>
            <a:ext cx="8054108" cy="1558313"/>
          </a:xfrm>
        </p:spPr>
        <p:txBody>
          <a:bodyPr>
            <a:normAutofit fontScale="90000"/>
          </a:bodyPr>
          <a:lstStyle/>
          <a:p>
            <a:r>
              <a:rPr lang="ru-RU" sz="2400" b="0" i="1" dirty="0"/>
              <a:t/>
            </a:r>
            <a:br>
              <a:rPr lang="ru-RU" sz="2400" b="0" i="1" dirty="0"/>
            </a:br>
            <a:r>
              <a:rPr lang="ru-RU" sz="3100" dirty="0"/>
              <a:t>Портфель зонтичных поручительств</a:t>
            </a: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Что получает субъект МСП?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Какой субъект МСП включается в портфель банка с зонтичными поручительствами?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/>
              <a:t/>
            </a:r>
            <a:br>
              <a:rPr lang="ru-RU" b="0" dirty="0"/>
            </a:br>
            <a:endParaRPr lang="ru-RU" sz="2400" dirty="0"/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sp>
        <p:nvSpPr>
          <p:cNvPr id="7" name="Заголовок 15"/>
          <p:cNvSpPr txBox="1">
            <a:spLocks/>
          </p:cNvSpPr>
          <p:nvPr/>
        </p:nvSpPr>
        <p:spPr>
          <a:xfrm>
            <a:off x="612055" y="5547221"/>
            <a:ext cx="8054108" cy="106068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1800" dirty="0">
              <a:solidFill>
                <a:srgbClr val="175082"/>
              </a:solidFill>
              <a:latin typeface="+mn-lt"/>
            </a:endParaRPr>
          </a:p>
        </p:txBody>
      </p:sp>
      <p:sp>
        <p:nvSpPr>
          <p:cNvPr id="9" name="Заголовок 15"/>
          <p:cNvSpPr txBox="1">
            <a:spLocks/>
          </p:cNvSpPr>
          <p:nvPr/>
        </p:nvSpPr>
        <p:spPr>
          <a:xfrm>
            <a:off x="800173" y="1834525"/>
            <a:ext cx="8054108" cy="4198805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104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67642" y="166536"/>
            <a:ext cx="8054108" cy="1029295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174F82"/>
                </a:solidFill>
                <a:latin typeface="Verdana"/>
              </a:rPr>
              <a:t>Корпорация </a:t>
            </a:r>
            <a:r>
              <a:rPr lang="ru-RU" sz="2400" dirty="0" smtClean="0">
                <a:solidFill>
                  <a:srgbClr val="174F82"/>
                </a:solidFill>
                <a:latin typeface="Verdana"/>
              </a:rPr>
              <a:t>МСП - </a:t>
            </a:r>
            <a:r>
              <a:rPr lang="ru-RU" sz="2400" dirty="0">
                <a:solidFill>
                  <a:srgbClr val="174F82"/>
                </a:solidFill>
                <a:latin typeface="Verdana"/>
              </a:rPr>
              <a:t>поручительства</a:t>
            </a:r>
            <a:endParaRPr lang="ru-RU" sz="2200" u="sng" dirty="0">
              <a:latin typeface="+mj-lt"/>
            </a:endParaRPr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18944" t="15439" r="3814" b="7808"/>
          <a:stretch/>
        </p:blipFill>
        <p:spPr>
          <a:xfrm>
            <a:off x="615674" y="914400"/>
            <a:ext cx="8214867" cy="4591665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 flipV="1">
            <a:off x="1288026" y="5034116"/>
            <a:ext cx="1474839" cy="9832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576146" y="3938954"/>
            <a:ext cx="8792" cy="369277"/>
          </a:xfrm>
          <a:prstGeom prst="line">
            <a:avLst/>
          </a:prstGeom>
          <a:ln w="571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404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67642" y="166535"/>
            <a:ext cx="8054108" cy="5418187"/>
          </a:xfrm>
        </p:spPr>
        <p:txBody>
          <a:bodyPr>
            <a:noAutofit/>
          </a:bodyPr>
          <a:lstStyle/>
          <a:p>
            <a:pPr>
              <a:spcAft>
                <a:spcPts val="2400"/>
              </a:spcAft>
            </a:pPr>
            <a:r>
              <a:rPr lang="ru-RU" sz="2600" dirty="0" smtClean="0"/>
              <a:t>Происходит замена заемщиков на более качественных с низкой </a:t>
            </a:r>
            <a:r>
              <a:rPr lang="ru-RU" sz="2600" dirty="0" err="1" smtClean="0"/>
              <a:t>дефолтностью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u="sng" dirty="0">
              <a:latin typeface="+mj-lt"/>
            </a:endParaRPr>
          </a:p>
        </p:txBody>
      </p:sp>
      <p:sp>
        <p:nvSpPr>
          <p:cNvPr id="57" name="Номер слайда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8666163" y="6525352"/>
            <a:ext cx="376237" cy="21045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65512-130C-46FC-B761-353F822BB145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660845"/>
              </p:ext>
            </p:extLst>
          </p:nvPr>
        </p:nvGraphicFramePr>
        <p:xfrm>
          <a:off x="696423" y="961843"/>
          <a:ext cx="7610475" cy="5338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416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133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14&quot;&gt;&lt;elem m_fUsage=&quot;1.91280162109464920000E+000&quot;&gt;&lt;m_ppcolschidx val=&quot;0&quot;/&gt;&lt;m_rgb r=&quot;ff&quot; g=&quot;0&quot; b=&quot;0&quot;/&gt;&lt;/elem&gt;&lt;elem m_fUsage=&quot;1.73011952063961030000E+000&quot;&gt;&lt;m_ppcolschidx val=&quot;0&quot;/&gt;&lt;m_rgb r=&quot;0&quot; g=&quot;97&quot; b=&quot;0&quot;/&gt;&lt;/elem&gt;&lt;elem m_fUsage=&quot;1.60788442599148200000E+000&quot;&gt;&lt;m_ppcolschidx val=&quot;0&quot;/&gt;&lt;m_rgb r=&quot;66&quot; g=&quot;33&quot; b=&quot;0&quot;/&gt;&lt;/elem&gt;&lt;elem m_fUsage=&quot;1.24046721000000000000E+000&quot;&gt;&lt;m_ppcolschidx val=&quot;0&quot;/&gt;&lt;m_rgb r=&quot;f5&quot; g=&quot;cc&quot; b=&quot;6b&quot;/&gt;&lt;/elem&gt;&lt;elem m_fUsage=&quot;1.10940487658100030000E+000&quot;&gt;&lt;m_ppcolschidx val=&quot;0&quot;/&gt;&lt;m_rgb r=&quot;86&quot; g=&quot;97&quot; b=&quot;d&quot;/&gt;&lt;/elem&gt;&lt;elem m_fUsage=&quot;1.07026688898754660000E+000&quot;&gt;&lt;m_ppcolschidx val=&quot;0&quot;/&gt;&lt;m_rgb r=&quot;0&quot; g=&quot;b0&quot; b=&quot;f0&quot;/&gt;&lt;/elem&gt;&lt;elem m_fUsage=&quot;5.18693638198027940000E-001&quot;&gt;&lt;m_ppcolschidx val=&quot;0&quot;/&gt;&lt;m_rgb r=&quot;e9&quot; g=&quot;f3&quot; b=&quot;fd&quot;/&gt;&lt;/elem&gt;&lt;elem m_fUsage=&quot;1.66771816996665770000E-001&quot;&gt;&lt;m_ppcolschidx val=&quot;0&quot;/&gt;&lt;m_rgb r=&quot;0&quot; g=&quot;ff&quot; b=&quot;0&quot;/&gt;&lt;/elem&gt;&lt;elem m_fUsage=&quot;1.40046529800836870000E-001&quot;&gt;&lt;m_ppcolschidx val=&quot;0&quot;/&gt;&lt;m_rgb r=&quot;d2&quot; g=&quot;df&quot; b=&quot;ee&quot;/&gt;&lt;/elem&gt;&lt;elem m_fUsage=&quot;1.09418989131512430000E-001&quot;&gt;&lt;m_ppcolschidx val=&quot;0&quot;/&gt;&lt;m_rgb r=&quot;4f&quot; g=&quot;81&quot; b=&quot;bd&quot;/&gt;&lt;/elem&gt;&lt;elem m_fUsage=&quot;1.04273328189113280000E-001&quot;&gt;&lt;m_ppcolschidx val=&quot;0&quot;/&gt;&lt;m_rgb r=&quot;79&quot; g=&quot;9e&quot; b=&quot;cc&quot;/&gt;&lt;/elem&gt;&lt;elem m_fUsage=&quot;9.83956058785062510000E-002&quot;&gt;&lt;m_ppcolschidx val=&quot;0&quot;/&gt;&lt;m_rgb r=&quot;a3&quot; g=&quot;bc&quot; b=&quot;dc&quot;/&gt;&lt;/elem&gt;&lt;elem m_fUsage=&quot;5.84276020381398750000E-002&quot;&gt;&lt;m_ppcolschidx val=&quot;0&quot;/&gt;&lt;m_rgb r=&quot;be&quot; g=&quot;d0&quot; b=&quot;e7&quot;/&gt;&lt;/elem&gt;&lt;elem m_fUsage=&quot;1.33027946472911470000E-002&quot;&gt;&lt;m_ppcolschidx val=&quot;0&quot;/&gt;&lt;m_rgb r=&quot;b8&quot; g=&quot;cc&quot; b=&quot;e4&quot;/&gt;&lt;/elem&gt;&lt;/m_vecMRU&gt;&lt;/m_mruColor&gt;&lt;m_mapectfillschemeMRU&gt;&lt;key val=&quot;0&quot;/&gt;&lt;elem&gt;&lt;m_nPartnerID val=&quot;530&quot;/&gt;&lt;m_nIndex val=&quot;2&quot;/&gt;&lt;/elem&gt;&lt;/m_mapectfillschemeMRU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&gt;&lt;m_strFormatTime&gt;%#d.%#m.%y&lt;/m_strFormatTime&gt;&lt;/m_precDefault&gt;&lt;/CDefaultPrec&gt;&lt;CDefaultPrec id=&quot;3&quot;&gt;&lt;m_precDefault/&gt;&lt;/CDefaultPrec&gt;&lt;CDefaultPrec id=&quot;2&quot;&gt;&lt;m_precDefault&gt;&lt;m_chDecimalSymbol&gt;,&lt;/m_chDecimalSymbol&gt;&lt;m_nGroupingDigits val=&quot;3&quot;/&gt;&lt;m_chGroupingSymbol&gt;.&lt;/m_chGroupingSymbol&gt;&lt;m_chDecimalSymbol17909&gt;,&lt;/m_chDecimalSymbol17909&gt;&lt;m_nGroupingDigits17909 val=&quot;3&quot;/&gt;&lt;m_chGroupingSymbol17909&gt;.&lt;/m_chGroupingSymbol17909&gt;&lt;/m_precDefault&gt;&lt;/CDefaultPrec&gt;&lt;/root&gt;"/>
  <p:tag name="THINKCELLUNDODONOTDELETE" val="1217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ylD72l8DEyMm3l2J987MA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4QiqkZGJ0S6FBCJNsbVf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7vTS55Xki.J_PeRtAqfQ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N5k3zc8ukWC3pDIFS8bz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Iz1GxAb02oHVyGdOENJ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zDLARCzvk2IPqoKOizEI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V7D.iSJPESVBQywRjBBMw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xfcO76koEmRFRgDEXpEA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EnTqKEqkKnOGKDKjh.Aw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uI3_xaCUEaQoEZ5hdG_hw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3ZOEDcizUadj_UbBFv7Z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N5k3zc8ukWC3pDIFS8bz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4QiqkZGJ0S6FBCJNsbVfQ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Iz1GxAb02oHVyGdOENJ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PWNs2yy1EG.cupA2pV0WQ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bjz36L5u0uWZaaXJPQvE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VVWvOJA0.gcV4GR9CCQ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fF3ev35U2CIaklIGMdWA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X0MNAoy7ku1TZvKPFETp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9Xjf._9EyonOBEYb.Bs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kDeCBUGkuOOes4pBQRY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He5jEpk3kyZE4xGpBCLU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STtGAA.kezsP8gm.F1G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lfbo5rL8kqW8bjGF1dwC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N5k3zc8ukWC3pDIFS8bz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wweQsD9SkyJieveYTy8P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lfbo5rL8kqW8bjGF1dwC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Vd.SQIrgEKkExJefPjEz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Iz1GxAb02oHVyGdOENJ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N5k3zc8ukWC3pDIFS8bz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4QiqkZGJ0S6FBCJNsbVf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TtZyUW3jEO4Ys.QZ_ddI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wweQsD9SkyJieveYTy8P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.d2wPfTkuLP_Z8vgpT8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Vd.SQIrgEKkExJefPjEz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Iz1GxAb02oHVyGdOENJ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N5k3zc8ukWC3pDIFS8bz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4QiqkZGJ0S6FBCJNsbVf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phpry1i0kiPwqqF6I.JU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cyrgJ9_50eIX0wnTbzDT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pM16qu1kqEGCHjsw_W3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5g3OG5XfE6jU8KDsX0q4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IVwHWmiikmowFPYUQ0rN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UempUISU.Qa2dpMUmU3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9jm0Wjua0OAL705pRlXO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1Y0pLANsk.h77kTrK97z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L7121fjm0.ElQmRi4M6r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z5uKAXso0.lgbS23lmtO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PI9BovIkG9fpgwJBDgj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KhLiNnNEq2SralJ14uu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4LODrI9ki48pNBufnXk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qRVkiOQdUq0Vi8Wv7asU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3ZOEDcizUadj_UbBFv7Z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N5k3zc8ukWC3pDIFS8bzw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4QiqkZGJ0S6FBCJNsbVfQ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Iz1GxAb02oHVyGdOENJ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p4HyuYMYUScDs4rL3EwY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TCKMUSTdUmU0RvMjPVZo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JK0WSR6W0meZtIxv9Zpa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pJMQnh3AE._v6JQCn.5x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JDI3BV0aGmrLaIASek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3ZOEDcizUadj_UbBFv7Zw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N5k3zc8ukWC3pDIFS8bzw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4QiqkZGJ0S6FBCJNsbVf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5SYqfLbr0.sZTMr2Lc7l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Iz1GxAb02oHVyGdOENJ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FvsYX9u_EmxTbTtdA030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xYkQmQcbk2bcxM3jYoOk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2vs5WTPDk6ro72rtF5d5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ai33jgUuTljK_1Yt9A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2d_BcW8oUyG_IEF3UNjS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3ZOEDcizUadj_UbBFv7Z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iDUwIzJUuux_qKYITqpQ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N5k3zc8ukWC3pDIFS8bz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4QiqkZGJ0S6FBCJNsbVfQ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Iz1GxAb02oHVyGdOENJw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y9TJPIrEqbQkZRvkOYO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7ZmzIBBIUuUTHSDUdFgHQ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idHBlRODUmbpCEi9698LQ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3ZOEDcizUadj_UbBFv7Z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RM61Ai0Nk.Re2Hn92XlI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N5k3zc8ukWC3pDIFS8bzw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4QiqkZGJ0S6FBCJNsbVfQ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lIz1GxAb02oHVyGdOENJw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kzCgzwb0aLOhufyGL5.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FE6SXNvUS4Ovcb_TxMo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PJ9voKh8ECs74E5E3.tH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02E5xrNUW.RNgr2zqbB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3F0n_s5dkaGAafdobSSZg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a.x3ap1UeWQcXqew_MJA"/>
</p:tagLst>
</file>

<file path=ppt/theme/theme1.xml><?xml version="1.0" encoding="utf-8"?>
<a:theme xmlns:a="http://schemas.openxmlformats.org/drawingml/2006/main" name="Тема Office">
  <a:themeElements>
    <a:clrScheme name="АРБ">
      <a:dk1>
        <a:sysClr val="windowText" lastClr="000000"/>
      </a:dk1>
      <a:lt1>
        <a:sysClr val="window" lastClr="FFFFFF"/>
      </a:lt1>
      <a:dk2>
        <a:srgbClr val="174F82"/>
      </a:dk2>
      <a:lt2>
        <a:srgbClr val="FFFFFF"/>
      </a:lt2>
      <a:accent1>
        <a:srgbClr val="C7D9F1"/>
      </a:accent1>
      <a:accent2>
        <a:srgbClr val="94B4FF"/>
      </a:accent2>
      <a:accent3>
        <a:srgbClr val="FFFFFF"/>
      </a:accent3>
      <a:accent4>
        <a:srgbClr val="4F81BD"/>
      </a:accent4>
      <a:accent5>
        <a:srgbClr val="174F82"/>
      </a:accent5>
      <a:accent6>
        <a:srgbClr val="8EB4E3"/>
      </a:accent6>
      <a:hlink>
        <a:srgbClr val="0066CC"/>
      </a:hlink>
      <a:folHlink>
        <a:srgbClr val="174F8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67655</TotalTime>
  <Words>176</Words>
  <Application>Microsoft Office PowerPoint</Application>
  <PresentationFormat>Экран (4:3)</PresentationFormat>
  <Paragraphs>67</Paragraphs>
  <Slides>18</Slides>
  <Notes>17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ＭＳ ゴシック</vt:lpstr>
      <vt:lpstr>Arial</vt:lpstr>
      <vt:lpstr>Calibri</vt:lpstr>
      <vt:lpstr>Times New Roman</vt:lpstr>
      <vt:lpstr>Verdana</vt:lpstr>
      <vt:lpstr>Wingdings</vt:lpstr>
      <vt:lpstr>Тема Office</vt:lpstr>
      <vt:lpstr>think-cell Slide</vt:lpstr>
      <vt:lpstr>Финансовая доступность для МСП</vt:lpstr>
      <vt:lpstr>Презентация PowerPoint</vt:lpstr>
      <vt:lpstr> Поручительства НГС  Корпорация МСП (или РГО) выдают поручительство банку за заемщика – субъект МСП с обязательством возместить банку 50% (70%) невозвращенного кредита.  Это позволяет субъекту МСП: - привлечь кредит в большем размере; - либо просто привлечь кредит, который он раньше не мог привлечь.  Для банка происходит снижение ожидаемого кредитного убытка.         </vt:lpstr>
      <vt:lpstr>Дефолтность портфеля кредитов  </vt:lpstr>
      <vt:lpstr>Корпорация МСП- поручительства</vt:lpstr>
      <vt:lpstr>«Закрашенный» риск остается на банке. </vt:lpstr>
      <vt:lpstr> Портфель зонтичных поручительств  Что получает субъект МСП?  Какой субъект МСП включается в портфель банка с зонтичными поручительствами?      </vt:lpstr>
      <vt:lpstr>Корпорация МСП - поручительства</vt:lpstr>
      <vt:lpstr>Происходит замена заемщиков на более качественных с низкой дефолтностью     </vt:lpstr>
      <vt:lpstr>Корпорация МСП - поручительства</vt:lpstr>
      <vt:lpstr> Портфель зонтичных поручительств  Если у банка есть портфель кредитов, удовлетворяющих требованиям «зонтичных поручительств», то что мешает банку такой портфель завести под «зонтик»?  Чистая выгода банка – снижение потерь до (4,5% - 0,75%)/2 = 3,75%/2=1,875% от размера портфеля.        </vt:lpstr>
      <vt:lpstr> Портфель зонтичных поручительств  Может ли субъект МСП, которому банк не был готов дать кредит, привлечь кредит посредством «зонтика»?   Да, если доля таких кредитов в портфеле, будет не выше 1,875%.  Нет, если доля таких кредитов будет выше 1,875%, т.к. в этом случае возникает некомпенсируемый банку риск.          </vt:lpstr>
      <vt:lpstr> Портфель зонтичных поручительств  Может ли субъект МСП, привлечь кредит в большем размере, посредством «зонтика»?           </vt:lpstr>
      <vt:lpstr>Происходит замена заемщиков на более качественных с низкой дефолтностью     </vt:lpstr>
      <vt:lpstr> Зонтичные поручительства - что удивляет  1. Просрочка по портфелю должна быть ниже среднебанковской просрочки. 2. Средний размер кредита с поручительством в 2,4 раза больше среднего размера кредита субъектам МСП. 3. Ограничение максимального размера кредитной ставки. 4. Размер поручительства – до 1 млрд рублей. 5. Ограничен круг банков, участвующих в выдаче зонтичных поручительств.           </vt:lpstr>
      <vt:lpstr> Зонтичные поручительства   А что получает МСП?  Это позволяет субъекту МСП: - привлечь кредит в большем размере; - либо просто привлечь кредит, который он раньше не мог привлечь.            </vt:lpstr>
      <vt:lpstr>Презентация PowerPoint</vt:lpstr>
      <vt:lpstr>Структура портфеля субъектов МСП*  на 01.01.2023г. в %, данные Банка России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 Grigoryan</dc:creator>
  <cp:lastModifiedBy>Игорь Логинов</cp:lastModifiedBy>
  <cp:revision>2725</cp:revision>
  <cp:lastPrinted>2023-11-22T07:10:39Z</cp:lastPrinted>
  <dcterms:created xsi:type="dcterms:W3CDTF">2011-11-01T09:36:34Z</dcterms:created>
  <dcterms:modified xsi:type="dcterms:W3CDTF">2023-12-20T03:00:41Z</dcterms:modified>
</cp:coreProperties>
</file>