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311" r:id="rId2"/>
    <p:sldId id="293" r:id="rId3"/>
    <p:sldId id="308" r:id="rId4"/>
    <p:sldId id="310" r:id="rId5"/>
  </p:sldIdLst>
  <p:sldSz cx="12192000" cy="6858000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74"/>
  </p:normalViewPr>
  <p:slideViewPr>
    <p:cSldViewPr>
      <p:cViewPr>
        <p:scale>
          <a:sx n="75" d="100"/>
          <a:sy n="75" d="100"/>
        </p:scale>
        <p:origin x="516" y="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07149F6-10FA-40A3-8AF8-19A86934B3FC}" type="datetimeFigureOut">
              <a:rPr lang="ru-RU" smtClean="0"/>
              <a:t>07.04.2021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9751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49688" y="9429751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6C61E31-7D73-40EE-89A5-A314B47760C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518322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F225E3-44D4-48A7-B968-052D77B3337B}" type="datetimeFigureOut">
              <a:rPr lang="ru-RU" smtClean="0"/>
              <a:t>07.04.2021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13332C-608F-4C1D-9042-6BCB02B0731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973686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F225E3-44D4-48A7-B968-052D77B3337B}" type="datetimeFigureOut">
              <a:rPr lang="ru-RU" smtClean="0"/>
              <a:t>07.04.2021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13332C-608F-4C1D-9042-6BCB02B0731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283534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F225E3-44D4-48A7-B968-052D77B3337B}" type="datetimeFigureOut">
              <a:rPr lang="ru-RU" smtClean="0"/>
              <a:t>07.04.2021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13332C-608F-4C1D-9042-6BCB02B0731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653626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F225E3-44D4-48A7-B968-052D77B3337B}" type="datetimeFigureOut">
              <a:rPr lang="ru-RU" smtClean="0"/>
              <a:t>07.04.2021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13332C-608F-4C1D-9042-6BCB02B0731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708304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F225E3-44D4-48A7-B968-052D77B3337B}" type="datetimeFigureOut">
              <a:rPr lang="ru-RU" smtClean="0"/>
              <a:t>07.04.2021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13332C-608F-4C1D-9042-6BCB02B0731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302373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F225E3-44D4-48A7-B968-052D77B3337B}" type="datetimeFigureOut">
              <a:rPr lang="ru-RU" smtClean="0"/>
              <a:t>07.04.2021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13332C-608F-4C1D-9042-6BCB02B0731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916112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F225E3-44D4-48A7-B968-052D77B3337B}" type="datetimeFigureOut">
              <a:rPr lang="ru-RU" smtClean="0"/>
              <a:t>07.04.2021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13332C-608F-4C1D-9042-6BCB02B0731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586335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F225E3-44D4-48A7-B968-052D77B3337B}" type="datetimeFigureOut">
              <a:rPr lang="ru-RU" smtClean="0"/>
              <a:t>07.04.2021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13332C-608F-4C1D-9042-6BCB02B0731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906726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F225E3-44D4-48A7-B968-052D77B3337B}" type="datetimeFigureOut">
              <a:rPr lang="ru-RU" smtClean="0"/>
              <a:t>07.04.2021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13332C-608F-4C1D-9042-6BCB02B0731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694790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F225E3-44D4-48A7-B968-052D77B3337B}" type="datetimeFigureOut">
              <a:rPr lang="ru-RU" smtClean="0"/>
              <a:t>07.04.2021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13332C-608F-4C1D-9042-6BCB02B0731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041748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F225E3-44D4-48A7-B968-052D77B3337B}" type="datetimeFigureOut">
              <a:rPr lang="ru-RU" smtClean="0"/>
              <a:t>07.04.2021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13332C-608F-4C1D-9042-6BCB02B0731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155976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F225E3-44D4-48A7-B968-052D77B3337B}" type="datetimeFigureOut">
              <a:rPr lang="ru-RU" smtClean="0"/>
              <a:t>07.04.2021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13332C-608F-4C1D-9042-6BCB02B0731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713055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="" xmlns:a16="http://schemas.microsoft.com/office/drawing/2014/main" id="{C30D5244-8C0B-754D-8E98-FC240A351F49}"/>
              </a:ext>
            </a:extLst>
          </p:cNvPr>
          <p:cNvSpPr txBox="1"/>
          <p:nvPr/>
        </p:nvSpPr>
        <p:spPr>
          <a:xfrm>
            <a:off x="623392" y="116632"/>
            <a:ext cx="1130525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Расходы на лицензии, внедрение, сопровождение, услуги						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11167130" y="908720"/>
            <a:ext cx="71051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i="1" dirty="0" smtClean="0">
                <a:latin typeface="Arial" panose="020B0604020202020204" pitchFamily="34" charset="0"/>
              </a:rPr>
              <a:t>руб</a:t>
            </a:r>
            <a:r>
              <a:rPr lang="ru-RU" b="1" i="1" dirty="0">
                <a:latin typeface="Arial" panose="020B0604020202020204" pitchFamily="34" charset="0"/>
              </a:rPr>
              <a:t>.</a:t>
            </a:r>
            <a:r>
              <a:rPr lang="ru-RU" dirty="0"/>
              <a:t> </a:t>
            </a: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6610" y="1306813"/>
            <a:ext cx="11341036" cy="16561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5566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="" xmlns:a16="http://schemas.microsoft.com/office/drawing/2014/main" id="{C30D5244-8C0B-754D-8E98-FC240A351F49}"/>
              </a:ext>
            </a:extLst>
          </p:cNvPr>
          <p:cNvSpPr txBox="1"/>
          <p:nvPr/>
        </p:nvSpPr>
        <p:spPr>
          <a:xfrm>
            <a:off x="623392" y="44624"/>
            <a:ext cx="113052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Рейтинги* банков в зависимости от места </a:t>
            </a:r>
            <a:r>
              <a:rPr lang="ru-RU" sz="24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в рейтинге </a:t>
            </a:r>
            <a:r>
              <a:rPr lang="ru-RU" sz="24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по размеру активов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555193" y="873586"/>
            <a:ext cx="7441653" cy="646331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pPr algn="ctr"/>
            <a:r>
              <a:rPr lang="ru-RU" dirty="0" smtClean="0"/>
              <a:t>6 – рейтинги уровня </a:t>
            </a:r>
            <a:r>
              <a:rPr lang="ru-RU" b="1" dirty="0" smtClean="0"/>
              <a:t>ААА</a:t>
            </a:r>
            <a:r>
              <a:rPr lang="ru-RU" dirty="0" smtClean="0"/>
              <a:t>, 5 – рейтинги уровня </a:t>
            </a:r>
            <a:r>
              <a:rPr lang="ru-RU" b="1" dirty="0" smtClean="0"/>
              <a:t>АА</a:t>
            </a:r>
            <a:r>
              <a:rPr lang="ru-RU" dirty="0" smtClean="0"/>
              <a:t>, 4 – рейтинги уровня </a:t>
            </a:r>
            <a:r>
              <a:rPr lang="ru-RU" b="1" dirty="0" smtClean="0"/>
              <a:t>А</a:t>
            </a:r>
            <a:r>
              <a:rPr lang="ru-RU" dirty="0" smtClean="0"/>
              <a:t>, </a:t>
            </a:r>
          </a:p>
          <a:p>
            <a:pPr algn="ctr"/>
            <a:r>
              <a:rPr lang="ru-RU" dirty="0" smtClean="0"/>
              <a:t>3 – рейтинги уровня </a:t>
            </a:r>
            <a:r>
              <a:rPr lang="ru-RU" b="1" dirty="0" smtClean="0"/>
              <a:t>ВВВ</a:t>
            </a:r>
            <a:r>
              <a:rPr lang="ru-RU" dirty="0" smtClean="0"/>
              <a:t>, 2 – рейтинги уровня </a:t>
            </a:r>
            <a:r>
              <a:rPr lang="ru-RU" b="1" dirty="0" smtClean="0"/>
              <a:t>ВВ</a:t>
            </a:r>
            <a:r>
              <a:rPr lang="ru-RU" dirty="0" smtClean="0"/>
              <a:t>, 1 – рейтинги уровня </a:t>
            </a:r>
            <a:r>
              <a:rPr lang="ru-RU" b="1" dirty="0" smtClean="0"/>
              <a:t>В</a:t>
            </a:r>
            <a:endParaRPr lang="ru-RU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479376" y="6453336"/>
            <a:ext cx="28451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i="1" dirty="0" smtClean="0"/>
              <a:t>*По методике РА Эксперт</a:t>
            </a:r>
            <a:endParaRPr lang="ru-RU" i="1" dirty="0"/>
          </a:p>
        </p:txBody>
      </p:sp>
      <p:pic>
        <p:nvPicPr>
          <p:cNvPr id="12" name="Рисунок 1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36" y="1340768"/>
            <a:ext cx="12040644" cy="49747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09405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="" xmlns:a16="http://schemas.microsoft.com/office/drawing/2014/main" id="{C30D5244-8C0B-754D-8E98-FC240A351F49}"/>
              </a:ext>
            </a:extLst>
          </p:cNvPr>
          <p:cNvSpPr txBox="1"/>
          <p:nvPr/>
        </p:nvSpPr>
        <p:spPr>
          <a:xfrm>
            <a:off x="623392" y="116632"/>
            <a:ext cx="113052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Все банки с рейтингами АА- и выше</a:t>
            </a:r>
            <a:endParaRPr lang="ru-RU" sz="2400" b="1" dirty="0">
              <a:solidFill>
                <a:schemeClr val="tx1">
                  <a:lumMod val="65000"/>
                  <a:lumOff val="35000"/>
                </a:schemeClr>
              </a:solidFill>
              <a:latin typeface="+mj-lt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="" xmlns:a16="http://schemas.microsoft.com/office/drawing/2014/main" id="{C30D5244-8C0B-754D-8E98-FC240A351F49}"/>
              </a:ext>
            </a:extLst>
          </p:cNvPr>
          <p:cNvSpPr txBox="1"/>
          <p:nvPr/>
        </p:nvSpPr>
        <p:spPr>
          <a:xfrm>
            <a:off x="421727" y="728063"/>
            <a:ext cx="11439699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1200"/>
              </a:spcAft>
            </a:pPr>
            <a:r>
              <a:rPr lang="ru-RU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Самые высокие рейтинги </a:t>
            </a:r>
            <a:r>
              <a:rPr lang="ru-RU" sz="2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– у </a:t>
            </a:r>
            <a:r>
              <a:rPr lang="ru-RU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банков, получивших </a:t>
            </a:r>
            <a:r>
              <a:rPr lang="ru-RU" sz="2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все виды господдержки</a:t>
            </a:r>
          </a:p>
          <a:p>
            <a:pPr algn="ctr"/>
            <a:r>
              <a:rPr lang="ru-RU" sz="2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Совпадение?</a:t>
            </a:r>
            <a:endParaRPr lang="ru-RU" sz="2400" dirty="0">
              <a:solidFill>
                <a:schemeClr val="tx1">
                  <a:lumMod val="65000"/>
                  <a:lumOff val="35000"/>
                </a:schemeClr>
              </a:solidFill>
              <a:latin typeface="+mj-lt"/>
            </a:endParaRPr>
          </a:p>
        </p:txBody>
      </p:sp>
      <p:pic>
        <p:nvPicPr>
          <p:cNvPr id="18" name="Рисунок 1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3432" y="2078158"/>
            <a:ext cx="10032443" cy="42404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70076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="" xmlns:a16="http://schemas.microsoft.com/office/drawing/2014/main" id="{C30D5244-8C0B-754D-8E98-FC240A351F49}"/>
              </a:ext>
            </a:extLst>
          </p:cNvPr>
          <p:cNvSpPr txBox="1"/>
          <p:nvPr/>
        </p:nvSpPr>
        <p:spPr>
          <a:xfrm>
            <a:off x="623393" y="116632"/>
            <a:ext cx="1188131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Частные не иностранные банки с рейтингом не ниже А-</a:t>
            </a:r>
            <a:endParaRPr lang="ru-RU" sz="2400" b="1" dirty="0">
              <a:solidFill>
                <a:schemeClr val="tx1">
                  <a:lumMod val="65000"/>
                  <a:lumOff val="35000"/>
                </a:schemeClr>
              </a:solidFill>
              <a:latin typeface="+mj-lt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551384" y="692696"/>
            <a:ext cx="10764631" cy="29238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ru-RU" sz="2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Среди </a:t>
            </a:r>
            <a:r>
              <a:rPr lang="ru-RU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частных </a:t>
            </a:r>
            <a:r>
              <a:rPr lang="ru-RU" sz="2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не иностранных </a:t>
            </a:r>
            <a:r>
              <a:rPr lang="ru-RU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банков </a:t>
            </a:r>
            <a:r>
              <a:rPr lang="ru-RU" sz="2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рейтинг не ниже А- имеют </a:t>
            </a:r>
            <a:r>
              <a:rPr lang="ru-RU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только банки первой </a:t>
            </a:r>
            <a:r>
              <a:rPr lang="ru-RU" sz="2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сотни, всего их 8</a:t>
            </a:r>
          </a:p>
          <a:p>
            <a:pPr marL="342900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ru-RU" sz="2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За </a:t>
            </a:r>
            <a:r>
              <a:rPr lang="ru-RU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пределами </a:t>
            </a:r>
            <a:r>
              <a:rPr lang="ru-RU" sz="2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ТОП-50:</a:t>
            </a:r>
          </a:p>
          <a:p>
            <a:pPr marL="800100" lvl="1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ru-RU" sz="2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нет рейтингов </a:t>
            </a:r>
            <a:r>
              <a:rPr lang="ru-RU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выше А</a:t>
            </a:r>
            <a:r>
              <a:rPr lang="ru-RU" sz="2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+ </a:t>
            </a:r>
          </a:p>
          <a:p>
            <a:pPr marL="800100" lvl="1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ru-RU" sz="2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всего 7 банков с рейтингами не ниже А-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93</a:t>
            </a:r>
            <a:r>
              <a:rPr lang="ru-RU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% банков с рейтингами В – за пределами первой сотни</a:t>
            </a:r>
          </a:p>
        </p:txBody>
      </p:sp>
      <p:graphicFrame>
        <p:nvGraphicFramePr>
          <p:cNvPr id="12" name="Таблица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20286556"/>
              </p:ext>
            </p:extLst>
          </p:nvPr>
        </p:nvGraphicFramePr>
        <p:xfrm>
          <a:off x="2729343" y="3739604"/>
          <a:ext cx="6408712" cy="2871342"/>
        </p:xfrm>
        <a:graphic>
          <a:graphicData uri="http://schemas.openxmlformats.org/drawingml/2006/table">
            <a:tbl>
              <a:tblPr/>
              <a:tblGrid>
                <a:gridCol w="3890114"/>
                <a:gridCol w="2518598"/>
              </a:tblGrid>
              <a:tr h="319038">
                <a:tc>
                  <a:txBody>
                    <a:bodyPr/>
                    <a:lstStyle/>
                    <a:p>
                      <a:pPr algn="l" fontAlgn="ctr"/>
                      <a:r>
                        <a:rPr lang="ru-RU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Объект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Рейтинг РА Эксперт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9038">
                <a:tc>
                  <a:txBody>
                    <a:bodyPr/>
                    <a:lstStyle/>
                    <a:p>
                      <a:pPr algn="l" fontAlgn="ctr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АО "Тинькофф Банк"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ruA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9038">
                <a:tc>
                  <a:txBody>
                    <a:bodyPr/>
                    <a:lstStyle/>
                    <a:p>
                      <a:pPr algn="l" fontAlgn="ctr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АО БАНК "СНГБ"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ruA+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9038">
                <a:tc>
                  <a:txBody>
                    <a:bodyPr/>
                    <a:lstStyle/>
                    <a:p>
                      <a:pPr algn="l" fontAlgn="ctr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ООО "Экспобанк"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ruA-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9038">
                <a:tc>
                  <a:txBody>
                    <a:bodyPr/>
                    <a:lstStyle/>
                    <a:p>
                      <a:pPr algn="l" fontAlgn="ctr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"СДМ-БАНК" (ПАО)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ruA-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9038">
                <a:tc>
                  <a:txBody>
                    <a:bodyPr/>
                    <a:lstStyle/>
                    <a:p>
                      <a:pPr algn="l" fontAlgn="ctr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БАНК "ЛЕВОБЕРЕЖНЫЙ" (ПАО)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ruA-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9038">
                <a:tc>
                  <a:txBody>
                    <a:bodyPr/>
                    <a:lstStyle/>
                    <a:p>
                      <a:pPr algn="l" fontAlgn="ctr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АО "БКС Банк"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ruA-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9038">
                <a:tc>
                  <a:txBody>
                    <a:bodyPr/>
                    <a:lstStyle/>
                    <a:p>
                      <a:pPr algn="l" fontAlgn="ctr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ПАО "ЧЕЛЯБИНВЕСТБАНК"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ruA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9038">
                <a:tc>
                  <a:txBody>
                    <a:bodyPr/>
                    <a:lstStyle/>
                    <a:p>
                      <a:pPr algn="l" fontAlgn="ctr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ПАО "ЧЕЛИНДБАНК"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ruA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0937883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5718</TotalTime>
  <Words>170</Words>
  <Application>Microsoft Office PowerPoint</Application>
  <PresentationFormat>Широкоэкранный</PresentationFormat>
  <Paragraphs>33</Paragraphs>
  <Slides>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7" baseType="lpstr">
      <vt:lpstr>Arial</vt:lpstr>
      <vt:lpstr>Calibri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Бычков Кирилл Николаевич</dc:creator>
  <cp:lastModifiedBy>Овчинников Александр Владимирович</cp:lastModifiedBy>
  <cp:revision>136</cp:revision>
  <cp:lastPrinted>2021-04-06T14:46:54Z</cp:lastPrinted>
  <dcterms:created xsi:type="dcterms:W3CDTF">2018-02-19T13:12:34Z</dcterms:created>
  <dcterms:modified xsi:type="dcterms:W3CDTF">2021-04-07T07:52:18Z</dcterms:modified>
</cp:coreProperties>
</file>