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525" r:id="rId5"/>
    <p:sldId id="527" r:id="rId6"/>
    <p:sldId id="530" r:id="rId7"/>
    <p:sldId id="529" r:id="rId8"/>
    <p:sldId id="526" r:id="rId9"/>
    <p:sldId id="531" r:id="rId10"/>
    <p:sldId id="515" r:id="rId11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Гуттаковский Янис Айварсович" initials="ГЯА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9FB"/>
    <a:srgbClr val="D9F5FB"/>
    <a:srgbClr val="7030A0"/>
    <a:srgbClr val="FFFFFF"/>
    <a:srgbClr val="8D95BF"/>
    <a:srgbClr val="AB5282"/>
    <a:srgbClr val="4C3A74"/>
    <a:srgbClr val="353533"/>
    <a:srgbClr val="FF787F"/>
    <a:srgbClr val="8CBB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95133" autoAdjust="0"/>
  </p:normalViewPr>
  <p:slideViewPr>
    <p:cSldViewPr snapToGrid="0">
      <p:cViewPr varScale="1">
        <p:scale>
          <a:sx n="84" d="100"/>
          <a:sy n="84" d="100"/>
        </p:scale>
        <p:origin x="576" y="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7E530-0CBA-48EB-B17D-91110B96F5C6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04BCD-10C8-42A5-ABBA-D5D1FBF78B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491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2E29B-7BB8-44DA-AA47-F32EE10A2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E04EFD-558E-42EB-B3D8-20C5D2FB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E6370-7C3C-486D-986D-DC33B687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99AE-6A35-4C1E-8082-A4A87B5CA5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8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Заключительный слайд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8AA50AB-BEF8-4977-B1F8-52D348030808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A52CD42-D82E-495B-B7E3-D5D0DBA2AEC7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100000">
                <a:schemeClr val="accent2"/>
              </a:gs>
              <a:gs pos="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8" name="Текст 9">
            <a:extLst>
              <a:ext uri="{FF2B5EF4-FFF2-40B4-BE49-F238E27FC236}">
                <a16:creationId xmlns:a16="http://schemas.microsoft.com/office/drawing/2014/main" id="{FE885E8D-9430-4D38-97E0-03CA59A8F8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389" y="4178299"/>
            <a:ext cx="11325224" cy="2303463"/>
          </a:xfr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cap="none" spc="30" baseline="0">
                <a:solidFill>
                  <a:schemeClr val="bg2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Служба по защите прав потребителей </a:t>
            </a:r>
          </a:p>
          <a:p>
            <a:pPr lvl="0"/>
            <a:r>
              <a:rPr lang="ru-RU" dirty="0"/>
              <a:t>финансовых услуг и миноритарных акционеров</a:t>
            </a:r>
          </a:p>
          <a:p>
            <a:pPr lvl="0"/>
            <a:r>
              <a:rPr lang="ru-RU" dirty="0"/>
              <a:t>Пункт приема корреспонденции: Москва, </a:t>
            </a:r>
            <a:r>
              <a:rPr lang="ru-RU" dirty="0" err="1"/>
              <a:t>Сандуновский</a:t>
            </a:r>
            <a:r>
              <a:rPr lang="ru-RU" dirty="0"/>
              <a:t> пер., д. 3, стр. 1, телефон +7 495 621-09-61</a:t>
            </a:r>
          </a:p>
          <a:p>
            <a:pPr lvl="0"/>
            <a:r>
              <a:rPr lang="ru-RU" dirty="0"/>
              <a:t>Почтовый адрес: 107016, Москва, ул. Неглинная, д. 12</a:t>
            </a:r>
          </a:p>
          <a:p>
            <a:pPr lvl="0"/>
            <a:r>
              <a:rPr lang="ru-RU" dirty="0"/>
              <a:t>Контактный центр: 8 800 250-40-72, +7 495 771-91-00</a:t>
            </a:r>
          </a:p>
          <a:p>
            <a:pPr lvl="0"/>
            <a:r>
              <a:rPr lang="ru-RU" dirty="0"/>
              <a:t>Факс: +7 495 621-64-65, +7 495 621-62-88</a:t>
            </a:r>
          </a:p>
          <a:p>
            <a:pPr lvl="0"/>
            <a:r>
              <a:rPr lang="ru-RU" dirty="0"/>
              <a:t>Сайт: www.cbr.ru</a:t>
            </a:r>
          </a:p>
          <a:p>
            <a:pPr lvl="0"/>
            <a:r>
              <a:rPr lang="ru-RU" dirty="0"/>
              <a:t>Электронная почта: fps@cbr.ru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02FD43A-C81A-4B12-B731-C0200E4E9C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64" y="431800"/>
            <a:ext cx="2407485" cy="59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810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Обложка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8AA50AB-BEF8-4977-B1F8-52D348030808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A52CD42-D82E-495B-B7E3-D5D0DBA2AEC7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100000">
                <a:schemeClr val="accent2"/>
              </a:gs>
              <a:gs pos="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04C6BB40-4343-4C50-9834-EF2C038F0E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76339" y="3797299"/>
            <a:ext cx="4062411" cy="2117725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Заголовок раздела в несколько строк</a:t>
            </a:r>
          </a:p>
        </p:txBody>
      </p:sp>
      <p:sp>
        <p:nvSpPr>
          <p:cNvPr id="18" name="Текст 9">
            <a:extLst>
              <a:ext uri="{FF2B5EF4-FFF2-40B4-BE49-F238E27FC236}">
                <a16:creationId xmlns:a16="http://schemas.microsoft.com/office/drawing/2014/main" id="{FE885E8D-9430-4D38-97E0-03CA59A8F8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76339" y="6205566"/>
            <a:ext cx="4062411" cy="276197"/>
          </a:xfrm>
        </p:spPr>
        <p:txBody>
          <a:bodyPr anchor="b"/>
          <a:lstStyle>
            <a:lvl1pPr>
              <a:spcBef>
                <a:spcPts val="0"/>
              </a:spcBef>
              <a:defRPr sz="1800" cap="none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2017</a:t>
            </a:r>
            <a:r>
              <a:rPr lang="ru-RU" dirty="0"/>
              <a:t> г.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FF4B885-5B69-4FE3-925A-37317C9E4C7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64" y="431800"/>
            <a:ext cx="2407485" cy="59654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9924" y="0"/>
            <a:ext cx="6242076" cy="6858000"/>
          </a:xfrm>
          <a:prstGeom prst="rect">
            <a:avLst/>
          </a:prstGeom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2189104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Текст и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2E29B-7BB8-44DA-AA47-F32EE10A2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E04EFD-558E-42EB-B3D8-20C5D2FB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E6370-7C3C-486D-986D-DC33B687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1F273-E229-AB4C-A389-260B3532071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09DE3508-AAB2-4123-AB8D-333ED8A7D1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3388" y="1971675"/>
            <a:ext cx="4591050" cy="4452938"/>
          </a:xfrm>
        </p:spPr>
        <p:txBody>
          <a:bodyPr>
            <a:no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ru-RU" dirty="0"/>
          </a:p>
        </p:txBody>
      </p:sp>
      <p:sp>
        <p:nvSpPr>
          <p:cNvPr id="4" name="Диаграмма 3">
            <a:extLst>
              <a:ext uri="{FF2B5EF4-FFF2-40B4-BE49-F238E27FC236}">
                <a16:creationId xmlns:a16="http://schemas.microsoft.com/office/drawing/2014/main" id="{7D19B8BF-6038-462B-B8EC-3BE4E63232CE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6203950" y="1971675"/>
            <a:ext cx="2674938" cy="4452938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ru-RU"/>
              <a:t>Вставка диаграммы</a:t>
            </a:r>
          </a:p>
        </p:txBody>
      </p:sp>
      <p:sp>
        <p:nvSpPr>
          <p:cNvPr id="9" name="Диаграмма 3">
            <a:extLst>
              <a:ext uri="{FF2B5EF4-FFF2-40B4-BE49-F238E27FC236}">
                <a16:creationId xmlns:a16="http://schemas.microsoft.com/office/drawing/2014/main" id="{167A4ACF-9947-4AF0-89F5-3536622AB2A3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090025" y="1971675"/>
            <a:ext cx="2668586" cy="4452938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ru-RU"/>
              <a:t>Вставка диаграммы</a:t>
            </a:r>
          </a:p>
        </p:txBody>
      </p:sp>
    </p:spTree>
    <p:extLst>
      <p:ext uri="{BB962C8B-B14F-4D97-AF65-F5344CB8AC3E}">
        <p14:creationId xmlns:p14="http://schemas.microsoft.com/office/powerpoint/2010/main" val="128992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5F56CF-2AEF-4193-83AF-48D8AA396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387" y="1107506"/>
            <a:ext cx="11325225" cy="60699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DEABFE4-ED0F-4CD1-9EC3-8D558C175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8153" y="1975652"/>
            <a:ext cx="11320460" cy="276144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342900" lvl="0" indent="-342900">
              <a:buClr>
                <a:schemeClr val="accent3"/>
              </a:buClr>
            </a:pPr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5DE65F-AEC4-42F8-AE14-6CFCF7F12C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57438" y="431800"/>
            <a:ext cx="8439150" cy="3240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0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8F2AC6-6672-44E2-A8A9-32EB812269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14074" y="431801"/>
            <a:ext cx="744537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6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0AA99AE-6A35-4C1E-8082-A4A87B5CA521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1CB045B0-C148-4BCB-A129-CADC19CDA1E7}"/>
              </a:ext>
            </a:extLst>
          </p:cNvPr>
          <p:cNvCxnSpPr/>
          <p:nvPr userDrawn="1"/>
        </p:nvCxnSpPr>
        <p:spPr>
          <a:xfrm>
            <a:off x="433388" y="866775"/>
            <a:ext cx="11325225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D8C4910-12A5-47A1-A219-F6CDF997B2A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388" y="437814"/>
            <a:ext cx="1237966" cy="304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9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9" r:id="rId2"/>
    <p:sldLayoutId id="2147483670" r:id="rId3"/>
    <p:sldLayoutId id="2147483671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lang="ru-RU" sz="1600" kern="120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lang="ru-RU" sz="1600" kern="120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lang="ru-RU" sz="1600" kern="120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lang="ru-RU" sz="1600" kern="120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lang="ru-RU" sz="1600" kern="120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047" userDrawn="1">
          <p15:clr>
            <a:srgbClr val="F26B43"/>
          </p15:clr>
        </p15:guide>
        <p15:guide id="2" pos="7407" userDrawn="1">
          <p15:clr>
            <a:srgbClr val="F26B43"/>
          </p15:clr>
        </p15:guide>
        <p15:guide id="3" pos="273" userDrawn="1">
          <p15:clr>
            <a:srgbClr val="F26B43"/>
          </p15:clr>
        </p15:guide>
        <p15:guide id="4" orient="horz" pos="272" userDrawn="1">
          <p15:clr>
            <a:srgbClr val="F26B43"/>
          </p15:clr>
        </p15:guide>
        <p15:guide id="5" pos="879" userDrawn="1">
          <p15:clr>
            <a:srgbClr val="F26B43"/>
          </p15:clr>
        </p15:guide>
        <p15:guide id="6" pos="741" userDrawn="1">
          <p15:clr>
            <a:srgbClr val="F26B43"/>
          </p15:clr>
        </p15:guide>
        <p15:guide id="7" pos="1368" userDrawn="1">
          <p15:clr>
            <a:srgbClr val="F26B43"/>
          </p15:clr>
        </p15:guide>
        <p15:guide id="8" pos="1485" userDrawn="1">
          <p15:clr>
            <a:srgbClr val="F26B43"/>
          </p15:clr>
        </p15:guide>
        <p15:guide id="9" pos="1952" userDrawn="1">
          <p15:clr>
            <a:srgbClr val="F26B43"/>
          </p15:clr>
        </p15:guide>
        <p15:guide id="10" pos="2090" userDrawn="1">
          <p15:clr>
            <a:srgbClr val="F26B43"/>
          </p15:clr>
        </p15:guide>
        <p15:guide id="11" pos="2547" userDrawn="1">
          <p15:clr>
            <a:srgbClr val="F26B43"/>
          </p15:clr>
        </p15:guide>
        <p15:guide id="12" pos="2696" userDrawn="1">
          <p15:clr>
            <a:srgbClr val="F26B43"/>
          </p15:clr>
        </p15:guide>
        <p15:guide id="13" pos="3165" userDrawn="1">
          <p15:clr>
            <a:srgbClr val="F26B43"/>
          </p15:clr>
        </p15:guide>
        <p15:guide id="14" pos="3300" userDrawn="1">
          <p15:clr>
            <a:srgbClr val="F26B43"/>
          </p15:clr>
        </p15:guide>
        <p15:guide id="15" pos="3772" userDrawn="1">
          <p15:clr>
            <a:srgbClr val="F26B43"/>
          </p15:clr>
        </p15:guide>
        <p15:guide id="16" pos="3908" userDrawn="1">
          <p15:clr>
            <a:srgbClr val="F26B43"/>
          </p15:clr>
        </p15:guide>
        <p15:guide id="17" pos="4377" userDrawn="1">
          <p15:clr>
            <a:srgbClr val="F26B43"/>
          </p15:clr>
        </p15:guide>
        <p15:guide id="18" pos="4512" userDrawn="1">
          <p15:clr>
            <a:srgbClr val="F26B43"/>
          </p15:clr>
        </p15:guide>
        <p15:guide id="19" pos="4985" userDrawn="1">
          <p15:clr>
            <a:srgbClr val="F26B43"/>
          </p15:clr>
        </p15:guide>
        <p15:guide id="20" pos="5118" userDrawn="1">
          <p15:clr>
            <a:srgbClr val="F26B43"/>
          </p15:clr>
        </p15:guide>
        <p15:guide id="21" pos="5589" userDrawn="1">
          <p15:clr>
            <a:srgbClr val="F26B43"/>
          </p15:clr>
        </p15:guide>
        <p15:guide id="22" pos="5726" userDrawn="1">
          <p15:clr>
            <a:srgbClr val="F26B43"/>
          </p15:clr>
        </p15:guide>
        <p15:guide id="23" pos="6195" userDrawn="1">
          <p15:clr>
            <a:srgbClr val="F26B43"/>
          </p15:clr>
        </p15:guide>
        <p15:guide id="24" pos="6332" userDrawn="1">
          <p15:clr>
            <a:srgbClr val="F26B43"/>
          </p15:clr>
        </p15:guide>
        <p15:guide id="25" pos="6801" userDrawn="1">
          <p15:clr>
            <a:srgbClr val="F26B43"/>
          </p15:clr>
        </p15:guide>
        <p15:guide id="26" pos="6938" userDrawn="1">
          <p15:clr>
            <a:srgbClr val="F26B43"/>
          </p15:clr>
        </p15:guide>
        <p15:guide id="27" orient="horz" pos="2160" userDrawn="1">
          <p15:clr>
            <a:srgbClr val="F26B43"/>
          </p15:clr>
        </p15:guide>
        <p15:guide id="28" orient="horz" pos="696" userDrawn="1">
          <p15:clr>
            <a:srgbClr val="F26B43"/>
          </p15:clr>
        </p15:guide>
        <p15:guide id="29" orient="horz" pos="1242" userDrawn="1">
          <p15:clr>
            <a:srgbClr val="F26B43"/>
          </p15:clr>
        </p15:guide>
        <p15:guide id="30" orient="horz" pos="10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59" Type="http://schemas.openxmlformats.org/officeDocument/2006/relationships/image" Target="../media/image67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59" Type="http://schemas.openxmlformats.org/officeDocument/2006/relationships/image" Target="../media/image67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59" Type="http://schemas.openxmlformats.org/officeDocument/2006/relationships/image" Target="../media/image67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115" Type="http://schemas.openxmlformats.org/officeDocument/2006/relationships/image" Target="../media/image81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1">
            <a:extLst>
              <a:ext uri="{FF2B5EF4-FFF2-40B4-BE49-F238E27FC236}">
                <a16:creationId xmlns:a16="http://schemas.microsoft.com/office/drawing/2014/main" id="{6D32CE10-D78F-4CAF-B675-5D537BB173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76339" y="3492499"/>
            <a:ext cx="4870234" cy="2628901"/>
          </a:xfrm>
        </p:spPr>
        <p:txBody>
          <a:bodyPr/>
          <a:lstStyle/>
          <a:p>
            <a:pPr marL="0" indent="0">
              <a:buNone/>
            </a:pPr>
            <a:r>
              <a:rPr lang="ru-RU" cap="none" spc="0" dirty="0" smtClean="0"/>
              <a:t>Совершенствование регулирования защиты прав потребителей банковских услуг</a:t>
            </a:r>
          </a:p>
          <a:p>
            <a:pPr marL="0" indent="0">
              <a:buNone/>
            </a:pPr>
            <a:endParaRPr lang="ru-RU" sz="1800" cap="none" spc="0" dirty="0" smtClean="0"/>
          </a:p>
          <a:p>
            <a:pPr marL="0" indent="0">
              <a:buNone/>
            </a:pPr>
            <a:endParaRPr lang="ru-RU" sz="1800" cap="none" spc="0" dirty="0" smtClean="0"/>
          </a:p>
          <a:p>
            <a:pPr marL="0" indent="0">
              <a:buNone/>
            </a:pPr>
            <a:r>
              <a:rPr lang="ru-RU" sz="1800" cap="none" spc="0" dirty="0"/>
              <a:t>Елена </a:t>
            </a:r>
            <a:r>
              <a:rPr lang="ru-RU" sz="1800" cap="none" spc="0" dirty="0" smtClean="0"/>
              <a:t>Ненахова</a:t>
            </a:r>
            <a:r>
              <a:rPr lang="ru-RU" sz="1600" cap="none" spc="0" dirty="0" smtClean="0"/>
              <a:t>,</a:t>
            </a:r>
            <a:endParaRPr lang="en-US" sz="1600" cap="none" spc="0" dirty="0"/>
          </a:p>
          <a:p>
            <a:pPr marL="0" indent="0">
              <a:spcBef>
                <a:spcPts val="600"/>
              </a:spcBef>
              <a:buNone/>
            </a:pPr>
            <a:r>
              <a:rPr lang="ru-RU" sz="1400" cap="none" spc="0" dirty="0" smtClean="0"/>
              <a:t>заместитель руководителя </a:t>
            </a:r>
            <a:r>
              <a:rPr lang="ru-RU" sz="1400" cap="none" spc="0" dirty="0"/>
              <a:t>Службы по </a:t>
            </a:r>
            <a:r>
              <a:rPr lang="ru-RU" sz="1400" cap="none" spc="0" dirty="0" smtClean="0"/>
              <a:t>защите</a:t>
            </a:r>
            <a:br>
              <a:rPr lang="ru-RU" sz="1400" cap="none" spc="0" dirty="0" smtClean="0"/>
            </a:br>
            <a:r>
              <a:rPr lang="ru-RU" sz="1400" cap="none" spc="0" dirty="0" smtClean="0"/>
              <a:t>прав потребителей и </a:t>
            </a:r>
            <a:r>
              <a:rPr lang="ru-RU" sz="1400" cap="none" spc="0" dirty="0"/>
              <a:t>обеспечению доступности финансовых </a:t>
            </a:r>
            <a:r>
              <a:rPr lang="ru-RU" sz="1400" cap="none" spc="0" dirty="0" smtClean="0"/>
              <a:t>услуг</a:t>
            </a:r>
            <a:endParaRPr lang="ru-RU" sz="1400" cap="none" spc="0" dirty="0"/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22FE3864-6570-415C-B3DA-EE5E1FDABE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76339" y="6493891"/>
            <a:ext cx="4062411" cy="276197"/>
          </a:xfrm>
        </p:spPr>
        <p:txBody>
          <a:bodyPr/>
          <a:lstStyle/>
          <a:p>
            <a:pPr marL="0" indent="0">
              <a:buNone/>
            </a:pPr>
            <a:r>
              <a:rPr lang="ru-RU" sz="1600" dirty="0" smtClean="0"/>
              <a:t>Апрель 2021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8148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99AE-6A35-4C1E-8082-A4A87B5CA521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586984" y="1372493"/>
            <a:ext cx="63002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ea typeface="Calibri" panose="020F0502020204030204" pitchFamily="34" charset="0"/>
              </a:rPr>
              <a:t>Совершенствование законодательства</a:t>
            </a:r>
            <a:br>
              <a:rPr lang="ru-RU" sz="2000" dirty="0">
                <a:ea typeface="Calibri" panose="020F0502020204030204" pitchFamily="34" charset="0"/>
              </a:rPr>
            </a:br>
            <a:r>
              <a:rPr lang="ru-RU" sz="2000" dirty="0">
                <a:ea typeface="Calibri" panose="020F0502020204030204" pitchFamily="34" charset="0"/>
              </a:rPr>
              <a:t>о потребительском кредитовании и устранение неопределенностей в </a:t>
            </a:r>
            <a:r>
              <a:rPr lang="ru-RU" sz="2000" dirty="0" err="1">
                <a:ea typeface="Calibri" panose="020F0502020204030204" pitchFamily="34" charset="0"/>
              </a:rPr>
              <a:t>правоприменении</a:t>
            </a:r>
            <a:r>
              <a:rPr lang="ru-RU" sz="2000" dirty="0">
                <a:ea typeface="Calibri" panose="020F0502020204030204" pitchFamily="34" charset="0"/>
              </a:rPr>
              <a:t>,</a:t>
            </a:r>
            <a:br>
              <a:rPr lang="ru-RU" sz="2000" dirty="0">
                <a:ea typeface="Calibri" panose="020F0502020204030204" pitchFamily="34" charset="0"/>
              </a:rPr>
            </a:br>
            <a:r>
              <a:rPr lang="ru-RU" sz="2000" dirty="0">
                <a:ea typeface="Calibri" panose="020F0502020204030204" pitchFamily="34" charset="0"/>
              </a:rPr>
              <a:t>повышение защиты прав и интересов заемщиков, а также уточнение прав и обязанностей сторон потребительского кредита (займа</a:t>
            </a:r>
            <a:r>
              <a:rPr lang="ru-RU" sz="2000" dirty="0" smtClean="0">
                <a:ea typeface="Calibri" panose="020F0502020204030204" pitchFamily="34" charset="0"/>
              </a:rPr>
              <a:t>)</a:t>
            </a:r>
            <a:endParaRPr lang="ru-RU" sz="2000" dirty="0">
              <a:ea typeface="Calibri" panose="020F0502020204030204" pitchFamily="34" charset="0"/>
            </a:endParaRPr>
          </a:p>
        </p:txBody>
      </p:sp>
      <p:sp>
        <p:nvSpPr>
          <p:cNvPr id="8" name="Вертикальный свиток 7"/>
          <p:cNvSpPr/>
          <p:nvPr/>
        </p:nvSpPr>
        <p:spPr>
          <a:xfrm flipH="1">
            <a:off x="485406" y="1098833"/>
            <a:ext cx="5028426" cy="2794091"/>
          </a:xfrm>
          <a:prstGeom prst="verticalScroll">
            <a:avLst>
              <a:gd name="adj" fmla="val 10757"/>
            </a:avLst>
          </a:prstGeom>
          <a:noFill/>
          <a:ln w="12700">
            <a:solidFill>
              <a:schemeClr val="accent3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Проект федерального закона</a:t>
            </a:r>
            <a:b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</a:b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№ 942236-7 «О </a:t>
            </a:r>
            <a: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  <a:t>внесении изменений в </a:t>
            </a: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Федеральный закон</a:t>
            </a:r>
            <a:b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</a:b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«О потребительском </a:t>
            </a:r>
            <a: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  <a:t>кредите (займе)»</a:t>
            </a:r>
          </a:p>
          <a:p>
            <a:pPr algn="ctr">
              <a:spcBef>
                <a:spcPts val="600"/>
              </a:spcBef>
            </a:pPr>
            <a:r>
              <a:rPr lang="ru-RU" dirty="0" smtClean="0">
                <a:solidFill>
                  <a:schemeClr val="tx1"/>
                </a:solidFill>
                <a:ea typeface="Calibri" panose="020F0502020204030204" pitchFamily="34" charset="0"/>
              </a:rPr>
              <a:t>(</a:t>
            </a:r>
            <a:r>
              <a:rPr lang="ru-RU" dirty="0">
                <a:solidFill>
                  <a:schemeClr val="tx1"/>
                </a:solidFill>
                <a:ea typeface="Calibri" panose="020F0502020204030204" pitchFamily="34" charset="0"/>
              </a:rPr>
              <a:t>принят Государственной Думой</a:t>
            </a:r>
            <a:br>
              <a:rPr lang="ru-RU" dirty="0">
                <a:solidFill>
                  <a:schemeClr val="tx1"/>
                </a:solidFill>
                <a:ea typeface="Calibri" panose="020F0502020204030204" pitchFamily="34" charset="0"/>
              </a:rPr>
            </a:br>
            <a:r>
              <a:rPr lang="ru-RU" dirty="0">
                <a:solidFill>
                  <a:schemeClr val="tx1"/>
                </a:solidFill>
                <a:ea typeface="Calibri" panose="020F0502020204030204" pitchFamily="34" charset="0"/>
              </a:rPr>
              <a:t>в первом чтении 09.07.2020</a:t>
            </a:r>
            <a:r>
              <a:rPr lang="ru-RU" dirty="0" smtClean="0">
                <a:solidFill>
                  <a:schemeClr val="tx1"/>
                </a:solidFill>
                <a:ea typeface="Calibri" panose="020F0502020204030204" pitchFamily="34" charset="0"/>
              </a:rPr>
              <a:t>)</a:t>
            </a:r>
            <a:endParaRPr lang="ru-RU" dirty="0">
              <a:solidFill>
                <a:schemeClr val="tx1"/>
              </a:solidFill>
              <a:ea typeface="Calibri" panose="020F050202020403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44A5EA9-F463-4727-86D9-9BF6402799C6}"/>
              </a:ext>
            </a:extLst>
          </p:cNvPr>
          <p:cNvSpPr/>
          <p:nvPr/>
        </p:nvSpPr>
        <p:spPr>
          <a:xfrm>
            <a:off x="1876943" y="362968"/>
            <a:ext cx="9498228" cy="461665"/>
          </a:xfrm>
          <a:prstGeom prst="rect">
            <a:avLst/>
          </a:prstGeom>
        </p:spPr>
        <p:txBody>
          <a:bodyPr vert="horz" lIns="0" tIns="0" rIns="0" bIns="0" rtlCol="0" anchor="ctr"/>
          <a:lstStyle/>
          <a:p>
            <a:r>
              <a:rPr lang="ru-RU" altLang="ru-RU" sz="2000" dirty="0">
                <a:solidFill>
                  <a:srgbClr val="0062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Планируемые законодательные </a:t>
            </a:r>
            <a:r>
              <a:rPr lang="ru-RU" altLang="ru-RU" sz="2000" dirty="0" smtClean="0">
                <a:solidFill>
                  <a:srgbClr val="0062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</a:t>
            </a:r>
            <a:endParaRPr lang="ru-RU" altLang="ru-RU" sz="2000" dirty="0">
              <a:solidFill>
                <a:srgbClr val="0062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40662" y="4050792"/>
            <a:ext cx="11146538" cy="266090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>
              <a:spcAft>
                <a:spcPts val="600"/>
              </a:spcAft>
            </a:pPr>
            <a:r>
              <a:rPr lang="ru-RU" sz="1600" dirty="0">
                <a:ea typeface="Calibri" panose="020F0502020204030204" pitchFamily="34" charset="0"/>
              </a:rPr>
              <a:t>Уточнен порядок расчета полной стоимости потребительского кредита (займа) (ПСК), а также предельного размера неустойки (пени, штрафа) за неисполнение (ненадлежащее исполнение) </a:t>
            </a:r>
            <a:r>
              <a:rPr lang="ru-RU" sz="1600" dirty="0" smtClean="0">
                <a:ea typeface="Calibri" panose="020F0502020204030204" pitchFamily="34" charset="0"/>
              </a:rPr>
              <a:t>договора</a:t>
            </a:r>
            <a:endParaRPr lang="ru-RU" sz="1600" dirty="0">
              <a:ea typeface="Calibri" panose="020F050202020403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1600" dirty="0" smtClean="0">
                <a:ea typeface="Calibri" panose="020F0502020204030204" pitchFamily="34" charset="0"/>
              </a:rPr>
              <a:t>Закреплен механизм </a:t>
            </a:r>
            <a:r>
              <a:rPr lang="ru-RU" sz="1600" dirty="0">
                <a:ea typeface="Calibri" panose="020F0502020204030204" pitchFamily="34" charset="0"/>
              </a:rPr>
              <a:t>предотвращения практики навязывания дополнительных услуг при заключении договора потребительского кредита (займа</a:t>
            </a:r>
            <a:r>
              <a:rPr lang="ru-RU" sz="1600" dirty="0" smtClean="0">
                <a:ea typeface="Calibri" panose="020F0502020204030204" pitchFamily="34" charset="0"/>
              </a:rPr>
              <a:t>)</a:t>
            </a:r>
            <a:endParaRPr lang="en-US" sz="1600" dirty="0" smtClean="0">
              <a:ea typeface="Calibri" panose="020F050202020403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1600" dirty="0" smtClean="0">
                <a:ea typeface="Calibri" panose="020F0502020204030204" pitchFamily="34" charset="0"/>
              </a:rPr>
              <a:t>Включены </a:t>
            </a:r>
            <a:r>
              <a:rPr lang="ru-RU" sz="1600" dirty="0">
                <a:ea typeface="Calibri" panose="020F0502020204030204" pitchFamily="34" charset="0"/>
              </a:rPr>
              <a:t>положения, пресекающие практику включения в договор потребительского кредита (займа) условия, обязывающего заемщика обеспечивать наличие на счете неснижаемого остатка денежных средств или суммы, достаточной для погашения последующего платежа.</a:t>
            </a:r>
          </a:p>
          <a:p>
            <a:pPr algn="just">
              <a:spcAft>
                <a:spcPts val="600"/>
              </a:spcAft>
            </a:pPr>
            <a:r>
              <a:rPr lang="ru-RU" sz="1600" dirty="0" smtClean="0">
                <a:ea typeface="Calibri" panose="020F0502020204030204" pitchFamily="34" charset="0"/>
              </a:rPr>
              <a:t>Установлено </a:t>
            </a:r>
            <a:r>
              <a:rPr lang="ru-RU" sz="1600" dirty="0">
                <a:ea typeface="Calibri" panose="020F0502020204030204" pitchFamily="34" charset="0"/>
              </a:rPr>
              <a:t>требование об ограничении ПСК по договорам потребительского кредита (займа), обязательства заемщика по которым обеспечены </a:t>
            </a:r>
            <a:r>
              <a:rPr lang="ru-RU" sz="1600" dirty="0" smtClean="0">
                <a:ea typeface="Calibri" panose="020F0502020204030204" pitchFamily="34" charset="0"/>
              </a:rPr>
              <a:t>ипотекой</a:t>
            </a:r>
            <a:endParaRPr lang="ru-RU" sz="1600" dirty="0">
              <a:ea typeface="Calibri" panose="020F0502020204030204" pitchFamily="34" charset="0"/>
            </a:endParaRPr>
          </a:p>
        </p:txBody>
      </p:sp>
      <p:pic>
        <p:nvPicPr>
          <p:cNvPr id="19" name="Рисунок 18" descr="Флажок">
            <a:extLst>
              <a:ext uri="{FF2B5EF4-FFF2-40B4-BE49-F238E27FC236}">
                <a16:creationId xmlns:a16="http://schemas.microsoft.com/office/drawing/2014/main" id="{E294E9B9-4EB7-41DE-9B44-B5C240CC683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9"/>
              </a:ext>
            </a:extLst>
          </a:blip>
          <a:stretch>
            <a:fillRect/>
          </a:stretch>
        </p:blipFill>
        <p:spPr>
          <a:xfrm>
            <a:off x="379696" y="4632231"/>
            <a:ext cx="360966" cy="360966"/>
          </a:xfrm>
          <a:prstGeom prst="rect">
            <a:avLst/>
          </a:prstGeom>
        </p:spPr>
      </p:pic>
      <p:pic>
        <p:nvPicPr>
          <p:cNvPr id="13" name="Рисунок 12" descr="Флажок">
            <a:extLst>
              <a:ext uri="{FF2B5EF4-FFF2-40B4-BE49-F238E27FC236}">
                <a16:creationId xmlns:a16="http://schemas.microsoft.com/office/drawing/2014/main" id="{E294E9B9-4EB7-41DE-9B44-B5C240CC683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9"/>
              </a:ext>
            </a:extLst>
          </a:blip>
          <a:stretch>
            <a:fillRect/>
          </a:stretch>
        </p:blipFill>
        <p:spPr>
          <a:xfrm>
            <a:off x="379696" y="4053694"/>
            <a:ext cx="360966" cy="360966"/>
          </a:xfrm>
          <a:prstGeom prst="rect">
            <a:avLst/>
          </a:prstGeom>
        </p:spPr>
      </p:pic>
      <p:pic>
        <p:nvPicPr>
          <p:cNvPr id="14" name="Рисунок 13" descr="Флажок">
            <a:extLst>
              <a:ext uri="{FF2B5EF4-FFF2-40B4-BE49-F238E27FC236}">
                <a16:creationId xmlns:a16="http://schemas.microsoft.com/office/drawing/2014/main" id="{E294E9B9-4EB7-41DE-9B44-B5C240CC683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9"/>
              </a:ext>
            </a:extLst>
          </a:blip>
          <a:stretch>
            <a:fillRect/>
          </a:stretch>
        </p:blipFill>
        <p:spPr>
          <a:xfrm>
            <a:off x="379696" y="5200761"/>
            <a:ext cx="360966" cy="360966"/>
          </a:xfrm>
          <a:prstGeom prst="rect">
            <a:avLst/>
          </a:prstGeom>
        </p:spPr>
      </p:pic>
      <p:pic>
        <p:nvPicPr>
          <p:cNvPr id="16" name="Рисунок 15" descr="Флажок">
            <a:extLst>
              <a:ext uri="{FF2B5EF4-FFF2-40B4-BE49-F238E27FC236}">
                <a16:creationId xmlns:a16="http://schemas.microsoft.com/office/drawing/2014/main" id="{E294E9B9-4EB7-41DE-9B44-B5C240CC683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9"/>
              </a:ext>
            </a:extLst>
          </a:blip>
          <a:stretch>
            <a:fillRect/>
          </a:stretch>
        </p:blipFill>
        <p:spPr>
          <a:xfrm>
            <a:off x="379696" y="5966190"/>
            <a:ext cx="360966" cy="360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29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99AE-6A35-4C1E-8082-A4A87B5CA521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8" name="Вертикальный свиток 7"/>
          <p:cNvSpPr/>
          <p:nvPr/>
        </p:nvSpPr>
        <p:spPr>
          <a:xfrm flipH="1">
            <a:off x="485406" y="1098833"/>
            <a:ext cx="4882122" cy="5329399"/>
          </a:xfrm>
          <a:prstGeom prst="verticalScroll">
            <a:avLst>
              <a:gd name="adj" fmla="val 4756"/>
            </a:avLst>
          </a:prstGeom>
          <a:noFill/>
          <a:ln w="12700"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Проект федерального закона </a:t>
            </a:r>
            <a:b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</a:b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№ 1098730-7 «О внесении </a:t>
            </a:r>
            <a: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  <a:t>изменений в </a:t>
            </a: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отдельные законодательные </a:t>
            </a:r>
            <a: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  <a:t>акты</a:t>
            </a:r>
            <a:b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  <a:t>Российской </a:t>
            </a: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Федерации</a:t>
            </a:r>
            <a: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  <a:t>»</a:t>
            </a:r>
            <a:b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  <a:t>(</a:t>
            </a: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в </a:t>
            </a:r>
            <a: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  <a:t>части определения </a:t>
            </a: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объема </a:t>
            </a:r>
            <a: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  <a:t>информации, предоставляемой </a:t>
            </a: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потребителю – физическому лицу</a:t>
            </a:r>
            <a:b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</a:b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при заключении финансового договора, и об </a:t>
            </a:r>
            <a: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  <a:t>ограничениях</a:t>
            </a:r>
            <a:b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  <a:t>на совершение </a:t>
            </a: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финансовых сделок с или за счет физических лиц, не являющихся квалифицированными инвесторами</a:t>
            </a:r>
            <a: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  <a:t>)»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44A5EA9-F463-4727-86D9-9BF6402799C6}"/>
              </a:ext>
            </a:extLst>
          </p:cNvPr>
          <p:cNvSpPr/>
          <p:nvPr/>
        </p:nvSpPr>
        <p:spPr>
          <a:xfrm>
            <a:off x="1876943" y="362968"/>
            <a:ext cx="9498228" cy="461665"/>
          </a:xfrm>
          <a:prstGeom prst="rect">
            <a:avLst/>
          </a:prstGeom>
        </p:spPr>
        <p:txBody>
          <a:bodyPr vert="horz" lIns="0" tIns="0" rIns="0" bIns="0" rtlCol="0" anchor="ctr"/>
          <a:lstStyle/>
          <a:p>
            <a:r>
              <a:rPr lang="ru-RU" altLang="ru-RU" sz="2000" dirty="0">
                <a:solidFill>
                  <a:srgbClr val="0062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Планируемые законодательные </a:t>
            </a:r>
            <a:r>
              <a:rPr lang="ru-RU" altLang="ru-RU" sz="2000" dirty="0" smtClean="0">
                <a:solidFill>
                  <a:srgbClr val="0062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</a:t>
            </a:r>
            <a:endParaRPr lang="ru-RU" altLang="ru-RU" sz="2000" dirty="0">
              <a:solidFill>
                <a:srgbClr val="0062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824728" y="1098833"/>
            <a:ext cx="5788152" cy="4643599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>
              <a:spcAft>
                <a:spcPts val="600"/>
              </a:spcAft>
            </a:pPr>
            <a:r>
              <a:rPr lang="ru-RU" dirty="0">
                <a:ea typeface="Calibri" panose="020F0502020204030204" pitchFamily="34" charset="0"/>
              </a:rPr>
              <a:t>Установлены требования об обеспечении финансовой организацией предоставления физическому лицу необходимой и достоверной информации о соответствующем договоре, в том числе о его условиях и рисках, связанных с его исполнением</a:t>
            </a:r>
            <a:r>
              <a:rPr lang="ru-RU" dirty="0" smtClean="0"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600"/>
              </a:spcAft>
            </a:pPr>
            <a:endParaRPr lang="ru-RU" dirty="0">
              <a:ea typeface="Calibri" panose="020F050202020403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dirty="0" smtClean="0">
                <a:ea typeface="Calibri" panose="020F0502020204030204" pitchFamily="34" charset="0"/>
              </a:rPr>
              <a:t>Предусмотрены </a:t>
            </a:r>
            <a:r>
              <a:rPr lang="ru-RU" dirty="0">
                <a:ea typeface="Calibri" panose="020F0502020204030204" pitchFamily="34" charset="0"/>
              </a:rPr>
              <a:t>ограничения на совершение сделок по приобретению инструментов с повышенными рисками с или за счет физических </a:t>
            </a:r>
            <a:r>
              <a:rPr lang="ru-RU" dirty="0" smtClean="0">
                <a:ea typeface="Calibri" panose="020F0502020204030204" pitchFamily="34" charset="0"/>
              </a:rPr>
              <a:t/>
            </a:r>
            <a:br>
              <a:rPr lang="ru-RU" dirty="0" smtClean="0">
                <a:ea typeface="Calibri" panose="020F0502020204030204" pitchFamily="34" charset="0"/>
              </a:rPr>
            </a:br>
            <a:r>
              <a:rPr lang="ru-RU" dirty="0" smtClean="0">
                <a:ea typeface="Calibri" panose="020F0502020204030204" pitchFamily="34" charset="0"/>
              </a:rPr>
              <a:t>лиц –  неквалифицированных инвесторов</a:t>
            </a:r>
          </a:p>
          <a:p>
            <a:pPr algn="just">
              <a:spcAft>
                <a:spcPts val="600"/>
              </a:spcAft>
            </a:pPr>
            <a:endParaRPr lang="ru-RU" dirty="0" smtClean="0">
              <a:ea typeface="Calibri" panose="020F050202020403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dirty="0" smtClean="0">
                <a:ea typeface="Calibri" panose="020F0502020204030204" pitchFamily="34" charset="0"/>
              </a:rPr>
              <a:t>Законопроект внесен </a:t>
            </a:r>
            <a:r>
              <a:rPr lang="ru-RU" dirty="0">
                <a:ea typeface="Calibri" panose="020F0502020204030204" pitchFamily="34" charset="0"/>
              </a:rPr>
              <a:t>в Государственную Думу 21.01.2021, принят в первом чтении </a:t>
            </a:r>
            <a:r>
              <a:rPr lang="ru-RU" dirty="0" smtClean="0">
                <a:ea typeface="Calibri" panose="020F0502020204030204" pitchFamily="34" charset="0"/>
              </a:rPr>
              <a:t>10.03.2021</a:t>
            </a:r>
            <a:endParaRPr lang="ru-RU" dirty="0">
              <a:ea typeface="Calibri" panose="020F0502020204030204" pitchFamily="34" charset="0"/>
            </a:endParaRPr>
          </a:p>
          <a:p>
            <a:pPr algn="just">
              <a:spcAft>
                <a:spcPts val="600"/>
              </a:spcAft>
            </a:pPr>
            <a:endParaRPr lang="ru-RU" dirty="0">
              <a:ea typeface="Calibri" panose="020F0502020204030204" pitchFamily="34" charset="0"/>
            </a:endParaRPr>
          </a:p>
        </p:txBody>
      </p:sp>
      <p:pic>
        <p:nvPicPr>
          <p:cNvPr id="19" name="Рисунок 18" descr="Флажок">
            <a:extLst>
              <a:ext uri="{FF2B5EF4-FFF2-40B4-BE49-F238E27FC236}">
                <a16:creationId xmlns:a16="http://schemas.microsoft.com/office/drawing/2014/main" id="{E294E9B9-4EB7-41DE-9B44-B5C240CC683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9"/>
              </a:ext>
            </a:extLst>
          </a:blip>
          <a:stretch>
            <a:fillRect/>
          </a:stretch>
        </p:blipFill>
        <p:spPr>
          <a:xfrm>
            <a:off x="5466711" y="3167913"/>
            <a:ext cx="360966" cy="360966"/>
          </a:xfrm>
          <a:prstGeom prst="rect">
            <a:avLst/>
          </a:prstGeom>
        </p:spPr>
      </p:pic>
      <p:pic>
        <p:nvPicPr>
          <p:cNvPr id="14" name="Рисунок 13" descr="Флажок">
            <a:extLst>
              <a:ext uri="{FF2B5EF4-FFF2-40B4-BE49-F238E27FC236}">
                <a16:creationId xmlns:a16="http://schemas.microsoft.com/office/drawing/2014/main" id="{E294E9B9-4EB7-41DE-9B44-B5C240CC683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9"/>
              </a:ext>
            </a:extLst>
          </a:blip>
          <a:stretch>
            <a:fillRect/>
          </a:stretch>
        </p:blipFill>
        <p:spPr>
          <a:xfrm>
            <a:off x="5465937" y="1098833"/>
            <a:ext cx="360966" cy="360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38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99AE-6A35-4C1E-8082-A4A87B5CA521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586984" y="1372493"/>
            <a:ext cx="63002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ea typeface="Calibri" panose="020F0502020204030204" pitchFamily="34" charset="0"/>
              </a:rPr>
              <a:t>Повышение информированности вкладчика</a:t>
            </a:r>
            <a:br>
              <a:rPr lang="ru-RU" sz="2000" dirty="0">
                <a:ea typeface="Calibri" panose="020F0502020204030204" pitchFamily="34" charset="0"/>
              </a:rPr>
            </a:br>
            <a:r>
              <a:rPr lang="ru-RU" sz="2000" dirty="0">
                <a:ea typeface="Calibri" panose="020F0502020204030204" pitchFamily="34" charset="0"/>
              </a:rPr>
              <a:t>об условиях привлечения денежных средств физических лиц во вклады, а также снижение</a:t>
            </a:r>
            <a:br>
              <a:rPr lang="ru-RU" sz="2000" dirty="0">
                <a:ea typeface="Calibri" panose="020F0502020204030204" pitchFamily="34" charset="0"/>
              </a:rPr>
            </a:br>
            <a:r>
              <a:rPr lang="ru-RU" sz="2000" dirty="0">
                <a:ea typeface="Calibri" panose="020F0502020204030204" pitchFamily="34" charset="0"/>
              </a:rPr>
              <a:t>рисков вкладчиков при принятии решения</a:t>
            </a:r>
            <a:br>
              <a:rPr lang="ru-RU" sz="2000" dirty="0">
                <a:ea typeface="Calibri" panose="020F0502020204030204" pitchFamily="34" charset="0"/>
              </a:rPr>
            </a:br>
            <a:r>
              <a:rPr lang="ru-RU" sz="2000" dirty="0">
                <a:ea typeface="Calibri" panose="020F0502020204030204" pitchFamily="34" charset="0"/>
              </a:rPr>
              <a:t>о выборе конкретного вклада и кредитной организации, привлекающей денежные </a:t>
            </a:r>
            <a:r>
              <a:rPr lang="ru-RU" sz="2000" dirty="0" smtClean="0">
                <a:ea typeface="Calibri" panose="020F0502020204030204" pitchFamily="34" charset="0"/>
              </a:rPr>
              <a:t>средства во вклады</a:t>
            </a:r>
            <a:endParaRPr lang="ru-RU" sz="2000" dirty="0">
              <a:ea typeface="Calibri" panose="020F0502020204030204" pitchFamily="34" charset="0"/>
            </a:endParaRPr>
          </a:p>
        </p:txBody>
      </p:sp>
      <p:sp>
        <p:nvSpPr>
          <p:cNvPr id="8" name="Вертикальный свиток 7"/>
          <p:cNvSpPr/>
          <p:nvPr/>
        </p:nvSpPr>
        <p:spPr>
          <a:xfrm flipH="1">
            <a:off x="485406" y="1098833"/>
            <a:ext cx="5028426" cy="2794091"/>
          </a:xfrm>
          <a:prstGeom prst="verticalScroll">
            <a:avLst>
              <a:gd name="adj" fmla="val 10757"/>
            </a:avLst>
          </a:prstGeom>
          <a:noFill/>
          <a:ln w="12700">
            <a:solidFill>
              <a:schemeClr val="accent2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Проект федерального закона</a:t>
            </a:r>
            <a:b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</a:b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№ 996066-7</a:t>
            </a:r>
            <a:b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</a:b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«О внесении изменения</a:t>
            </a:r>
            <a:b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</a:b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в Федеральный закон «О </a:t>
            </a:r>
            <a: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  <a:t>банках</a:t>
            </a:r>
            <a:b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  <a:t>и </a:t>
            </a: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банковской деятельности</a:t>
            </a:r>
            <a: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  <a:t>»</a:t>
            </a:r>
          </a:p>
          <a:p>
            <a:pPr algn="ctr">
              <a:spcBef>
                <a:spcPts val="600"/>
              </a:spcBef>
            </a:pPr>
            <a:r>
              <a:rPr lang="ru-RU" dirty="0" smtClean="0">
                <a:solidFill>
                  <a:schemeClr val="tx1"/>
                </a:solidFill>
                <a:ea typeface="Calibri" panose="020F0502020204030204" pitchFamily="34" charset="0"/>
              </a:rPr>
              <a:t>(</a:t>
            </a:r>
            <a:r>
              <a:rPr lang="ru-RU" dirty="0">
                <a:solidFill>
                  <a:schemeClr val="tx1"/>
                </a:solidFill>
                <a:ea typeface="Calibri" panose="020F0502020204030204" pitchFamily="34" charset="0"/>
              </a:rPr>
              <a:t>внесен в Государственную Думу 27.07.2020</a:t>
            </a:r>
            <a:r>
              <a:rPr lang="ru-RU" dirty="0" smtClean="0">
                <a:solidFill>
                  <a:schemeClr val="tx1"/>
                </a:solidFill>
                <a:ea typeface="Calibri" panose="020F0502020204030204" pitchFamily="34" charset="0"/>
              </a:rPr>
              <a:t>)</a:t>
            </a:r>
            <a:endParaRPr lang="ru-RU" dirty="0">
              <a:solidFill>
                <a:schemeClr val="tx1"/>
              </a:solidFill>
              <a:ea typeface="Calibri" panose="020F050202020403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44A5EA9-F463-4727-86D9-9BF6402799C6}"/>
              </a:ext>
            </a:extLst>
          </p:cNvPr>
          <p:cNvSpPr/>
          <p:nvPr/>
        </p:nvSpPr>
        <p:spPr>
          <a:xfrm>
            <a:off x="1876943" y="362968"/>
            <a:ext cx="9498228" cy="461665"/>
          </a:xfrm>
          <a:prstGeom prst="rect">
            <a:avLst/>
          </a:prstGeom>
        </p:spPr>
        <p:txBody>
          <a:bodyPr vert="horz" lIns="0" tIns="0" rIns="0" bIns="0" rtlCol="0" anchor="ctr"/>
          <a:lstStyle/>
          <a:p>
            <a:r>
              <a:rPr lang="ru-RU" altLang="ru-RU" sz="2000" dirty="0">
                <a:solidFill>
                  <a:srgbClr val="0062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Планируемые законодательные </a:t>
            </a:r>
            <a:r>
              <a:rPr lang="ru-RU" altLang="ru-RU" sz="2000" dirty="0" smtClean="0">
                <a:solidFill>
                  <a:srgbClr val="0062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</a:t>
            </a:r>
            <a:endParaRPr lang="ru-RU" altLang="ru-RU" sz="2000" dirty="0">
              <a:solidFill>
                <a:srgbClr val="0062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40663" y="4427793"/>
            <a:ext cx="112617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ea typeface="Calibri" panose="020F0502020204030204" pitchFamily="34" charset="0"/>
              </a:rPr>
              <a:t>Стандартизация </a:t>
            </a:r>
            <a:r>
              <a:rPr lang="ru-RU" sz="1600" dirty="0">
                <a:ea typeface="Calibri" panose="020F0502020204030204" pitchFamily="34" charset="0"/>
              </a:rPr>
              <a:t>табличной формы договора банковского </a:t>
            </a:r>
            <a:r>
              <a:rPr lang="ru-RU" sz="1600" dirty="0" smtClean="0">
                <a:ea typeface="Calibri" panose="020F0502020204030204" pitchFamily="34" charset="0"/>
              </a:rPr>
              <a:t>вклада</a:t>
            </a:r>
            <a:endParaRPr lang="ru-RU" sz="1600" dirty="0">
              <a:ea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40662" y="5056878"/>
            <a:ext cx="1126178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ea typeface="Calibri" panose="020F0502020204030204" pitchFamily="34" charset="0"/>
              </a:rPr>
              <a:t>Информирование </a:t>
            </a:r>
            <a:r>
              <a:rPr lang="ru-RU" sz="1600" dirty="0">
                <a:ea typeface="Calibri" panose="020F0502020204030204" pitchFamily="34" charset="0"/>
              </a:rPr>
              <a:t>вкладчика в договоре банковского вклада, а также в местах оказания услуг и на своем официальном сайте в информационно-телекоммуникационной сети «</a:t>
            </a:r>
            <a:r>
              <a:rPr lang="ru-RU" sz="1600" dirty="0" smtClean="0">
                <a:ea typeface="Calibri" panose="020F0502020204030204" pitchFamily="34" charset="0"/>
              </a:rPr>
              <a:t>Интернет» о </a:t>
            </a:r>
            <a:r>
              <a:rPr lang="ru-RU" sz="1600" dirty="0">
                <a:ea typeface="Calibri" panose="020F0502020204030204" pitchFamily="34" charset="0"/>
              </a:rPr>
              <a:t>минимальной гарантированной процентной ставке по вкладу, которая, как представляется, позволит потребителю указанной финансовой услуги получить возможность сравнивать соответствующие условия в различных банках и принять оптимальное </a:t>
            </a:r>
            <a:r>
              <a:rPr lang="ru-RU" sz="1600" dirty="0" smtClean="0">
                <a:ea typeface="Calibri" panose="020F0502020204030204" pitchFamily="34" charset="0"/>
              </a:rPr>
              <a:t>решение</a:t>
            </a:r>
            <a:endParaRPr lang="ru-RU" sz="1600" dirty="0">
              <a:ea typeface="Calibri" panose="020F0502020204030204" pitchFamily="34" charset="0"/>
            </a:endParaRPr>
          </a:p>
        </p:txBody>
      </p:sp>
      <p:pic>
        <p:nvPicPr>
          <p:cNvPr id="13" name="Рисунок 12" descr="Флажок">
            <a:extLst>
              <a:ext uri="{FF2B5EF4-FFF2-40B4-BE49-F238E27FC236}">
                <a16:creationId xmlns:a16="http://schemas.microsoft.com/office/drawing/2014/main" id="{E294E9B9-4EB7-41DE-9B44-B5C240CC683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9"/>
              </a:ext>
            </a:extLst>
          </a:blip>
          <a:stretch>
            <a:fillRect/>
          </a:stretch>
        </p:blipFill>
        <p:spPr>
          <a:xfrm>
            <a:off x="304923" y="5056878"/>
            <a:ext cx="360966" cy="360966"/>
          </a:xfrm>
          <a:prstGeom prst="rect">
            <a:avLst/>
          </a:prstGeom>
        </p:spPr>
      </p:pic>
      <p:pic>
        <p:nvPicPr>
          <p:cNvPr id="14" name="Рисунок 13" descr="Флажок">
            <a:extLst>
              <a:ext uri="{FF2B5EF4-FFF2-40B4-BE49-F238E27FC236}">
                <a16:creationId xmlns:a16="http://schemas.microsoft.com/office/drawing/2014/main" id="{E294E9B9-4EB7-41DE-9B44-B5C240CC683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9"/>
              </a:ext>
            </a:extLst>
          </a:blip>
          <a:stretch>
            <a:fillRect/>
          </a:stretch>
        </p:blipFill>
        <p:spPr>
          <a:xfrm>
            <a:off x="304923" y="4405381"/>
            <a:ext cx="360966" cy="360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9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13669DD-4732-964A-A914-8D94DAB19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1F273-E229-AB4C-A389-260B3532071F}" type="slidenum">
              <a:rPr lang="ru-RU" smtClean="0"/>
              <a:t>5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359817"/>
              </p:ext>
            </p:extLst>
          </p:nvPr>
        </p:nvGraphicFramePr>
        <p:xfrm>
          <a:off x="1572902" y="2576669"/>
          <a:ext cx="10185709" cy="415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466">
                  <a:extLst>
                    <a:ext uri="{9D8B030D-6E8A-4147-A177-3AD203B41FA5}">
                      <a16:colId xmlns:a16="http://schemas.microsoft.com/office/drawing/2014/main" val="3606854055"/>
                    </a:ext>
                  </a:extLst>
                </a:gridCol>
                <a:gridCol w="9799243">
                  <a:extLst>
                    <a:ext uri="{9D8B030D-6E8A-4147-A177-3AD203B41FA5}">
                      <a16:colId xmlns:a16="http://schemas.microsoft.com/office/drawing/2014/main" val="244228265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№</a:t>
                      </a:r>
                      <a:endParaRPr lang="ru-RU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smtClean="0">
                          <a:effectLst/>
                        </a:rPr>
                        <a:t>Условия договора</a:t>
                      </a:r>
                      <a:r>
                        <a:rPr lang="ru-RU" sz="1600" u="none" strike="noStrike" baseline="0" dirty="0" smtClean="0">
                          <a:effectLst/>
                        </a:rPr>
                        <a:t> банковского вклада</a:t>
                      </a:r>
                      <a:endParaRPr lang="ru-RU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215522214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0" marR="0" marT="36000" marB="36000" anchor="ctr"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kern="1200" dirty="0" smtClean="0">
                          <a:effectLst/>
                        </a:rPr>
                        <a:t>Вид вклада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2000" marR="72000" marT="36000" marB="36000" anchor="ctr">
                    <a:solidFill>
                      <a:srgbClr val="F7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87364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0" marR="0" marT="36000" marB="3600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kern="1200" dirty="0" smtClean="0">
                          <a:effectLst/>
                        </a:rPr>
                        <a:t>Сумма и валюта вклада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186966049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0" marR="0" marT="36000" marB="36000" anchor="ctr"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kern="1200" dirty="0" smtClean="0">
                          <a:effectLst/>
                        </a:rPr>
                        <a:t>Возможность пополнения вклада, имеющиеся ограничения на пополнение вклада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2000" marR="72000" marT="36000" marB="36000" anchor="ctr">
                    <a:solidFill>
                      <a:srgbClr val="F7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5251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0" marR="0" marT="36000" marB="3600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kern="1200" dirty="0" smtClean="0">
                          <a:effectLst/>
                        </a:rPr>
                        <a:t>Срок возврата вклада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31543259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0" marR="0" marT="36000" marB="36000" anchor="ctr"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kern="1200" dirty="0" smtClean="0">
                          <a:effectLst/>
                        </a:rPr>
                        <a:t>Процентная ставка (процентные ставки) по вкладу в процентах годовых. При применении переменной процентной ставки – порядок ее определения и ее значение на дату заключения договора банковского вклада,</a:t>
                      </a:r>
                      <a:br>
                        <a:rPr lang="ru-RU" sz="1400" kern="1200" dirty="0" smtClean="0">
                          <a:effectLst/>
                        </a:rPr>
                      </a:br>
                      <a:r>
                        <a:rPr lang="ru-RU" sz="1400" kern="1200" dirty="0" smtClean="0">
                          <a:effectLst/>
                        </a:rPr>
                        <a:t>а также порядок и срок информирования вкладчика об изменении такой процентной ставки; процентная ставка (процентные ставки) либо порядок ее (их) определения при досрочном возврате суммы срочного вклада или</a:t>
                      </a:r>
                      <a:br>
                        <a:rPr lang="ru-RU" sz="1400" kern="1200" dirty="0" smtClean="0">
                          <a:effectLst/>
                        </a:rPr>
                      </a:br>
                      <a:r>
                        <a:rPr lang="ru-RU" sz="1400" kern="1200" dirty="0" smtClean="0">
                          <a:effectLst/>
                        </a:rPr>
                        <a:t>ее части по требованию вкладчика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2000" marR="72000" marT="36000" marB="36000" anchor="ctr">
                    <a:solidFill>
                      <a:srgbClr val="F7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50946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0" marR="0" marT="36000" marB="3600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kern="1200" dirty="0" smtClean="0">
                          <a:effectLst/>
                        </a:rPr>
                        <a:t>Возможность досрочного возврата части суммы срочного вклада без изменения условий о размере процентов</a:t>
                      </a:r>
                      <a:br>
                        <a:rPr lang="ru-RU" sz="1400" kern="1200" dirty="0" smtClean="0">
                          <a:effectLst/>
                        </a:rPr>
                      </a:br>
                      <a:r>
                        <a:rPr lang="ru-RU" sz="1400" kern="1200" dirty="0" smtClean="0">
                          <a:effectLst/>
                        </a:rPr>
                        <a:t>и периодичности их выплаты по срочному вкладу, его условия, размер неснижаемого остатка суммы вклада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330578714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0" marR="0" marT="36000" marB="36000" anchor="ctr">
                    <a:solidFill>
                      <a:srgbClr val="F7F9F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kern="1200" dirty="0" smtClean="0">
                          <a:effectLst/>
                        </a:rPr>
                        <a:t>Возможность и порядок продления срока срочного вклада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2000" marR="72000" marT="36000" marB="36000" anchor="ctr">
                    <a:solidFill>
                      <a:srgbClr val="F7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17549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0" marR="0" marT="36000" marB="3600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kern="1200" dirty="0" smtClean="0">
                          <a:effectLst/>
                        </a:rPr>
                        <a:t>Способ обмена информацией между банком и вкладчиком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586812567"/>
                  </a:ext>
                </a:extLst>
              </a:tr>
            </a:tbl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44A5EA9-F463-4727-86D9-9BF6402799C6}"/>
              </a:ext>
            </a:extLst>
          </p:cNvPr>
          <p:cNvSpPr/>
          <p:nvPr/>
        </p:nvSpPr>
        <p:spPr>
          <a:xfrm>
            <a:off x="1876943" y="362968"/>
            <a:ext cx="9498228" cy="461665"/>
          </a:xfrm>
          <a:prstGeom prst="rect">
            <a:avLst/>
          </a:prstGeom>
        </p:spPr>
        <p:txBody>
          <a:bodyPr vert="horz" lIns="0" tIns="0" rIns="0" bIns="0" rtlCol="0" anchor="ctr"/>
          <a:lstStyle/>
          <a:p>
            <a:r>
              <a:rPr lang="ru-RU" altLang="ru-RU" sz="2000" dirty="0">
                <a:solidFill>
                  <a:srgbClr val="0062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Планируемые законодательные </a:t>
            </a:r>
            <a:r>
              <a:rPr lang="ru-RU" altLang="ru-RU" sz="2000" dirty="0" smtClean="0">
                <a:solidFill>
                  <a:srgbClr val="0062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</a:t>
            </a:r>
            <a:endParaRPr lang="ru-RU" altLang="ru-RU" sz="2000" dirty="0">
              <a:solidFill>
                <a:srgbClr val="0062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99616" y="970103"/>
            <a:ext cx="1025899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Проектом федерального закона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№ 996066-7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«О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внесении 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изменения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Федеральный закон «О банках и банковской деятельности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предполагается установление на законодательном уровне стандартов раскрытия и доведения до 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потребителей – физических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лиц (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отражение</a:t>
            </a:r>
            <a:b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виде таблицы, форма которой будет установлена нормативным актом Банка России) наиболее значимых условий договоров банковского вклада (депозита)</a:t>
            </a:r>
            <a:endParaRPr lang="ru-RU" dirty="0"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Контрольный список">
            <a:extLst>
              <a:ext uri="{FF2B5EF4-FFF2-40B4-BE49-F238E27FC236}">
                <a16:creationId xmlns:a16="http://schemas.microsoft.com/office/drawing/2014/main" id="{7CF0C321-0F73-4FC5-BF41-E18E0279BBB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5"/>
              </a:ext>
            </a:extLst>
          </a:blip>
          <a:stretch>
            <a:fillRect/>
          </a:stretch>
        </p:blipFill>
        <p:spPr>
          <a:xfrm>
            <a:off x="183853" y="1014242"/>
            <a:ext cx="1389049" cy="1389049"/>
          </a:xfrm>
          <a:prstGeom prst="rect">
            <a:avLst/>
          </a:prstGeom>
        </p:spPr>
      </p:pic>
      <p:cxnSp>
        <p:nvCxnSpPr>
          <p:cNvPr id="5" name="Соединительная линия уступом 4"/>
          <p:cNvCxnSpPr>
            <a:stCxn id="10" idx="2"/>
            <a:endCxn id="4" idx="1"/>
          </p:cNvCxnSpPr>
          <p:nvPr/>
        </p:nvCxnSpPr>
        <p:spPr>
          <a:xfrm rot="16200000" flipH="1">
            <a:off x="99571" y="3182098"/>
            <a:ext cx="2252138" cy="694524"/>
          </a:xfrm>
          <a:prstGeom prst="bentConnector2">
            <a:avLst/>
          </a:prstGeom>
          <a:ln w="31750">
            <a:solidFill>
              <a:srgbClr val="009BC7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98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99AE-6A35-4C1E-8082-A4A87B5CA521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8" name="Вертикальный свиток 7"/>
          <p:cNvSpPr/>
          <p:nvPr/>
        </p:nvSpPr>
        <p:spPr>
          <a:xfrm flipH="1">
            <a:off x="485406" y="1098833"/>
            <a:ext cx="4882122" cy="3400015"/>
          </a:xfrm>
          <a:prstGeom prst="verticalScroll">
            <a:avLst>
              <a:gd name="adj" fmla="val 7176"/>
            </a:avLst>
          </a:prstGeom>
          <a:noFill/>
          <a:ln w="12700">
            <a:solidFill>
              <a:schemeClr val="accent6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Проект федерального закона</a:t>
            </a:r>
            <a:b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</a:b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«О внесении изменений </a:t>
            </a:r>
            <a:b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</a:b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в Федеральный закон </a:t>
            </a:r>
            <a:b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</a:b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«О Центральном банке Российской Федерации (Банке России)»</a:t>
            </a:r>
            <a:b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</a:br>
            <a:r>
              <a:rPr lang="ru-RU" sz="2000" dirty="0">
                <a:solidFill>
                  <a:schemeClr val="tx1"/>
                </a:solidFill>
                <a:ea typeface="Calibri" panose="020F0502020204030204" pitchFamily="34" charset="0"/>
              </a:rPr>
              <a:t>(в части введения особого порядка рассмотрения обращений</a:t>
            </a:r>
            <a:r>
              <a:rPr lang="ru-RU" sz="2000" dirty="0" smtClean="0">
                <a:solidFill>
                  <a:schemeClr val="tx1"/>
                </a:solidFill>
                <a:ea typeface="Calibri" panose="020F0502020204030204" pitchFamily="34" charset="0"/>
              </a:rPr>
              <a:t>)</a:t>
            </a:r>
            <a:endParaRPr lang="ru-RU" sz="2000" dirty="0">
              <a:solidFill>
                <a:schemeClr val="tx1"/>
              </a:solidFill>
              <a:ea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824728" y="1610896"/>
            <a:ext cx="5788152" cy="237588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>
              <a:spcAft>
                <a:spcPts val="600"/>
              </a:spcAft>
            </a:pPr>
            <a:r>
              <a:rPr lang="ru-RU" dirty="0">
                <a:ea typeface="Calibri" panose="020F0502020204030204" pitchFamily="34" charset="0"/>
              </a:rPr>
              <a:t>Ожидается, что соответствующий законопроект будет предусматривать единообразную обязанность всех финансовых организаций отвечать на обращения потребителей финансовых услуг. Такая обязанность финансовых организаций позволит потребителям финансовых услуг оперативно разрешать возникающие вопросы напрямую с финансовой </a:t>
            </a:r>
            <a:r>
              <a:rPr lang="ru-RU" dirty="0" smtClean="0">
                <a:ea typeface="Calibri" panose="020F0502020204030204" pitchFamily="34" charset="0"/>
              </a:rPr>
              <a:t>организацией</a:t>
            </a:r>
            <a:endParaRPr lang="ru-RU" dirty="0">
              <a:ea typeface="Calibri" panose="020F050202020403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44A5EA9-F463-4727-86D9-9BF6402799C6}"/>
              </a:ext>
            </a:extLst>
          </p:cNvPr>
          <p:cNvSpPr/>
          <p:nvPr/>
        </p:nvSpPr>
        <p:spPr>
          <a:xfrm>
            <a:off x="1876943" y="362968"/>
            <a:ext cx="9498228" cy="461665"/>
          </a:xfrm>
          <a:prstGeom prst="rect">
            <a:avLst/>
          </a:prstGeom>
        </p:spPr>
        <p:txBody>
          <a:bodyPr vert="horz" lIns="0" tIns="0" rIns="0" bIns="0" rtlCol="0" anchor="ctr"/>
          <a:lstStyle/>
          <a:p>
            <a:r>
              <a:rPr lang="ru-RU" altLang="ru-RU" sz="2000" dirty="0">
                <a:solidFill>
                  <a:srgbClr val="0062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Планируемые законодательные </a:t>
            </a:r>
            <a:r>
              <a:rPr lang="ru-RU" altLang="ru-RU" sz="2000" dirty="0" smtClean="0">
                <a:solidFill>
                  <a:srgbClr val="0062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изменения</a:t>
            </a:r>
            <a:endParaRPr lang="ru-RU" altLang="ru-RU" sz="2000" dirty="0">
              <a:solidFill>
                <a:srgbClr val="0062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38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1033271" y="4178299"/>
            <a:ext cx="10725341" cy="2303463"/>
          </a:xfrm>
        </p:spPr>
        <p:txBody>
          <a:bodyPr/>
          <a:lstStyle/>
          <a:p>
            <a:endParaRPr lang="ru-RU" sz="1800" dirty="0">
              <a:solidFill>
                <a:schemeClr val="bg1"/>
              </a:solidFill>
            </a:endParaRPr>
          </a:p>
          <a:p>
            <a:r>
              <a:rPr lang="ru-RU" sz="1800" dirty="0">
                <a:solidFill>
                  <a:schemeClr val="bg1"/>
                </a:solidFill>
              </a:rPr>
              <a:t>Контактный центр: 8 800 300-30-00, +7 499 300-30-00</a:t>
            </a:r>
          </a:p>
          <a:p>
            <a:r>
              <a:rPr lang="ru-RU" sz="1800" dirty="0">
                <a:solidFill>
                  <a:schemeClr val="bg1"/>
                </a:solidFill>
              </a:rPr>
              <a:t>Пункт приёма корреспонденции: Москва, </a:t>
            </a:r>
            <a:r>
              <a:rPr lang="ru-RU" sz="1800" dirty="0" err="1">
                <a:solidFill>
                  <a:schemeClr val="bg1"/>
                </a:solidFill>
              </a:rPr>
              <a:t>Сандуновский</a:t>
            </a:r>
            <a:r>
              <a:rPr lang="ru-RU" sz="1800" dirty="0">
                <a:solidFill>
                  <a:schemeClr val="bg1"/>
                </a:solidFill>
              </a:rPr>
              <a:t> пер., д.3, стр.1</a:t>
            </a:r>
          </a:p>
          <a:p>
            <a:r>
              <a:rPr lang="ru-RU" sz="1800" dirty="0">
                <a:solidFill>
                  <a:schemeClr val="bg1"/>
                </a:solidFill>
              </a:rPr>
              <a:t>Факс: +7 495 621-64-65, +7 495 621-62-88 (проверка прохождения факса + 7 495 771-48-30)</a:t>
            </a:r>
          </a:p>
          <a:p>
            <a:r>
              <a:rPr lang="ru-RU" sz="1800" dirty="0">
                <a:solidFill>
                  <a:schemeClr val="bg1"/>
                </a:solidFill>
              </a:rPr>
              <a:t>Почтовый адрес: 107016, Москва, ул. </a:t>
            </a:r>
            <a:r>
              <a:rPr lang="ru-RU" sz="1800" dirty="0" err="1">
                <a:solidFill>
                  <a:schemeClr val="bg1"/>
                </a:solidFill>
              </a:rPr>
              <a:t>Неглинная</a:t>
            </a:r>
            <a:r>
              <a:rPr lang="ru-RU" sz="1800" dirty="0">
                <a:solidFill>
                  <a:schemeClr val="bg1"/>
                </a:solidFill>
              </a:rPr>
              <a:t>, д.12</a:t>
            </a:r>
          </a:p>
          <a:p>
            <a:r>
              <a:rPr lang="ru-RU" sz="1800" dirty="0">
                <a:solidFill>
                  <a:schemeClr val="bg1"/>
                </a:solidFill>
              </a:rPr>
              <a:t>Сайт: www.cbr.ru </a:t>
            </a:r>
          </a:p>
          <a:p>
            <a:r>
              <a:rPr lang="ru-RU" sz="1800" dirty="0">
                <a:solidFill>
                  <a:schemeClr val="bg1"/>
                </a:solidFill>
              </a:rPr>
              <a:t>Электронная почта: </a:t>
            </a:r>
            <a:r>
              <a:rPr lang="ru-RU" sz="1800" dirty="0" smtClean="0">
                <a:solidFill>
                  <a:schemeClr val="bg1"/>
                </a:solidFill>
              </a:rPr>
              <a:t>fps@cbr.ru</a:t>
            </a:r>
            <a:endParaRPr lang="ru-RU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81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5">
      <a:dk1>
        <a:sysClr val="windowText" lastClr="000000"/>
      </a:dk1>
      <a:lt1>
        <a:sysClr val="window" lastClr="FFFFFF"/>
      </a:lt1>
      <a:dk2>
        <a:srgbClr val="888A8D"/>
      </a:dk2>
      <a:lt2>
        <a:srgbClr val="C4C4C6"/>
      </a:lt2>
      <a:accent1>
        <a:srgbClr val="0082BB"/>
      </a:accent1>
      <a:accent2>
        <a:srgbClr val="00BCE7"/>
      </a:accent2>
      <a:accent3>
        <a:srgbClr val="FAA61A"/>
      </a:accent3>
      <a:accent4>
        <a:srgbClr val="FFD485"/>
      </a:accent4>
      <a:accent5>
        <a:srgbClr val="ED1B34"/>
      </a:accent5>
      <a:accent6>
        <a:srgbClr val="F2665E"/>
      </a:accent6>
      <a:hlink>
        <a:srgbClr val="0082BB"/>
      </a:hlink>
      <a:folHlink>
        <a:srgbClr val="FAA61A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>
            <a:lumMod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653CCCCADF644845B44679F97B4379F0" ma:contentTypeVersion="0" ma:contentTypeDescription="Создание документа." ma:contentTypeScope="" ma:versionID="ef47a5b501aada306549bc583c7466f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2f955febea7e716b4e91cddba17110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4FC562-063A-458C-8172-F6BB87557D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B56E3D5-E39D-444D-9600-2B9B0AD40D17}">
  <ds:schemaRefs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69C1916-9DDC-42C6-8591-BCDC8C194E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15933</TotalTime>
  <Words>787</Words>
  <Application>Microsoft Office PowerPoint</Application>
  <PresentationFormat>Широкоэкранный</PresentationFormat>
  <Paragraphs>62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Алексей Чирков</dc:creator>
  <cp:lastModifiedBy>Золотарев Никита Алексеевич</cp:lastModifiedBy>
  <cp:revision>702</cp:revision>
  <cp:lastPrinted>2020-01-20T13:07:26Z</cp:lastPrinted>
  <dcterms:created xsi:type="dcterms:W3CDTF">2018-11-05T17:34:13Z</dcterms:created>
  <dcterms:modified xsi:type="dcterms:W3CDTF">2021-04-07T06:32:12Z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0x010100653CCCCADF644845B44679F97B4379F0</vt:lpwstr>
  </property>
</Properties>
</file>