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84" r:id="rId3"/>
    <p:sldId id="271" r:id="rId4"/>
    <p:sldId id="273" r:id="rId5"/>
    <p:sldId id="275" r:id="rId6"/>
    <p:sldId id="285" r:id="rId7"/>
    <p:sldId id="286" r:id="rId8"/>
    <p:sldId id="287" r:id="rId9"/>
    <p:sldId id="288" r:id="rId10"/>
    <p:sldId id="289" r:id="rId11"/>
    <p:sldId id="290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5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02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71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38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05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73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40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02" y="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Индекс кредитного здоровья частных заемщиков в России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00-4EBE-9E93-6CA7647BCFA6}"/>
                </c:ext>
              </c:extLst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700-4EBE-9E93-6CA7647BCFA6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00-4EBE-9E93-6CA7647BCFA6}"/>
                </c:ext>
              </c:extLst>
            </c:dLbl>
            <c:dLbl>
              <c:idx val="1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00-4EBE-9E93-6CA7647BCFA6}"/>
                </c:ext>
              </c:extLst>
            </c:dLbl>
            <c:dLbl>
              <c:idx val="1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700-4EBE-9E93-6CA7647BCFA6}"/>
                </c:ext>
              </c:extLst>
            </c:dLbl>
            <c:dLbl>
              <c:idx val="2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700-4EBE-9E93-6CA7647BCFA6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700-4EBE-9E93-6CA7647BCFA6}"/>
                </c:ext>
              </c:extLst>
            </c:dLbl>
            <c:dLbl>
              <c:idx val="2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700-4EBE-9E93-6CA7647BCFA6}"/>
                </c:ext>
              </c:extLst>
            </c:dLbl>
            <c:dLbl>
              <c:idx val="3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700-4EBE-9E93-6CA7647BCFA6}"/>
                </c:ext>
              </c:extLst>
            </c:dLbl>
            <c:dLbl>
              <c:idx val="3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700-4EBE-9E93-6CA7647BCFA6}"/>
                </c:ext>
              </c:extLst>
            </c:dLbl>
            <c:dLbl>
              <c:idx val="4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700-4EBE-9E93-6CA7647BCFA6}"/>
                </c:ext>
              </c:extLst>
            </c:dLbl>
            <c:dLbl>
              <c:idx val="4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700-4EBE-9E93-6CA7647BCFA6}"/>
                </c:ext>
              </c:extLst>
            </c:dLbl>
            <c:dLbl>
              <c:idx val="4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700-4EBE-9E93-6CA7647BCF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Лист1!$A$2:$A$51</c:f>
              <c:numCache>
                <c:formatCode>mmm\-yy</c:formatCode>
                <c:ptCount val="50"/>
                <c:pt idx="0">
                  <c:v>39722</c:v>
                </c:pt>
                <c:pt idx="1">
                  <c:v>39814</c:v>
                </c:pt>
                <c:pt idx="2">
                  <c:v>39904</c:v>
                </c:pt>
                <c:pt idx="3">
                  <c:v>39995</c:v>
                </c:pt>
                <c:pt idx="4">
                  <c:v>40087</c:v>
                </c:pt>
                <c:pt idx="5">
                  <c:v>40179</c:v>
                </c:pt>
                <c:pt idx="6">
                  <c:v>40269</c:v>
                </c:pt>
                <c:pt idx="7">
                  <c:v>40360</c:v>
                </c:pt>
                <c:pt idx="8">
                  <c:v>40452</c:v>
                </c:pt>
                <c:pt idx="9">
                  <c:v>40544</c:v>
                </c:pt>
                <c:pt idx="10">
                  <c:v>40634</c:v>
                </c:pt>
                <c:pt idx="11">
                  <c:v>40725</c:v>
                </c:pt>
                <c:pt idx="12">
                  <c:v>40817</c:v>
                </c:pt>
                <c:pt idx="13">
                  <c:v>40909</c:v>
                </c:pt>
                <c:pt idx="14">
                  <c:v>41000</c:v>
                </c:pt>
                <c:pt idx="15">
                  <c:v>41091</c:v>
                </c:pt>
                <c:pt idx="16">
                  <c:v>41183</c:v>
                </c:pt>
                <c:pt idx="17">
                  <c:v>41275</c:v>
                </c:pt>
                <c:pt idx="18">
                  <c:v>41365</c:v>
                </c:pt>
                <c:pt idx="19">
                  <c:v>41456</c:v>
                </c:pt>
                <c:pt idx="20">
                  <c:v>41548</c:v>
                </c:pt>
                <c:pt idx="21">
                  <c:v>41640</c:v>
                </c:pt>
                <c:pt idx="22">
                  <c:v>41730</c:v>
                </c:pt>
                <c:pt idx="23">
                  <c:v>41821</c:v>
                </c:pt>
                <c:pt idx="24">
                  <c:v>41913</c:v>
                </c:pt>
                <c:pt idx="25">
                  <c:v>42005</c:v>
                </c:pt>
                <c:pt idx="26">
                  <c:v>42095</c:v>
                </c:pt>
                <c:pt idx="27">
                  <c:v>42186</c:v>
                </c:pt>
                <c:pt idx="28">
                  <c:v>42278</c:v>
                </c:pt>
                <c:pt idx="29">
                  <c:v>42370</c:v>
                </c:pt>
                <c:pt idx="30">
                  <c:v>42461</c:v>
                </c:pt>
                <c:pt idx="31">
                  <c:v>42552</c:v>
                </c:pt>
                <c:pt idx="32">
                  <c:v>42644</c:v>
                </c:pt>
                <c:pt idx="33">
                  <c:v>42736</c:v>
                </c:pt>
                <c:pt idx="34">
                  <c:v>42826</c:v>
                </c:pt>
                <c:pt idx="35">
                  <c:v>42917</c:v>
                </c:pt>
                <c:pt idx="36">
                  <c:v>43009</c:v>
                </c:pt>
                <c:pt idx="37">
                  <c:v>43101</c:v>
                </c:pt>
                <c:pt idx="38">
                  <c:v>43191</c:v>
                </c:pt>
                <c:pt idx="39">
                  <c:v>43282</c:v>
                </c:pt>
                <c:pt idx="40">
                  <c:v>43374</c:v>
                </c:pt>
                <c:pt idx="41">
                  <c:v>43466</c:v>
                </c:pt>
                <c:pt idx="42">
                  <c:v>43556</c:v>
                </c:pt>
                <c:pt idx="43">
                  <c:v>43647</c:v>
                </c:pt>
                <c:pt idx="44">
                  <c:v>43739</c:v>
                </c:pt>
                <c:pt idx="45">
                  <c:v>43831</c:v>
                </c:pt>
                <c:pt idx="46">
                  <c:v>43922</c:v>
                </c:pt>
                <c:pt idx="47">
                  <c:v>44013</c:v>
                </c:pt>
                <c:pt idx="48">
                  <c:v>44105</c:v>
                </c:pt>
                <c:pt idx="49">
                  <c:v>44197</c:v>
                </c:pt>
              </c:numCache>
            </c:numRef>
          </c:cat>
          <c:val>
            <c:numRef>
              <c:f>Лист1!$B$2:$B$51</c:f>
              <c:numCache>
                <c:formatCode>General</c:formatCode>
                <c:ptCount val="50"/>
                <c:pt idx="0">
                  <c:v>114</c:v>
                </c:pt>
                <c:pt idx="1">
                  <c:v>112</c:v>
                </c:pt>
                <c:pt idx="2">
                  <c:v>105</c:v>
                </c:pt>
                <c:pt idx="3">
                  <c:v>100</c:v>
                </c:pt>
                <c:pt idx="4">
                  <c:v>100</c:v>
                </c:pt>
                <c:pt idx="5">
                  <c:v>103</c:v>
                </c:pt>
                <c:pt idx="6">
                  <c:v>106</c:v>
                </c:pt>
                <c:pt idx="7">
                  <c:v>107</c:v>
                </c:pt>
                <c:pt idx="8">
                  <c:v>110</c:v>
                </c:pt>
                <c:pt idx="9">
                  <c:v>112</c:v>
                </c:pt>
                <c:pt idx="10">
                  <c:v>113</c:v>
                </c:pt>
                <c:pt idx="11">
                  <c:v>114</c:v>
                </c:pt>
                <c:pt idx="12">
                  <c:v>114</c:v>
                </c:pt>
                <c:pt idx="13">
                  <c:v>115</c:v>
                </c:pt>
                <c:pt idx="14">
                  <c:v>113</c:v>
                </c:pt>
                <c:pt idx="15">
                  <c:v>113</c:v>
                </c:pt>
                <c:pt idx="16">
                  <c:v>111</c:v>
                </c:pt>
                <c:pt idx="17">
                  <c:v>109</c:v>
                </c:pt>
                <c:pt idx="18">
                  <c:v>108</c:v>
                </c:pt>
                <c:pt idx="19">
                  <c:v>104</c:v>
                </c:pt>
                <c:pt idx="20">
                  <c:v>102</c:v>
                </c:pt>
                <c:pt idx="21">
                  <c:v>102</c:v>
                </c:pt>
                <c:pt idx="22">
                  <c:v>100</c:v>
                </c:pt>
                <c:pt idx="23">
                  <c:v>98</c:v>
                </c:pt>
                <c:pt idx="24">
                  <c:v>97</c:v>
                </c:pt>
                <c:pt idx="25">
                  <c:v>96</c:v>
                </c:pt>
                <c:pt idx="26">
                  <c:v>94</c:v>
                </c:pt>
                <c:pt idx="27">
                  <c:v>92</c:v>
                </c:pt>
                <c:pt idx="28">
                  <c:v>89</c:v>
                </c:pt>
                <c:pt idx="29">
                  <c:v>90</c:v>
                </c:pt>
                <c:pt idx="30">
                  <c:v>89</c:v>
                </c:pt>
                <c:pt idx="31">
                  <c:v>90</c:v>
                </c:pt>
                <c:pt idx="32">
                  <c:v>91</c:v>
                </c:pt>
                <c:pt idx="33">
                  <c:v>91</c:v>
                </c:pt>
                <c:pt idx="34">
                  <c:v>91</c:v>
                </c:pt>
                <c:pt idx="35">
                  <c:v>92</c:v>
                </c:pt>
                <c:pt idx="36">
                  <c:v>92</c:v>
                </c:pt>
                <c:pt idx="37">
                  <c:v>92</c:v>
                </c:pt>
                <c:pt idx="38">
                  <c:v>94</c:v>
                </c:pt>
                <c:pt idx="39">
                  <c:v>94</c:v>
                </c:pt>
                <c:pt idx="40">
                  <c:v>93</c:v>
                </c:pt>
                <c:pt idx="41">
                  <c:v>91</c:v>
                </c:pt>
                <c:pt idx="42">
                  <c:v>91</c:v>
                </c:pt>
                <c:pt idx="43">
                  <c:v>92</c:v>
                </c:pt>
                <c:pt idx="44">
                  <c:v>92</c:v>
                </c:pt>
                <c:pt idx="45">
                  <c:v>96</c:v>
                </c:pt>
                <c:pt idx="46">
                  <c:v>95</c:v>
                </c:pt>
                <c:pt idx="47">
                  <c:v>96</c:v>
                </c:pt>
                <c:pt idx="48">
                  <c:v>97</c:v>
                </c:pt>
                <c:pt idx="49">
                  <c:v>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700-4EBE-9E93-6CA7647BC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6414264"/>
        <c:axId val="326412296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Лист1!$C$1</c15:sqref>
                        </c15:formulaRef>
                      </c:ext>
                    </c:extLst>
                    <c:strCache>
                      <c:ptCount val="1"/>
                      <c:pt idx="0">
                        <c:v>Ряд 2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Лист1!$A$2:$A$51</c15:sqref>
                        </c15:formulaRef>
                      </c:ext>
                    </c:extLst>
                    <c:numCache>
                      <c:formatCode>mmm\-yy</c:formatCode>
                      <c:ptCount val="50"/>
                      <c:pt idx="0">
                        <c:v>39722</c:v>
                      </c:pt>
                      <c:pt idx="1">
                        <c:v>39814</c:v>
                      </c:pt>
                      <c:pt idx="2">
                        <c:v>39904</c:v>
                      </c:pt>
                      <c:pt idx="3">
                        <c:v>39995</c:v>
                      </c:pt>
                      <c:pt idx="4">
                        <c:v>40087</c:v>
                      </c:pt>
                      <c:pt idx="5">
                        <c:v>40179</c:v>
                      </c:pt>
                      <c:pt idx="6">
                        <c:v>40269</c:v>
                      </c:pt>
                      <c:pt idx="7">
                        <c:v>40360</c:v>
                      </c:pt>
                      <c:pt idx="8">
                        <c:v>40452</c:v>
                      </c:pt>
                      <c:pt idx="9">
                        <c:v>40544</c:v>
                      </c:pt>
                      <c:pt idx="10">
                        <c:v>40634</c:v>
                      </c:pt>
                      <c:pt idx="11">
                        <c:v>40725</c:v>
                      </c:pt>
                      <c:pt idx="12">
                        <c:v>40817</c:v>
                      </c:pt>
                      <c:pt idx="13">
                        <c:v>40909</c:v>
                      </c:pt>
                      <c:pt idx="14">
                        <c:v>41000</c:v>
                      </c:pt>
                      <c:pt idx="15">
                        <c:v>41091</c:v>
                      </c:pt>
                      <c:pt idx="16">
                        <c:v>41183</c:v>
                      </c:pt>
                      <c:pt idx="17">
                        <c:v>41275</c:v>
                      </c:pt>
                      <c:pt idx="18">
                        <c:v>41365</c:v>
                      </c:pt>
                      <c:pt idx="19">
                        <c:v>41456</c:v>
                      </c:pt>
                      <c:pt idx="20">
                        <c:v>41548</c:v>
                      </c:pt>
                      <c:pt idx="21">
                        <c:v>41640</c:v>
                      </c:pt>
                      <c:pt idx="22">
                        <c:v>41730</c:v>
                      </c:pt>
                      <c:pt idx="23">
                        <c:v>41821</c:v>
                      </c:pt>
                      <c:pt idx="24">
                        <c:v>41913</c:v>
                      </c:pt>
                      <c:pt idx="25">
                        <c:v>42005</c:v>
                      </c:pt>
                      <c:pt idx="26">
                        <c:v>42095</c:v>
                      </c:pt>
                      <c:pt idx="27">
                        <c:v>42186</c:v>
                      </c:pt>
                      <c:pt idx="28">
                        <c:v>42278</c:v>
                      </c:pt>
                      <c:pt idx="29">
                        <c:v>42370</c:v>
                      </c:pt>
                      <c:pt idx="30">
                        <c:v>42461</c:v>
                      </c:pt>
                      <c:pt idx="31">
                        <c:v>42552</c:v>
                      </c:pt>
                      <c:pt idx="32">
                        <c:v>42644</c:v>
                      </c:pt>
                      <c:pt idx="33">
                        <c:v>42736</c:v>
                      </c:pt>
                      <c:pt idx="34">
                        <c:v>42826</c:v>
                      </c:pt>
                      <c:pt idx="35">
                        <c:v>42917</c:v>
                      </c:pt>
                      <c:pt idx="36">
                        <c:v>43009</c:v>
                      </c:pt>
                      <c:pt idx="37">
                        <c:v>43101</c:v>
                      </c:pt>
                      <c:pt idx="38">
                        <c:v>43191</c:v>
                      </c:pt>
                      <c:pt idx="39">
                        <c:v>43282</c:v>
                      </c:pt>
                      <c:pt idx="40">
                        <c:v>43374</c:v>
                      </c:pt>
                      <c:pt idx="41">
                        <c:v>43466</c:v>
                      </c:pt>
                      <c:pt idx="42">
                        <c:v>43556</c:v>
                      </c:pt>
                      <c:pt idx="43">
                        <c:v>43647</c:v>
                      </c:pt>
                      <c:pt idx="44">
                        <c:v>43739</c:v>
                      </c:pt>
                      <c:pt idx="45">
                        <c:v>43831</c:v>
                      </c:pt>
                      <c:pt idx="46">
                        <c:v>43922</c:v>
                      </c:pt>
                      <c:pt idx="47">
                        <c:v>44013</c:v>
                      </c:pt>
                      <c:pt idx="48">
                        <c:v>44105</c:v>
                      </c:pt>
                      <c:pt idx="49">
                        <c:v>44197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Лист1!$C$2:$C$51</c15:sqref>
                        </c15:formulaRef>
                      </c:ext>
                    </c:extLst>
                    <c:numCache>
                      <c:formatCode>General</c:formatCode>
                      <c:ptCount val="50"/>
                      <c:pt idx="0">
                        <c:v>2.4</c:v>
                      </c:pt>
                      <c:pt idx="1">
                        <c:v>4.4000000000000004</c:v>
                      </c:pt>
                      <c:pt idx="2">
                        <c:v>1.8</c:v>
                      </c:pt>
                      <c:pt idx="3">
                        <c:v>2.8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3700-4EBE-9E93-6CA7647BCFA6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Лист1!$D$1</c15:sqref>
                        </c15:formulaRef>
                      </c:ext>
                    </c:extLst>
                    <c:strCache>
                      <c:ptCount val="1"/>
                      <c:pt idx="0">
                        <c:v>Ряд 3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Лист1!$A$2:$A$51</c15:sqref>
                        </c15:formulaRef>
                      </c:ext>
                    </c:extLst>
                    <c:numCache>
                      <c:formatCode>mmm\-yy</c:formatCode>
                      <c:ptCount val="50"/>
                      <c:pt idx="0">
                        <c:v>39722</c:v>
                      </c:pt>
                      <c:pt idx="1">
                        <c:v>39814</c:v>
                      </c:pt>
                      <c:pt idx="2">
                        <c:v>39904</c:v>
                      </c:pt>
                      <c:pt idx="3">
                        <c:v>39995</c:v>
                      </c:pt>
                      <c:pt idx="4">
                        <c:v>40087</c:v>
                      </c:pt>
                      <c:pt idx="5">
                        <c:v>40179</c:v>
                      </c:pt>
                      <c:pt idx="6">
                        <c:v>40269</c:v>
                      </c:pt>
                      <c:pt idx="7">
                        <c:v>40360</c:v>
                      </c:pt>
                      <c:pt idx="8">
                        <c:v>40452</c:v>
                      </c:pt>
                      <c:pt idx="9">
                        <c:v>40544</c:v>
                      </c:pt>
                      <c:pt idx="10">
                        <c:v>40634</c:v>
                      </c:pt>
                      <c:pt idx="11">
                        <c:v>40725</c:v>
                      </c:pt>
                      <c:pt idx="12">
                        <c:v>40817</c:v>
                      </c:pt>
                      <c:pt idx="13">
                        <c:v>40909</c:v>
                      </c:pt>
                      <c:pt idx="14">
                        <c:v>41000</c:v>
                      </c:pt>
                      <c:pt idx="15">
                        <c:v>41091</c:v>
                      </c:pt>
                      <c:pt idx="16">
                        <c:v>41183</c:v>
                      </c:pt>
                      <c:pt idx="17">
                        <c:v>41275</c:v>
                      </c:pt>
                      <c:pt idx="18">
                        <c:v>41365</c:v>
                      </c:pt>
                      <c:pt idx="19">
                        <c:v>41456</c:v>
                      </c:pt>
                      <c:pt idx="20">
                        <c:v>41548</c:v>
                      </c:pt>
                      <c:pt idx="21">
                        <c:v>41640</c:v>
                      </c:pt>
                      <c:pt idx="22">
                        <c:v>41730</c:v>
                      </c:pt>
                      <c:pt idx="23">
                        <c:v>41821</c:v>
                      </c:pt>
                      <c:pt idx="24">
                        <c:v>41913</c:v>
                      </c:pt>
                      <c:pt idx="25">
                        <c:v>42005</c:v>
                      </c:pt>
                      <c:pt idx="26">
                        <c:v>42095</c:v>
                      </c:pt>
                      <c:pt idx="27">
                        <c:v>42186</c:v>
                      </c:pt>
                      <c:pt idx="28">
                        <c:v>42278</c:v>
                      </c:pt>
                      <c:pt idx="29">
                        <c:v>42370</c:v>
                      </c:pt>
                      <c:pt idx="30">
                        <c:v>42461</c:v>
                      </c:pt>
                      <c:pt idx="31">
                        <c:v>42552</c:v>
                      </c:pt>
                      <c:pt idx="32">
                        <c:v>42644</c:v>
                      </c:pt>
                      <c:pt idx="33">
                        <c:v>42736</c:v>
                      </c:pt>
                      <c:pt idx="34">
                        <c:v>42826</c:v>
                      </c:pt>
                      <c:pt idx="35">
                        <c:v>42917</c:v>
                      </c:pt>
                      <c:pt idx="36">
                        <c:v>43009</c:v>
                      </c:pt>
                      <c:pt idx="37">
                        <c:v>43101</c:v>
                      </c:pt>
                      <c:pt idx="38">
                        <c:v>43191</c:v>
                      </c:pt>
                      <c:pt idx="39">
                        <c:v>43282</c:v>
                      </c:pt>
                      <c:pt idx="40">
                        <c:v>43374</c:v>
                      </c:pt>
                      <c:pt idx="41">
                        <c:v>43466</c:v>
                      </c:pt>
                      <c:pt idx="42">
                        <c:v>43556</c:v>
                      </c:pt>
                      <c:pt idx="43">
                        <c:v>43647</c:v>
                      </c:pt>
                      <c:pt idx="44">
                        <c:v>43739</c:v>
                      </c:pt>
                      <c:pt idx="45">
                        <c:v>43831</c:v>
                      </c:pt>
                      <c:pt idx="46">
                        <c:v>43922</c:v>
                      </c:pt>
                      <c:pt idx="47">
                        <c:v>44013</c:v>
                      </c:pt>
                      <c:pt idx="48">
                        <c:v>44105</c:v>
                      </c:pt>
                      <c:pt idx="49">
                        <c:v>44197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Лист1!$D$2:$D$51</c15:sqref>
                        </c15:formulaRef>
                      </c:ext>
                    </c:extLst>
                    <c:numCache>
                      <c:formatCode>General</c:formatCode>
                      <c:ptCount val="50"/>
                      <c:pt idx="0">
                        <c:v>2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3700-4EBE-9E93-6CA7647BCFA6}"/>
                  </c:ext>
                </c:extLst>
              </c15:ser>
            </c15:filteredLineSeries>
          </c:ext>
        </c:extLst>
      </c:lineChart>
      <c:dateAx>
        <c:axId val="326414264"/>
        <c:scaling>
          <c:orientation val="minMax"/>
          <c:min val="39814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ru-RU"/>
          </a:p>
        </c:txPr>
        <c:crossAx val="326412296"/>
        <c:crosses val="autoZero"/>
        <c:auto val="1"/>
        <c:lblOffset val="100"/>
        <c:baseTimeUnit val="months"/>
        <c:majorUnit val="12"/>
        <c:majorTimeUnit val="months"/>
      </c:dateAx>
      <c:valAx>
        <c:axId val="326412296"/>
        <c:scaling>
          <c:orientation val="minMax"/>
          <c:min val="8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26414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ru-RU"/>
              <a:t>Изменение доли кредитов с 90+ за 2020 год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01.01.2020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Микрокредит</c:v>
                </c:pt>
                <c:pt idx="1">
                  <c:v>Потребительский кредит</c:v>
                </c:pt>
                <c:pt idx="2">
                  <c:v>Кредитная карта</c:v>
                </c:pt>
                <c:pt idx="3">
                  <c:v>Кредит на автомобиль</c:v>
                </c:pt>
                <c:pt idx="4">
                  <c:v>Ипотека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0.23020822899999999</c:v>
                </c:pt>
                <c:pt idx="1">
                  <c:v>0.17834981999999999</c:v>
                </c:pt>
                <c:pt idx="2">
                  <c:v>7.0035495000000003E-2</c:v>
                </c:pt>
                <c:pt idx="3">
                  <c:v>5.6124911999999999E-2</c:v>
                </c:pt>
                <c:pt idx="4">
                  <c:v>1.3996969999999999E-2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4A-4BB7-A1BD-EFC9C008313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01.01.2021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Микрокредит</c:v>
                </c:pt>
                <c:pt idx="1">
                  <c:v>Потребительский кредит</c:v>
                </c:pt>
                <c:pt idx="2">
                  <c:v>Кредитная карта</c:v>
                </c:pt>
                <c:pt idx="3">
                  <c:v>Кредит на автомобиль</c:v>
                </c:pt>
                <c:pt idx="4">
                  <c:v>Ипотека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0.283255282</c:v>
                </c:pt>
                <c:pt idx="1">
                  <c:v>0.23840196899999999</c:v>
                </c:pt>
                <c:pt idx="2">
                  <c:v>7.5767103000000002E-2</c:v>
                </c:pt>
                <c:pt idx="3">
                  <c:v>7.7022141000000002E-2</c:v>
                </c:pt>
                <c:pt idx="4">
                  <c:v>1.3931123E-2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4A-4BB7-A1BD-EFC9C00831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5618016"/>
        <c:axId val="325620312"/>
      </c:barChart>
      <c:catAx>
        <c:axId val="32561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ru-RU"/>
          </a:p>
        </c:txPr>
        <c:crossAx val="325620312"/>
        <c:crosses val="autoZero"/>
        <c:auto val="1"/>
        <c:lblAlgn val="ctr"/>
        <c:lblOffset val="100"/>
        <c:noMultiLvlLbl val="0"/>
      </c:catAx>
      <c:valAx>
        <c:axId val="325620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25618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ru-RU" dirty="0" smtClean="0"/>
              <a:t>Структура </a:t>
            </a:r>
            <a:r>
              <a:rPr lang="ru-RU" dirty="0" err="1" smtClean="0"/>
              <a:t>реструктуризаций</a:t>
            </a:r>
            <a:r>
              <a:rPr lang="ru-RU" dirty="0" smtClean="0"/>
              <a:t> кредитов в 2020 году </a:t>
            </a:r>
          </a:p>
          <a:p>
            <a:pPr>
              <a:defRPr/>
            </a:pPr>
            <a:r>
              <a:rPr lang="ru-RU" dirty="0" smtClean="0"/>
              <a:t>(по количеству)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48C-4F10-B8E2-E8796EE6121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48C-4F10-B8E2-E8796EE6121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48C-4F10-B8E2-E8796EE6121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DA5-4499-B5AE-CEF9F8DD20A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CDA5-4499-B5AE-CEF9F8DD20A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DA5-4499-B5AE-CEF9F8DD20A4}"/>
              </c:ext>
            </c:extLst>
          </c:dPt>
          <c:dLbls>
            <c:dLbl>
              <c:idx val="3"/>
              <c:layout>
                <c:manualLayout>
                  <c:x val="-0.26308704107938813"/>
                  <c:y val="8.548922938686717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DA5-4499-B5AE-CEF9F8DD20A4}"/>
                </c:ext>
              </c:extLst>
            </c:dLbl>
            <c:dLbl>
              <c:idx val="4"/>
              <c:layout>
                <c:manualLayout>
                  <c:x val="0.30710167044505565"/>
                  <c:y val="6.323291795732741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DA5-4499-B5AE-CEF9F8DD20A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A5-4499-B5AE-CEF9F8DD20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Микрокредит</c:v>
                </c:pt>
                <c:pt idx="1">
                  <c:v>Потребительский кредит</c:v>
                </c:pt>
                <c:pt idx="2">
                  <c:v>Кредитная карта</c:v>
                </c:pt>
                <c:pt idx="3">
                  <c:v>Кредит на автомобиль</c:v>
                </c:pt>
                <c:pt idx="4">
                  <c:v>Ипотека</c:v>
                </c:pt>
                <c:pt idx="5">
                  <c:v>Прочее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1001657</c:v>
                </c:pt>
                <c:pt idx="1">
                  <c:v>1593038</c:v>
                </c:pt>
                <c:pt idx="2">
                  <c:v>861499</c:v>
                </c:pt>
                <c:pt idx="3">
                  <c:v>126253</c:v>
                </c:pt>
                <c:pt idx="4">
                  <c:v>28524</c:v>
                </c:pt>
                <c:pt idx="5">
                  <c:v>2165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A5-4499-B5AE-CEF9F8DD20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ru-RU" dirty="0" smtClean="0"/>
              <a:t>Доля кредитов с просрочкой</a:t>
            </a:r>
            <a:r>
              <a:rPr lang="ru-RU" baseline="0" dirty="0" smtClean="0"/>
              <a:t> 90+ и с каникулами по отношению к действующему портфелю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90+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Микрокредит</c:v>
                </c:pt>
                <c:pt idx="1">
                  <c:v>Потребительский кредит</c:v>
                </c:pt>
                <c:pt idx="2">
                  <c:v>Кредитная карта</c:v>
                </c:pt>
                <c:pt idx="3">
                  <c:v>Кредит на автомобиль</c:v>
                </c:pt>
                <c:pt idx="4">
                  <c:v>Ипотека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0.283255282</c:v>
                </c:pt>
                <c:pt idx="1">
                  <c:v>0.23840196899999999</c:v>
                </c:pt>
                <c:pt idx="2">
                  <c:v>7.5767103000000002E-2</c:v>
                </c:pt>
                <c:pt idx="3">
                  <c:v>7.7022141000000002E-2</c:v>
                </c:pt>
                <c:pt idx="4">
                  <c:v>1.3931123E-2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4D-40A8-9386-55A70BBD807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Каникулы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Микрокредит</c:v>
                </c:pt>
                <c:pt idx="1">
                  <c:v>Потребительский кредит</c:v>
                </c:pt>
                <c:pt idx="2">
                  <c:v>Кредитная карта</c:v>
                </c:pt>
                <c:pt idx="3">
                  <c:v>Кредит на автомобиль</c:v>
                </c:pt>
                <c:pt idx="4">
                  <c:v>Ипотека</c:v>
                </c:pt>
              </c:strCache>
            </c:strRef>
          </c:cat>
          <c:val>
            <c:numRef>
              <c:f>Лист1!$D$2:$D$6</c:f>
              <c:numCache>
                <c:formatCode>0.00%</c:formatCode>
                <c:ptCount val="5"/>
                <c:pt idx="0">
                  <c:v>0.11168665899999999</c:v>
                </c:pt>
                <c:pt idx="1">
                  <c:v>5.3026299999999998E-2</c:v>
                </c:pt>
                <c:pt idx="2">
                  <c:v>2.4101742999999998E-2</c:v>
                </c:pt>
                <c:pt idx="3">
                  <c:v>6.9026846000000003E-2</c:v>
                </c:pt>
                <c:pt idx="4">
                  <c:v>1.3496843999999999E-2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4D-40A8-9386-55A70BBD8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5618016"/>
        <c:axId val="32562031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Лист1!$B$1</c15:sqref>
                        </c15:formulaRef>
                      </c:ext>
                    </c:extLst>
                    <c:strCache>
                      <c:ptCount val="1"/>
                      <c:pt idx="0">
                        <c:v>01.01.2020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numFmt formatCode="0.0%" sourceLinked="0"/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Лист1!$A$2:$A$6</c15:sqref>
                        </c15:formulaRef>
                      </c:ext>
                    </c:extLst>
                    <c:strCache>
                      <c:ptCount val="5"/>
                      <c:pt idx="0">
                        <c:v>Микрокредит</c:v>
                      </c:pt>
                      <c:pt idx="1">
                        <c:v>Потребительский кредит</c:v>
                      </c:pt>
                      <c:pt idx="2">
                        <c:v>Кредитная карта</c:v>
                      </c:pt>
                      <c:pt idx="3">
                        <c:v>Кредит на автомобиль</c:v>
                      </c:pt>
                      <c:pt idx="4">
                        <c:v>Ипотека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Лист1!$B$2:$B$6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0.23020822899999999</c:v>
                      </c:pt>
                      <c:pt idx="1">
                        <c:v>0.17834981999999999</c:v>
                      </c:pt>
                      <c:pt idx="2">
                        <c:v>7.0035495000000003E-2</c:v>
                      </c:pt>
                      <c:pt idx="3">
                        <c:v>5.6124911999999999E-2</c:v>
                      </c:pt>
                      <c:pt idx="4">
                        <c:v>1.3996969999999999E-2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214D-40A8-9386-55A70BBD807B}"/>
                  </c:ext>
                </c:extLst>
              </c15:ser>
            </c15:filteredBarSeries>
          </c:ext>
        </c:extLst>
      </c:barChart>
      <c:catAx>
        <c:axId val="32561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ru-RU"/>
          </a:p>
        </c:txPr>
        <c:crossAx val="325620312"/>
        <c:crosses val="autoZero"/>
        <c:auto val="1"/>
        <c:lblAlgn val="ctr"/>
        <c:lblOffset val="100"/>
        <c:noMultiLvlLbl val="0"/>
      </c:catAx>
      <c:valAx>
        <c:axId val="325620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25618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Показатель долговой нагрузки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DE1-4BE8-B618-CD3A6F88E9C7}"/>
                </c:ext>
              </c:extLst>
            </c:dLbl>
            <c:dLbl>
              <c:idx val="3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DE1-4BE8-B618-CD3A6F88E9C7}"/>
                </c:ext>
              </c:extLst>
            </c:dLbl>
            <c:dLbl>
              <c:idx val="5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DE1-4BE8-B618-CD3A6F88E9C7}"/>
                </c:ext>
              </c:extLst>
            </c:dLbl>
            <c:dLbl>
              <c:idx val="7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DE1-4BE8-B618-CD3A6F88E9C7}"/>
                </c:ext>
              </c:extLst>
            </c:dLbl>
            <c:dLbl>
              <c:idx val="9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DE1-4BE8-B618-CD3A6F88E9C7}"/>
                </c:ext>
              </c:extLst>
            </c:dLbl>
            <c:dLbl>
              <c:idx val="11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DE1-4BE8-B618-CD3A6F88E9C7}"/>
                </c:ext>
              </c:extLst>
            </c:dLbl>
            <c:dLbl>
              <c:idx val="13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DE1-4BE8-B618-CD3A6F88E9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Лист1!$A$2:$A$15</c:f>
              <c:numCache>
                <c:formatCode>m/d/yyyy</c:formatCode>
                <c:ptCount val="14"/>
                <c:pt idx="0">
                  <c:v>41913</c:v>
                </c:pt>
                <c:pt idx="1">
                  <c:v>42095</c:v>
                </c:pt>
                <c:pt idx="2">
                  <c:v>42278</c:v>
                </c:pt>
                <c:pt idx="3">
                  <c:v>42461</c:v>
                </c:pt>
                <c:pt idx="4">
                  <c:v>42644</c:v>
                </c:pt>
                <c:pt idx="5">
                  <c:v>42826</c:v>
                </c:pt>
                <c:pt idx="6">
                  <c:v>43009</c:v>
                </c:pt>
                <c:pt idx="7">
                  <c:v>43191</c:v>
                </c:pt>
                <c:pt idx="8">
                  <c:v>43374</c:v>
                </c:pt>
                <c:pt idx="9">
                  <c:v>43556</c:v>
                </c:pt>
                <c:pt idx="10">
                  <c:v>43739</c:v>
                </c:pt>
                <c:pt idx="11">
                  <c:v>43922</c:v>
                </c:pt>
                <c:pt idx="12">
                  <c:v>44105</c:v>
                </c:pt>
                <c:pt idx="13">
                  <c:v>44287</c:v>
                </c:pt>
              </c:numCache>
            </c:num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26</c:v>
                </c:pt>
                <c:pt idx="1">
                  <c:v>24.7</c:v>
                </c:pt>
                <c:pt idx="2">
                  <c:v>24.7</c:v>
                </c:pt>
                <c:pt idx="3">
                  <c:v>24.9</c:v>
                </c:pt>
                <c:pt idx="4">
                  <c:v>24.9</c:v>
                </c:pt>
                <c:pt idx="5">
                  <c:v>25.2</c:v>
                </c:pt>
                <c:pt idx="6">
                  <c:v>24.7</c:v>
                </c:pt>
                <c:pt idx="7">
                  <c:v>23.6</c:v>
                </c:pt>
                <c:pt idx="8">
                  <c:v>23.5</c:v>
                </c:pt>
                <c:pt idx="9">
                  <c:v>23</c:v>
                </c:pt>
                <c:pt idx="10">
                  <c:v>24.6</c:v>
                </c:pt>
                <c:pt idx="11">
                  <c:v>23.3</c:v>
                </c:pt>
                <c:pt idx="12">
                  <c:v>25.1</c:v>
                </c:pt>
                <c:pt idx="13">
                  <c:v>25.6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E1-4BE8-B618-CD3A6F88E9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90135992"/>
        <c:axId val="490136976"/>
      </c:lineChart>
      <c:dateAx>
        <c:axId val="490135992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ru-RU"/>
          </a:p>
        </c:txPr>
        <c:crossAx val="490136976"/>
        <c:crosses val="autoZero"/>
        <c:auto val="1"/>
        <c:lblOffset val="100"/>
        <c:baseTimeUnit val="months"/>
        <c:majorUnit val="6"/>
        <c:majorTimeUnit val="months"/>
      </c:dateAx>
      <c:valAx>
        <c:axId val="4901369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90135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ru-RU"/>
              <a:t>ПДН заемщиков по группах среднемесячных доходов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01.04.2020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Доход до 15 тыс. руб./мес.</c:v>
                </c:pt>
                <c:pt idx="1">
                  <c:v>Доход до 20 тыс. руб./мес.</c:v>
                </c:pt>
                <c:pt idx="2">
                  <c:v>Доход от 20 до 40 тыс. руб./мес.</c:v>
                </c:pt>
                <c:pt idx="3">
                  <c:v>Доход более 40 тыс. руб./мес.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29.427895639999999</c:v>
                </c:pt>
                <c:pt idx="1">
                  <c:v>27.789960090000001</c:v>
                </c:pt>
                <c:pt idx="2">
                  <c:v>23.12558662</c:v>
                </c:pt>
                <c:pt idx="3">
                  <c:v>19.02091407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AF-4719-81C4-87E041074A6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01.04.2021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Доход до 15 тыс. руб./мес.</c:v>
                </c:pt>
                <c:pt idx="1">
                  <c:v>Доход до 20 тыс. руб./мес.</c:v>
                </c:pt>
                <c:pt idx="2">
                  <c:v>Доход от 20 до 40 тыс. руб./мес.</c:v>
                </c:pt>
                <c:pt idx="3">
                  <c:v>Доход более 40 тыс. руб./мес.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30.76</c:v>
                </c:pt>
                <c:pt idx="1">
                  <c:v>29.49</c:v>
                </c:pt>
                <c:pt idx="2">
                  <c:v>25.82</c:v>
                </c:pt>
                <c:pt idx="3">
                  <c:v>21.39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AF-4719-81C4-87E041074A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3849568"/>
        <c:axId val="493850552"/>
      </c:barChart>
      <c:catAx>
        <c:axId val="493849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ru-RU"/>
          </a:p>
        </c:txPr>
        <c:crossAx val="493850552"/>
        <c:crosses val="autoZero"/>
        <c:auto val="1"/>
        <c:lblAlgn val="ctr"/>
        <c:lblOffset val="100"/>
        <c:noMultiLvlLbl val="0"/>
      </c:catAx>
      <c:valAx>
        <c:axId val="4938505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493849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ru-RU" dirty="0" smtClean="0"/>
              <a:t>Распределение заемщиков по диапазонам ПДН. В %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струкутре заемщиков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310-4C23-9318-2E98A3E162E3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310-4C23-9318-2E98A3E162E3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310-4C23-9318-2E98A3E162E3}"/>
              </c:ext>
            </c:extLst>
          </c:dPt>
          <c:dPt>
            <c:idx val="3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310-4C23-9318-2E98A3E162E3}"/>
              </c:ext>
            </c:extLst>
          </c:dPt>
          <c:dPt>
            <c:idx val="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10-4C23-9318-2E98A3E162E3}"/>
              </c:ext>
            </c:extLst>
          </c:dPt>
          <c:dPt>
            <c:idx val="5"/>
            <c:bubble3D val="0"/>
            <c:explosion val="25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9310-4C23-9318-2E98A3E162E3}"/>
              </c:ext>
            </c:extLst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9310-4C23-9318-2E98A3E162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Менее 10%</c:v>
                </c:pt>
                <c:pt idx="1">
                  <c:v>10,01%-20%</c:v>
                </c:pt>
                <c:pt idx="2">
                  <c:v>20,01%-30%</c:v>
                </c:pt>
                <c:pt idx="3">
                  <c:v>30,01%-40%</c:v>
                </c:pt>
                <c:pt idx="4">
                  <c:v>40,01%-50%</c:v>
                </c:pt>
                <c:pt idx="5">
                  <c:v>Более 50%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28.7</c:v>
                </c:pt>
                <c:pt idx="1">
                  <c:v>21</c:v>
                </c:pt>
                <c:pt idx="2">
                  <c:v>15.3</c:v>
                </c:pt>
                <c:pt idx="3">
                  <c:v>11.8</c:v>
                </c:pt>
                <c:pt idx="4">
                  <c:v>8.8000000000000007</c:v>
                </c:pt>
                <c:pt idx="5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10-4C23-9318-2E98A3E162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5462AB-E7C0-47B5-AD3A-FD03227D0A9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927791F-C8BB-48D1-94F1-A5A6ADD8C7E0}">
      <dgm:prSet phldrT="[Текст]"/>
      <dgm:spPr/>
      <dgm:t>
        <a:bodyPr/>
        <a:lstStyle/>
        <a:p>
          <a:r>
            <a:rPr lang="ru-RU" dirty="0" smtClean="0">
              <a:latin typeface="Calibri" panose="020F0502020204030204" pitchFamily="34" charset="0"/>
              <a:cs typeface="Calibri" panose="020F0502020204030204" pitchFamily="34" charset="0"/>
            </a:rPr>
            <a:t>Тщательная оценка рисков при принятии решения о выдаче кредита</a:t>
          </a:r>
          <a:endParaRPr lang="ru-RU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8C6B48-B87D-4C30-AD89-E175700EE0FF}" type="parTrans" cxnId="{90B3C4A7-2A0A-4C35-AD3B-CB798EC54C21}">
      <dgm:prSet/>
      <dgm:spPr/>
      <dgm:t>
        <a:bodyPr/>
        <a:lstStyle/>
        <a:p>
          <a:endParaRPr lang="ru-RU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CFC48D-2CB8-46FA-B317-A7C56413F103}" type="sibTrans" cxnId="{90B3C4A7-2A0A-4C35-AD3B-CB798EC54C21}">
      <dgm:prSet/>
      <dgm:spPr/>
      <dgm:t>
        <a:bodyPr/>
        <a:lstStyle/>
        <a:p>
          <a:endParaRPr lang="ru-RU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96AF34-B8D7-404B-A0C8-F1B9ABE9C824}">
      <dgm:prSet phldrT="[Текст]"/>
      <dgm:spPr/>
      <dgm:t>
        <a:bodyPr/>
        <a:lstStyle/>
        <a:p>
          <a:r>
            <a:rPr lang="ru-RU" dirty="0" smtClean="0">
              <a:latin typeface="Calibri" panose="020F0502020204030204" pitchFamily="34" charset="0"/>
              <a:cs typeface="Calibri" panose="020F0502020204030204" pitchFamily="34" charset="0"/>
            </a:rPr>
            <a:t>Оценка риска и ПДН. Диверсификация предложений на основе риска</a:t>
          </a:r>
          <a:endParaRPr lang="ru-RU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807C11-0FDF-491D-82B9-21F9B28B45CD}" type="parTrans" cxnId="{126CFE56-9308-4540-9566-F8D8010D71D3}">
      <dgm:prSet/>
      <dgm:spPr/>
      <dgm:t>
        <a:bodyPr/>
        <a:lstStyle/>
        <a:p>
          <a:endParaRPr lang="ru-RU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506D13-8A8D-4100-A3AD-666CAC7AF139}" type="sibTrans" cxnId="{126CFE56-9308-4540-9566-F8D8010D71D3}">
      <dgm:prSet/>
      <dgm:spPr/>
      <dgm:t>
        <a:bodyPr/>
        <a:lstStyle/>
        <a:p>
          <a:endParaRPr lang="ru-RU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7A10810-7BAA-4DAB-98A7-242670461035}">
      <dgm:prSet phldrT="[Текст]"/>
      <dgm:spPr/>
      <dgm:t>
        <a:bodyPr/>
        <a:lstStyle/>
        <a:p>
          <a:r>
            <a:rPr lang="ru-RU" dirty="0" smtClean="0">
              <a:latin typeface="Calibri" panose="020F0502020204030204" pitchFamily="34" charset="0"/>
              <a:cs typeface="Calibri" panose="020F0502020204030204" pitchFamily="34" charset="0"/>
            </a:rPr>
            <a:t>Мониторинг действующих портфелей</a:t>
          </a:r>
          <a:endParaRPr lang="ru-RU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211E050-A341-4645-B616-C7A4D93708CB}" type="parTrans" cxnId="{8BA914B9-B5C6-42D8-88F1-77F59B749B1E}">
      <dgm:prSet/>
      <dgm:spPr/>
      <dgm:t>
        <a:bodyPr/>
        <a:lstStyle/>
        <a:p>
          <a:endParaRPr lang="ru-RU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F623F0-A166-42FA-8466-CC2DE0883B86}" type="sibTrans" cxnId="{8BA914B9-B5C6-42D8-88F1-77F59B749B1E}">
      <dgm:prSet/>
      <dgm:spPr/>
      <dgm:t>
        <a:bodyPr/>
        <a:lstStyle/>
        <a:p>
          <a:endParaRPr lang="ru-RU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3539B-34B3-448C-BF10-8D28217B6784}">
      <dgm:prSet phldrT="[Текст]"/>
      <dgm:spPr/>
      <dgm:t>
        <a:bodyPr/>
        <a:lstStyle/>
        <a:p>
          <a:r>
            <a:rPr lang="ru-RU" dirty="0" smtClean="0">
              <a:latin typeface="Calibri" panose="020F0502020204030204" pitchFamily="34" charset="0"/>
              <a:cs typeface="Calibri" panose="020F0502020204030204" pitchFamily="34" charset="0"/>
            </a:rPr>
            <a:t>Разработка программ предотвращения выхода в дефолт</a:t>
          </a:r>
          <a:endParaRPr lang="ru-RU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0BFD4C-EC4F-4140-90D7-E792B7143315}" type="parTrans" cxnId="{D7D4EAE0-B9AD-46DC-B543-9FC3662F37BB}">
      <dgm:prSet/>
      <dgm:spPr/>
      <dgm:t>
        <a:bodyPr/>
        <a:lstStyle/>
        <a:p>
          <a:endParaRPr lang="ru-RU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A89325-6B1B-473C-BC33-AE74F0B81695}" type="sibTrans" cxnId="{D7D4EAE0-B9AD-46DC-B543-9FC3662F37BB}">
      <dgm:prSet/>
      <dgm:spPr/>
      <dgm:t>
        <a:bodyPr/>
        <a:lstStyle/>
        <a:p>
          <a:endParaRPr lang="ru-RU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4EACD81-76F2-427F-B7CA-72EBEB0818B8}">
      <dgm:prSet phldrT="[Текст]"/>
      <dgm:spPr/>
      <dgm:t>
        <a:bodyPr/>
        <a:lstStyle/>
        <a:p>
          <a:r>
            <a:rPr lang="ru-RU" dirty="0" smtClean="0">
              <a:latin typeface="Calibri" panose="020F0502020204030204" pitchFamily="34" charset="0"/>
              <a:cs typeface="Calibri" panose="020F0502020204030204" pitchFamily="34" charset="0"/>
            </a:rPr>
            <a:t>Повышение прозрачности условий кредитования</a:t>
          </a:r>
          <a:endParaRPr lang="ru-RU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56072B-3CDE-4CBC-B634-F3217BA62902}" type="parTrans" cxnId="{2DACED13-4128-4BA7-BD56-1176D5D6517E}">
      <dgm:prSet/>
      <dgm:spPr/>
      <dgm:t>
        <a:bodyPr/>
        <a:lstStyle/>
        <a:p>
          <a:endParaRPr lang="ru-RU"/>
        </a:p>
      </dgm:t>
    </dgm:pt>
    <dgm:pt modelId="{0FB76B35-6088-4710-B3D0-D74F6E9D4DB0}" type="sibTrans" cxnId="{2DACED13-4128-4BA7-BD56-1176D5D6517E}">
      <dgm:prSet/>
      <dgm:spPr/>
      <dgm:t>
        <a:bodyPr/>
        <a:lstStyle/>
        <a:p>
          <a:endParaRPr lang="ru-RU"/>
        </a:p>
      </dgm:t>
    </dgm:pt>
    <dgm:pt modelId="{F7B153FB-D6D1-4398-A103-A8137AB5BFE4}">
      <dgm:prSet phldrT="[Текст]"/>
      <dgm:spPr/>
      <dgm:t>
        <a:bodyPr/>
        <a:lstStyle/>
        <a:p>
          <a:r>
            <a:rPr lang="ru-RU" dirty="0" smtClean="0">
              <a:latin typeface="Calibri" panose="020F0502020204030204" pitchFamily="34" charset="0"/>
              <a:cs typeface="Calibri" panose="020F0502020204030204" pitchFamily="34" charset="0"/>
            </a:rPr>
            <a:t>Материальное </a:t>
          </a:r>
          <a:r>
            <a:rPr lang="ru-RU" dirty="0" smtClean="0">
              <a:latin typeface="Calibri" panose="020F0502020204030204" pitchFamily="34" charset="0"/>
              <a:cs typeface="Calibri" panose="020F0502020204030204" pitchFamily="34" charset="0"/>
            </a:rPr>
            <a:t>поощрение ответственности</a:t>
          </a:r>
          <a:endParaRPr lang="ru-RU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D0FB370-1620-40AD-9FBC-56C9970DC362}" type="parTrans" cxnId="{2FB67B31-6CCB-408A-BAF4-AA9CB546A5FA}">
      <dgm:prSet/>
      <dgm:spPr/>
      <dgm:t>
        <a:bodyPr/>
        <a:lstStyle/>
        <a:p>
          <a:endParaRPr lang="ru-RU"/>
        </a:p>
      </dgm:t>
    </dgm:pt>
    <dgm:pt modelId="{3299FF7A-07AF-43F2-B905-95CE0A9E5C4B}" type="sibTrans" cxnId="{2FB67B31-6CCB-408A-BAF4-AA9CB546A5FA}">
      <dgm:prSet/>
      <dgm:spPr/>
      <dgm:t>
        <a:bodyPr/>
        <a:lstStyle/>
        <a:p>
          <a:endParaRPr lang="ru-RU"/>
        </a:p>
      </dgm:t>
    </dgm:pt>
    <dgm:pt modelId="{ADBC823D-7E01-4805-8C7C-E3380FE8DEB1}">
      <dgm:prSet phldrT="[Текст]"/>
      <dgm:spPr/>
      <dgm:t>
        <a:bodyPr/>
        <a:lstStyle/>
        <a:p>
          <a:r>
            <a:rPr lang="ru-RU" dirty="0" smtClean="0">
              <a:latin typeface="Calibri" panose="020F0502020204030204" pitchFamily="34" charset="0"/>
              <a:cs typeface="Calibri" panose="020F0502020204030204" pitchFamily="34" charset="0"/>
            </a:rPr>
            <a:t>Стимулирование осознанной кредитной активности</a:t>
          </a:r>
          <a:endParaRPr lang="ru-RU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2E31F86-E556-4F65-94E3-D9553E885744}" type="parTrans" cxnId="{74AA103E-2C25-4972-A6B8-433BB7691F6F}">
      <dgm:prSet/>
      <dgm:spPr/>
      <dgm:t>
        <a:bodyPr/>
        <a:lstStyle/>
        <a:p>
          <a:endParaRPr lang="ru-RU"/>
        </a:p>
      </dgm:t>
    </dgm:pt>
    <dgm:pt modelId="{1AACEAE4-CAB3-4AFC-9402-21DE7C19F7CA}" type="sibTrans" cxnId="{74AA103E-2C25-4972-A6B8-433BB7691F6F}">
      <dgm:prSet/>
      <dgm:spPr/>
      <dgm:t>
        <a:bodyPr/>
        <a:lstStyle/>
        <a:p>
          <a:endParaRPr lang="ru-RU"/>
        </a:p>
      </dgm:t>
    </dgm:pt>
    <dgm:pt modelId="{EBA29B4B-AE23-4C01-9604-BA1AC6DC3C3E}" type="pres">
      <dgm:prSet presAssocID="{E95462AB-E7C0-47B5-AD3A-FD03227D0A9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5CD749-964B-4D04-9ADA-458D1AD4771E}" type="pres">
      <dgm:prSet presAssocID="{E927791F-C8BB-48D1-94F1-A5A6ADD8C7E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5AB3F9-5EB9-4C7D-B71C-3B79602BA95C}" type="pres">
      <dgm:prSet presAssocID="{E927791F-C8BB-48D1-94F1-A5A6ADD8C7E0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53CE70-ED0A-462F-9BC8-693A33B24CEB}" type="pres">
      <dgm:prSet presAssocID="{17A10810-7BAA-4DAB-98A7-24267046103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7F0425-3AFD-4B22-9FB2-B705EE5B9DF5}" type="pres">
      <dgm:prSet presAssocID="{17A10810-7BAA-4DAB-98A7-242670461035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A83E77-44B4-41D9-A0FD-5EFF24EB479E}" type="pres">
      <dgm:prSet presAssocID="{D4EACD81-76F2-427F-B7CA-72EBEB0818B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CBEF14-69B6-4E5F-B11D-2157D5F8A27A}" type="pres">
      <dgm:prSet presAssocID="{D4EACD81-76F2-427F-B7CA-72EBEB0818B8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6E2532-1036-411B-B1AB-EAFAA8083161}" type="presOf" srcId="{E927791F-C8BB-48D1-94F1-A5A6ADD8C7E0}" destId="{735CD749-964B-4D04-9ADA-458D1AD4771E}" srcOrd="0" destOrd="0" presId="urn:microsoft.com/office/officeart/2005/8/layout/vList2"/>
    <dgm:cxn modelId="{8D58ADC6-80C5-4CDC-8A5C-ED442153EE5D}" type="presOf" srcId="{1D43539B-34B3-448C-BF10-8D28217B6784}" destId="{D77F0425-3AFD-4B22-9FB2-B705EE5B9DF5}" srcOrd="0" destOrd="0" presId="urn:microsoft.com/office/officeart/2005/8/layout/vList2"/>
    <dgm:cxn modelId="{2DACED13-4128-4BA7-BD56-1176D5D6517E}" srcId="{E95462AB-E7C0-47B5-AD3A-FD03227D0A97}" destId="{D4EACD81-76F2-427F-B7CA-72EBEB0818B8}" srcOrd="2" destOrd="0" parTransId="{E456072B-3CDE-4CBC-B634-F3217BA62902}" sibTransId="{0FB76B35-6088-4710-B3D0-D74F6E9D4DB0}"/>
    <dgm:cxn modelId="{78F17703-31C8-4288-86EA-B6C714E644FF}" type="presOf" srcId="{ADBC823D-7E01-4805-8C7C-E3380FE8DEB1}" destId="{40CBEF14-69B6-4E5F-B11D-2157D5F8A27A}" srcOrd="0" destOrd="1" presId="urn:microsoft.com/office/officeart/2005/8/layout/vList2"/>
    <dgm:cxn modelId="{D58FFC68-12DA-476E-BB41-62FF8A2756AC}" type="presOf" srcId="{E95462AB-E7C0-47B5-AD3A-FD03227D0A97}" destId="{EBA29B4B-AE23-4C01-9604-BA1AC6DC3C3E}" srcOrd="0" destOrd="0" presId="urn:microsoft.com/office/officeart/2005/8/layout/vList2"/>
    <dgm:cxn modelId="{D9E14E21-5210-4F69-8680-47FC4D4B98A2}" type="presOf" srcId="{17A10810-7BAA-4DAB-98A7-242670461035}" destId="{F653CE70-ED0A-462F-9BC8-693A33B24CEB}" srcOrd="0" destOrd="0" presId="urn:microsoft.com/office/officeart/2005/8/layout/vList2"/>
    <dgm:cxn modelId="{D7D4EAE0-B9AD-46DC-B543-9FC3662F37BB}" srcId="{17A10810-7BAA-4DAB-98A7-242670461035}" destId="{1D43539B-34B3-448C-BF10-8D28217B6784}" srcOrd="0" destOrd="0" parTransId="{450BFD4C-EC4F-4140-90D7-E792B7143315}" sibTransId="{46A89325-6B1B-473C-BC33-AE74F0B81695}"/>
    <dgm:cxn modelId="{8BA914B9-B5C6-42D8-88F1-77F59B749B1E}" srcId="{E95462AB-E7C0-47B5-AD3A-FD03227D0A97}" destId="{17A10810-7BAA-4DAB-98A7-242670461035}" srcOrd="1" destOrd="0" parTransId="{E211E050-A341-4645-B616-C7A4D93708CB}" sibTransId="{2CF623F0-A166-42FA-8466-CC2DE0883B86}"/>
    <dgm:cxn modelId="{606328C9-2739-403B-A825-706141773BA3}" type="presOf" srcId="{8896AF34-B8D7-404B-A0C8-F1B9ABE9C824}" destId="{645AB3F9-5EB9-4C7D-B71C-3B79602BA95C}" srcOrd="0" destOrd="0" presId="urn:microsoft.com/office/officeart/2005/8/layout/vList2"/>
    <dgm:cxn modelId="{90B3C4A7-2A0A-4C35-AD3B-CB798EC54C21}" srcId="{E95462AB-E7C0-47B5-AD3A-FD03227D0A97}" destId="{E927791F-C8BB-48D1-94F1-A5A6ADD8C7E0}" srcOrd="0" destOrd="0" parTransId="{B68C6B48-B87D-4C30-AD89-E175700EE0FF}" sibTransId="{2ACFC48D-2CB8-46FA-B317-A7C56413F103}"/>
    <dgm:cxn modelId="{126CFE56-9308-4540-9566-F8D8010D71D3}" srcId="{E927791F-C8BB-48D1-94F1-A5A6ADD8C7E0}" destId="{8896AF34-B8D7-404B-A0C8-F1B9ABE9C824}" srcOrd="0" destOrd="0" parTransId="{A9807C11-0FDF-491D-82B9-21F9B28B45CD}" sibTransId="{6D506D13-8A8D-4100-A3AD-666CAC7AF139}"/>
    <dgm:cxn modelId="{1B301561-FA54-4F6D-AADA-F662295EC720}" type="presOf" srcId="{F7B153FB-D6D1-4398-A103-A8137AB5BFE4}" destId="{40CBEF14-69B6-4E5F-B11D-2157D5F8A27A}" srcOrd="0" destOrd="0" presId="urn:microsoft.com/office/officeart/2005/8/layout/vList2"/>
    <dgm:cxn modelId="{2FB67B31-6CCB-408A-BAF4-AA9CB546A5FA}" srcId="{D4EACD81-76F2-427F-B7CA-72EBEB0818B8}" destId="{F7B153FB-D6D1-4398-A103-A8137AB5BFE4}" srcOrd="0" destOrd="0" parTransId="{4D0FB370-1620-40AD-9FBC-56C9970DC362}" sibTransId="{3299FF7A-07AF-43F2-B905-95CE0A9E5C4B}"/>
    <dgm:cxn modelId="{0DACD59C-916C-45F9-8AAF-AAB9D62660C1}" type="presOf" srcId="{D4EACD81-76F2-427F-B7CA-72EBEB0818B8}" destId="{CFA83E77-44B4-41D9-A0FD-5EFF24EB479E}" srcOrd="0" destOrd="0" presId="urn:microsoft.com/office/officeart/2005/8/layout/vList2"/>
    <dgm:cxn modelId="{74AA103E-2C25-4972-A6B8-433BB7691F6F}" srcId="{D4EACD81-76F2-427F-B7CA-72EBEB0818B8}" destId="{ADBC823D-7E01-4805-8C7C-E3380FE8DEB1}" srcOrd="1" destOrd="0" parTransId="{52E31F86-E556-4F65-94E3-D9553E885744}" sibTransId="{1AACEAE4-CAB3-4AFC-9402-21DE7C19F7CA}"/>
    <dgm:cxn modelId="{B940E734-683D-4773-A8F2-7E4EF60DDDBB}" type="presParOf" srcId="{EBA29B4B-AE23-4C01-9604-BA1AC6DC3C3E}" destId="{735CD749-964B-4D04-9ADA-458D1AD4771E}" srcOrd="0" destOrd="0" presId="urn:microsoft.com/office/officeart/2005/8/layout/vList2"/>
    <dgm:cxn modelId="{94196334-4EC1-41CC-AAD9-DB55AB5E7AFC}" type="presParOf" srcId="{EBA29B4B-AE23-4C01-9604-BA1AC6DC3C3E}" destId="{645AB3F9-5EB9-4C7D-B71C-3B79602BA95C}" srcOrd="1" destOrd="0" presId="urn:microsoft.com/office/officeart/2005/8/layout/vList2"/>
    <dgm:cxn modelId="{6C3DA3A0-FA4B-46D1-A0AD-AE3481F38776}" type="presParOf" srcId="{EBA29B4B-AE23-4C01-9604-BA1AC6DC3C3E}" destId="{F653CE70-ED0A-462F-9BC8-693A33B24CEB}" srcOrd="2" destOrd="0" presId="urn:microsoft.com/office/officeart/2005/8/layout/vList2"/>
    <dgm:cxn modelId="{86C766D5-251C-461D-9739-C7F97502F1A3}" type="presParOf" srcId="{EBA29B4B-AE23-4C01-9604-BA1AC6DC3C3E}" destId="{D77F0425-3AFD-4B22-9FB2-B705EE5B9DF5}" srcOrd="3" destOrd="0" presId="urn:microsoft.com/office/officeart/2005/8/layout/vList2"/>
    <dgm:cxn modelId="{3FC8E5EC-6CD7-447D-91E1-C65E58DAF20A}" type="presParOf" srcId="{EBA29B4B-AE23-4C01-9604-BA1AC6DC3C3E}" destId="{CFA83E77-44B4-41D9-A0FD-5EFF24EB479E}" srcOrd="4" destOrd="0" presId="urn:microsoft.com/office/officeart/2005/8/layout/vList2"/>
    <dgm:cxn modelId="{BA57B2BE-8F4D-4F81-823E-9026250C8856}" type="presParOf" srcId="{EBA29B4B-AE23-4C01-9604-BA1AC6DC3C3E}" destId="{40CBEF14-69B6-4E5F-B11D-2157D5F8A27A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5CD749-964B-4D04-9ADA-458D1AD4771E}">
      <dsp:nvSpPr>
        <dsp:cNvPr id="0" name=""/>
        <dsp:cNvSpPr/>
      </dsp:nvSpPr>
      <dsp:spPr>
        <a:xfrm>
          <a:off x="0" y="58929"/>
          <a:ext cx="8190616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Тщательная оценка рисков при принятии решения о выдаче кредита</a:t>
          </a:r>
          <a:endParaRPr lang="ru-RU" sz="2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2722" y="101651"/>
        <a:ext cx="8105172" cy="789716"/>
      </dsp:txXfrm>
    </dsp:sp>
    <dsp:sp modelId="{645AB3F9-5EB9-4C7D-B71C-3B79602BA95C}">
      <dsp:nvSpPr>
        <dsp:cNvPr id="0" name=""/>
        <dsp:cNvSpPr/>
      </dsp:nvSpPr>
      <dsp:spPr>
        <a:xfrm>
          <a:off x="0" y="934090"/>
          <a:ext cx="8190616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05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Оценка риска и ПДН. Диверсификация предложений на основе риска</a:t>
          </a:r>
          <a:endParaRPr lang="ru-RU" sz="17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934090"/>
        <a:ext cx="8190616" cy="364320"/>
      </dsp:txXfrm>
    </dsp:sp>
    <dsp:sp modelId="{F653CE70-ED0A-462F-9BC8-693A33B24CEB}">
      <dsp:nvSpPr>
        <dsp:cNvPr id="0" name=""/>
        <dsp:cNvSpPr/>
      </dsp:nvSpPr>
      <dsp:spPr>
        <a:xfrm>
          <a:off x="0" y="1298410"/>
          <a:ext cx="8190616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Мониторинг действующих портфелей</a:t>
          </a:r>
          <a:endParaRPr lang="ru-RU" sz="2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2722" y="1341132"/>
        <a:ext cx="8105172" cy="789716"/>
      </dsp:txXfrm>
    </dsp:sp>
    <dsp:sp modelId="{D77F0425-3AFD-4B22-9FB2-B705EE5B9DF5}">
      <dsp:nvSpPr>
        <dsp:cNvPr id="0" name=""/>
        <dsp:cNvSpPr/>
      </dsp:nvSpPr>
      <dsp:spPr>
        <a:xfrm>
          <a:off x="0" y="2173570"/>
          <a:ext cx="8190616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05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Разработка программ предотвращения выхода в дефолт</a:t>
          </a:r>
          <a:endParaRPr lang="ru-RU" sz="17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173570"/>
        <a:ext cx="8190616" cy="364320"/>
      </dsp:txXfrm>
    </dsp:sp>
    <dsp:sp modelId="{CFA83E77-44B4-41D9-A0FD-5EFF24EB479E}">
      <dsp:nvSpPr>
        <dsp:cNvPr id="0" name=""/>
        <dsp:cNvSpPr/>
      </dsp:nvSpPr>
      <dsp:spPr>
        <a:xfrm>
          <a:off x="0" y="2537890"/>
          <a:ext cx="8190616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Повышение прозрачности условий кредитования</a:t>
          </a:r>
          <a:endParaRPr lang="ru-RU" sz="2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2722" y="2580612"/>
        <a:ext cx="8105172" cy="789716"/>
      </dsp:txXfrm>
    </dsp:sp>
    <dsp:sp modelId="{40CBEF14-69B6-4E5F-B11D-2157D5F8A27A}">
      <dsp:nvSpPr>
        <dsp:cNvPr id="0" name=""/>
        <dsp:cNvSpPr/>
      </dsp:nvSpPr>
      <dsp:spPr>
        <a:xfrm>
          <a:off x="0" y="3413050"/>
          <a:ext cx="8190616" cy="592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05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Материальное </a:t>
          </a:r>
          <a:r>
            <a:rPr lang="ru-RU" sz="17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поощрение ответственности</a:t>
          </a:r>
          <a:endParaRPr lang="ru-RU" sz="17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7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Стимулирование осознанной кредитной активности</a:t>
          </a:r>
          <a:endParaRPr lang="ru-RU" sz="17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3413050"/>
        <a:ext cx="8190616" cy="592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50E98-B71E-4FF8-B689-F8877C724D0A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FB0CD-12F7-4757-8EFB-AFB50ED9A3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145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35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02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71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38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05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73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40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4176" y="3081658"/>
            <a:ext cx="7772400" cy="643577"/>
          </a:xfrm>
          <a:prstGeom prst="rect">
            <a:avLst/>
          </a:prstGeom>
        </p:spPr>
        <p:txBody>
          <a:bodyPr lIns="80175" tIns="40087" rIns="80175" bIns="40087" anchor="b"/>
          <a:lstStyle>
            <a:lvl1pPr algn="l">
              <a:defRPr sz="580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dirty="0" smtClean="0"/>
              <a:t>Тема презентации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4176" y="3996272"/>
            <a:ext cx="6858000" cy="1655762"/>
          </a:xfrm>
          <a:prstGeom prst="rect">
            <a:avLst/>
          </a:prstGeom>
        </p:spPr>
        <p:txBody>
          <a:bodyPr lIns="80175" tIns="40087" rIns="80175" bIns="40087"/>
          <a:lstStyle>
            <a:lvl1pPr marL="0" indent="0" algn="l">
              <a:buNone/>
              <a:defRPr sz="2400"/>
            </a:lvl1pPr>
            <a:lvl2pPr marL="441886" indent="0" algn="ctr">
              <a:buNone/>
              <a:defRPr sz="1900"/>
            </a:lvl2pPr>
            <a:lvl3pPr marL="883771" indent="0" algn="ctr">
              <a:buNone/>
              <a:defRPr sz="1800"/>
            </a:lvl3pPr>
            <a:lvl4pPr marL="1325658" indent="0" algn="ctr">
              <a:buNone/>
              <a:defRPr sz="1600"/>
            </a:lvl4pPr>
            <a:lvl5pPr marL="1767544" indent="0" algn="ctr">
              <a:buNone/>
              <a:defRPr sz="1600"/>
            </a:lvl5pPr>
            <a:lvl6pPr marL="2209430" indent="0" algn="ctr">
              <a:buNone/>
              <a:defRPr sz="1600"/>
            </a:lvl6pPr>
            <a:lvl7pPr marL="2651316" indent="0" algn="ctr">
              <a:buNone/>
              <a:defRPr sz="1600"/>
            </a:lvl7pPr>
            <a:lvl8pPr marL="3093202" indent="0" algn="ctr">
              <a:buNone/>
              <a:defRPr sz="1600"/>
            </a:lvl8pPr>
            <a:lvl9pPr marL="3535087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47" y="786586"/>
            <a:ext cx="3078263" cy="121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864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3" y="365126"/>
            <a:ext cx="7886701" cy="1325563"/>
          </a:xfrm>
          <a:prstGeom prst="rect">
            <a:avLst/>
          </a:prstGeom>
        </p:spPr>
        <p:txBody>
          <a:bodyPr lIns="80175" tIns="40087" rIns="80175" bIns="40087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1825625"/>
            <a:ext cx="7886701" cy="4351338"/>
          </a:xfrm>
          <a:prstGeom prst="rect">
            <a:avLst/>
          </a:prstGeom>
        </p:spPr>
        <p:txBody>
          <a:bodyPr vert="eaVert" lIns="80175" tIns="40087" rIns="80175" bIns="40087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2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EEDC1B6-87BB-4B9E-B8EC-B6EBC6EDC032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4"/>
            <a:ext cx="3086101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254C779-D6AB-4813-B384-2F97903A0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66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8"/>
            <a:ext cx="1971675" cy="5811838"/>
          </a:xfrm>
          <a:prstGeom prst="rect">
            <a:avLst/>
          </a:prstGeom>
        </p:spPr>
        <p:txBody>
          <a:bodyPr vert="eaVert" lIns="80175" tIns="40087" rIns="80175" bIns="40087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365128"/>
            <a:ext cx="5800724" cy="5811838"/>
          </a:xfrm>
          <a:prstGeom prst="rect">
            <a:avLst/>
          </a:prstGeom>
        </p:spPr>
        <p:txBody>
          <a:bodyPr vert="eaVert" lIns="80175" tIns="40087" rIns="80175" bIns="40087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2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EEDC1B6-87BB-4B9E-B8EC-B6EBC6EDC032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4"/>
            <a:ext cx="3086101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254C779-D6AB-4813-B384-2F97903A0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13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473"/>
            <a:ext cx="8904613" cy="66052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6502"/>
            <a:ext cx="8810278" cy="1031498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576194" y="324306"/>
            <a:ext cx="5319021" cy="816894"/>
          </a:xfrm>
          <a:prstGeom prst="rect">
            <a:avLst/>
          </a:prstGeom>
        </p:spPr>
        <p:txBody>
          <a:bodyPr lIns="80175" tIns="40087" rIns="80175" bIns="40087"/>
          <a:lstStyle>
            <a:lvl1pPr>
              <a:defRPr sz="21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588862" y="1494793"/>
            <a:ext cx="8221417" cy="4426882"/>
          </a:xfrm>
          <a:prstGeom prst="rect">
            <a:avLst/>
          </a:prstGeom>
        </p:spPr>
        <p:txBody>
          <a:bodyPr lIns="80175" tIns="40087" rIns="80175" bIns="40087"/>
          <a:lstStyle>
            <a:lvl1pPr marL="0" indent="0">
              <a:buFontTx/>
              <a:buNone/>
              <a:defRPr sz="14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20773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6085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473"/>
            <a:ext cx="8904613" cy="66052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6502"/>
            <a:ext cx="8810278" cy="1031498"/>
          </a:xfrm>
          <a:prstGeom prst="rect">
            <a:avLst/>
          </a:prstGeom>
        </p:spPr>
      </p:pic>
      <p:sp>
        <p:nvSpPr>
          <p:cNvPr id="10" name="Заголовок 11"/>
          <p:cNvSpPr>
            <a:spLocks noGrp="1"/>
          </p:cNvSpPr>
          <p:nvPr>
            <p:ph type="title"/>
          </p:nvPr>
        </p:nvSpPr>
        <p:spPr>
          <a:xfrm>
            <a:off x="588863" y="324306"/>
            <a:ext cx="5319021" cy="816894"/>
          </a:xfrm>
          <a:prstGeom prst="rect">
            <a:avLst/>
          </a:prstGeom>
        </p:spPr>
        <p:txBody>
          <a:bodyPr lIns="80175" tIns="40087" rIns="80175" bIns="40087"/>
          <a:lstStyle>
            <a:lvl1pPr>
              <a:defRPr sz="21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441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1" cy="1325563"/>
          </a:xfrm>
          <a:prstGeom prst="rect">
            <a:avLst/>
          </a:prstGeom>
        </p:spPr>
        <p:txBody>
          <a:bodyPr lIns="80175" tIns="40087" rIns="80175" bIns="40087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4" y="1681163"/>
            <a:ext cx="3868340" cy="823912"/>
          </a:xfrm>
          <a:prstGeom prst="rect">
            <a:avLst/>
          </a:prstGeom>
        </p:spPr>
        <p:txBody>
          <a:bodyPr lIns="80175" tIns="40087" rIns="80175" bIns="40087" anchor="b"/>
          <a:lstStyle>
            <a:lvl1pPr marL="0" indent="0">
              <a:buNone/>
              <a:defRPr sz="2400" b="1"/>
            </a:lvl1pPr>
            <a:lvl2pPr marL="441886" indent="0">
              <a:buNone/>
              <a:defRPr sz="1900" b="1"/>
            </a:lvl2pPr>
            <a:lvl3pPr marL="883771" indent="0">
              <a:buNone/>
              <a:defRPr sz="1800" b="1"/>
            </a:lvl3pPr>
            <a:lvl4pPr marL="1325658" indent="0">
              <a:buNone/>
              <a:defRPr sz="1600" b="1"/>
            </a:lvl4pPr>
            <a:lvl5pPr marL="1767544" indent="0">
              <a:buNone/>
              <a:defRPr sz="1600" b="1"/>
            </a:lvl5pPr>
            <a:lvl6pPr marL="2209430" indent="0">
              <a:buNone/>
              <a:defRPr sz="1600" b="1"/>
            </a:lvl6pPr>
            <a:lvl7pPr marL="2651316" indent="0">
              <a:buNone/>
              <a:defRPr sz="1600" b="1"/>
            </a:lvl7pPr>
            <a:lvl8pPr marL="3093202" indent="0">
              <a:buNone/>
              <a:defRPr sz="1600" b="1"/>
            </a:lvl8pPr>
            <a:lvl9pPr marL="3535087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4" y="2505075"/>
            <a:ext cx="3868340" cy="3684588"/>
          </a:xfrm>
          <a:prstGeom prst="rect">
            <a:avLst/>
          </a:prstGeom>
        </p:spPr>
        <p:txBody>
          <a:bodyPr lIns="80175" tIns="40087" rIns="80175" bIns="40087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2" cy="823912"/>
          </a:xfrm>
          <a:prstGeom prst="rect">
            <a:avLst/>
          </a:prstGeom>
        </p:spPr>
        <p:txBody>
          <a:bodyPr lIns="80175" tIns="40087" rIns="80175" bIns="40087" anchor="b"/>
          <a:lstStyle>
            <a:lvl1pPr marL="0" indent="0">
              <a:buNone/>
              <a:defRPr sz="2400" b="1"/>
            </a:lvl1pPr>
            <a:lvl2pPr marL="441886" indent="0">
              <a:buNone/>
              <a:defRPr sz="1900" b="1"/>
            </a:lvl2pPr>
            <a:lvl3pPr marL="883771" indent="0">
              <a:buNone/>
              <a:defRPr sz="1800" b="1"/>
            </a:lvl3pPr>
            <a:lvl4pPr marL="1325658" indent="0">
              <a:buNone/>
              <a:defRPr sz="1600" b="1"/>
            </a:lvl4pPr>
            <a:lvl5pPr marL="1767544" indent="0">
              <a:buNone/>
              <a:defRPr sz="1600" b="1"/>
            </a:lvl5pPr>
            <a:lvl6pPr marL="2209430" indent="0">
              <a:buNone/>
              <a:defRPr sz="1600" b="1"/>
            </a:lvl6pPr>
            <a:lvl7pPr marL="2651316" indent="0">
              <a:buNone/>
              <a:defRPr sz="1600" b="1"/>
            </a:lvl7pPr>
            <a:lvl8pPr marL="3093202" indent="0">
              <a:buNone/>
              <a:defRPr sz="1600" b="1"/>
            </a:lvl8pPr>
            <a:lvl9pPr marL="3535087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2" cy="3684588"/>
          </a:xfrm>
          <a:prstGeom prst="rect">
            <a:avLst/>
          </a:prstGeom>
        </p:spPr>
        <p:txBody>
          <a:bodyPr lIns="80175" tIns="40087" rIns="80175" bIns="40087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2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EEDC1B6-87BB-4B9E-B8EC-B6EBC6EDC032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4"/>
            <a:ext cx="3086101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1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254C779-D6AB-4813-B384-2F97903A0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828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3" y="365126"/>
            <a:ext cx="7886701" cy="1325563"/>
          </a:xfrm>
          <a:prstGeom prst="rect">
            <a:avLst/>
          </a:prstGeom>
        </p:spPr>
        <p:txBody>
          <a:bodyPr lIns="80175" tIns="40087" rIns="80175" bIns="40087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2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EEDC1B6-87BB-4B9E-B8EC-B6EBC6EDC032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4"/>
            <a:ext cx="3086101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1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254C779-D6AB-4813-B384-2F97903A0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66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2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EEDC1B6-87BB-4B9E-B8EC-B6EBC6EDC032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4"/>
            <a:ext cx="3086101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1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254C779-D6AB-4813-B384-2F97903A0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8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lIns="80175" tIns="40087" rIns="80175" bIns="40087"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  <a:prstGeom prst="rect">
            <a:avLst/>
          </a:prstGeom>
        </p:spPr>
        <p:txBody>
          <a:bodyPr lIns="80175" tIns="40087" rIns="80175" bIns="40087"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 lIns="80175" tIns="40087" rIns="80175" bIns="40087"/>
          <a:lstStyle>
            <a:lvl1pPr marL="0" indent="0">
              <a:buNone/>
              <a:defRPr sz="1600"/>
            </a:lvl1pPr>
            <a:lvl2pPr marL="441886" indent="0">
              <a:buNone/>
              <a:defRPr sz="1400"/>
            </a:lvl2pPr>
            <a:lvl3pPr marL="883771" indent="0">
              <a:buNone/>
              <a:defRPr sz="1100"/>
            </a:lvl3pPr>
            <a:lvl4pPr marL="1325658" indent="0">
              <a:buNone/>
              <a:defRPr sz="1000"/>
            </a:lvl4pPr>
            <a:lvl5pPr marL="1767544" indent="0">
              <a:buNone/>
              <a:defRPr sz="1000"/>
            </a:lvl5pPr>
            <a:lvl6pPr marL="2209430" indent="0">
              <a:buNone/>
              <a:defRPr sz="1000"/>
            </a:lvl6pPr>
            <a:lvl7pPr marL="2651316" indent="0">
              <a:buNone/>
              <a:defRPr sz="1000"/>
            </a:lvl7pPr>
            <a:lvl8pPr marL="3093202" indent="0">
              <a:buNone/>
              <a:defRPr sz="1000"/>
            </a:lvl8pPr>
            <a:lvl9pPr marL="3535087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2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EEDC1B6-87BB-4B9E-B8EC-B6EBC6EDC032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4"/>
            <a:ext cx="3086101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1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254C779-D6AB-4813-B384-2F97903A0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008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lIns="80175" tIns="40087" rIns="80175" bIns="40087"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  <a:prstGeom prst="rect">
            <a:avLst/>
          </a:prstGeom>
        </p:spPr>
        <p:txBody>
          <a:bodyPr lIns="80175" tIns="40087" rIns="80175" bIns="40087" anchor="t"/>
          <a:lstStyle>
            <a:lvl1pPr marL="0" indent="0">
              <a:buNone/>
              <a:defRPr sz="3100"/>
            </a:lvl1pPr>
            <a:lvl2pPr marL="441886" indent="0">
              <a:buNone/>
              <a:defRPr sz="2600"/>
            </a:lvl2pPr>
            <a:lvl3pPr marL="883771" indent="0">
              <a:buNone/>
              <a:defRPr sz="2400"/>
            </a:lvl3pPr>
            <a:lvl4pPr marL="1325658" indent="0">
              <a:buNone/>
              <a:defRPr sz="1900"/>
            </a:lvl4pPr>
            <a:lvl5pPr marL="1767544" indent="0">
              <a:buNone/>
              <a:defRPr sz="1900"/>
            </a:lvl5pPr>
            <a:lvl6pPr marL="2209430" indent="0">
              <a:buNone/>
              <a:defRPr sz="1900"/>
            </a:lvl6pPr>
            <a:lvl7pPr marL="2651316" indent="0">
              <a:buNone/>
              <a:defRPr sz="1900"/>
            </a:lvl7pPr>
            <a:lvl8pPr marL="3093202" indent="0">
              <a:buNone/>
              <a:defRPr sz="1900"/>
            </a:lvl8pPr>
            <a:lvl9pPr marL="3535087" indent="0">
              <a:buNone/>
              <a:defRPr sz="19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 lIns="80175" tIns="40087" rIns="80175" bIns="40087"/>
          <a:lstStyle>
            <a:lvl1pPr marL="0" indent="0">
              <a:buNone/>
              <a:defRPr sz="1600"/>
            </a:lvl1pPr>
            <a:lvl2pPr marL="441886" indent="0">
              <a:buNone/>
              <a:defRPr sz="1400"/>
            </a:lvl2pPr>
            <a:lvl3pPr marL="883771" indent="0">
              <a:buNone/>
              <a:defRPr sz="1100"/>
            </a:lvl3pPr>
            <a:lvl4pPr marL="1325658" indent="0">
              <a:buNone/>
              <a:defRPr sz="1000"/>
            </a:lvl4pPr>
            <a:lvl5pPr marL="1767544" indent="0">
              <a:buNone/>
              <a:defRPr sz="1000"/>
            </a:lvl5pPr>
            <a:lvl6pPr marL="2209430" indent="0">
              <a:buNone/>
              <a:defRPr sz="1000"/>
            </a:lvl6pPr>
            <a:lvl7pPr marL="2651316" indent="0">
              <a:buNone/>
              <a:defRPr sz="1000"/>
            </a:lvl7pPr>
            <a:lvl8pPr marL="3093202" indent="0">
              <a:buNone/>
              <a:defRPr sz="1000"/>
            </a:lvl8pPr>
            <a:lvl9pPr marL="3535087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2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EEDC1B6-87BB-4B9E-B8EC-B6EBC6EDC032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4"/>
            <a:ext cx="3086101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1" y="6356354"/>
            <a:ext cx="2057400" cy="365125"/>
          </a:xfrm>
          <a:prstGeom prst="rect">
            <a:avLst/>
          </a:prstGeom>
        </p:spPr>
        <p:txBody>
          <a:bodyPr lIns="80175" tIns="40087" rIns="80175" bIns="40087"/>
          <a:lstStyle/>
          <a:p>
            <a:fld id="{0254C779-D6AB-4813-B384-2F97903A0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008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183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883771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0944" indent="-220944" algn="l" defTabSz="883771" rtl="0" eaLnBrk="1" latinLnBrk="0" hangingPunct="1">
        <a:lnSpc>
          <a:spcPct val="90000"/>
        </a:lnSpc>
        <a:spcBef>
          <a:spcPts val="966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2829" indent="-220944" algn="l" defTabSz="883771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715" indent="-220944" algn="l" defTabSz="883771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46600" indent="-220944" algn="l" defTabSz="883771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88487" indent="-220944" algn="l" defTabSz="883771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30373" indent="-220944" algn="l" defTabSz="883771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260" indent="-220944" algn="l" defTabSz="883771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14146" indent="-220944" algn="l" defTabSz="883771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56031" indent="-220944" algn="l" defTabSz="883771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37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1886" algn="l" defTabSz="8837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83771" algn="l" defTabSz="8837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25658" algn="l" defTabSz="8837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67544" algn="l" defTabSz="8837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09430" algn="l" defTabSz="8837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1316" algn="l" defTabSz="8837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93202" algn="l" defTabSz="8837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35087" algn="l" defTabSz="8837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1947" y="2974112"/>
            <a:ext cx="7431155" cy="812799"/>
          </a:xfrm>
        </p:spPr>
        <p:txBody>
          <a:bodyPr anchor="ctr"/>
          <a:lstStyle/>
          <a:p>
            <a:r>
              <a:rPr lang="ru-RU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6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Накопленные риски розничного кредитования</a:t>
            </a:r>
            <a:r>
              <a:rPr lang="ru-RU" sz="36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921947" y="3905133"/>
            <a:ext cx="6493163" cy="637309"/>
          </a:xfrm>
          <a:prstGeom prst="rect">
            <a:avLst/>
          </a:prstGeom>
        </p:spPr>
        <p:txBody>
          <a:bodyPr lIns="80175" tIns="40087" rIns="80175" bIns="40087" anchor="ctr"/>
          <a:lstStyle/>
          <a:p>
            <a:pPr lvl="0" defTabSz="883771">
              <a:lnSpc>
                <a:spcPct val="90000"/>
              </a:lnSpc>
              <a:spcBef>
                <a:spcPct val="0"/>
              </a:spcBef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j-ea"/>
                <a:cs typeface="Arial"/>
              </a:rPr>
              <a:t/>
            </a:r>
            <a:b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j-ea"/>
                <a:cs typeface="Arial"/>
              </a:rPr>
            </a:br>
            <a:r>
              <a:rPr lang="ru-RU" dirty="0" smtClean="0"/>
              <a:t>Будут ли они реализованы в 2021 году</a:t>
            </a:r>
            <a:r>
              <a:rPr lang="en-US" dirty="0" smtClean="0"/>
              <a:t>?</a:t>
            </a: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j-ea"/>
                <a:cs typeface="Arial"/>
              </a:rPr>
              <a:t/>
            </a:r>
            <a:b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j-ea"/>
                <a:cs typeface="Arial"/>
              </a:rPr>
            </a:br>
            <a:endParaRPr kumimoji="0" lang="ru-RU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Arial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21947" y="5940695"/>
            <a:ext cx="6493163" cy="637309"/>
          </a:xfrm>
          <a:prstGeom prst="rect">
            <a:avLst/>
          </a:prstGeom>
        </p:spPr>
        <p:txBody>
          <a:bodyPr lIns="80175" tIns="40087" rIns="80175" bIns="40087" anchor="ctr"/>
          <a:lstStyle/>
          <a:p>
            <a:pPr marL="0" marR="0" lvl="0" indent="0" algn="l" defTabSz="883771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Arial"/>
              </a:rPr>
              <a:t/>
            </a:r>
            <a:b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Arial"/>
              </a:rPr>
            </a:br>
            <a:r>
              <a:rPr lang="en-US" noProof="0" dirty="0" smtClean="0">
                <a:solidFill>
                  <a:schemeClr val="bg1"/>
                </a:solidFill>
                <a:ea typeface="+mj-ea"/>
                <a:cs typeface="Arial"/>
              </a:rPr>
              <a:t>07 </a:t>
            </a:r>
            <a:r>
              <a:rPr lang="ru-RU" noProof="0" dirty="0" smtClean="0">
                <a:solidFill>
                  <a:schemeClr val="bg1"/>
                </a:solidFill>
                <a:ea typeface="+mj-ea"/>
                <a:cs typeface="Arial"/>
              </a:rPr>
              <a:t>апреля 2021 </a:t>
            </a:r>
            <a:r>
              <a:rPr lang="ru-RU" dirty="0" smtClean="0">
                <a:solidFill>
                  <a:schemeClr val="bg1"/>
                </a:solidFill>
                <a:ea typeface="+mj-ea"/>
                <a:cs typeface="Arial"/>
              </a:rPr>
              <a:t>г., Москва</a:t>
            </a: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Arial"/>
              </a:rPr>
              <a:t/>
            </a:r>
            <a:b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Arial"/>
              </a:rPr>
            </a:b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Arial"/>
              </a:rPr>
              <a:t/>
            </a:r>
            <a:b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Arial"/>
              </a:rPr>
            </a:b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816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Инициативы НБКИ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963" y="1508760"/>
            <a:ext cx="3274037" cy="45836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6194" y="1141200"/>
            <a:ext cx="6489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Расчет и предоставление заемщикам их ПКР </a:t>
            </a:r>
            <a:r>
              <a:rPr lang="ru-RU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без ограничений </a:t>
            </a:r>
            <a:endParaRPr lang="en-US" b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на сайте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www.nbki.ru</a:t>
            </a:r>
            <a:endParaRPr lang="ru-R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6194" y="2324144"/>
            <a:ext cx="5435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Регулярная трансляция влияния ПКР на шансы получения кредита и его условия</a:t>
            </a:r>
            <a:endParaRPr lang="ru-R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6194" y="3616806"/>
            <a:ext cx="5721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Валидация ПКР </a:t>
            </a:r>
            <a:r>
              <a:rPr lang="ru-RU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для каждого банка </a:t>
            </a:r>
            <a:r>
              <a:rPr lang="ru-R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по параметрам банка</a:t>
            </a:r>
            <a:endParaRPr lang="ru-R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15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334" y="175716"/>
            <a:ext cx="7356226" cy="816894"/>
          </a:xfrm>
        </p:spPr>
        <p:txBody>
          <a:bodyPr/>
          <a:lstStyle/>
          <a:p>
            <a:r>
              <a:rPr lang="ru-RU" dirty="0" smtClean="0"/>
              <a:t>ПКР = кредитная (потребительская) активность + ответственность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71" y="1841695"/>
            <a:ext cx="8764952" cy="38923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3334" y="1041416"/>
            <a:ext cx="8319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В 2020 году свой ПКР получили более 2-х миллионов россиян. На интервале 3-5 лет свой ПКР будут знать и контролировать все экономически активные граждане</a:t>
            </a:r>
          </a:p>
        </p:txBody>
      </p:sp>
    </p:spTree>
    <p:extLst>
      <p:ext uri="{BB962C8B-B14F-4D97-AF65-F5344CB8AC3E}">
        <p14:creationId xmlns:p14="http://schemas.microsoft.com/office/powerpoint/2010/main" val="2554707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/>
          <p:cNvSpPr txBox="1"/>
          <p:nvPr/>
        </p:nvSpPr>
        <p:spPr>
          <a:xfrm>
            <a:off x="1038200" y="3312057"/>
            <a:ext cx="6599965" cy="286230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0" rIns="91430" bIns="45710" anchor="t" anchorCtr="0" compatLnSpc="1">
            <a:spAutoFit/>
          </a:bodyPr>
          <a:lstStyle/>
          <a:p>
            <a:pPr marL="0" marR="0" lvl="0" indent="0" algn="l" defTabSz="914308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Franklin Gothic Medium"/>
                <a:cs typeface="Verdana"/>
              </a:rPr>
              <a:t>Спасибо!</a:t>
            </a:r>
          </a:p>
          <a:p>
            <a:pPr marL="0" marR="0" lvl="0" indent="0" algn="l" defTabSz="914308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000" dirty="0">
              <a:solidFill>
                <a:srgbClr val="FFFFFF"/>
              </a:solidFill>
              <a:latin typeface="Franklin Gothic Medium"/>
              <a:cs typeface="Verdana"/>
            </a:endParaRPr>
          </a:p>
          <a:p>
            <a:pPr marL="0" marR="0" lvl="0" indent="0" algn="l" defTabSz="914308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dirty="0" smtClean="0">
                <a:solidFill>
                  <a:srgbClr val="FFFFFF"/>
                </a:solidFill>
                <a:latin typeface="Franklin Gothic Medium"/>
                <a:cs typeface="Verdana"/>
              </a:rPr>
              <a:t>Алексей Волков</a:t>
            </a:r>
          </a:p>
          <a:p>
            <a:pPr marL="0" marR="0" lvl="0" indent="0" algn="l" defTabSz="914308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0" i="0" u="none" strike="noStrike" kern="1200" cap="none" spc="0" dirty="0" smtClean="0">
                <a:solidFill>
                  <a:srgbClr val="FFFFFF"/>
                </a:solidFill>
                <a:uFillTx/>
                <a:latin typeface="Franklin Gothic Medium"/>
                <a:cs typeface="Verdana"/>
              </a:rPr>
              <a:t>Директор по маркетингу</a:t>
            </a:r>
          </a:p>
          <a:p>
            <a:pPr marL="0" marR="0" lvl="0" indent="0" algn="l" defTabSz="914308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aseline="0" dirty="0" smtClean="0">
                <a:solidFill>
                  <a:srgbClr val="FFFFFF"/>
                </a:solidFill>
                <a:latin typeface="Franklin Gothic Medium"/>
                <a:cs typeface="Verdana"/>
              </a:rPr>
              <a:t>Национального бюро кредитных историй (НБКИ)</a:t>
            </a:r>
            <a:endParaRPr lang="en-US" sz="2000" b="0" i="0" u="none" strike="noStrike" kern="1200" cap="none" spc="0" baseline="0" dirty="0">
              <a:solidFill>
                <a:srgbClr val="FFFFFF"/>
              </a:solidFill>
              <a:uFillTx/>
              <a:latin typeface="Franklin Gothic Medium"/>
              <a:cs typeface="Verdana"/>
            </a:endParaRPr>
          </a:p>
          <a:p>
            <a:pPr marL="0" marR="0" lvl="0" indent="0" algn="l" defTabSz="914308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Franklin Gothic Medium"/>
                <a:cs typeface="Verdana"/>
              </a:rPr>
              <a:t>+7 495 221 78 37</a:t>
            </a:r>
            <a:endParaRPr lang="en-US" sz="2000" b="0" i="0" u="none" strike="noStrike" kern="1200" cap="none" spc="0" baseline="0" dirty="0">
              <a:solidFill>
                <a:srgbClr val="FFFFFF"/>
              </a:solidFill>
              <a:uFillTx/>
              <a:latin typeface="Franklin Gothic Medium"/>
              <a:cs typeface="Verdana"/>
            </a:endParaRPr>
          </a:p>
          <a:p>
            <a:pPr marL="0" marR="0" lvl="0" indent="0" algn="l" defTabSz="914308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Franklin Gothic Medium"/>
              </a:rPr>
              <a:t>e-mail</a:t>
            </a:r>
            <a:r>
              <a:rPr lang="en-US" sz="2000" b="0" i="0" u="none" strike="noStrike" kern="1200" cap="none" spc="0" baseline="0" dirty="0">
                <a:solidFill>
                  <a:srgbClr val="FFFFFF"/>
                </a:solidFill>
                <a:uFillTx/>
                <a:latin typeface="Franklin Gothic Medium"/>
              </a:rPr>
              <a:t>: </a:t>
            </a:r>
            <a:r>
              <a:rPr lang="en-US" sz="20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Franklin Gothic Medium"/>
              </a:rPr>
              <a:t>AVolkov@nbki.ru </a:t>
            </a:r>
            <a:endParaRPr lang="ru-RU" sz="2000" b="0" i="0" u="none" strike="noStrike" kern="1200" cap="none" spc="0" baseline="0" dirty="0">
              <a:solidFill>
                <a:srgbClr val="FFFFFF"/>
              </a:solidFill>
              <a:uFillTx/>
              <a:latin typeface="Franklin Gothic Medium"/>
            </a:endParaRPr>
          </a:p>
          <a:p>
            <a:pPr marL="0" marR="0" lvl="0" indent="0" algn="l" defTabSz="914308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FFFFFF"/>
              </a:solidFill>
              <a:uFillTx/>
              <a:latin typeface="Franklin Gothic Medium"/>
              <a:cs typeface="Verdana"/>
            </a:endParaRPr>
          </a:p>
          <a:p>
            <a:pPr marL="0" marR="0" lvl="0" indent="0" algn="l" defTabSz="914308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0" i="0" u="none" strike="noStrike" kern="1200" cap="none" spc="0" baseline="0" dirty="0">
                <a:solidFill>
                  <a:srgbClr val="FFFFFF"/>
                </a:solidFill>
                <a:uFillTx/>
                <a:latin typeface="Franklin Gothic Medium"/>
                <a:cs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338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94" y="164286"/>
            <a:ext cx="7493386" cy="816894"/>
          </a:xfrm>
        </p:spPr>
        <p:txBody>
          <a:bodyPr/>
          <a:lstStyle/>
          <a:p>
            <a:r>
              <a:rPr lang="ru-RU" dirty="0" smtClean="0"/>
              <a:t>На начало 2021 года 12,7% частных заемщиков испытывают сложности с обслуживанием обязательств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39889267"/>
              </p:ext>
            </p:extLst>
          </p:nvPr>
        </p:nvGraphicFramePr>
        <p:xfrm>
          <a:off x="576194" y="1005841"/>
          <a:ext cx="8234431" cy="3554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6194" y="4732020"/>
            <a:ext cx="82344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Индекс кредитоспособности, разработанный компанией FICO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® 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совместно с НБКИ, отражает динамику изменения кредитного здоровья россиян относительно базового значения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индекса. Индекс 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вычисляется на основе расчета доли «плохих» заемщиков среди их общего числа (</a:t>
            </a:r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ru-RU" sz="1200" i="1" dirty="0" err="1">
                <a:latin typeface="Calibri" panose="020F0502020204030204" pitchFamily="34" charset="0"/>
                <a:cs typeface="Calibri" panose="020F0502020204030204" pitchFamily="34" charset="0"/>
              </a:rPr>
              <a:t>ad</a:t>
            </a:r>
            <a:r>
              <a:rPr lang="ru-RU" sz="1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ru-RU" sz="1200" i="1" dirty="0" err="1">
                <a:latin typeface="Calibri" panose="020F0502020204030204" pitchFamily="34" charset="0"/>
                <a:cs typeface="Calibri" panose="020F0502020204030204" pitchFamily="34" charset="0"/>
              </a:rPr>
              <a:t>ate</a:t>
            </a:r>
            <a:r>
              <a:rPr lang="ru-RU" sz="1200" i="1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При этом в качестве «плохих» приняты заемщики, допустившие просрочку более 60 дней в течение последних 6 месяцев. Первое значение </a:t>
            </a:r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ru-RU" sz="1200" i="1" dirty="0" err="1">
                <a:latin typeface="Calibri" panose="020F0502020204030204" pitchFamily="34" charset="0"/>
                <a:cs typeface="Calibri" panose="020F0502020204030204" pitchFamily="34" charset="0"/>
              </a:rPr>
              <a:t>ad</a:t>
            </a:r>
            <a:r>
              <a:rPr lang="ru-RU" sz="1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ru-RU" sz="1200" i="1" dirty="0" err="1">
                <a:latin typeface="Calibri" panose="020F0502020204030204" pitchFamily="34" charset="0"/>
                <a:cs typeface="Calibri" panose="020F0502020204030204" pitchFamily="34" charset="0"/>
              </a:rPr>
              <a:t>ate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устанавливается в качестве исходного значения индекса, равного 100. Индекс масштабирован таким образом, что его уменьшение на 20 пунктов означает удвоение </a:t>
            </a:r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ru-RU" sz="1200" i="1" dirty="0" err="1">
                <a:latin typeface="Calibri" panose="020F0502020204030204" pitchFamily="34" charset="0"/>
                <a:cs typeface="Calibri" panose="020F0502020204030204" pitchFamily="34" charset="0"/>
              </a:rPr>
              <a:t>ad</a:t>
            </a:r>
            <a:r>
              <a:rPr lang="ru-RU" sz="1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ru-RU" sz="1200" i="1" dirty="0" err="1">
                <a:latin typeface="Calibri" panose="020F0502020204030204" pitchFamily="34" charset="0"/>
                <a:cs typeface="Calibri" panose="020F0502020204030204" pitchFamily="34" charset="0"/>
              </a:rPr>
              <a:t>ate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, а увеличение на 20 пунктов – уменьшение </a:t>
            </a:r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ru-RU" sz="1200" i="1" dirty="0" err="1">
                <a:latin typeface="Calibri" panose="020F0502020204030204" pitchFamily="34" charset="0"/>
                <a:cs typeface="Calibri" panose="020F0502020204030204" pitchFamily="34" charset="0"/>
              </a:rPr>
              <a:t>ad</a:t>
            </a:r>
            <a:r>
              <a:rPr lang="ru-RU" sz="1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ru-RU" sz="1200" i="1" dirty="0" err="1">
                <a:latin typeface="Calibri" panose="020F0502020204030204" pitchFamily="34" charset="0"/>
                <a:cs typeface="Calibri" panose="020F0502020204030204" pitchFamily="34" charset="0"/>
              </a:rPr>
              <a:t>ate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в 2 раза.</a:t>
            </a:r>
          </a:p>
          <a:p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022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94" y="184606"/>
            <a:ext cx="7328286" cy="407214"/>
          </a:xfrm>
        </p:spPr>
        <p:txBody>
          <a:bodyPr/>
          <a:lstStyle/>
          <a:p>
            <a:r>
              <a:rPr lang="ru-RU" dirty="0" smtClean="0"/>
              <a:t>Наибольшие сложности фиксируются в сегменте краткосрочных займов на небольшие суммы</a:t>
            </a:r>
            <a:endParaRPr lang="ru-RU" dirty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581759158"/>
              </p:ext>
            </p:extLst>
          </p:nvPr>
        </p:nvGraphicFramePr>
        <p:xfrm>
          <a:off x="576194" y="965200"/>
          <a:ext cx="8283326" cy="4968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2041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94" y="187146"/>
            <a:ext cx="7481956" cy="816894"/>
          </a:xfrm>
        </p:spPr>
        <p:txBody>
          <a:bodyPr/>
          <a:lstStyle/>
          <a:p>
            <a:r>
              <a:rPr lang="ru-RU" dirty="0" smtClean="0"/>
              <a:t>Неявные риски</a:t>
            </a:r>
            <a:r>
              <a:rPr lang="en-US" dirty="0" smtClean="0"/>
              <a:t>: c</a:t>
            </a:r>
            <a:r>
              <a:rPr lang="ru-RU" dirty="0" smtClean="0"/>
              <a:t> марта по декабрь 2020 года кредиторы предоставили отсрочки по 3,6 миллионам кредитов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73081804"/>
              </p:ext>
            </p:extLst>
          </p:nvPr>
        </p:nvGraphicFramePr>
        <p:xfrm>
          <a:off x="285750" y="1154430"/>
          <a:ext cx="8721089" cy="5074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9746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94" y="164286"/>
            <a:ext cx="7401946" cy="816894"/>
          </a:xfrm>
        </p:spPr>
        <p:txBody>
          <a:bodyPr/>
          <a:lstStyle/>
          <a:p>
            <a:r>
              <a:rPr lang="ru-RU" dirty="0" smtClean="0"/>
              <a:t>Кредитные каникулы – эффективный инструмент купирования рисков, носящий массовый характер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28050007"/>
              </p:ext>
            </p:extLst>
          </p:nvPr>
        </p:nvGraphicFramePr>
        <p:xfrm>
          <a:off x="576194" y="965200"/>
          <a:ext cx="8283326" cy="4968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2489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94" y="175716"/>
            <a:ext cx="7436236" cy="816894"/>
          </a:xfrm>
        </p:spPr>
        <p:txBody>
          <a:bodyPr/>
          <a:lstStyle/>
          <a:p>
            <a:r>
              <a:rPr lang="ru-RU" dirty="0" smtClean="0"/>
              <a:t>Долговая нагрузка частных заемщиков стабильна – следствие низкого аппетита к риску и ограничений по ПДН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02761808"/>
              </p:ext>
            </p:extLst>
          </p:nvPr>
        </p:nvGraphicFramePr>
        <p:xfrm>
          <a:off x="576194" y="1111250"/>
          <a:ext cx="8035290" cy="3426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6194" y="4732020"/>
            <a:ext cx="82344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Показатель долговой нагрузки (ПДН) частных заемщиков рассчитывается НБКИ с 2014 года по собственной методике. Значение ПДН определяется как отношение ежемесячных платежей заемщиков по всем действующим обязательствам к среднемесячным доходам, скорректированным с данными рынка труда.</a:t>
            </a:r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238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94" y="187146"/>
            <a:ext cx="5319021" cy="816894"/>
          </a:xfrm>
        </p:spPr>
        <p:txBody>
          <a:bodyPr/>
          <a:lstStyle/>
          <a:p>
            <a:r>
              <a:rPr lang="ru-RU" dirty="0" smtClean="0"/>
              <a:t>Наибольшие сложности – в сегменте заемщиков с низкими доходами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47634436"/>
              </p:ext>
            </p:extLst>
          </p:nvPr>
        </p:nvGraphicFramePr>
        <p:xfrm>
          <a:off x="588963" y="1004040"/>
          <a:ext cx="8221662" cy="4917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3315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94" y="198576"/>
            <a:ext cx="7196206" cy="816894"/>
          </a:xfrm>
        </p:spPr>
        <p:txBody>
          <a:bodyPr/>
          <a:lstStyle/>
          <a:p>
            <a:r>
              <a:rPr lang="ru-RU" dirty="0" smtClean="0"/>
              <a:t>14,5% заемщиков тратят на обслуживание обязательств более половины своих доходов (в 2020 г. – 12,2%)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47584578"/>
              </p:ext>
            </p:extLst>
          </p:nvPr>
        </p:nvGraphicFramePr>
        <p:xfrm>
          <a:off x="588963" y="1495425"/>
          <a:ext cx="8221662" cy="442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3126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614" y="164286"/>
            <a:ext cx="7527676" cy="816894"/>
          </a:xfrm>
        </p:spPr>
        <p:txBody>
          <a:bodyPr/>
          <a:lstStyle/>
          <a:p>
            <a:r>
              <a:rPr lang="ru-RU" dirty="0" smtClean="0"/>
              <a:t>Улучшение качества обслуживания обязательств и снижение долговой нагрузки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7614" y="1392660"/>
            <a:ext cx="7527676" cy="344700"/>
          </a:xfrm>
          <a:prstGeom prst="rect">
            <a:avLst/>
          </a:prstGeom>
        </p:spPr>
        <p:txBody>
          <a:bodyPr lIns="80175" tIns="40087" rIns="80175" bIns="40087"/>
          <a:lstStyle>
            <a:lvl1pPr algn="l" defTabSz="88377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Что могут сделать банки и НБКИ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264878890"/>
              </p:ext>
            </p:extLst>
          </p:nvPr>
        </p:nvGraphicFramePr>
        <p:xfrm>
          <a:off x="507614" y="1934210"/>
          <a:ext cx="819061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8075719"/>
      </p:ext>
    </p:extLst>
  </p:cSld>
  <p:clrMapOvr>
    <a:masterClrMapping/>
  </p:clrMapOvr>
</p:sld>
</file>

<file path=ppt/theme/theme1.xml><?xml version="1.0" encoding="utf-8"?>
<a:theme xmlns:a="http://schemas.openxmlformats.org/drawingml/2006/main" name="контакты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контакты</Template>
  <TotalTime>10571</TotalTime>
  <Words>471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Medium</vt:lpstr>
      <vt:lpstr>Verdana</vt:lpstr>
      <vt:lpstr>контакты</vt:lpstr>
      <vt:lpstr> Накопленные риски розничного кредитования </vt:lpstr>
      <vt:lpstr>На начало 2021 года 12,7% частных заемщиков испытывают сложности с обслуживанием обязательств</vt:lpstr>
      <vt:lpstr>Наибольшие сложности фиксируются в сегменте краткосрочных займов на небольшие суммы</vt:lpstr>
      <vt:lpstr>Неявные риски: c марта по декабрь 2020 года кредиторы предоставили отсрочки по 3,6 миллионам кредитов</vt:lpstr>
      <vt:lpstr>Кредитные каникулы – эффективный инструмент купирования рисков, носящий массовый характер</vt:lpstr>
      <vt:lpstr>Долговая нагрузка частных заемщиков стабильна – следствие низкого аппетита к риску и ограничений по ПДН</vt:lpstr>
      <vt:lpstr>Наибольшие сложности – в сегменте заемщиков с низкими доходами</vt:lpstr>
      <vt:lpstr>14,5% заемщиков тратят на обслуживание обязательств более половины своих доходов (в 2020 г. – 12,2%)</vt:lpstr>
      <vt:lpstr>Улучшение качества обслуживания обязательств и снижение долговой нагрузки</vt:lpstr>
      <vt:lpstr>Инициативы НБКИ</vt:lpstr>
      <vt:lpstr>ПКР = кредитная (потребительская) активность + ответственность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НБКИ - AFS Межбанковский сервис противодействию кредитному мошенничеству</dc:title>
  <dc:creator>Пашкова Татьяна Александровна</dc:creator>
  <cp:lastModifiedBy>Шикин Владимир Викторович</cp:lastModifiedBy>
  <cp:revision>51</cp:revision>
  <dcterms:created xsi:type="dcterms:W3CDTF">2014-10-10T11:09:18Z</dcterms:created>
  <dcterms:modified xsi:type="dcterms:W3CDTF">2021-04-06T09:00:45Z</dcterms:modified>
</cp:coreProperties>
</file>