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63" r:id="rId4"/>
    <p:sldId id="264" r:id="rId5"/>
    <p:sldId id="262" r:id="rId6"/>
    <p:sldId id="259" r:id="rId7"/>
    <p:sldId id="260" r:id="rId8"/>
    <p:sldId id="261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25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50" y="67"/>
      </p:cViewPr>
      <p:guideLst>
        <p:guide pos="325"/>
        <p:guide orient="horz" pos="6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450E7-00A1-4891-BEE3-220A23BC2C1E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EB889-3171-49D9-A000-39A5629DD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984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D48C8-BF26-4576-8705-DEAB014590D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937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E3F6-B6C9-4BC2-8D3C-C8986837FE12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66F1-AFA3-441C-86E4-7B6644E2E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64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E3F6-B6C9-4BC2-8D3C-C8986837FE12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66F1-AFA3-441C-86E4-7B6644E2E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69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E3F6-B6C9-4BC2-8D3C-C8986837FE12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66F1-AFA3-441C-86E4-7B6644E2E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25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E3F6-B6C9-4BC2-8D3C-C8986837FE12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66F1-AFA3-441C-86E4-7B6644E2E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96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E3F6-B6C9-4BC2-8D3C-C8986837FE12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66F1-AFA3-441C-86E4-7B6644E2E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7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E3F6-B6C9-4BC2-8D3C-C8986837FE12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66F1-AFA3-441C-86E4-7B6644E2E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31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E3F6-B6C9-4BC2-8D3C-C8986837FE12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66F1-AFA3-441C-86E4-7B6644E2E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10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E3F6-B6C9-4BC2-8D3C-C8986837FE12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66F1-AFA3-441C-86E4-7B6644E2E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74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E3F6-B6C9-4BC2-8D3C-C8986837FE12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66F1-AFA3-441C-86E4-7B6644E2E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116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E3F6-B6C9-4BC2-8D3C-C8986837FE12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66F1-AFA3-441C-86E4-7B6644E2E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91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E3F6-B6C9-4BC2-8D3C-C8986837FE12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66F1-AFA3-441C-86E4-7B6644E2E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25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9E3F6-B6C9-4BC2-8D3C-C8986837FE12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666F1-AFA3-441C-86E4-7B6644E2E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70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mailto:market@faktura.ru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0800000">
            <a:off x="-1" y="0"/>
            <a:ext cx="12192001" cy="6858000"/>
          </a:xfrm>
          <a:prstGeom prst="rect">
            <a:avLst/>
          </a:prstGeom>
          <a:gradFill>
            <a:gsLst>
              <a:gs pos="47000">
                <a:srgbClr val="E0ECF7">
                  <a:alpha val="0"/>
                </a:srgbClr>
              </a:gs>
              <a:gs pos="12000">
                <a:schemeClr val="bg1"/>
              </a:gs>
              <a:gs pos="100000">
                <a:schemeClr val="accent1">
                  <a:lumMod val="45000"/>
                  <a:lumOff val="55000"/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190431"/>
            <a:ext cx="2033621" cy="6556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7017" y="2235200"/>
            <a:ext cx="11451772" cy="23876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Montserrat ExtraBold" pitchFamily="2" charset="-52"/>
              </a:rPr>
              <a:t>Клиентский путь на примере </a:t>
            </a:r>
            <a:r>
              <a:rPr lang="ru-RU" sz="3200" dirty="0" smtClean="0">
                <a:latin typeface="Montserrat ExtraBold" pitchFamily="2" charset="-52"/>
              </a:rPr>
              <a:t/>
            </a:r>
            <a:br>
              <a:rPr lang="ru-RU" sz="3200" dirty="0" smtClean="0">
                <a:latin typeface="Montserrat ExtraBold" pitchFamily="2" charset="-52"/>
              </a:rPr>
            </a:br>
            <a:r>
              <a:rPr lang="ru-RU" sz="3200" dirty="0" smtClean="0">
                <a:latin typeface="Montserrat ExtraBold" pitchFamily="2" charset="-52"/>
              </a:rPr>
              <a:t>конкретных операций </a:t>
            </a:r>
            <a:br>
              <a:rPr lang="ru-RU" sz="3200" dirty="0" smtClean="0">
                <a:latin typeface="Montserrat ExtraBold" pitchFamily="2" charset="-52"/>
              </a:rPr>
            </a:br>
            <a:r>
              <a:rPr lang="ru-RU" sz="3200" dirty="0">
                <a:latin typeface="Montserrat ExtraBold" pitchFamily="2" charset="-52"/>
              </a:rPr>
              <a:t/>
            </a:r>
            <a:br>
              <a:rPr lang="ru-RU" sz="3200" dirty="0">
                <a:latin typeface="Montserrat ExtraBold" pitchFamily="2" charset="-52"/>
              </a:rPr>
            </a:br>
            <a:r>
              <a:rPr lang="ru-RU" sz="3200" dirty="0" smtClean="0">
                <a:latin typeface="Montserrat ExtraBold" pitchFamily="2" charset="-52"/>
              </a:rPr>
              <a:t>Нюансы </a:t>
            </a:r>
            <a:r>
              <a:rPr lang="ru-RU" sz="3200" dirty="0">
                <a:latin typeface="Montserrat ExtraBold" pitchFamily="2" charset="-52"/>
              </a:rPr>
              <a:t>прохождения тестовых испытаний </a:t>
            </a:r>
            <a:r>
              <a:rPr lang="ru-RU" sz="3200" dirty="0" smtClean="0">
                <a:latin typeface="Montserrat ExtraBold" pitchFamily="2" charset="-52"/>
              </a:rPr>
              <a:t/>
            </a:r>
            <a:br>
              <a:rPr lang="ru-RU" sz="3200" dirty="0" smtClean="0">
                <a:latin typeface="Montserrat ExtraBold" pitchFamily="2" charset="-52"/>
              </a:rPr>
            </a:br>
            <a:r>
              <a:rPr lang="ru-RU" sz="3200" dirty="0" smtClean="0">
                <a:latin typeface="Montserrat ExtraBold" pitchFamily="2" charset="-52"/>
              </a:rPr>
              <a:t>и </a:t>
            </a:r>
            <a:r>
              <a:rPr lang="ru-RU" sz="3200" dirty="0">
                <a:latin typeface="Montserrat ExtraBold" pitchFamily="2" charset="-52"/>
              </a:rPr>
              <a:t>пользовательского тестирования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35382" y="5685247"/>
            <a:ext cx="68434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atin typeface="Montserrat SemiBold" pitchFamily="2" charset="-52"/>
              </a:rPr>
              <a:t>Дмитрий </a:t>
            </a:r>
            <a:r>
              <a:rPr lang="ru-RU" sz="2400" b="1" dirty="0" err="1" smtClean="0">
                <a:latin typeface="Montserrat SemiBold" pitchFamily="2" charset="-52"/>
              </a:rPr>
              <a:t>Ишков</a:t>
            </a:r>
            <a:endParaRPr lang="ru-RU" sz="2400" b="1" dirty="0" smtClean="0">
              <a:latin typeface="Montserrat SemiBold" pitchFamily="2" charset="-52"/>
            </a:endParaRPr>
          </a:p>
          <a:p>
            <a:pPr algn="r"/>
            <a:r>
              <a:rPr lang="ru-RU" dirty="0">
                <a:latin typeface="Montserrat SemiBold" pitchFamily="2" charset="-52"/>
              </a:rPr>
              <a:t>З</a:t>
            </a:r>
            <a:r>
              <a:rPr lang="ru-RU" dirty="0" smtClean="0">
                <a:latin typeface="Montserrat SemiBold" pitchFamily="2" charset="-52"/>
              </a:rPr>
              <a:t>аместитель </a:t>
            </a:r>
            <a:r>
              <a:rPr lang="ru-RU" dirty="0">
                <a:latin typeface="Montserrat SemiBold" pitchFamily="2" charset="-52"/>
              </a:rPr>
              <a:t>руководителя </a:t>
            </a:r>
            <a:r>
              <a:rPr lang="ru-RU" dirty="0" smtClean="0">
                <a:latin typeface="Montserrat SemiBold" pitchFamily="2" charset="-52"/>
              </a:rPr>
              <a:t>Управления</a:t>
            </a:r>
          </a:p>
          <a:p>
            <a:pPr algn="r"/>
            <a:r>
              <a:rPr lang="ru-RU" b="1" dirty="0" smtClean="0">
                <a:latin typeface="Montserrat SemiBold" pitchFamily="2" charset="-52"/>
              </a:rPr>
              <a:t>Управление </a:t>
            </a:r>
            <a:r>
              <a:rPr lang="ru-RU" b="1" dirty="0">
                <a:latin typeface="Montserrat SemiBold" pitchFamily="2" charset="-52"/>
              </a:rPr>
              <a:t>технологического развития продуктов</a:t>
            </a:r>
          </a:p>
        </p:txBody>
      </p:sp>
    </p:spTree>
    <p:extLst>
      <p:ext uri="{BB962C8B-B14F-4D97-AF65-F5344CB8AC3E}">
        <p14:creationId xmlns:p14="http://schemas.microsoft.com/office/powerpoint/2010/main" val="161105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"/>
            <a:ext cx="12192000" cy="6857848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-1686383" y="1313917"/>
            <a:ext cx="15305653" cy="4230165"/>
          </a:xfrm>
          <a:prstGeom prst="roundRect">
            <a:avLst>
              <a:gd name="adj" fmla="val 6660"/>
            </a:avLst>
          </a:prstGeom>
          <a:solidFill>
            <a:schemeClr val="bg1"/>
          </a:solidFill>
          <a:ln>
            <a:noFill/>
          </a:ln>
          <a:effectLst>
            <a:outerShdw blurRad="266700" dist="50800" dir="5400000" algn="ctr" rotWithShape="0">
              <a:schemeClr val="tx1">
                <a:alpha val="2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6405622"/>
            <a:ext cx="10788554" cy="452378"/>
          </a:xfrm>
          <a:prstGeom prst="rect">
            <a:avLst/>
          </a:prstGeom>
          <a:solidFill>
            <a:srgbClr val="E2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555" y="6405622"/>
            <a:ext cx="1403445" cy="4524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38" y="358814"/>
            <a:ext cx="6141334" cy="597851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Montserrat ExtraBold" pitchFamily="2" charset="-52"/>
              </a:rPr>
              <a:t>Схема интеграции СБП</a:t>
            </a:r>
            <a:endParaRPr lang="ru-RU" sz="3600" dirty="0">
              <a:latin typeface="Montserrat ExtraBold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966" y="1913256"/>
            <a:ext cx="7458081" cy="31028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8" t="23292" r="34078" b="6160"/>
          <a:stretch/>
        </p:blipFill>
        <p:spPr>
          <a:xfrm>
            <a:off x="668103" y="2237174"/>
            <a:ext cx="1831479" cy="432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8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"/>
            <a:ext cx="12192000" cy="6857848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-1556827" y="1169138"/>
            <a:ext cx="15305653" cy="4519724"/>
          </a:xfrm>
          <a:prstGeom prst="roundRect">
            <a:avLst>
              <a:gd name="adj" fmla="val 6660"/>
            </a:avLst>
          </a:prstGeom>
          <a:solidFill>
            <a:schemeClr val="bg1"/>
          </a:solidFill>
          <a:ln>
            <a:noFill/>
          </a:ln>
          <a:effectLst>
            <a:outerShdw blurRad="266700" dist="50800" dir="5400000" algn="ctr" rotWithShape="0">
              <a:schemeClr val="tx1">
                <a:alpha val="2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6405622"/>
            <a:ext cx="10788554" cy="452378"/>
          </a:xfrm>
          <a:prstGeom prst="rect">
            <a:avLst/>
          </a:prstGeom>
          <a:solidFill>
            <a:srgbClr val="E2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555" y="6405622"/>
            <a:ext cx="1403445" cy="4524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38" y="365125"/>
            <a:ext cx="7391400" cy="61595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Montserrat ExtraBold" pitchFamily="2" charset="-52"/>
              </a:rPr>
              <a:t>Схема интеграции ЦР</a:t>
            </a:r>
            <a:endParaRPr lang="ru-RU" sz="3600" dirty="0">
              <a:latin typeface="Montserrat ExtraBold" pitchFamily="2" charset="-52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53304" y="1253331"/>
            <a:ext cx="6947306" cy="43513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6" r="46737"/>
          <a:stretch/>
        </p:blipFill>
        <p:spPr>
          <a:xfrm flipH="1">
            <a:off x="8372670" y="1839477"/>
            <a:ext cx="2962488" cy="491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8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" y="6405622"/>
            <a:ext cx="10788554" cy="452378"/>
          </a:xfrm>
          <a:prstGeom prst="rect">
            <a:avLst/>
          </a:prstGeom>
          <a:solidFill>
            <a:srgbClr val="E2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555" y="6405622"/>
            <a:ext cx="1403445" cy="4524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38" y="365125"/>
            <a:ext cx="6801091" cy="61595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Montserrat ExtraBold" pitchFamily="2" charset="-52"/>
              </a:rPr>
              <a:t>Этапы сертификации</a:t>
            </a:r>
            <a:endParaRPr lang="ru-RU" sz="3600" dirty="0">
              <a:latin typeface="Montserrat ExtraBold" pitchFamily="2" charset="-52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689579"/>
              </p:ext>
            </p:extLst>
          </p:nvPr>
        </p:nvGraphicFramePr>
        <p:xfrm>
          <a:off x="-3005592" y="-2682882"/>
          <a:ext cx="704306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1530">
                  <a:extLst>
                    <a:ext uri="{9D8B030D-6E8A-4147-A177-3AD203B41FA5}">
                      <a16:colId xmlns:a16="http://schemas.microsoft.com/office/drawing/2014/main" val="1227358390"/>
                    </a:ext>
                  </a:extLst>
                </a:gridCol>
                <a:gridCol w="3521530">
                  <a:extLst>
                    <a:ext uri="{9D8B030D-6E8A-4147-A177-3AD203B41FA5}">
                      <a16:colId xmlns:a16="http://schemas.microsoft.com/office/drawing/2014/main" val="24445643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СБП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946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ТИВ Р2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ТИВ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405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ТИВ Р3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Пользовательское тестирование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44114"/>
                  </a:ext>
                </a:extLst>
              </a:tr>
              <a:tr h="591722">
                <a:tc>
                  <a:txBody>
                    <a:bodyPr/>
                    <a:lstStyle/>
                    <a:p>
                      <a:r>
                        <a:rPr lang="en-US" dirty="0" smtClean="0"/>
                        <a:t>PVT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Процедуры</a:t>
                      </a:r>
                      <a:r>
                        <a:rPr lang="ru-RU" baseline="0" dirty="0" smtClean="0"/>
                        <a:t> на данный момент нет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610724"/>
                  </a:ext>
                </a:extLst>
              </a:tr>
            </a:tbl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2541936" y="1430982"/>
            <a:ext cx="7139490" cy="3996037"/>
            <a:chOff x="2541936" y="1166272"/>
            <a:chExt cx="7139490" cy="3996037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6261376" y="1166272"/>
              <a:ext cx="3420050" cy="3996037"/>
            </a:xfrm>
            <a:prstGeom prst="roundRect">
              <a:avLst>
                <a:gd name="adj" fmla="val 6614"/>
              </a:avLst>
            </a:prstGeom>
            <a:solidFill>
              <a:schemeClr val="bg1"/>
            </a:solidFill>
            <a:ln>
              <a:noFill/>
            </a:ln>
            <a:effectLst>
              <a:outerShdw blurRad="266700" dist="50800" dir="5400000" algn="ctr" rotWithShape="0">
                <a:schemeClr val="tx1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541936" y="1166272"/>
              <a:ext cx="3420050" cy="3996037"/>
            </a:xfrm>
            <a:prstGeom prst="roundRect">
              <a:avLst>
                <a:gd name="adj" fmla="val 6614"/>
              </a:avLst>
            </a:prstGeom>
            <a:solidFill>
              <a:schemeClr val="bg1"/>
            </a:solidFill>
            <a:ln>
              <a:noFill/>
            </a:ln>
            <a:effectLst>
              <a:outerShdw blurRad="266700" dist="50800" dir="5400000" algn="ctr" rotWithShape="0">
                <a:schemeClr val="tx1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750060" y="1366261"/>
              <a:ext cx="10038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>
                  <a:latin typeface="Montserrat ExtraBold" pitchFamily="2" charset="-52"/>
                </a:rPr>
                <a:t>СБП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471376" y="1369474"/>
              <a:ext cx="7521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>
                  <a:latin typeface="Montserrat ExtraBold" pitchFamily="2" charset="-52"/>
                </a:rPr>
                <a:t>ЦР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740041" y="2154736"/>
              <a:ext cx="10406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latin typeface="Montserrat" pitchFamily="2" charset="-52"/>
                </a:rPr>
                <a:t>ТИВ Р2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740843" y="3115778"/>
              <a:ext cx="10390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latin typeface="Montserrat" pitchFamily="2" charset="-52"/>
                </a:rPr>
                <a:t>ТИВ Р3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938012" y="4076819"/>
              <a:ext cx="6447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Montserrat" pitchFamily="2" charset="-52"/>
                </a:rPr>
                <a:t>PVT</a:t>
              </a:r>
              <a:endParaRPr lang="ru-RU" dirty="0">
                <a:latin typeface="Montserrat" pitchFamily="2" charset="-52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582699" y="2154736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latin typeface="Montserrat" pitchFamily="2" charset="-52"/>
                </a:rPr>
                <a:t>ТИВ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81009" y="2972930"/>
              <a:ext cx="248818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atin typeface="Montserrat" pitchFamily="2" charset="-52"/>
                </a:rPr>
                <a:t>Пользовательское </a:t>
              </a:r>
              <a:endParaRPr lang="ru-RU" dirty="0" smtClean="0">
                <a:latin typeface="Montserrat" pitchFamily="2" charset="-52"/>
              </a:endParaRPr>
            </a:p>
            <a:p>
              <a:pPr algn="ctr"/>
              <a:r>
                <a:rPr lang="ru-RU" dirty="0" smtClean="0">
                  <a:latin typeface="Montserrat" pitchFamily="2" charset="-52"/>
                </a:rPr>
                <a:t>тестирование</a:t>
              </a:r>
              <a:endParaRPr lang="ru-RU" dirty="0">
                <a:latin typeface="Montserrat" pitchFamily="2" charset="-52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466821" y="4068123"/>
              <a:ext cx="300915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atin typeface="Montserrat" pitchFamily="2" charset="-52"/>
                </a:rPr>
                <a:t>Процедуры на данный </a:t>
              </a:r>
              <a:endParaRPr lang="ru-RU" dirty="0" smtClean="0">
                <a:latin typeface="Montserrat" pitchFamily="2" charset="-52"/>
              </a:endParaRPr>
            </a:p>
            <a:p>
              <a:pPr algn="ctr"/>
              <a:r>
                <a:rPr lang="ru-RU" dirty="0" smtClean="0">
                  <a:latin typeface="Montserrat" pitchFamily="2" charset="-52"/>
                </a:rPr>
                <a:t>момент </a:t>
              </a:r>
              <a:r>
                <a:rPr lang="ru-RU" dirty="0">
                  <a:latin typeface="Montserrat" pitchFamily="2" charset="-52"/>
                </a:rPr>
                <a:t>нет</a:t>
              </a: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2869329" y="1875271"/>
              <a:ext cx="2765265" cy="83847"/>
            </a:xfrm>
            <a:prstGeom prst="roundRect">
              <a:avLst>
                <a:gd name="adj" fmla="val 50000"/>
              </a:avLst>
            </a:prstGeom>
            <a:solidFill>
              <a:srgbClr val="E53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6542470" y="1875271"/>
              <a:ext cx="2765265" cy="83847"/>
            </a:xfrm>
            <a:prstGeom prst="roundRect">
              <a:avLst>
                <a:gd name="adj" fmla="val 50000"/>
              </a:avLst>
            </a:prstGeom>
            <a:solidFill>
              <a:srgbClr val="E53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2610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"/>
            <a:ext cx="12192000" cy="6857848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-1556827" y="1346569"/>
            <a:ext cx="15305653" cy="4164862"/>
          </a:xfrm>
          <a:prstGeom prst="roundRect">
            <a:avLst>
              <a:gd name="adj" fmla="val 6660"/>
            </a:avLst>
          </a:prstGeom>
          <a:solidFill>
            <a:schemeClr val="bg1"/>
          </a:solidFill>
          <a:ln>
            <a:noFill/>
          </a:ln>
          <a:effectLst>
            <a:outerShdw blurRad="266700" dist="50800" dir="5400000" algn="ctr" rotWithShape="0">
              <a:schemeClr val="tx1">
                <a:alpha val="2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6405622"/>
            <a:ext cx="10788554" cy="452378"/>
          </a:xfrm>
          <a:prstGeom prst="rect">
            <a:avLst/>
          </a:prstGeom>
          <a:solidFill>
            <a:srgbClr val="E2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555" y="6405622"/>
            <a:ext cx="1403445" cy="4524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38" y="365125"/>
            <a:ext cx="6546448" cy="61595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Montserrat ExtraBold" pitchFamily="2" charset="-52"/>
              </a:rPr>
              <a:t>Отладка функционала</a:t>
            </a:r>
            <a:endParaRPr lang="ru-RU" sz="3600" dirty="0">
              <a:latin typeface="Montserrat ExtraBold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823" y="1611042"/>
            <a:ext cx="10954657" cy="25437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 smtClean="0">
                <a:latin typeface="Montserrat" pitchFamily="2" charset="-52"/>
              </a:rPr>
              <a:t>Стабильно работающий тестовый комплекс (подняты все приложения всех подсистем)</a:t>
            </a:r>
          </a:p>
          <a:p>
            <a:pPr marL="0" indent="0">
              <a:buNone/>
            </a:pPr>
            <a:endParaRPr lang="en-US" sz="1800" dirty="0" smtClean="0">
              <a:latin typeface="Montserrat" pitchFamily="2" charset="-52"/>
            </a:endParaRPr>
          </a:p>
          <a:p>
            <a:pPr marL="0" indent="0">
              <a:buNone/>
            </a:pPr>
            <a:r>
              <a:rPr lang="ru-RU" sz="1800" dirty="0" smtClean="0">
                <a:latin typeface="Montserrat" pitchFamily="2" charset="-52"/>
              </a:rPr>
              <a:t>Настройки-заглушки помогают отладить функционал по частям, а не «все сразу»</a:t>
            </a:r>
          </a:p>
          <a:p>
            <a:pPr marL="0" indent="0">
              <a:buNone/>
            </a:pPr>
            <a:endParaRPr lang="ru-RU" sz="1800" dirty="0" smtClean="0">
              <a:latin typeface="Montserrat" pitchFamily="2" charset="-52"/>
            </a:endParaRPr>
          </a:p>
          <a:p>
            <a:pPr marL="0" indent="0">
              <a:buNone/>
            </a:pPr>
            <a:r>
              <a:rPr lang="ru-RU" sz="1800" dirty="0" smtClean="0">
                <a:latin typeface="Montserrat" pitchFamily="2" charset="-52"/>
              </a:rPr>
              <a:t>Обязательна отладка на ССТ </a:t>
            </a:r>
            <a:r>
              <a:rPr lang="ru-RU" sz="1800" dirty="0" err="1" smtClean="0">
                <a:latin typeface="Montserrat" pitchFamily="2" charset="-52"/>
              </a:rPr>
              <a:t>ПлЦР</a:t>
            </a:r>
            <a:r>
              <a:rPr lang="ru-RU" sz="1800" dirty="0" smtClean="0">
                <a:latin typeface="Montserrat" pitchFamily="2" charset="-52"/>
              </a:rPr>
              <a:t> (стенд совместного тестирования)</a:t>
            </a:r>
          </a:p>
          <a:p>
            <a:pPr marL="0" indent="0">
              <a:buNone/>
            </a:pPr>
            <a:endParaRPr lang="ru-RU" sz="1800" dirty="0" smtClean="0">
              <a:latin typeface="Montserrat" pitchFamily="2" charset="-52"/>
            </a:endParaRPr>
          </a:p>
          <a:p>
            <a:pPr marL="0" indent="0">
              <a:buNone/>
            </a:pPr>
            <a:r>
              <a:rPr lang="ru-RU" sz="1800" dirty="0">
                <a:latin typeface="Montserrat" pitchFamily="2" charset="-52"/>
              </a:rPr>
              <a:t>Тестовые клиенты должны быть зарегистрированы на </a:t>
            </a:r>
            <a:r>
              <a:rPr lang="ru-RU" sz="1800" dirty="0" err="1">
                <a:latin typeface="Montserrat" pitchFamily="2" charset="-52"/>
              </a:rPr>
              <a:t>ПлЦР</a:t>
            </a:r>
            <a:r>
              <a:rPr lang="ru-RU" sz="1800" dirty="0">
                <a:latin typeface="Montserrat" pitchFamily="2" charset="-52"/>
              </a:rPr>
              <a:t> (ФЛ, ЮЛ), в ОПКЦ СБП (ЮЛ</a:t>
            </a:r>
            <a:r>
              <a:rPr lang="ru-RU" sz="1800" dirty="0" smtClean="0">
                <a:latin typeface="Montserrat" pitchFamily="2" charset="-52"/>
              </a:rPr>
              <a:t>)</a:t>
            </a:r>
            <a:endParaRPr lang="ru-RU" sz="1800" dirty="0">
              <a:latin typeface="Montserrat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9823" y="4342829"/>
            <a:ext cx="100287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ontserrat" pitchFamily="2" charset="-52"/>
              </a:rPr>
              <a:t>Основные сложности, которые встретили:</a:t>
            </a:r>
          </a:p>
          <a:p>
            <a:pPr lvl="1"/>
            <a:r>
              <a:rPr lang="ru-RU" dirty="0">
                <a:latin typeface="Montserrat" pitchFamily="2" charset="-52"/>
              </a:rPr>
              <a:t>Стабильная работа тестового комплекса каждой подсистемы. Обновления.</a:t>
            </a:r>
          </a:p>
          <a:p>
            <a:pPr lvl="1"/>
            <a:r>
              <a:rPr lang="ru-RU" dirty="0">
                <a:latin typeface="Montserrat" pitchFamily="2" charset="-52"/>
              </a:rPr>
              <a:t>УЦ: выпуск сертификатов, обновление </a:t>
            </a:r>
            <a:r>
              <a:rPr lang="en-US" dirty="0">
                <a:latin typeface="Montserrat" pitchFamily="2" charset="-52"/>
              </a:rPr>
              <a:t>CRL</a:t>
            </a:r>
            <a:r>
              <a:rPr lang="ru-RU" dirty="0">
                <a:latin typeface="Montserrat" pitchFamily="2" charset="-52"/>
              </a:rPr>
              <a:t>(САС).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5938" y="1525417"/>
            <a:ext cx="112395" cy="3814521"/>
          </a:xfrm>
          <a:prstGeom prst="roundRect">
            <a:avLst>
              <a:gd name="adj" fmla="val 50000"/>
            </a:avLst>
          </a:prstGeom>
          <a:solidFill>
            <a:srgbClr val="E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84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"/>
            <a:ext cx="12192000" cy="685784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-1556827" y="1260508"/>
            <a:ext cx="15305653" cy="4808598"/>
          </a:xfrm>
          <a:prstGeom prst="roundRect">
            <a:avLst>
              <a:gd name="adj" fmla="val 6660"/>
            </a:avLst>
          </a:prstGeom>
          <a:solidFill>
            <a:schemeClr val="bg1"/>
          </a:solidFill>
          <a:ln>
            <a:noFill/>
          </a:ln>
          <a:effectLst>
            <a:outerShdw blurRad="266700" dist="50800" dir="5400000" algn="ctr" rotWithShape="0">
              <a:schemeClr val="tx1">
                <a:alpha val="2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5938" y="1410162"/>
            <a:ext cx="112395" cy="4514388"/>
          </a:xfrm>
          <a:prstGeom prst="roundRect">
            <a:avLst>
              <a:gd name="adj" fmla="val 50000"/>
            </a:avLst>
          </a:prstGeom>
          <a:solidFill>
            <a:srgbClr val="E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6405622"/>
            <a:ext cx="10788554" cy="452378"/>
          </a:xfrm>
          <a:prstGeom prst="rect">
            <a:avLst/>
          </a:prstGeom>
          <a:solidFill>
            <a:srgbClr val="E2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555" y="6405622"/>
            <a:ext cx="1403445" cy="4524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38" y="365125"/>
            <a:ext cx="11568032" cy="61595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Montserrat ExtraBold" pitchFamily="2" charset="-52"/>
              </a:rPr>
              <a:t>ТИВ (Тестовые испытания взаимодействия)</a:t>
            </a:r>
            <a:endParaRPr lang="ru-RU" sz="3600" dirty="0">
              <a:latin typeface="Montserrat ExtraBold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9166"/>
            <a:ext cx="10515600" cy="4687797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latin typeface="Montserrat" pitchFamily="2" charset="-52"/>
              </a:rPr>
              <a:t>Проверка реализации форматов Альбома Электронных Сообщений (АЭС)</a:t>
            </a:r>
          </a:p>
          <a:p>
            <a:r>
              <a:rPr lang="ru-RU" sz="1800" dirty="0" smtClean="0">
                <a:latin typeface="Montserrat" pitchFamily="2" charset="-52"/>
              </a:rPr>
              <a:t>Кейсы ДБО </a:t>
            </a:r>
            <a:r>
              <a:rPr lang="en-US" sz="1800" dirty="0" smtClean="0">
                <a:latin typeface="Montserrat" pitchFamily="2" charset="-52"/>
              </a:rPr>
              <a:t>&gt;</a:t>
            </a:r>
            <a:r>
              <a:rPr lang="ru-RU" sz="1800" dirty="0" smtClean="0">
                <a:latin typeface="Montserrat" pitchFamily="2" charset="-52"/>
              </a:rPr>
              <a:t>50%</a:t>
            </a:r>
          </a:p>
          <a:p>
            <a:r>
              <a:rPr lang="ru-RU" sz="1800" dirty="0" smtClean="0">
                <a:latin typeface="Montserrat" pitchFamily="2" charset="-52"/>
              </a:rPr>
              <a:t>Кейсы Банка</a:t>
            </a:r>
          </a:p>
          <a:p>
            <a:r>
              <a:rPr lang="ru-RU" sz="1800" dirty="0" smtClean="0">
                <a:latin typeface="Montserrat" pitchFamily="2" charset="-52"/>
              </a:rPr>
              <a:t>Часть кейсов можно выполнить только инициировав через ЦБ</a:t>
            </a:r>
          </a:p>
          <a:p>
            <a:pPr marL="0" indent="0">
              <a:buNone/>
            </a:pPr>
            <a:endParaRPr lang="ru-RU" sz="1800" dirty="0" smtClean="0">
              <a:latin typeface="Montserrat" pitchFamily="2" charset="-52"/>
            </a:endParaRPr>
          </a:p>
          <a:p>
            <a:pPr marL="0" indent="0">
              <a:buNone/>
            </a:pPr>
            <a:r>
              <a:rPr lang="ru-RU" sz="1800" b="1" dirty="0" err="1" smtClean="0">
                <a:latin typeface="Montserrat" pitchFamily="2" charset="-52"/>
              </a:rPr>
              <a:t>ТИВы</a:t>
            </a:r>
            <a:r>
              <a:rPr lang="ru-RU" sz="1800" b="1" dirty="0" smtClean="0">
                <a:latin typeface="Montserrat" pitchFamily="2" charset="-52"/>
              </a:rPr>
              <a:t>:</a:t>
            </a:r>
          </a:p>
          <a:p>
            <a:r>
              <a:rPr lang="ru-RU" sz="1800" dirty="0" smtClean="0">
                <a:latin typeface="Montserrat" pitchFamily="2" charset="-52"/>
              </a:rPr>
              <a:t>Первичный ТИВ – все сценарии.</a:t>
            </a:r>
          </a:p>
          <a:p>
            <a:r>
              <a:rPr lang="ru-RU" sz="1800" dirty="0" smtClean="0">
                <a:latin typeface="Montserrat" pitchFamily="2" charset="-52"/>
              </a:rPr>
              <a:t>При выходе нового АЭС</a:t>
            </a:r>
            <a:r>
              <a:rPr lang="en-US" sz="1800" dirty="0" smtClean="0">
                <a:latin typeface="Montserrat" pitchFamily="2" charset="-52"/>
              </a:rPr>
              <a:t> (2</a:t>
            </a:r>
            <a:r>
              <a:rPr lang="ru-RU" sz="1800" dirty="0" smtClean="0">
                <a:latin typeface="Montserrat" pitchFamily="2" charset="-52"/>
              </a:rPr>
              <a:t> раза в год</a:t>
            </a:r>
            <a:r>
              <a:rPr lang="en-US" sz="1800" dirty="0" smtClean="0">
                <a:latin typeface="Montserrat" pitchFamily="2" charset="-52"/>
              </a:rPr>
              <a:t>)</a:t>
            </a:r>
            <a:r>
              <a:rPr lang="ru-RU" sz="1800" dirty="0" smtClean="0">
                <a:latin typeface="Montserrat" pitchFamily="2" charset="-52"/>
              </a:rPr>
              <a:t> – только </a:t>
            </a:r>
            <a:r>
              <a:rPr lang="ru-RU" sz="1800" dirty="0" smtClean="0">
                <a:latin typeface="Montserrat" pitchFamily="2" charset="-52"/>
              </a:rPr>
              <a:t>апробация</a:t>
            </a:r>
          </a:p>
          <a:p>
            <a:r>
              <a:rPr lang="ru-RU" sz="1800" dirty="0" smtClean="0">
                <a:latin typeface="Montserrat" pitchFamily="2" charset="-52"/>
              </a:rPr>
              <a:t>ТИВ Р3 НСПК по универсальному платежной ссылке </a:t>
            </a:r>
            <a:endParaRPr lang="ru-RU" sz="1800" dirty="0" smtClean="0">
              <a:latin typeface="Montserrat" pitchFamily="2" charset="-52"/>
            </a:endParaRPr>
          </a:p>
          <a:p>
            <a:pPr marL="0" indent="0">
              <a:buNone/>
            </a:pPr>
            <a:endParaRPr lang="ru-RU" sz="1800" dirty="0">
              <a:latin typeface="Montserrat" pitchFamily="2" charset="-52"/>
            </a:endParaRPr>
          </a:p>
          <a:p>
            <a:pPr marL="0" indent="0">
              <a:buNone/>
            </a:pPr>
            <a:r>
              <a:rPr lang="ru-RU" sz="1800" b="1" dirty="0" smtClean="0">
                <a:latin typeface="Montserrat" pitchFamily="2" charset="-52"/>
              </a:rPr>
              <a:t>Нюансы:</a:t>
            </a:r>
          </a:p>
          <a:p>
            <a:r>
              <a:rPr lang="ru-RU" sz="1800" dirty="0" smtClean="0">
                <a:latin typeface="Montserrat" pitchFamily="2" charset="-52"/>
              </a:rPr>
              <a:t>Подготовка тестовых клиентов с нужными данными</a:t>
            </a:r>
          </a:p>
          <a:p>
            <a:r>
              <a:rPr lang="ru-RU" sz="1800" dirty="0" smtClean="0">
                <a:latin typeface="Montserrat" pitchFamily="2" charset="-52"/>
              </a:rPr>
              <a:t>Контроль со стороны Банка всех подсистем для выполнения сценариев</a:t>
            </a:r>
          </a:p>
        </p:txBody>
      </p:sp>
    </p:spTree>
    <p:extLst>
      <p:ext uri="{BB962C8B-B14F-4D97-AF65-F5344CB8AC3E}">
        <p14:creationId xmlns:p14="http://schemas.microsoft.com/office/powerpoint/2010/main" val="167050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"/>
            <a:ext cx="12192000" cy="685784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-1494074" y="1722120"/>
            <a:ext cx="15305653" cy="3505200"/>
          </a:xfrm>
          <a:prstGeom prst="roundRect">
            <a:avLst>
              <a:gd name="adj" fmla="val 6660"/>
            </a:avLst>
          </a:prstGeom>
          <a:solidFill>
            <a:schemeClr val="bg1"/>
          </a:solidFill>
          <a:ln>
            <a:noFill/>
          </a:ln>
          <a:effectLst>
            <a:outerShdw blurRad="266700" dist="50800" dir="5400000" algn="ctr" rotWithShape="0">
              <a:schemeClr val="tx1">
                <a:alpha val="2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5938" y="1890222"/>
            <a:ext cx="112395" cy="3102863"/>
          </a:xfrm>
          <a:prstGeom prst="roundRect">
            <a:avLst>
              <a:gd name="adj" fmla="val 50000"/>
            </a:avLst>
          </a:prstGeom>
          <a:solidFill>
            <a:srgbClr val="E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6405622"/>
            <a:ext cx="10788554" cy="452378"/>
          </a:xfrm>
          <a:prstGeom prst="rect">
            <a:avLst/>
          </a:prstGeom>
          <a:solidFill>
            <a:srgbClr val="E2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555" y="6405622"/>
            <a:ext cx="1403445" cy="4524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38" y="354805"/>
            <a:ext cx="8803511" cy="1231841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Montserrat ExtraBold" pitchFamily="2" charset="-52"/>
              </a:rPr>
              <a:t>Пользовательское тестирование. </a:t>
            </a:r>
            <a:br>
              <a:rPr lang="ru-RU" sz="3600" dirty="0" smtClean="0">
                <a:latin typeface="Montserrat ExtraBold" pitchFamily="2" charset="-52"/>
              </a:rPr>
            </a:br>
            <a:r>
              <a:rPr lang="ru-RU" sz="3600" dirty="0" smtClean="0">
                <a:latin typeface="Montserrat ExtraBold" pitchFamily="2" charset="-52"/>
              </a:rPr>
              <a:t>Файлы скриншоты</a:t>
            </a:r>
            <a:endParaRPr lang="ru-RU" sz="3600" dirty="0">
              <a:latin typeface="Montserrat ExtraBold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24493"/>
            <a:ext cx="10515600" cy="306859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Montserrat" pitchFamily="2" charset="-52"/>
              </a:rPr>
              <a:t>Проверка реализации требований к интерфейсам</a:t>
            </a:r>
          </a:p>
          <a:p>
            <a:r>
              <a:rPr lang="ru-RU" sz="1800" dirty="0" smtClean="0">
                <a:latin typeface="Montserrat" pitchFamily="2" charset="-52"/>
              </a:rPr>
              <a:t>200+ требований ФЛ</a:t>
            </a:r>
          </a:p>
          <a:p>
            <a:r>
              <a:rPr lang="ru-RU" sz="1800" dirty="0" smtClean="0">
                <a:latin typeface="Montserrat" pitchFamily="2" charset="-52"/>
              </a:rPr>
              <a:t>120+ требований ЮЛ</a:t>
            </a:r>
          </a:p>
          <a:p>
            <a:r>
              <a:rPr lang="ru-RU" sz="1800" dirty="0" smtClean="0">
                <a:latin typeface="Montserrat" pitchFamily="2" charset="-52"/>
              </a:rPr>
              <a:t>Заполняется скриншотами из приложения</a:t>
            </a:r>
          </a:p>
          <a:p>
            <a:endParaRPr lang="ru-RU" sz="1800" dirty="0">
              <a:latin typeface="Montserrat" pitchFamily="2" charset="-52"/>
            </a:endParaRPr>
          </a:p>
          <a:p>
            <a:pPr marL="0" indent="0">
              <a:buNone/>
            </a:pPr>
            <a:r>
              <a:rPr lang="ru-RU" sz="1800" b="1" dirty="0" smtClean="0">
                <a:latin typeface="Montserrat" pitchFamily="2" charset="-52"/>
              </a:rPr>
              <a:t>Нюансы:</a:t>
            </a:r>
          </a:p>
          <a:p>
            <a:r>
              <a:rPr lang="ru-RU" sz="1800" dirty="0" smtClean="0">
                <a:latin typeface="Montserrat" pitchFamily="2" charset="-52"/>
              </a:rPr>
              <a:t>Занимает длительное время</a:t>
            </a:r>
          </a:p>
          <a:p>
            <a:r>
              <a:rPr lang="ru-RU" sz="1800" dirty="0" smtClean="0">
                <a:latin typeface="Montserrat" pitchFamily="2" charset="-52"/>
              </a:rPr>
              <a:t>Выделенный ресурс на эту работу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1" r="31118"/>
          <a:stretch/>
        </p:blipFill>
        <p:spPr>
          <a:xfrm flipH="1">
            <a:off x="8118188" y="2593573"/>
            <a:ext cx="3865550" cy="414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6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"/>
            <a:ext cx="12192000" cy="685784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-1412794" y="1742442"/>
            <a:ext cx="15305653" cy="3642357"/>
          </a:xfrm>
          <a:prstGeom prst="roundRect">
            <a:avLst>
              <a:gd name="adj" fmla="val 6660"/>
            </a:avLst>
          </a:prstGeom>
          <a:solidFill>
            <a:schemeClr val="bg1"/>
          </a:solidFill>
          <a:ln>
            <a:noFill/>
          </a:ln>
          <a:effectLst>
            <a:outerShdw blurRad="266700" dist="50800" dir="5400000" algn="ctr" rotWithShape="0">
              <a:schemeClr val="tx1">
                <a:alpha val="2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5938" y="1877568"/>
            <a:ext cx="112395" cy="3288792"/>
          </a:xfrm>
          <a:prstGeom prst="roundRect">
            <a:avLst>
              <a:gd name="adj" fmla="val 50000"/>
            </a:avLst>
          </a:prstGeom>
          <a:solidFill>
            <a:srgbClr val="E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6405622"/>
            <a:ext cx="10788554" cy="452378"/>
          </a:xfrm>
          <a:prstGeom prst="rect">
            <a:avLst/>
          </a:prstGeom>
          <a:solidFill>
            <a:srgbClr val="E20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555" y="6405622"/>
            <a:ext cx="1403445" cy="4524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973" y="412509"/>
            <a:ext cx="10515600" cy="111643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Montserrat ExtraBold" pitchFamily="2" charset="-52"/>
              </a:rPr>
              <a:t>Пользовательское тестирование. Онлайн демонстрация</a:t>
            </a:r>
            <a:endParaRPr lang="ru-RU" sz="3600" dirty="0">
              <a:latin typeface="Montserrat ExtraBold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12640"/>
            <a:ext cx="10515600" cy="330196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Montserrat" pitchFamily="2" charset="-52"/>
              </a:rPr>
              <a:t>В </a:t>
            </a:r>
            <a:r>
              <a:rPr lang="ru-RU" sz="1800" dirty="0">
                <a:latin typeface="Montserrat" pitchFamily="2" charset="-52"/>
              </a:rPr>
              <a:t>режиме онлайн демонстрация </a:t>
            </a:r>
            <a:r>
              <a:rPr lang="ru-RU" sz="1800" dirty="0" smtClean="0">
                <a:latin typeface="Montserrat" pitchFamily="2" charset="-52"/>
              </a:rPr>
              <a:t>экрана и </a:t>
            </a:r>
            <a:r>
              <a:rPr lang="ru-RU" sz="1800" dirty="0" smtClean="0">
                <a:latin typeface="Montserrat" pitchFamily="2" charset="-52"/>
              </a:rPr>
              <a:t>работ</a:t>
            </a:r>
            <a:r>
              <a:rPr lang="ru-RU" sz="1800" dirty="0">
                <a:latin typeface="Montserrat" pitchFamily="2" charset="-52"/>
              </a:rPr>
              <a:t>ы</a:t>
            </a:r>
            <a:r>
              <a:rPr lang="ru-RU" sz="1800" dirty="0" smtClean="0">
                <a:latin typeface="Montserrat" pitchFamily="2" charset="-52"/>
              </a:rPr>
              <a:t> </a:t>
            </a:r>
            <a:r>
              <a:rPr lang="ru-RU" sz="1800" dirty="0" smtClean="0">
                <a:latin typeface="Montserrat" pitchFamily="2" charset="-52"/>
              </a:rPr>
              <a:t>сценариев</a:t>
            </a:r>
          </a:p>
          <a:p>
            <a:r>
              <a:rPr lang="ru-RU" sz="1800" dirty="0">
                <a:latin typeface="Montserrat" pitchFamily="2" charset="-52"/>
              </a:rPr>
              <a:t>Сценарии по файлам </a:t>
            </a:r>
            <a:r>
              <a:rPr lang="ru-RU" sz="1800" dirty="0" smtClean="0">
                <a:latin typeface="Montserrat" pitchFamily="2" charset="-52"/>
              </a:rPr>
              <a:t>ПТ</a:t>
            </a:r>
          </a:p>
          <a:p>
            <a:r>
              <a:rPr lang="ru-RU" sz="1800" dirty="0" smtClean="0">
                <a:latin typeface="Montserrat" pitchFamily="2" charset="-52"/>
              </a:rPr>
              <a:t>При </a:t>
            </a:r>
            <a:r>
              <a:rPr lang="ru-RU" sz="1800" dirty="0">
                <a:latin typeface="Montserrat" pitchFamily="2" charset="-52"/>
              </a:rPr>
              <a:t>отсутствии замечаний по файлам со </a:t>
            </a:r>
            <a:r>
              <a:rPr lang="ru-RU" sz="1800" dirty="0" smtClean="0">
                <a:latin typeface="Montserrat" pitchFamily="2" charset="-52"/>
              </a:rPr>
              <a:t>скриншотами</a:t>
            </a:r>
          </a:p>
          <a:p>
            <a:endParaRPr lang="ru-RU" sz="1800" dirty="0">
              <a:latin typeface="Montserrat" pitchFamily="2" charset="-52"/>
            </a:endParaRPr>
          </a:p>
          <a:p>
            <a:pPr marL="0" indent="0">
              <a:buNone/>
            </a:pPr>
            <a:r>
              <a:rPr lang="ru-RU" sz="1800" b="1" dirty="0" smtClean="0">
                <a:latin typeface="Montserrat" pitchFamily="2" charset="-52"/>
              </a:rPr>
              <a:t>Нюансы:</a:t>
            </a:r>
          </a:p>
          <a:p>
            <a:r>
              <a:rPr lang="ru-RU" sz="1800" dirty="0" smtClean="0">
                <a:latin typeface="Montserrat" pitchFamily="2" charset="-52"/>
              </a:rPr>
              <a:t>Тестовый стенд всех подсистем должен быть полностью поднят и стабильно работать</a:t>
            </a:r>
          </a:p>
          <a:p>
            <a:r>
              <a:rPr lang="ru-RU" sz="1800" dirty="0" smtClean="0">
                <a:latin typeface="Montserrat" pitchFamily="2" charset="-52"/>
              </a:rPr>
              <a:t>Есть сценарии с пометкой «онлайн-демонстрация не проводится»</a:t>
            </a:r>
          </a:p>
          <a:p>
            <a:r>
              <a:rPr lang="ru-RU" sz="1800" dirty="0" smtClean="0">
                <a:latin typeface="Montserrat" pitchFamily="2" charset="-52"/>
              </a:rPr>
              <a:t>Подготовка тестовых клиентов с нужными данными</a:t>
            </a:r>
          </a:p>
        </p:txBody>
      </p:sp>
    </p:spTree>
    <p:extLst>
      <p:ext uri="{BB962C8B-B14F-4D97-AF65-F5344CB8AC3E}">
        <p14:creationId xmlns:p14="http://schemas.microsoft.com/office/powerpoint/2010/main" val="380538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47000">
                <a:srgbClr val="E0ECF7">
                  <a:alpha val="0"/>
                </a:srgbClr>
              </a:gs>
              <a:gs pos="12000">
                <a:schemeClr val="bg1"/>
              </a:gs>
              <a:gs pos="100000">
                <a:schemeClr val="accent1">
                  <a:lumMod val="45000"/>
                  <a:lumOff val="55000"/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88689" y="3703898"/>
            <a:ext cx="9626448" cy="935385"/>
          </a:xfrm>
          <a:prstGeom prst="roundRect">
            <a:avLst>
              <a:gd name="adj" fmla="val 50000"/>
            </a:avLst>
          </a:prstGeom>
          <a:solidFill>
            <a:srgbClr val="404040">
              <a:alpha val="27000"/>
            </a:srgbClr>
          </a:solidFill>
          <a:ln>
            <a:noFill/>
          </a:ln>
          <a:effectLst>
            <a:innerShdw blurRad="304800" dist="50800" dir="18900000">
              <a:prstClr val="black">
                <a:alpha val="15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210118"/>
            <a:ext cx="2033621" cy="6556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C7F9651-7695-B15E-C5F5-F2EF1FA54334}"/>
              </a:ext>
            </a:extLst>
          </p:cNvPr>
          <p:cNvSpPr txBox="1"/>
          <p:nvPr/>
        </p:nvSpPr>
        <p:spPr>
          <a:xfrm>
            <a:off x="371475" y="1435119"/>
            <a:ext cx="70692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uLnTx/>
                <a:uFillTx/>
                <a:latin typeface="Montserrat ExtraBold" pitchFamily="2" charset="-52"/>
                <a:ea typeface="Inter ExtraBold" panose="02000503000000020004" pitchFamily="2" charset="0"/>
                <a:cs typeface="+mn-cs"/>
              </a:rPr>
              <a:t>Спасибо за внимание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  <a:uLnTx/>
              <a:uFillTx/>
              <a:latin typeface="Montserrat ExtraBold" pitchFamily="2" charset="-52"/>
              <a:ea typeface="Inter ExtraBold" panose="02000503000000020004" pitchFamily="2" charset="0"/>
              <a:cs typeface="+mn-cs"/>
            </a:endParaRPr>
          </a:p>
        </p:txBody>
      </p:sp>
      <p:pic>
        <p:nvPicPr>
          <p:cNvPr id="19" name="Рисунок 18" descr="Изображение выглядит как символ, линия, Графика, Шрифт&#10;&#10;Автоматически созданное описание">
            <a:hlinkClick r:id="rId5"/>
            <a:extLst>
              <a:ext uri="{FF2B5EF4-FFF2-40B4-BE49-F238E27FC236}">
                <a16:creationId xmlns:a16="http://schemas.microsoft.com/office/drawing/2014/main" id="{52E4C433-075A-F5A2-2DDB-E385172884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650" y="3907577"/>
            <a:ext cx="515887" cy="51588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048343" y="3884433"/>
            <a:ext cx="4076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prstClr val="white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Montserrat ExtraBold" pitchFamily="2" charset="-52"/>
                <a:ea typeface="Inter ExtraBold" panose="02000503000000020004" pitchFamily="2" charset="0"/>
              </a:rPr>
              <a:t>d.ishkov@faktura.ru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0" t="16878" b="17058"/>
          <a:stretch/>
        </p:blipFill>
        <p:spPr>
          <a:xfrm flipH="1">
            <a:off x="3442500" y="3264851"/>
            <a:ext cx="2634208" cy="36105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48343" y="3163315"/>
            <a:ext cx="38104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404040"/>
                </a:solidFill>
                <a:latin typeface="Montserrat ExtraBold" pitchFamily="2" charset="-52"/>
              </a:rPr>
              <a:t>Дмитрий </a:t>
            </a:r>
            <a:r>
              <a:rPr lang="ru-RU" sz="2800" dirty="0" err="1" smtClean="0">
                <a:solidFill>
                  <a:srgbClr val="404040"/>
                </a:solidFill>
                <a:latin typeface="Montserrat ExtraBold" pitchFamily="2" charset="-52"/>
              </a:rPr>
              <a:t>Ишков</a:t>
            </a:r>
            <a:endParaRPr lang="en-US" sz="2800" dirty="0">
              <a:solidFill>
                <a:srgbClr val="404040"/>
              </a:solidFill>
              <a:latin typeface="Montserrat Extra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7939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17392</TotalTime>
  <Words>309</Words>
  <Application>Microsoft Office PowerPoint</Application>
  <PresentationFormat>Широкоэкранный</PresentationFormat>
  <Paragraphs>73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Inter ExtraBold</vt:lpstr>
      <vt:lpstr>Montserrat</vt:lpstr>
      <vt:lpstr>Montserrat ExtraBold</vt:lpstr>
      <vt:lpstr>Montserrat SemiBold</vt:lpstr>
      <vt:lpstr>Тема Office</vt:lpstr>
      <vt:lpstr>Клиентский путь на примере  конкретных операций   Нюансы прохождения тестовых испытаний  и пользовательского тестирования</vt:lpstr>
      <vt:lpstr>Схема интеграции СБП</vt:lpstr>
      <vt:lpstr>Схема интеграции ЦР</vt:lpstr>
      <vt:lpstr>Этапы сертификации</vt:lpstr>
      <vt:lpstr>Отладка функционала</vt:lpstr>
      <vt:lpstr>ТИВ (Тестовые испытания взаимодействия)</vt:lpstr>
      <vt:lpstr>Пользовательское тестирование.  Файлы скриншоты</vt:lpstr>
      <vt:lpstr>Пользовательское тестирование. Онлайн демонстрация</vt:lpstr>
      <vt:lpstr>Презентация PowerPoint</vt:lpstr>
    </vt:vector>
  </TitlesOfParts>
  <Company>ГК ЦФТ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Вебинар АРБ</dc:title>
  <dc:creator>Ишков Дмитрий Сергеевич</dc:creator>
  <cp:lastModifiedBy>Ишков Дмитрий Сергеевич</cp:lastModifiedBy>
  <cp:revision>31</cp:revision>
  <dcterms:created xsi:type="dcterms:W3CDTF">2025-08-05T08:57:30Z</dcterms:created>
  <dcterms:modified xsi:type="dcterms:W3CDTF">2025-08-26T06:00:36Z</dcterms:modified>
</cp:coreProperties>
</file>