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91" r:id="rId2"/>
    <p:sldId id="353" r:id="rId3"/>
    <p:sldId id="256" r:id="rId4"/>
    <p:sldId id="413" r:id="rId5"/>
    <p:sldId id="269" r:id="rId6"/>
    <p:sldId id="417" r:id="rId7"/>
    <p:sldId id="385" r:id="rId8"/>
    <p:sldId id="418" r:id="rId9"/>
    <p:sldId id="390" r:id="rId10"/>
    <p:sldId id="419" r:id="rId11"/>
    <p:sldId id="29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189FC1"/>
    <a:srgbClr val="531DEB"/>
    <a:srgbClr val="810ED8"/>
    <a:srgbClr val="9214F0"/>
    <a:srgbClr val="0A5F75"/>
    <a:srgbClr val="1386A3"/>
    <a:srgbClr val="189FC2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64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DBE60A-57DB-4B70-A32E-331DE1761312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14FC6B-E6BC-4CBD-9411-0CB04BECE68F}">
      <dgm:prSet phldrT="[Текст]"/>
      <dgm:spPr>
        <a:solidFill>
          <a:srgbClr val="9214F0"/>
        </a:solidFill>
      </dgm:spPr>
      <dgm:t>
        <a:bodyPr/>
        <a:lstStyle/>
        <a:p>
          <a:r>
            <a:rPr lang="ru-RU" dirty="0"/>
            <a:t>2023</a:t>
          </a:r>
        </a:p>
      </dgm:t>
    </dgm:pt>
    <dgm:pt modelId="{A9C0A1A7-78D3-4CBF-A5B3-027AFA7193CE}" type="parTrans" cxnId="{EF4B7F40-D329-4974-B507-E0CF11AC3413}">
      <dgm:prSet/>
      <dgm:spPr/>
      <dgm:t>
        <a:bodyPr/>
        <a:lstStyle/>
        <a:p>
          <a:endParaRPr lang="ru-RU"/>
        </a:p>
      </dgm:t>
    </dgm:pt>
    <dgm:pt modelId="{49924B75-4825-45A2-AA2B-007B04379B35}" type="sibTrans" cxnId="{EF4B7F40-D329-4974-B507-E0CF11AC3413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594E1CF8-A1B6-4E73-B03F-69398DBD6D89}">
      <dgm:prSet phldrT="[Текст]"/>
      <dgm:spPr/>
      <dgm:t>
        <a:bodyPr/>
        <a:lstStyle/>
        <a:p>
          <a:r>
            <a:rPr lang="ru-RU" dirty="0"/>
            <a:t>9</a:t>
          </a:r>
        </a:p>
      </dgm:t>
    </dgm:pt>
    <dgm:pt modelId="{4402E4E4-58F7-403B-97AB-BA4186F981D0}" type="parTrans" cxnId="{0714D9AA-D7E0-4433-A457-9176CE326953}">
      <dgm:prSet/>
      <dgm:spPr/>
      <dgm:t>
        <a:bodyPr/>
        <a:lstStyle/>
        <a:p>
          <a:endParaRPr lang="ru-RU"/>
        </a:p>
      </dgm:t>
    </dgm:pt>
    <dgm:pt modelId="{98E1EEFF-B87F-4225-99AE-C8AAE55CC37C}" type="sibTrans" cxnId="{0714D9AA-D7E0-4433-A457-9176CE326953}">
      <dgm:prSet/>
      <dgm:spPr/>
      <dgm:t>
        <a:bodyPr/>
        <a:lstStyle/>
        <a:p>
          <a:endParaRPr lang="ru-RU"/>
        </a:p>
      </dgm:t>
    </dgm:pt>
    <dgm:pt modelId="{691C8A3E-7915-4768-BD2E-F7E0E81B672E}">
      <dgm:prSet phldrT="[Текст]"/>
      <dgm:spPr>
        <a:solidFill>
          <a:srgbClr val="9214F0"/>
        </a:solidFill>
      </dgm:spPr>
      <dgm:t>
        <a:bodyPr/>
        <a:lstStyle/>
        <a:p>
          <a:r>
            <a:rPr lang="ru-RU" dirty="0"/>
            <a:t>2024</a:t>
          </a:r>
        </a:p>
      </dgm:t>
    </dgm:pt>
    <dgm:pt modelId="{7755D812-1D0F-4FCD-9960-31EB687F1A46}" type="parTrans" cxnId="{3C7DC70C-8B1C-4796-A746-3E2CE10FF579}">
      <dgm:prSet/>
      <dgm:spPr/>
      <dgm:t>
        <a:bodyPr/>
        <a:lstStyle/>
        <a:p>
          <a:endParaRPr lang="ru-RU"/>
        </a:p>
      </dgm:t>
    </dgm:pt>
    <dgm:pt modelId="{EF51A722-16AF-47E2-9D69-481BED742A32}" type="sibTrans" cxnId="{3C7DC70C-8B1C-4796-A746-3E2CE10FF579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336D51A0-B1B6-4E74-BA75-0466549F7AC6}">
      <dgm:prSet phldrT="[Текст]"/>
      <dgm:spPr/>
      <dgm:t>
        <a:bodyPr/>
        <a:lstStyle/>
        <a:p>
          <a:r>
            <a:rPr lang="ru-RU" dirty="0"/>
            <a:t>40</a:t>
          </a:r>
        </a:p>
      </dgm:t>
    </dgm:pt>
    <dgm:pt modelId="{853B5BCF-F477-4857-BB22-6B3207FB5BD5}" type="parTrans" cxnId="{846D1332-6CC9-4DE5-91D4-28CF1BE4B338}">
      <dgm:prSet/>
      <dgm:spPr/>
      <dgm:t>
        <a:bodyPr/>
        <a:lstStyle/>
        <a:p>
          <a:endParaRPr lang="ru-RU"/>
        </a:p>
      </dgm:t>
    </dgm:pt>
    <dgm:pt modelId="{22330688-F660-4BB5-AA82-758F4E9262AC}" type="sibTrans" cxnId="{846D1332-6CC9-4DE5-91D4-28CF1BE4B338}">
      <dgm:prSet/>
      <dgm:spPr/>
      <dgm:t>
        <a:bodyPr/>
        <a:lstStyle/>
        <a:p>
          <a:endParaRPr lang="ru-RU"/>
        </a:p>
      </dgm:t>
    </dgm:pt>
    <dgm:pt modelId="{E5EE4B7A-28DA-4DAC-B360-27E26CE23198}">
      <dgm:prSet phldrT="[Текст]"/>
      <dgm:spPr>
        <a:solidFill>
          <a:srgbClr val="9214F0"/>
        </a:solidFill>
      </dgm:spPr>
      <dgm:t>
        <a:bodyPr/>
        <a:lstStyle/>
        <a:p>
          <a:r>
            <a:rPr lang="ru-RU" dirty="0"/>
            <a:t>2025</a:t>
          </a:r>
        </a:p>
      </dgm:t>
    </dgm:pt>
    <dgm:pt modelId="{9606A76D-A259-4201-872A-0545D33A7CF7}" type="parTrans" cxnId="{872C53DE-C7FE-4602-A081-20A50F1E62CB}">
      <dgm:prSet/>
      <dgm:spPr/>
      <dgm:t>
        <a:bodyPr/>
        <a:lstStyle/>
        <a:p>
          <a:endParaRPr lang="ru-RU"/>
        </a:p>
      </dgm:t>
    </dgm:pt>
    <dgm:pt modelId="{ABB43221-F6B6-4F4F-9486-A318A862A166}" type="sibTrans" cxnId="{872C53DE-C7FE-4602-A081-20A50F1E62CB}">
      <dgm:prSet/>
      <dgm:spPr/>
      <dgm:t>
        <a:bodyPr/>
        <a:lstStyle/>
        <a:p>
          <a:endParaRPr lang="ru-RU"/>
        </a:p>
      </dgm:t>
    </dgm:pt>
    <dgm:pt modelId="{40312257-EAF5-49EE-A21D-12F02C2F477B}">
      <dgm:prSet phldrT="[Текст]"/>
      <dgm:spPr/>
      <dgm:t>
        <a:bodyPr/>
        <a:lstStyle/>
        <a:p>
          <a:r>
            <a:rPr lang="ru-RU" dirty="0"/>
            <a:t>100+</a:t>
          </a:r>
        </a:p>
      </dgm:t>
    </dgm:pt>
    <dgm:pt modelId="{B0D5298C-3F23-4B23-B6BD-F3EA5AA5A179}" type="parTrans" cxnId="{7760F101-DA52-4487-9A7E-18A1D97BE30F}">
      <dgm:prSet/>
      <dgm:spPr/>
      <dgm:t>
        <a:bodyPr/>
        <a:lstStyle/>
        <a:p>
          <a:endParaRPr lang="ru-RU"/>
        </a:p>
      </dgm:t>
    </dgm:pt>
    <dgm:pt modelId="{EAD5CA81-EC7D-4768-9C15-8CDE27A1E29A}" type="sibTrans" cxnId="{7760F101-DA52-4487-9A7E-18A1D97BE30F}">
      <dgm:prSet/>
      <dgm:spPr/>
      <dgm:t>
        <a:bodyPr/>
        <a:lstStyle/>
        <a:p>
          <a:endParaRPr lang="ru-RU"/>
        </a:p>
      </dgm:t>
    </dgm:pt>
    <dgm:pt modelId="{2614D24E-66AD-4CBB-8A5F-03A8B29827BE}" type="pres">
      <dgm:prSet presAssocID="{D8DBE60A-57DB-4B70-A32E-331DE1761312}" presName="linearFlow" presStyleCnt="0">
        <dgm:presLayoutVars>
          <dgm:dir/>
          <dgm:animLvl val="lvl"/>
          <dgm:resizeHandles val="exact"/>
        </dgm:presLayoutVars>
      </dgm:prSet>
      <dgm:spPr/>
    </dgm:pt>
    <dgm:pt modelId="{1B514796-E320-45BD-87BE-9396AD5C78C5}" type="pres">
      <dgm:prSet presAssocID="{2A14FC6B-E6BC-4CBD-9411-0CB04BECE68F}" presName="composite" presStyleCnt="0"/>
      <dgm:spPr/>
    </dgm:pt>
    <dgm:pt modelId="{9EDB2C60-BDEB-4F95-B698-1D079D2A663B}" type="pres">
      <dgm:prSet presAssocID="{2A14FC6B-E6BC-4CBD-9411-0CB04BECE68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71DB3AC-4932-42B0-AC42-13989DD9510F}" type="pres">
      <dgm:prSet presAssocID="{2A14FC6B-E6BC-4CBD-9411-0CB04BECE68F}" presName="parSh" presStyleLbl="node1" presStyleIdx="0" presStyleCnt="3"/>
      <dgm:spPr/>
    </dgm:pt>
    <dgm:pt modelId="{2B74BC8A-4618-4D26-B65D-69B56C428FC4}" type="pres">
      <dgm:prSet presAssocID="{2A14FC6B-E6BC-4CBD-9411-0CB04BECE68F}" presName="desTx" presStyleLbl="fgAcc1" presStyleIdx="0" presStyleCnt="3">
        <dgm:presLayoutVars>
          <dgm:bulletEnabled val="1"/>
        </dgm:presLayoutVars>
      </dgm:prSet>
      <dgm:spPr/>
    </dgm:pt>
    <dgm:pt modelId="{9644A32C-EABD-4D5A-A736-77DBECCA763F}" type="pres">
      <dgm:prSet presAssocID="{49924B75-4825-45A2-AA2B-007B04379B35}" presName="sibTrans" presStyleLbl="sibTrans2D1" presStyleIdx="0" presStyleCnt="2"/>
      <dgm:spPr/>
    </dgm:pt>
    <dgm:pt modelId="{39762C74-7189-43A7-B37C-EA9D7B3B779F}" type="pres">
      <dgm:prSet presAssocID="{49924B75-4825-45A2-AA2B-007B04379B35}" presName="connTx" presStyleLbl="sibTrans2D1" presStyleIdx="0" presStyleCnt="2"/>
      <dgm:spPr/>
    </dgm:pt>
    <dgm:pt modelId="{BE06F175-6056-4948-9978-B4EF21FBDBE1}" type="pres">
      <dgm:prSet presAssocID="{691C8A3E-7915-4768-BD2E-F7E0E81B672E}" presName="composite" presStyleCnt="0"/>
      <dgm:spPr/>
    </dgm:pt>
    <dgm:pt modelId="{FE5EF01C-416E-4983-9188-7FF7EAABCA4C}" type="pres">
      <dgm:prSet presAssocID="{691C8A3E-7915-4768-BD2E-F7E0E81B672E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470DD1D-649E-48B9-B69C-B00BE65C0DE3}" type="pres">
      <dgm:prSet presAssocID="{691C8A3E-7915-4768-BD2E-F7E0E81B672E}" presName="parSh" presStyleLbl="node1" presStyleIdx="1" presStyleCnt="3"/>
      <dgm:spPr/>
    </dgm:pt>
    <dgm:pt modelId="{63E8A544-2F1D-4362-B530-42BD6AC53218}" type="pres">
      <dgm:prSet presAssocID="{691C8A3E-7915-4768-BD2E-F7E0E81B672E}" presName="desTx" presStyleLbl="fgAcc1" presStyleIdx="1" presStyleCnt="3">
        <dgm:presLayoutVars>
          <dgm:bulletEnabled val="1"/>
        </dgm:presLayoutVars>
      </dgm:prSet>
      <dgm:spPr/>
    </dgm:pt>
    <dgm:pt modelId="{5B18CA94-62F7-40FF-BB07-0ED818B109DE}" type="pres">
      <dgm:prSet presAssocID="{EF51A722-16AF-47E2-9D69-481BED742A32}" presName="sibTrans" presStyleLbl="sibTrans2D1" presStyleIdx="1" presStyleCnt="2"/>
      <dgm:spPr/>
    </dgm:pt>
    <dgm:pt modelId="{582D836A-97FA-4065-A42E-05B854486894}" type="pres">
      <dgm:prSet presAssocID="{EF51A722-16AF-47E2-9D69-481BED742A32}" presName="connTx" presStyleLbl="sibTrans2D1" presStyleIdx="1" presStyleCnt="2"/>
      <dgm:spPr/>
    </dgm:pt>
    <dgm:pt modelId="{40327473-63CA-40DE-9AE5-32EB3E7A423B}" type="pres">
      <dgm:prSet presAssocID="{E5EE4B7A-28DA-4DAC-B360-27E26CE23198}" presName="composite" presStyleCnt="0"/>
      <dgm:spPr/>
    </dgm:pt>
    <dgm:pt modelId="{ABF8088E-2242-4A43-9CC3-8654C06DBAEA}" type="pres">
      <dgm:prSet presAssocID="{E5EE4B7A-28DA-4DAC-B360-27E26CE23198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FE32CCF-F541-4BF7-BD73-7D500165A340}" type="pres">
      <dgm:prSet presAssocID="{E5EE4B7A-28DA-4DAC-B360-27E26CE23198}" presName="parSh" presStyleLbl="node1" presStyleIdx="2" presStyleCnt="3"/>
      <dgm:spPr/>
    </dgm:pt>
    <dgm:pt modelId="{1B5E4589-F3B2-421A-B813-D12F28CB9FCF}" type="pres">
      <dgm:prSet presAssocID="{E5EE4B7A-28DA-4DAC-B360-27E26CE23198}" presName="desTx" presStyleLbl="fgAcc1" presStyleIdx="2" presStyleCnt="3">
        <dgm:presLayoutVars>
          <dgm:bulletEnabled val="1"/>
        </dgm:presLayoutVars>
      </dgm:prSet>
      <dgm:spPr/>
    </dgm:pt>
  </dgm:ptLst>
  <dgm:cxnLst>
    <dgm:cxn modelId="{7760F101-DA52-4487-9A7E-18A1D97BE30F}" srcId="{E5EE4B7A-28DA-4DAC-B360-27E26CE23198}" destId="{40312257-EAF5-49EE-A21D-12F02C2F477B}" srcOrd="0" destOrd="0" parTransId="{B0D5298C-3F23-4B23-B6BD-F3EA5AA5A179}" sibTransId="{EAD5CA81-EC7D-4768-9C15-8CDE27A1E29A}"/>
    <dgm:cxn modelId="{11C01209-0971-45CB-BA3C-2201D780DB51}" type="presOf" srcId="{E5EE4B7A-28DA-4DAC-B360-27E26CE23198}" destId="{3FE32CCF-F541-4BF7-BD73-7D500165A340}" srcOrd="1" destOrd="0" presId="urn:microsoft.com/office/officeart/2005/8/layout/process3"/>
    <dgm:cxn modelId="{3C7DC70C-8B1C-4796-A746-3E2CE10FF579}" srcId="{D8DBE60A-57DB-4B70-A32E-331DE1761312}" destId="{691C8A3E-7915-4768-BD2E-F7E0E81B672E}" srcOrd="1" destOrd="0" parTransId="{7755D812-1D0F-4FCD-9960-31EB687F1A46}" sibTransId="{EF51A722-16AF-47E2-9D69-481BED742A32}"/>
    <dgm:cxn modelId="{DA5AC429-8758-4658-A819-A0B99D3090D4}" type="presOf" srcId="{691C8A3E-7915-4768-BD2E-F7E0E81B672E}" destId="{FE5EF01C-416E-4983-9188-7FF7EAABCA4C}" srcOrd="0" destOrd="0" presId="urn:microsoft.com/office/officeart/2005/8/layout/process3"/>
    <dgm:cxn modelId="{47EFAD2D-BA65-43DF-ABC3-8CBFC1C5AC61}" type="presOf" srcId="{594E1CF8-A1B6-4E73-B03F-69398DBD6D89}" destId="{2B74BC8A-4618-4D26-B65D-69B56C428FC4}" srcOrd="0" destOrd="0" presId="urn:microsoft.com/office/officeart/2005/8/layout/process3"/>
    <dgm:cxn modelId="{846D1332-6CC9-4DE5-91D4-28CF1BE4B338}" srcId="{691C8A3E-7915-4768-BD2E-F7E0E81B672E}" destId="{336D51A0-B1B6-4E74-BA75-0466549F7AC6}" srcOrd="0" destOrd="0" parTransId="{853B5BCF-F477-4857-BB22-6B3207FB5BD5}" sibTransId="{22330688-F660-4BB5-AA82-758F4E9262AC}"/>
    <dgm:cxn modelId="{CB0C7E39-A222-4C9D-BF38-7C77E5D93434}" type="presOf" srcId="{40312257-EAF5-49EE-A21D-12F02C2F477B}" destId="{1B5E4589-F3B2-421A-B813-D12F28CB9FCF}" srcOrd="0" destOrd="0" presId="urn:microsoft.com/office/officeart/2005/8/layout/process3"/>
    <dgm:cxn modelId="{EF4B7F40-D329-4974-B507-E0CF11AC3413}" srcId="{D8DBE60A-57DB-4B70-A32E-331DE1761312}" destId="{2A14FC6B-E6BC-4CBD-9411-0CB04BECE68F}" srcOrd="0" destOrd="0" parTransId="{A9C0A1A7-78D3-4CBF-A5B3-027AFA7193CE}" sibTransId="{49924B75-4825-45A2-AA2B-007B04379B35}"/>
    <dgm:cxn modelId="{3D319689-920D-4587-8B66-85FD681F5D78}" type="presOf" srcId="{2A14FC6B-E6BC-4CBD-9411-0CB04BECE68F}" destId="{A71DB3AC-4932-42B0-AC42-13989DD9510F}" srcOrd="1" destOrd="0" presId="urn:microsoft.com/office/officeart/2005/8/layout/process3"/>
    <dgm:cxn modelId="{1A8C528A-3C34-4464-B390-951CA71AC8E8}" type="presOf" srcId="{EF51A722-16AF-47E2-9D69-481BED742A32}" destId="{5B18CA94-62F7-40FF-BB07-0ED818B109DE}" srcOrd="0" destOrd="0" presId="urn:microsoft.com/office/officeart/2005/8/layout/process3"/>
    <dgm:cxn modelId="{0714D9AA-D7E0-4433-A457-9176CE326953}" srcId="{2A14FC6B-E6BC-4CBD-9411-0CB04BECE68F}" destId="{594E1CF8-A1B6-4E73-B03F-69398DBD6D89}" srcOrd="0" destOrd="0" parTransId="{4402E4E4-58F7-403B-97AB-BA4186F981D0}" sibTransId="{98E1EEFF-B87F-4225-99AE-C8AAE55CC37C}"/>
    <dgm:cxn modelId="{52D912AE-C912-477D-BE30-536C02DBC97B}" type="presOf" srcId="{D8DBE60A-57DB-4B70-A32E-331DE1761312}" destId="{2614D24E-66AD-4CBB-8A5F-03A8B29827BE}" srcOrd="0" destOrd="0" presId="urn:microsoft.com/office/officeart/2005/8/layout/process3"/>
    <dgm:cxn modelId="{73C6CDB6-6BEB-40BE-A70E-B53AD9976116}" type="presOf" srcId="{49924B75-4825-45A2-AA2B-007B04379B35}" destId="{9644A32C-EABD-4D5A-A736-77DBECCA763F}" srcOrd="0" destOrd="0" presId="urn:microsoft.com/office/officeart/2005/8/layout/process3"/>
    <dgm:cxn modelId="{E10A98B9-21BF-422F-A821-307749A5E009}" type="presOf" srcId="{336D51A0-B1B6-4E74-BA75-0466549F7AC6}" destId="{63E8A544-2F1D-4362-B530-42BD6AC53218}" srcOrd="0" destOrd="0" presId="urn:microsoft.com/office/officeart/2005/8/layout/process3"/>
    <dgm:cxn modelId="{C1ED42D3-DA1D-43D5-9BC3-CC35DAEFBCD2}" type="presOf" srcId="{691C8A3E-7915-4768-BD2E-F7E0E81B672E}" destId="{7470DD1D-649E-48B9-B69C-B00BE65C0DE3}" srcOrd="1" destOrd="0" presId="urn:microsoft.com/office/officeart/2005/8/layout/process3"/>
    <dgm:cxn modelId="{FC6CDED9-FD8A-4C58-B8D6-85ED840B9AB2}" type="presOf" srcId="{2A14FC6B-E6BC-4CBD-9411-0CB04BECE68F}" destId="{9EDB2C60-BDEB-4F95-B698-1D079D2A663B}" srcOrd="0" destOrd="0" presId="urn:microsoft.com/office/officeart/2005/8/layout/process3"/>
    <dgm:cxn modelId="{872C53DE-C7FE-4602-A081-20A50F1E62CB}" srcId="{D8DBE60A-57DB-4B70-A32E-331DE1761312}" destId="{E5EE4B7A-28DA-4DAC-B360-27E26CE23198}" srcOrd="2" destOrd="0" parTransId="{9606A76D-A259-4201-872A-0545D33A7CF7}" sibTransId="{ABB43221-F6B6-4F4F-9486-A318A862A166}"/>
    <dgm:cxn modelId="{15E91CE4-F01B-4AB9-BAF4-00164EDEA478}" type="presOf" srcId="{EF51A722-16AF-47E2-9D69-481BED742A32}" destId="{582D836A-97FA-4065-A42E-05B854486894}" srcOrd="1" destOrd="0" presId="urn:microsoft.com/office/officeart/2005/8/layout/process3"/>
    <dgm:cxn modelId="{5D01B5EA-93EF-4EDE-9D16-6139B6D588DF}" type="presOf" srcId="{E5EE4B7A-28DA-4DAC-B360-27E26CE23198}" destId="{ABF8088E-2242-4A43-9CC3-8654C06DBAEA}" srcOrd="0" destOrd="0" presId="urn:microsoft.com/office/officeart/2005/8/layout/process3"/>
    <dgm:cxn modelId="{200739F8-734E-4378-AC2C-A5FE5F48CED2}" type="presOf" srcId="{49924B75-4825-45A2-AA2B-007B04379B35}" destId="{39762C74-7189-43A7-B37C-EA9D7B3B779F}" srcOrd="1" destOrd="0" presId="urn:microsoft.com/office/officeart/2005/8/layout/process3"/>
    <dgm:cxn modelId="{0B23FFB7-E80E-4370-8F4D-FDB237E2F986}" type="presParOf" srcId="{2614D24E-66AD-4CBB-8A5F-03A8B29827BE}" destId="{1B514796-E320-45BD-87BE-9396AD5C78C5}" srcOrd="0" destOrd="0" presId="urn:microsoft.com/office/officeart/2005/8/layout/process3"/>
    <dgm:cxn modelId="{71AE8C64-7141-4883-B108-22DFDCDAD689}" type="presParOf" srcId="{1B514796-E320-45BD-87BE-9396AD5C78C5}" destId="{9EDB2C60-BDEB-4F95-B698-1D079D2A663B}" srcOrd="0" destOrd="0" presId="urn:microsoft.com/office/officeart/2005/8/layout/process3"/>
    <dgm:cxn modelId="{BDB0840C-1EC0-45C2-A6FE-6A7C44DF20EC}" type="presParOf" srcId="{1B514796-E320-45BD-87BE-9396AD5C78C5}" destId="{A71DB3AC-4932-42B0-AC42-13989DD9510F}" srcOrd="1" destOrd="0" presId="urn:microsoft.com/office/officeart/2005/8/layout/process3"/>
    <dgm:cxn modelId="{5646F5CC-43D8-40E3-9EA7-087A1351717B}" type="presParOf" srcId="{1B514796-E320-45BD-87BE-9396AD5C78C5}" destId="{2B74BC8A-4618-4D26-B65D-69B56C428FC4}" srcOrd="2" destOrd="0" presId="urn:microsoft.com/office/officeart/2005/8/layout/process3"/>
    <dgm:cxn modelId="{B9C914D6-E1CC-4725-A0B1-73E1E983B208}" type="presParOf" srcId="{2614D24E-66AD-4CBB-8A5F-03A8B29827BE}" destId="{9644A32C-EABD-4D5A-A736-77DBECCA763F}" srcOrd="1" destOrd="0" presId="urn:microsoft.com/office/officeart/2005/8/layout/process3"/>
    <dgm:cxn modelId="{713B5505-373A-4158-9EC8-6BC29C36875E}" type="presParOf" srcId="{9644A32C-EABD-4D5A-A736-77DBECCA763F}" destId="{39762C74-7189-43A7-B37C-EA9D7B3B779F}" srcOrd="0" destOrd="0" presId="urn:microsoft.com/office/officeart/2005/8/layout/process3"/>
    <dgm:cxn modelId="{24455726-A5C8-41C3-B0DC-1DF7BA5E6368}" type="presParOf" srcId="{2614D24E-66AD-4CBB-8A5F-03A8B29827BE}" destId="{BE06F175-6056-4948-9978-B4EF21FBDBE1}" srcOrd="2" destOrd="0" presId="urn:microsoft.com/office/officeart/2005/8/layout/process3"/>
    <dgm:cxn modelId="{854BC6B5-64FC-4656-8D71-E14FC4AB9AFC}" type="presParOf" srcId="{BE06F175-6056-4948-9978-B4EF21FBDBE1}" destId="{FE5EF01C-416E-4983-9188-7FF7EAABCA4C}" srcOrd="0" destOrd="0" presId="urn:microsoft.com/office/officeart/2005/8/layout/process3"/>
    <dgm:cxn modelId="{8436C4C3-6EF0-4E5E-9393-3C5ED9D52B70}" type="presParOf" srcId="{BE06F175-6056-4948-9978-B4EF21FBDBE1}" destId="{7470DD1D-649E-48B9-B69C-B00BE65C0DE3}" srcOrd="1" destOrd="0" presId="urn:microsoft.com/office/officeart/2005/8/layout/process3"/>
    <dgm:cxn modelId="{3BE04454-43DF-4C34-8489-DE6128249328}" type="presParOf" srcId="{BE06F175-6056-4948-9978-B4EF21FBDBE1}" destId="{63E8A544-2F1D-4362-B530-42BD6AC53218}" srcOrd="2" destOrd="0" presId="urn:microsoft.com/office/officeart/2005/8/layout/process3"/>
    <dgm:cxn modelId="{EA968668-7441-469F-B6F8-3F14490F34D0}" type="presParOf" srcId="{2614D24E-66AD-4CBB-8A5F-03A8B29827BE}" destId="{5B18CA94-62F7-40FF-BB07-0ED818B109DE}" srcOrd="3" destOrd="0" presId="urn:microsoft.com/office/officeart/2005/8/layout/process3"/>
    <dgm:cxn modelId="{BFAE2762-B95D-415B-B3BF-7FADB70E5685}" type="presParOf" srcId="{5B18CA94-62F7-40FF-BB07-0ED818B109DE}" destId="{582D836A-97FA-4065-A42E-05B854486894}" srcOrd="0" destOrd="0" presId="urn:microsoft.com/office/officeart/2005/8/layout/process3"/>
    <dgm:cxn modelId="{48B9E06E-52EE-4639-AB56-74799866C949}" type="presParOf" srcId="{2614D24E-66AD-4CBB-8A5F-03A8B29827BE}" destId="{40327473-63CA-40DE-9AE5-32EB3E7A423B}" srcOrd="4" destOrd="0" presId="urn:microsoft.com/office/officeart/2005/8/layout/process3"/>
    <dgm:cxn modelId="{E5E466C0-9B6A-4A77-8F20-B80C41CDBADF}" type="presParOf" srcId="{40327473-63CA-40DE-9AE5-32EB3E7A423B}" destId="{ABF8088E-2242-4A43-9CC3-8654C06DBAEA}" srcOrd="0" destOrd="0" presId="urn:microsoft.com/office/officeart/2005/8/layout/process3"/>
    <dgm:cxn modelId="{768F05D1-81A7-4A4C-9751-47389DAA0742}" type="presParOf" srcId="{40327473-63CA-40DE-9AE5-32EB3E7A423B}" destId="{3FE32CCF-F541-4BF7-BD73-7D500165A340}" srcOrd="1" destOrd="0" presId="urn:microsoft.com/office/officeart/2005/8/layout/process3"/>
    <dgm:cxn modelId="{A70887ED-9FC7-4777-AB8A-DD3A15A98666}" type="presParOf" srcId="{40327473-63CA-40DE-9AE5-32EB3E7A423B}" destId="{1B5E4589-F3B2-421A-B813-D12F28CB9FC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5FF740-201D-4966-8541-E86F7791971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7E891DC-9794-40F2-A040-ACFC63A67AF2}">
      <dgm:prSet phldrT="[Текст]"/>
      <dgm:spPr>
        <a:gradFill rotWithShape="0">
          <a:gsLst>
            <a:gs pos="0">
              <a:srgbClr val="531DEB"/>
            </a:gs>
            <a:gs pos="50000">
              <a:srgbClr val="9214F0"/>
            </a:gs>
            <a:gs pos="100000">
              <a:srgbClr val="CC00FF">
                <a:shade val="100000"/>
                <a:satMod val="115000"/>
              </a:srgbClr>
            </a:gs>
          </a:gsLst>
          <a:lin ang="18900000" scaled="1"/>
        </a:gradFill>
      </dgm:spPr>
      <dgm:t>
        <a:bodyPr/>
        <a:lstStyle/>
        <a:p>
          <a:r>
            <a:rPr lang="ru-RU" dirty="0"/>
            <a:t>Развитие направления </a:t>
          </a:r>
          <a:r>
            <a:rPr lang="ru-RU" dirty="0" err="1"/>
            <a:t>финтех</a:t>
          </a:r>
          <a:r>
            <a:rPr lang="ru-RU" dirty="0"/>
            <a:t> (ФИНСОЦТЕХ) доработка форматов приближенных к внедрению в банки, отдельные треки для акселерационных программ</a:t>
          </a:r>
        </a:p>
      </dgm:t>
    </dgm:pt>
    <dgm:pt modelId="{1B6552E4-3AD1-4CB5-91BD-5C75192FF96C}" type="parTrans" cxnId="{221D47DE-5417-4484-BD0F-50069E40EEA5}">
      <dgm:prSet/>
      <dgm:spPr/>
      <dgm:t>
        <a:bodyPr/>
        <a:lstStyle/>
        <a:p>
          <a:endParaRPr lang="ru-RU"/>
        </a:p>
      </dgm:t>
    </dgm:pt>
    <dgm:pt modelId="{05A2BA9B-AA38-4A9D-91F5-7A00E93B9936}" type="sibTrans" cxnId="{221D47DE-5417-4484-BD0F-50069E40EEA5}">
      <dgm:prSet/>
      <dgm:spPr/>
      <dgm:t>
        <a:bodyPr/>
        <a:lstStyle/>
        <a:p>
          <a:endParaRPr lang="ru-RU"/>
        </a:p>
      </dgm:t>
    </dgm:pt>
    <dgm:pt modelId="{85B66540-8D42-4C5D-BDA4-6116BB5468BE}">
      <dgm:prSet phldrT="[Текст]"/>
      <dgm:spPr>
        <a:gradFill rotWithShape="0">
          <a:gsLst>
            <a:gs pos="0">
              <a:srgbClr val="531DEB"/>
            </a:gs>
            <a:gs pos="50000">
              <a:srgbClr val="9214F0"/>
            </a:gs>
            <a:gs pos="100000">
              <a:srgbClr val="CC00FF">
                <a:shade val="100000"/>
                <a:satMod val="115000"/>
              </a:srgbClr>
            </a:gs>
          </a:gsLst>
          <a:lin ang="18900000" scaled="1"/>
        </a:gradFill>
      </dgm:spPr>
      <dgm:t>
        <a:bodyPr/>
        <a:lstStyle/>
        <a:p>
          <a:r>
            <a:rPr lang="ru-RU" dirty="0"/>
            <a:t>Приближение тем ВКРС к направлениям обучения – выбор тем, интересных для банков, база запросов</a:t>
          </a:r>
        </a:p>
      </dgm:t>
    </dgm:pt>
    <dgm:pt modelId="{AA77FE54-0020-44CB-8FAD-1B251BFFB329}" type="parTrans" cxnId="{6D5AEF9E-2F6C-4C10-A95D-BCF675C24176}">
      <dgm:prSet/>
      <dgm:spPr/>
      <dgm:t>
        <a:bodyPr/>
        <a:lstStyle/>
        <a:p>
          <a:endParaRPr lang="ru-RU"/>
        </a:p>
      </dgm:t>
    </dgm:pt>
    <dgm:pt modelId="{7F60F87E-E934-4B04-B2FD-AA6C9740EE65}" type="sibTrans" cxnId="{6D5AEF9E-2F6C-4C10-A95D-BCF675C24176}">
      <dgm:prSet/>
      <dgm:spPr/>
      <dgm:t>
        <a:bodyPr/>
        <a:lstStyle/>
        <a:p>
          <a:endParaRPr lang="ru-RU"/>
        </a:p>
      </dgm:t>
    </dgm:pt>
    <dgm:pt modelId="{77977D81-A3A7-48BB-B7D2-86163A662A84}">
      <dgm:prSet phldrT="[Текст]"/>
      <dgm:spPr>
        <a:gradFill rotWithShape="0">
          <a:gsLst>
            <a:gs pos="0">
              <a:srgbClr val="531DEB"/>
            </a:gs>
            <a:gs pos="50000">
              <a:srgbClr val="9214F0"/>
            </a:gs>
            <a:gs pos="100000">
              <a:srgbClr val="CC00FF">
                <a:shade val="100000"/>
                <a:satMod val="115000"/>
              </a:srgbClr>
            </a:gs>
          </a:gsLst>
          <a:lin ang="18900000" scaled="1"/>
        </a:gradFill>
      </dgm:spPr>
      <dgm:t>
        <a:bodyPr/>
        <a:lstStyle/>
        <a:p>
          <a:r>
            <a:rPr lang="ru-RU" dirty="0" err="1"/>
            <a:t>Кейсовые</a:t>
          </a:r>
          <a:r>
            <a:rPr lang="ru-RU" dirty="0"/>
            <a:t> задачи для реализации студентами и программа поддержки их развития,  пилотирование</a:t>
          </a:r>
        </a:p>
      </dgm:t>
    </dgm:pt>
    <dgm:pt modelId="{48958637-65A3-47AD-8A7A-4F80D2196664}" type="sibTrans" cxnId="{09422587-DA33-48BF-A16E-B8E63A523866}">
      <dgm:prSet/>
      <dgm:spPr/>
      <dgm:t>
        <a:bodyPr/>
        <a:lstStyle/>
        <a:p>
          <a:endParaRPr lang="ru-RU"/>
        </a:p>
      </dgm:t>
    </dgm:pt>
    <dgm:pt modelId="{10702A7D-BDB9-402B-ABB3-ADD45F891822}" type="parTrans" cxnId="{09422587-DA33-48BF-A16E-B8E63A523866}">
      <dgm:prSet/>
      <dgm:spPr/>
      <dgm:t>
        <a:bodyPr/>
        <a:lstStyle/>
        <a:p>
          <a:endParaRPr lang="ru-RU"/>
        </a:p>
      </dgm:t>
    </dgm:pt>
    <dgm:pt modelId="{D6F04EB9-A289-4438-B24B-C8218885DCA5}">
      <dgm:prSet phldrT="[Текст]"/>
      <dgm:spPr>
        <a:gradFill rotWithShape="0">
          <a:gsLst>
            <a:gs pos="0">
              <a:srgbClr val="531DEB"/>
            </a:gs>
            <a:gs pos="50000">
              <a:srgbClr val="9214F0"/>
            </a:gs>
            <a:gs pos="100000">
              <a:srgbClr val="CC00FF">
                <a:shade val="100000"/>
                <a:satMod val="115000"/>
              </a:srgbClr>
            </a:gs>
          </a:gsLst>
          <a:lin ang="18900000" scaled="1"/>
        </a:gradFill>
      </dgm:spPr>
      <dgm:t>
        <a:bodyPr/>
        <a:lstStyle/>
        <a:p>
          <a:r>
            <a:rPr lang="ru-RU" dirty="0"/>
            <a:t>Совместные интенсивы, мероприятия; партнерство на наших мероприятиях</a:t>
          </a:r>
        </a:p>
      </dgm:t>
    </dgm:pt>
    <dgm:pt modelId="{0C8E5B8D-2D7C-4822-9FA2-CAD374E15396}" type="parTrans" cxnId="{14DA3B67-53BF-46A1-87CC-EDDA994772F7}">
      <dgm:prSet/>
      <dgm:spPr/>
      <dgm:t>
        <a:bodyPr/>
        <a:lstStyle/>
        <a:p>
          <a:endParaRPr lang="ru-RU"/>
        </a:p>
      </dgm:t>
    </dgm:pt>
    <dgm:pt modelId="{808A8FB5-1993-45A4-94D2-9D28D1E262EB}" type="sibTrans" cxnId="{14DA3B67-53BF-46A1-87CC-EDDA994772F7}">
      <dgm:prSet/>
      <dgm:spPr/>
      <dgm:t>
        <a:bodyPr/>
        <a:lstStyle/>
        <a:p>
          <a:endParaRPr lang="ru-RU"/>
        </a:p>
      </dgm:t>
    </dgm:pt>
    <dgm:pt modelId="{8DF1D9F6-1776-4771-A566-3491B9C0B05B}">
      <dgm:prSet phldrT="[Текст]"/>
      <dgm:spPr>
        <a:gradFill rotWithShape="0">
          <a:gsLst>
            <a:gs pos="0">
              <a:srgbClr val="531DEB"/>
            </a:gs>
            <a:gs pos="50000">
              <a:srgbClr val="9214F0"/>
            </a:gs>
            <a:gs pos="100000">
              <a:srgbClr val="CC00FF">
                <a:shade val="100000"/>
                <a:satMod val="115000"/>
              </a:srgbClr>
            </a:gs>
          </a:gsLst>
          <a:lin ang="18900000" scaled="1"/>
        </a:gradFill>
      </dgm:spPr>
      <dgm:t>
        <a:bodyPr/>
        <a:lstStyle/>
        <a:p>
          <a:r>
            <a:rPr lang="ru-RU" dirty="0"/>
            <a:t>Поддержка стартапов в процессе развития</a:t>
          </a:r>
        </a:p>
      </dgm:t>
    </dgm:pt>
    <dgm:pt modelId="{2A9C9630-48CC-4BB8-BE4E-2E67B9214060}" type="parTrans" cxnId="{166344CC-B844-4F12-ADFE-B218B89A5DA9}">
      <dgm:prSet/>
      <dgm:spPr/>
      <dgm:t>
        <a:bodyPr/>
        <a:lstStyle/>
        <a:p>
          <a:endParaRPr lang="ru-RU"/>
        </a:p>
      </dgm:t>
    </dgm:pt>
    <dgm:pt modelId="{BC231257-1ECB-4BB9-A12B-CD13E5077BB4}" type="sibTrans" cxnId="{166344CC-B844-4F12-ADFE-B218B89A5DA9}">
      <dgm:prSet/>
      <dgm:spPr/>
      <dgm:t>
        <a:bodyPr/>
        <a:lstStyle/>
        <a:p>
          <a:endParaRPr lang="ru-RU"/>
        </a:p>
      </dgm:t>
    </dgm:pt>
    <dgm:pt modelId="{EDBF109D-E09F-431B-B7F9-07EA10CE3ACE}">
      <dgm:prSet phldrT="[Текст]"/>
      <dgm:spPr>
        <a:gradFill rotWithShape="0">
          <a:gsLst>
            <a:gs pos="0">
              <a:srgbClr val="531DEB"/>
            </a:gs>
            <a:gs pos="50000">
              <a:srgbClr val="9214F0"/>
            </a:gs>
            <a:gs pos="100000">
              <a:srgbClr val="CC00FF">
                <a:shade val="100000"/>
                <a:satMod val="115000"/>
              </a:srgbClr>
            </a:gs>
          </a:gsLst>
          <a:lin ang="18900000" scaled="1"/>
        </a:gradFill>
      </dgm:spPr>
      <dgm:t>
        <a:bodyPr/>
        <a:lstStyle/>
        <a:p>
          <a:r>
            <a:rPr lang="ru-RU" dirty="0"/>
            <a:t>Привлечение экспертов банков – для консультаций, </a:t>
          </a:r>
          <a:r>
            <a:rPr lang="ru-RU" dirty="0" err="1"/>
            <a:t>демо</a:t>
          </a:r>
          <a:r>
            <a:rPr lang="ru-RU" dirty="0"/>
            <a:t>-дней</a:t>
          </a:r>
        </a:p>
      </dgm:t>
    </dgm:pt>
    <dgm:pt modelId="{9C9639D2-29BB-4106-9A53-E0A048378486}" type="parTrans" cxnId="{D40A7CF9-E079-407C-892E-8BD079D23D63}">
      <dgm:prSet/>
      <dgm:spPr/>
      <dgm:t>
        <a:bodyPr/>
        <a:lstStyle/>
        <a:p>
          <a:endParaRPr lang="ru-RU"/>
        </a:p>
      </dgm:t>
    </dgm:pt>
    <dgm:pt modelId="{F81C898D-0008-4138-AE26-88F8094702A8}" type="sibTrans" cxnId="{D40A7CF9-E079-407C-892E-8BD079D23D63}">
      <dgm:prSet/>
      <dgm:spPr/>
      <dgm:t>
        <a:bodyPr/>
        <a:lstStyle/>
        <a:p>
          <a:endParaRPr lang="ru-RU"/>
        </a:p>
      </dgm:t>
    </dgm:pt>
    <dgm:pt modelId="{B2430AE3-1836-457A-AB55-1FA68A6679C1}">
      <dgm:prSet phldrT="[Текст]"/>
      <dgm:spPr>
        <a:gradFill rotWithShape="0">
          <a:gsLst>
            <a:gs pos="0">
              <a:srgbClr val="531DEB"/>
            </a:gs>
            <a:gs pos="50000">
              <a:srgbClr val="9214F0"/>
            </a:gs>
            <a:gs pos="100000">
              <a:srgbClr val="CC00FF">
                <a:shade val="100000"/>
                <a:satMod val="115000"/>
              </a:srgbClr>
            </a:gs>
          </a:gsLst>
          <a:lin ang="18900000" scaled="1"/>
        </a:gradFill>
      </dgm:spPr>
      <dgm:t>
        <a:bodyPr/>
        <a:lstStyle/>
        <a:p>
          <a:r>
            <a:rPr lang="ru-RU"/>
            <a:t>Выдача рецензий по ВКРС, практика в банках для студентов по теме их стартапа</a:t>
          </a:r>
          <a:endParaRPr lang="ru-RU" dirty="0"/>
        </a:p>
      </dgm:t>
    </dgm:pt>
    <dgm:pt modelId="{FF046784-61C4-4D0B-9A3D-186F76818F63}" type="parTrans" cxnId="{93F5C201-A727-44BA-9DC5-1BD093485DF9}">
      <dgm:prSet/>
      <dgm:spPr/>
      <dgm:t>
        <a:bodyPr/>
        <a:lstStyle/>
        <a:p>
          <a:endParaRPr lang="ru-RU"/>
        </a:p>
      </dgm:t>
    </dgm:pt>
    <dgm:pt modelId="{FA97AD98-9950-43A4-8627-DC2E41B4D203}" type="sibTrans" cxnId="{93F5C201-A727-44BA-9DC5-1BD093485DF9}">
      <dgm:prSet/>
      <dgm:spPr/>
      <dgm:t>
        <a:bodyPr/>
        <a:lstStyle/>
        <a:p>
          <a:endParaRPr lang="ru-RU"/>
        </a:p>
      </dgm:t>
    </dgm:pt>
    <dgm:pt modelId="{47634F8F-5A4D-4F85-B68C-A2A7C0B9ED39}" type="pres">
      <dgm:prSet presAssocID="{F35FF740-201D-4966-8541-E86F7791971C}" presName="linearFlow" presStyleCnt="0">
        <dgm:presLayoutVars>
          <dgm:dir/>
          <dgm:resizeHandles val="exact"/>
        </dgm:presLayoutVars>
      </dgm:prSet>
      <dgm:spPr/>
    </dgm:pt>
    <dgm:pt modelId="{B19F1CEF-32E1-4025-997B-507F6CC0A758}" type="pres">
      <dgm:prSet presAssocID="{D6F04EB9-A289-4438-B24B-C8218885DCA5}" presName="composite" presStyleCnt="0"/>
      <dgm:spPr/>
    </dgm:pt>
    <dgm:pt modelId="{C77AE4E9-C7D0-4557-B0EF-62FF5C2E1569}" type="pres">
      <dgm:prSet presAssocID="{D6F04EB9-A289-4438-B24B-C8218885DCA5}" presName="imgShp" presStyleLbl="fgImgPlace1" presStyleIdx="0" presStyleCnt="7"/>
      <dgm:spPr/>
    </dgm:pt>
    <dgm:pt modelId="{E017DF97-CE21-4379-9DB7-6E5AB8D7C4CE}" type="pres">
      <dgm:prSet presAssocID="{D6F04EB9-A289-4438-B24B-C8218885DCA5}" presName="txShp" presStyleLbl="node1" presStyleIdx="0" presStyleCnt="7">
        <dgm:presLayoutVars>
          <dgm:bulletEnabled val="1"/>
        </dgm:presLayoutVars>
      </dgm:prSet>
      <dgm:spPr/>
    </dgm:pt>
    <dgm:pt modelId="{FB4A45D1-F1E9-4B3D-B254-5E5634C2FFA3}" type="pres">
      <dgm:prSet presAssocID="{808A8FB5-1993-45A4-94D2-9D28D1E262EB}" presName="spacing" presStyleCnt="0"/>
      <dgm:spPr/>
    </dgm:pt>
    <dgm:pt modelId="{27727412-D001-4028-8D73-D749F27FEEC2}" type="pres">
      <dgm:prSet presAssocID="{8DF1D9F6-1776-4771-A566-3491B9C0B05B}" presName="composite" presStyleCnt="0"/>
      <dgm:spPr/>
    </dgm:pt>
    <dgm:pt modelId="{13B3DE45-61FE-41CF-BFA4-FECF0A5F0314}" type="pres">
      <dgm:prSet presAssocID="{8DF1D9F6-1776-4771-A566-3491B9C0B05B}" presName="imgShp" presStyleLbl="fgImgPlace1" presStyleIdx="1" presStyleCnt="7"/>
      <dgm:spPr/>
    </dgm:pt>
    <dgm:pt modelId="{4BF960D4-020C-4A68-B3D3-AB49C723363E}" type="pres">
      <dgm:prSet presAssocID="{8DF1D9F6-1776-4771-A566-3491B9C0B05B}" presName="txShp" presStyleLbl="node1" presStyleIdx="1" presStyleCnt="7">
        <dgm:presLayoutVars>
          <dgm:bulletEnabled val="1"/>
        </dgm:presLayoutVars>
      </dgm:prSet>
      <dgm:spPr/>
    </dgm:pt>
    <dgm:pt modelId="{BDAF06D8-DC2B-40A3-A3B8-B063DB1C0775}" type="pres">
      <dgm:prSet presAssocID="{BC231257-1ECB-4BB9-A12B-CD13E5077BB4}" presName="spacing" presStyleCnt="0"/>
      <dgm:spPr/>
    </dgm:pt>
    <dgm:pt modelId="{42869F8B-B1E6-4BD1-A170-D4989B834EAD}" type="pres">
      <dgm:prSet presAssocID="{EDBF109D-E09F-431B-B7F9-07EA10CE3ACE}" presName="composite" presStyleCnt="0"/>
      <dgm:spPr/>
    </dgm:pt>
    <dgm:pt modelId="{1C46B586-714F-42D8-B721-8BCD396ECBC9}" type="pres">
      <dgm:prSet presAssocID="{EDBF109D-E09F-431B-B7F9-07EA10CE3ACE}" presName="imgShp" presStyleLbl="fgImgPlace1" presStyleIdx="2" presStyleCnt="7"/>
      <dgm:spPr/>
    </dgm:pt>
    <dgm:pt modelId="{E1A9594B-C694-4274-9588-1BA01F9F5064}" type="pres">
      <dgm:prSet presAssocID="{EDBF109D-E09F-431B-B7F9-07EA10CE3ACE}" presName="txShp" presStyleLbl="node1" presStyleIdx="2" presStyleCnt="7">
        <dgm:presLayoutVars>
          <dgm:bulletEnabled val="1"/>
        </dgm:presLayoutVars>
      </dgm:prSet>
      <dgm:spPr/>
    </dgm:pt>
    <dgm:pt modelId="{53163D98-82E4-4E78-8B02-C8433E8EE167}" type="pres">
      <dgm:prSet presAssocID="{F81C898D-0008-4138-AE26-88F8094702A8}" presName="spacing" presStyleCnt="0"/>
      <dgm:spPr/>
    </dgm:pt>
    <dgm:pt modelId="{2CB269E0-DED1-4DD4-9357-6B5F70F65A82}" type="pres">
      <dgm:prSet presAssocID="{37E891DC-9794-40F2-A040-ACFC63A67AF2}" presName="composite" presStyleCnt="0"/>
      <dgm:spPr/>
    </dgm:pt>
    <dgm:pt modelId="{84810434-8B36-4E6C-A6C2-D8682528EC27}" type="pres">
      <dgm:prSet presAssocID="{37E891DC-9794-40F2-A040-ACFC63A67AF2}" presName="imgShp" presStyleLbl="fgImgPlace1" presStyleIdx="3" presStyleCnt="7"/>
      <dgm:spPr>
        <a:solidFill>
          <a:srgbClr val="6666FF"/>
        </a:solidFill>
      </dgm:spPr>
    </dgm:pt>
    <dgm:pt modelId="{7CCE17F0-D542-472C-979E-743193DE0288}" type="pres">
      <dgm:prSet presAssocID="{37E891DC-9794-40F2-A040-ACFC63A67AF2}" presName="txShp" presStyleLbl="node1" presStyleIdx="3" presStyleCnt="7">
        <dgm:presLayoutVars>
          <dgm:bulletEnabled val="1"/>
        </dgm:presLayoutVars>
      </dgm:prSet>
      <dgm:spPr/>
    </dgm:pt>
    <dgm:pt modelId="{018B74A0-0552-41C3-954A-530BE8E9D069}" type="pres">
      <dgm:prSet presAssocID="{05A2BA9B-AA38-4A9D-91F5-7A00E93B9936}" presName="spacing" presStyleCnt="0"/>
      <dgm:spPr/>
    </dgm:pt>
    <dgm:pt modelId="{707B8D53-8BF9-4600-B451-514345674771}" type="pres">
      <dgm:prSet presAssocID="{85B66540-8D42-4C5D-BDA4-6116BB5468BE}" presName="composite" presStyleCnt="0"/>
      <dgm:spPr/>
    </dgm:pt>
    <dgm:pt modelId="{1E6CD4D1-C5E1-4466-8A50-7074A5CE6737}" type="pres">
      <dgm:prSet presAssocID="{85B66540-8D42-4C5D-BDA4-6116BB5468BE}" presName="imgShp" presStyleLbl="fgImgPlace1" presStyleIdx="4" presStyleCnt="7"/>
      <dgm:spPr>
        <a:solidFill>
          <a:srgbClr val="6666FF"/>
        </a:solidFill>
      </dgm:spPr>
    </dgm:pt>
    <dgm:pt modelId="{685D5F7A-78FF-4074-8EFC-5B4D8E9D8157}" type="pres">
      <dgm:prSet presAssocID="{85B66540-8D42-4C5D-BDA4-6116BB5468BE}" presName="txShp" presStyleLbl="node1" presStyleIdx="4" presStyleCnt="7">
        <dgm:presLayoutVars>
          <dgm:bulletEnabled val="1"/>
        </dgm:presLayoutVars>
      </dgm:prSet>
      <dgm:spPr/>
    </dgm:pt>
    <dgm:pt modelId="{5FF51881-5CEB-4528-B764-DF983903B33B}" type="pres">
      <dgm:prSet presAssocID="{7F60F87E-E934-4B04-B2FD-AA6C9740EE65}" presName="spacing" presStyleCnt="0"/>
      <dgm:spPr/>
    </dgm:pt>
    <dgm:pt modelId="{8F03F9E1-47D5-4040-9C26-90DF78BC6888}" type="pres">
      <dgm:prSet presAssocID="{77977D81-A3A7-48BB-B7D2-86163A662A84}" presName="composite" presStyleCnt="0"/>
      <dgm:spPr/>
    </dgm:pt>
    <dgm:pt modelId="{4D16D5F3-8219-41A9-84D8-129D9BFBB022}" type="pres">
      <dgm:prSet presAssocID="{77977D81-A3A7-48BB-B7D2-86163A662A84}" presName="imgShp" presStyleLbl="fgImgPlace1" presStyleIdx="5" presStyleCnt="7"/>
      <dgm:spPr>
        <a:solidFill>
          <a:srgbClr val="6666FF"/>
        </a:solidFill>
      </dgm:spPr>
    </dgm:pt>
    <dgm:pt modelId="{A1A3EDF2-1A4F-4B74-981A-7FF284A1DC0B}" type="pres">
      <dgm:prSet presAssocID="{77977D81-A3A7-48BB-B7D2-86163A662A84}" presName="txShp" presStyleLbl="node1" presStyleIdx="5" presStyleCnt="7">
        <dgm:presLayoutVars>
          <dgm:bulletEnabled val="1"/>
        </dgm:presLayoutVars>
      </dgm:prSet>
      <dgm:spPr/>
    </dgm:pt>
    <dgm:pt modelId="{637E259B-BD07-4A14-B983-4847814D2D77}" type="pres">
      <dgm:prSet presAssocID="{48958637-65A3-47AD-8A7A-4F80D2196664}" presName="spacing" presStyleCnt="0"/>
      <dgm:spPr/>
    </dgm:pt>
    <dgm:pt modelId="{385E875D-7DE6-40AA-BFCD-83AEA3FDF55B}" type="pres">
      <dgm:prSet presAssocID="{B2430AE3-1836-457A-AB55-1FA68A6679C1}" presName="composite" presStyleCnt="0"/>
      <dgm:spPr/>
    </dgm:pt>
    <dgm:pt modelId="{BF8630A7-D5BA-4D8F-B2A0-863735C42896}" type="pres">
      <dgm:prSet presAssocID="{B2430AE3-1836-457A-AB55-1FA68A6679C1}" presName="imgShp" presStyleLbl="fgImgPlace1" presStyleIdx="6" presStyleCnt="7"/>
      <dgm:spPr/>
    </dgm:pt>
    <dgm:pt modelId="{83926EA8-F2D9-4824-9A5F-5836455D9792}" type="pres">
      <dgm:prSet presAssocID="{B2430AE3-1836-457A-AB55-1FA68A6679C1}" presName="txShp" presStyleLbl="node1" presStyleIdx="6" presStyleCnt="7">
        <dgm:presLayoutVars>
          <dgm:bulletEnabled val="1"/>
        </dgm:presLayoutVars>
      </dgm:prSet>
      <dgm:spPr/>
    </dgm:pt>
  </dgm:ptLst>
  <dgm:cxnLst>
    <dgm:cxn modelId="{7455BC01-AEEE-4D1A-A8A0-04B6EFD576F2}" type="presOf" srcId="{77977D81-A3A7-48BB-B7D2-86163A662A84}" destId="{A1A3EDF2-1A4F-4B74-981A-7FF284A1DC0B}" srcOrd="0" destOrd="0" presId="urn:microsoft.com/office/officeart/2005/8/layout/vList3"/>
    <dgm:cxn modelId="{93F5C201-A727-44BA-9DC5-1BD093485DF9}" srcId="{F35FF740-201D-4966-8541-E86F7791971C}" destId="{B2430AE3-1836-457A-AB55-1FA68A6679C1}" srcOrd="6" destOrd="0" parTransId="{FF046784-61C4-4D0B-9A3D-186F76818F63}" sibTransId="{FA97AD98-9950-43A4-8627-DC2E41B4D203}"/>
    <dgm:cxn modelId="{3F0B7224-4DE5-4497-8438-920DBD3F2D92}" type="presOf" srcId="{8DF1D9F6-1776-4771-A566-3491B9C0B05B}" destId="{4BF960D4-020C-4A68-B3D3-AB49C723363E}" srcOrd="0" destOrd="0" presId="urn:microsoft.com/office/officeart/2005/8/layout/vList3"/>
    <dgm:cxn modelId="{14DA3B67-53BF-46A1-87CC-EDDA994772F7}" srcId="{F35FF740-201D-4966-8541-E86F7791971C}" destId="{D6F04EB9-A289-4438-B24B-C8218885DCA5}" srcOrd="0" destOrd="0" parTransId="{0C8E5B8D-2D7C-4822-9FA2-CAD374E15396}" sibTransId="{808A8FB5-1993-45A4-94D2-9D28D1E262EB}"/>
    <dgm:cxn modelId="{DDAB5F50-C69F-4A6D-8332-D7FC776AB92D}" type="presOf" srcId="{37E891DC-9794-40F2-A040-ACFC63A67AF2}" destId="{7CCE17F0-D542-472C-979E-743193DE0288}" srcOrd="0" destOrd="0" presId="urn:microsoft.com/office/officeart/2005/8/layout/vList3"/>
    <dgm:cxn modelId="{5D7AC057-223E-42A0-97A5-650C4C999AE5}" type="presOf" srcId="{B2430AE3-1836-457A-AB55-1FA68A6679C1}" destId="{83926EA8-F2D9-4824-9A5F-5836455D9792}" srcOrd="0" destOrd="0" presId="urn:microsoft.com/office/officeart/2005/8/layout/vList3"/>
    <dgm:cxn modelId="{52001779-BC49-46B4-AD17-8B5633588B31}" type="presOf" srcId="{85B66540-8D42-4C5D-BDA4-6116BB5468BE}" destId="{685D5F7A-78FF-4074-8EFC-5B4D8E9D8157}" srcOrd="0" destOrd="0" presId="urn:microsoft.com/office/officeart/2005/8/layout/vList3"/>
    <dgm:cxn modelId="{09422587-DA33-48BF-A16E-B8E63A523866}" srcId="{F35FF740-201D-4966-8541-E86F7791971C}" destId="{77977D81-A3A7-48BB-B7D2-86163A662A84}" srcOrd="5" destOrd="0" parTransId="{10702A7D-BDB9-402B-ABB3-ADD45F891822}" sibTransId="{48958637-65A3-47AD-8A7A-4F80D2196664}"/>
    <dgm:cxn modelId="{4726C58F-9C76-457C-84F8-380B3C635673}" type="presOf" srcId="{F35FF740-201D-4966-8541-E86F7791971C}" destId="{47634F8F-5A4D-4F85-B68C-A2A7C0B9ED39}" srcOrd="0" destOrd="0" presId="urn:microsoft.com/office/officeart/2005/8/layout/vList3"/>
    <dgm:cxn modelId="{C284E890-4536-4DE3-A493-5BA5C90DFF5F}" type="presOf" srcId="{EDBF109D-E09F-431B-B7F9-07EA10CE3ACE}" destId="{E1A9594B-C694-4274-9588-1BA01F9F5064}" srcOrd="0" destOrd="0" presId="urn:microsoft.com/office/officeart/2005/8/layout/vList3"/>
    <dgm:cxn modelId="{6D5AEF9E-2F6C-4C10-A95D-BCF675C24176}" srcId="{F35FF740-201D-4966-8541-E86F7791971C}" destId="{85B66540-8D42-4C5D-BDA4-6116BB5468BE}" srcOrd="4" destOrd="0" parTransId="{AA77FE54-0020-44CB-8FAD-1B251BFFB329}" sibTransId="{7F60F87E-E934-4B04-B2FD-AA6C9740EE65}"/>
    <dgm:cxn modelId="{166344CC-B844-4F12-ADFE-B218B89A5DA9}" srcId="{F35FF740-201D-4966-8541-E86F7791971C}" destId="{8DF1D9F6-1776-4771-A566-3491B9C0B05B}" srcOrd="1" destOrd="0" parTransId="{2A9C9630-48CC-4BB8-BE4E-2E67B9214060}" sibTransId="{BC231257-1ECB-4BB9-A12B-CD13E5077BB4}"/>
    <dgm:cxn modelId="{196E32D0-0B7F-4547-BFAD-33C100BB7088}" type="presOf" srcId="{D6F04EB9-A289-4438-B24B-C8218885DCA5}" destId="{E017DF97-CE21-4379-9DB7-6E5AB8D7C4CE}" srcOrd="0" destOrd="0" presId="urn:microsoft.com/office/officeart/2005/8/layout/vList3"/>
    <dgm:cxn modelId="{221D47DE-5417-4484-BD0F-50069E40EEA5}" srcId="{F35FF740-201D-4966-8541-E86F7791971C}" destId="{37E891DC-9794-40F2-A040-ACFC63A67AF2}" srcOrd="3" destOrd="0" parTransId="{1B6552E4-3AD1-4CB5-91BD-5C75192FF96C}" sibTransId="{05A2BA9B-AA38-4A9D-91F5-7A00E93B9936}"/>
    <dgm:cxn modelId="{D40A7CF9-E079-407C-892E-8BD079D23D63}" srcId="{F35FF740-201D-4966-8541-E86F7791971C}" destId="{EDBF109D-E09F-431B-B7F9-07EA10CE3ACE}" srcOrd="2" destOrd="0" parTransId="{9C9639D2-29BB-4106-9A53-E0A048378486}" sibTransId="{F81C898D-0008-4138-AE26-88F8094702A8}"/>
    <dgm:cxn modelId="{C174523E-35ED-4A54-A572-A15DCC161855}" type="presParOf" srcId="{47634F8F-5A4D-4F85-B68C-A2A7C0B9ED39}" destId="{B19F1CEF-32E1-4025-997B-507F6CC0A758}" srcOrd="0" destOrd="0" presId="urn:microsoft.com/office/officeart/2005/8/layout/vList3"/>
    <dgm:cxn modelId="{D62A9F22-91B9-4188-B5CB-E5D966FB0A40}" type="presParOf" srcId="{B19F1CEF-32E1-4025-997B-507F6CC0A758}" destId="{C77AE4E9-C7D0-4557-B0EF-62FF5C2E1569}" srcOrd="0" destOrd="0" presId="urn:microsoft.com/office/officeart/2005/8/layout/vList3"/>
    <dgm:cxn modelId="{5FB52F34-1BC6-44BA-8BC6-32C13A495716}" type="presParOf" srcId="{B19F1CEF-32E1-4025-997B-507F6CC0A758}" destId="{E017DF97-CE21-4379-9DB7-6E5AB8D7C4CE}" srcOrd="1" destOrd="0" presId="urn:microsoft.com/office/officeart/2005/8/layout/vList3"/>
    <dgm:cxn modelId="{0E1C05BE-F390-40AF-A7AD-E40AE9AE4E6B}" type="presParOf" srcId="{47634F8F-5A4D-4F85-B68C-A2A7C0B9ED39}" destId="{FB4A45D1-F1E9-4B3D-B254-5E5634C2FFA3}" srcOrd="1" destOrd="0" presId="urn:microsoft.com/office/officeart/2005/8/layout/vList3"/>
    <dgm:cxn modelId="{FCDCA261-2982-48D2-93A0-3B2B6823C2FF}" type="presParOf" srcId="{47634F8F-5A4D-4F85-B68C-A2A7C0B9ED39}" destId="{27727412-D001-4028-8D73-D749F27FEEC2}" srcOrd="2" destOrd="0" presId="urn:microsoft.com/office/officeart/2005/8/layout/vList3"/>
    <dgm:cxn modelId="{FD668545-F552-49DF-929E-13E36F227AF9}" type="presParOf" srcId="{27727412-D001-4028-8D73-D749F27FEEC2}" destId="{13B3DE45-61FE-41CF-BFA4-FECF0A5F0314}" srcOrd="0" destOrd="0" presId="urn:microsoft.com/office/officeart/2005/8/layout/vList3"/>
    <dgm:cxn modelId="{6FB653CB-3212-4106-AC27-6153E883C560}" type="presParOf" srcId="{27727412-D001-4028-8D73-D749F27FEEC2}" destId="{4BF960D4-020C-4A68-B3D3-AB49C723363E}" srcOrd="1" destOrd="0" presId="urn:microsoft.com/office/officeart/2005/8/layout/vList3"/>
    <dgm:cxn modelId="{0FB672C3-5AC2-45D7-86B7-E04677B57B46}" type="presParOf" srcId="{47634F8F-5A4D-4F85-B68C-A2A7C0B9ED39}" destId="{BDAF06D8-DC2B-40A3-A3B8-B063DB1C0775}" srcOrd="3" destOrd="0" presId="urn:microsoft.com/office/officeart/2005/8/layout/vList3"/>
    <dgm:cxn modelId="{4205303B-2B12-42A5-81E6-FB82AE5836DE}" type="presParOf" srcId="{47634F8F-5A4D-4F85-B68C-A2A7C0B9ED39}" destId="{42869F8B-B1E6-4BD1-A170-D4989B834EAD}" srcOrd="4" destOrd="0" presId="urn:microsoft.com/office/officeart/2005/8/layout/vList3"/>
    <dgm:cxn modelId="{08BFF466-3C27-4BA5-B5A2-A98E5B485FF5}" type="presParOf" srcId="{42869F8B-B1E6-4BD1-A170-D4989B834EAD}" destId="{1C46B586-714F-42D8-B721-8BCD396ECBC9}" srcOrd="0" destOrd="0" presId="urn:microsoft.com/office/officeart/2005/8/layout/vList3"/>
    <dgm:cxn modelId="{DE506CCF-6A6C-4204-824D-DCF6033FE0D3}" type="presParOf" srcId="{42869F8B-B1E6-4BD1-A170-D4989B834EAD}" destId="{E1A9594B-C694-4274-9588-1BA01F9F5064}" srcOrd="1" destOrd="0" presId="urn:microsoft.com/office/officeart/2005/8/layout/vList3"/>
    <dgm:cxn modelId="{B6D5227C-8517-4BB6-B054-111901679656}" type="presParOf" srcId="{47634F8F-5A4D-4F85-B68C-A2A7C0B9ED39}" destId="{53163D98-82E4-4E78-8B02-C8433E8EE167}" srcOrd="5" destOrd="0" presId="urn:microsoft.com/office/officeart/2005/8/layout/vList3"/>
    <dgm:cxn modelId="{A6EDF35F-16A9-4BDD-8C39-063DABADF94B}" type="presParOf" srcId="{47634F8F-5A4D-4F85-B68C-A2A7C0B9ED39}" destId="{2CB269E0-DED1-4DD4-9357-6B5F70F65A82}" srcOrd="6" destOrd="0" presId="urn:microsoft.com/office/officeart/2005/8/layout/vList3"/>
    <dgm:cxn modelId="{F4DB7F67-7AEC-4BB7-A97D-4269696D6CA6}" type="presParOf" srcId="{2CB269E0-DED1-4DD4-9357-6B5F70F65A82}" destId="{84810434-8B36-4E6C-A6C2-D8682528EC27}" srcOrd="0" destOrd="0" presId="urn:microsoft.com/office/officeart/2005/8/layout/vList3"/>
    <dgm:cxn modelId="{FFFD7A4E-595E-457E-8788-5FD0F2421211}" type="presParOf" srcId="{2CB269E0-DED1-4DD4-9357-6B5F70F65A82}" destId="{7CCE17F0-D542-472C-979E-743193DE0288}" srcOrd="1" destOrd="0" presId="urn:microsoft.com/office/officeart/2005/8/layout/vList3"/>
    <dgm:cxn modelId="{603AE462-202D-4A93-A8F6-56BBD027F1B9}" type="presParOf" srcId="{47634F8F-5A4D-4F85-B68C-A2A7C0B9ED39}" destId="{018B74A0-0552-41C3-954A-530BE8E9D069}" srcOrd="7" destOrd="0" presId="urn:microsoft.com/office/officeart/2005/8/layout/vList3"/>
    <dgm:cxn modelId="{DD898963-DF8B-475F-A94A-A5CD33C7D931}" type="presParOf" srcId="{47634F8F-5A4D-4F85-B68C-A2A7C0B9ED39}" destId="{707B8D53-8BF9-4600-B451-514345674771}" srcOrd="8" destOrd="0" presId="urn:microsoft.com/office/officeart/2005/8/layout/vList3"/>
    <dgm:cxn modelId="{F875747C-94A1-47D6-8192-44CD60875163}" type="presParOf" srcId="{707B8D53-8BF9-4600-B451-514345674771}" destId="{1E6CD4D1-C5E1-4466-8A50-7074A5CE6737}" srcOrd="0" destOrd="0" presId="urn:microsoft.com/office/officeart/2005/8/layout/vList3"/>
    <dgm:cxn modelId="{12EE27EE-17CD-49E2-846E-4FE110D594D8}" type="presParOf" srcId="{707B8D53-8BF9-4600-B451-514345674771}" destId="{685D5F7A-78FF-4074-8EFC-5B4D8E9D8157}" srcOrd="1" destOrd="0" presId="urn:microsoft.com/office/officeart/2005/8/layout/vList3"/>
    <dgm:cxn modelId="{38405E90-C006-4BEE-85A4-08DD5BA306B4}" type="presParOf" srcId="{47634F8F-5A4D-4F85-B68C-A2A7C0B9ED39}" destId="{5FF51881-5CEB-4528-B764-DF983903B33B}" srcOrd="9" destOrd="0" presId="urn:microsoft.com/office/officeart/2005/8/layout/vList3"/>
    <dgm:cxn modelId="{E0EA52C0-A6D5-427C-97DE-E26D6D5257E3}" type="presParOf" srcId="{47634F8F-5A4D-4F85-B68C-A2A7C0B9ED39}" destId="{8F03F9E1-47D5-4040-9C26-90DF78BC6888}" srcOrd="10" destOrd="0" presId="urn:microsoft.com/office/officeart/2005/8/layout/vList3"/>
    <dgm:cxn modelId="{1D1FFD9C-F35E-41F2-B90F-A1EF5436D2CC}" type="presParOf" srcId="{8F03F9E1-47D5-4040-9C26-90DF78BC6888}" destId="{4D16D5F3-8219-41A9-84D8-129D9BFBB022}" srcOrd="0" destOrd="0" presId="urn:microsoft.com/office/officeart/2005/8/layout/vList3"/>
    <dgm:cxn modelId="{FF8C968E-5521-4BDE-B2DC-1A53DCEA1571}" type="presParOf" srcId="{8F03F9E1-47D5-4040-9C26-90DF78BC6888}" destId="{A1A3EDF2-1A4F-4B74-981A-7FF284A1DC0B}" srcOrd="1" destOrd="0" presId="urn:microsoft.com/office/officeart/2005/8/layout/vList3"/>
    <dgm:cxn modelId="{D459D77D-C9D2-4995-B1D4-6CD696768164}" type="presParOf" srcId="{47634F8F-5A4D-4F85-B68C-A2A7C0B9ED39}" destId="{637E259B-BD07-4A14-B983-4847814D2D77}" srcOrd="11" destOrd="0" presId="urn:microsoft.com/office/officeart/2005/8/layout/vList3"/>
    <dgm:cxn modelId="{44F7E868-103F-4E40-8FBD-18AC69777C2D}" type="presParOf" srcId="{47634F8F-5A4D-4F85-B68C-A2A7C0B9ED39}" destId="{385E875D-7DE6-40AA-BFCD-83AEA3FDF55B}" srcOrd="12" destOrd="0" presId="urn:microsoft.com/office/officeart/2005/8/layout/vList3"/>
    <dgm:cxn modelId="{DC96F6EE-8946-46AD-856A-870B56C625A3}" type="presParOf" srcId="{385E875D-7DE6-40AA-BFCD-83AEA3FDF55B}" destId="{BF8630A7-D5BA-4D8F-B2A0-863735C42896}" srcOrd="0" destOrd="0" presId="urn:microsoft.com/office/officeart/2005/8/layout/vList3"/>
    <dgm:cxn modelId="{6B1A9007-DD62-4F7F-9A0E-D35DC8AC780B}" type="presParOf" srcId="{385E875D-7DE6-40AA-BFCD-83AEA3FDF55B}" destId="{83926EA8-F2D9-4824-9A5F-5836455D979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DB3AC-4932-42B0-AC42-13989DD9510F}">
      <dsp:nvSpPr>
        <dsp:cNvPr id="0" name=""/>
        <dsp:cNvSpPr/>
      </dsp:nvSpPr>
      <dsp:spPr>
        <a:xfrm>
          <a:off x="5230" y="605664"/>
          <a:ext cx="2378024" cy="1641600"/>
        </a:xfrm>
        <a:prstGeom prst="roundRect">
          <a:avLst>
            <a:gd name="adj" fmla="val 10000"/>
          </a:avLst>
        </a:prstGeom>
        <a:solidFill>
          <a:srgbClr val="9214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2023</a:t>
          </a:r>
        </a:p>
      </dsp:txBody>
      <dsp:txXfrm>
        <a:off x="5230" y="605664"/>
        <a:ext cx="2378024" cy="951209"/>
      </dsp:txXfrm>
    </dsp:sp>
    <dsp:sp modelId="{2B74BC8A-4618-4D26-B65D-69B56C428FC4}">
      <dsp:nvSpPr>
        <dsp:cNvPr id="0" name=""/>
        <dsp:cNvSpPr/>
      </dsp:nvSpPr>
      <dsp:spPr>
        <a:xfrm>
          <a:off x="492295" y="1556873"/>
          <a:ext cx="2378024" cy="218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800" kern="1200" dirty="0"/>
            <a:t>9</a:t>
          </a:r>
        </a:p>
      </dsp:txBody>
      <dsp:txXfrm>
        <a:off x="556403" y="1620981"/>
        <a:ext cx="2249808" cy="2060584"/>
      </dsp:txXfrm>
    </dsp:sp>
    <dsp:sp modelId="{9644A32C-EABD-4D5A-A736-77DBECCA763F}">
      <dsp:nvSpPr>
        <dsp:cNvPr id="0" name=""/>
        <dsp:cNvSpPr/>
      </dsp:nvSpPr>
      <dsp:spPr>
        <a:xfrm>
          <a:off x="2743754" y="785239"/>
          <a:ext cx="764259" cy="592059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2743754" y="903651"/>
        <a:ext cx="586641" cy="355235"/>
      </dsp:txXfrm>
    </dsp:sp>
    <dsp:sp modelId="{7470DD1D-649E-48B9-B69C-B00BE65C0DE3}">
      <dsp:nvSpPr>
        <dsp:cNvPr id="0" name=""/>
        <dsp:cNvSpPr/>
      </dsp:nvSpPr>
      <dsp:spPr>
        <a:xfrm>
          <a:off x="3825254" y="605664"/>
          <a:ext cx="2378024" cy="1641600"/>
        </a:xfrm>
        <a:prstGeom prst="roundRect">
          <a:avLst>
            <a:gd name="adj" fmla="val 10000"/>
          </a:avLst>
        </a:prstGeom>
        <a:solidFill>
          <a:srgbClr val="9214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2024</a:t>
          </a:r>
        </a:p>
      </dsp:txBody>
      <dsp:txXfrm>
        <a:off x="3825254" y="605664"/>
        <a:ext cx="2378024" cy="951209"/>
      </dsp:txXfrm>
    </dsp:sp>
    <dsp:sp modelId="{63E8A544-2F1D-4362-B530-42BD6AC53218}">
      <dsp:nvSpPr>
        <dsp:cNvPr id="0" name=""/>
        <dsp:cNvSpPr/>
      </dsp:nvSpPr>
      <dsp:spPr>
        <a:xfrm>
          <a:off x="4312320" y="1556873"/>
          <a:ext cx="2378024" cy="218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800" kern="1200" dirty="0"/>
            <a:t>40</a:t>
          </a:r>
        </a:p>
      </dsp:txBody>
      <dsp:txXfrm>
        <a:off x="4376428" y="1620981"/>
        <a:ext cx="2249808" cy="2060584"/>
      </dsp:txXfrm>
    </dsp:sp>
    <dsp:sp modelId="{5B18CA94-62F7-40FF-BB07-0ED818B109DE}">
      <dsp:nvSpPr>
        <dsp:cNvPr id="0" name=""/>
        <dsp:cNvSpPr/>
      </dsp:nvSpPr>
      <dsp:spPr>
        <a:xfrm>
          <a:off x="6563779" y="785239"/>
          <a:ext cx="764259" cy="592059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6563779" y="903651"/>
        <a:ext cx="586641" cy="355235"/>
      </dsp:txXfrm>
    </dsp:sp>
    <dsp:sp modelId="{3FE32CCF-F541-4BF7-BD73-7D500165A340}">
      <dsp:nvSpPr>
        <dsp:cNvPr id="0" name=""/>
        <dsp:cNvSpPr/>
      </dsp:nvSpPr>
      <dsp:spPr>
        <a:xfrm>
          <a:off x="7645279" y="605664"/>
          <a:ext cx="2378024" cy="1641600"/>
        </a:xfrm>
        <a:prstGeom prst="roundRect">
          <a:avLst>
            <a:gd name="adj" fmla="val 10000"/>
          </a:avLst>
        </a:prstGeom>
        <a:solidFill>
          <a:srgbClr val="9214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2025</a:t>
          </a:r>
        </a:p>
      </dsp:txBody>
      <dsp:txXfrm>
        <a:off x="7645279" y="605664"/>
        <a:ext cx="2378024" cy="951209"/>
      </dsp:txXfrm>
    </dsp:sp>
    <dsp:sp modelId="{1B5E4589-F3B2-421A-B813-D12F28CB9FCF}">
      <dsp:nvSpPr>
        <dsp:cNvPr id="0" name=""/>
        <dsp:cNvSpPr/>
      </dsp:nvSpPr>
      <dsp:spPr>
        <a:xfrm>
          <a:off x="8132345" y="1556873"/>
          <a:ext cx="2378024" cy="2188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800" kern="1200" dirty="0"/>
            <a:t>100+</a:t>
          </a:r>
        </a:p>
      </dsp:txBody>
      <dsp:txXfrm>
        <a:off x="8196453" y="1620981"/>
        <a:ext cx="2249808" cy="20605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7DF97-CE21-4379-9DB7-6E5AB8D7C4CE}">
      <dsp:nvSpPr>
        <dsp:cNvPr id="0" name=""/>
        <dsp:cNvSpPr/>
      </dsp:nvSpPr>
      <dsp:spPr>
        <a:xfrm rot="10800000">
          <a:off x="1950589" y="442"/>
          <a:ext cx="7217282" cy="530808"/>
        </a:xfrm>
        <a:prstGeom prst="homePlate">
          <a:avLst/>
        </a:prstGeom>
        <a:gradFill rotWithShape="0">
          <a:gsLst>
            <a:gs pos="0">
              <a:srgbClr val="531DEB"/>
            </a:gs>
            <a:gs pos="50000">
              <a:srgbClr val="9214F0"/>
            </a:gs>
            <a:gs pos="100000">
              <a:srgbClr val="CC00FF">
                <a:shade val="100000"/>
                <a:satMod val="115000"/>
              </a:srgbClr>
            </a:gs>
          </a:gsLst>
          <a:lin ang="189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072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Совместные интенсивы, мероприятия; партнерство на наших мероприятиях</a:t>
          </a:r>
        </a:p>
      </dsp:txBody>
      <dsp:txXfrm rot="10800000">
        <a:off x="2083291" y="442"/>
        <a:ext cx="7084580" cy="530808"/>
      </dsp:txXfrm>
    </dsp:sp>
    <dsp:sp modelId="{C77AE4E9-C7D0-4557-B0EF-62FF5C2E1569}">
      <dsp:nvSpPr>
        <dsp:cNvPr id="0" name=""/>
        <dsp:cNvSpPr/>
      </dsp:nvSpPr>
      <dsp:spPr>
        <a:xfrm>
          <a:off x="1685184" y="442"/>
          <a:ext cx="530808" cy="5308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960D4-020C-4A68-B3D3-AB49C723363E}">
      <dsp:nvSpPr>
        <dsp:cNvPr id="0" name=""/>
        <dsp:cNvSpPr/>
      </dsp:nvSpPr>
      <dsp:spPr>
        <a:xfrm rot="10800000">
          <a:off x="1950589" y="689702"/>
          <a:ext cx="7217282" cy="530808"/>
        </a:xfrm>
        <a:prstGeom prst="homePlate">
          <a:avLst/>
        </a:prstGeom>
        <a:gradFill rotWithShape="0">
          <a:gsLst>
            <a:gs pos="0">
              <a:srgbClr val="531DEB"/>
            </a:gs>
            <a:gs pos="50000">
              <a:srgbClr val="9214F0"/>
            </a:gs>
            <a:gs pos="100000">
              <a:srgbClr val="CC00FF">
                <a:shade val="100000"/>
                <a:satMod val="115000"/>
              </a:srgbClr>
            </a:gs>
          </a:gsLst>
          <a:lin ang="189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072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Поддержка стартапов в процессе развития</a:t>
          </a:r>
        </a:p>
      </dsp:txBody>
      <dsp:txXfrm rot="10800000">
        <a:off x="2083291" y="689702"/>
        <a:ext cx="7084580" cy="530808"/>
      </dsp:txXfrm>
    </dsp:sp>
    <dsp:sp modelId="{13B3DE45-61FE-41CF-BFA4-FECF0A5F0314}">
      <dsp:nvSpPr>
        <dsp:cNvPr id="0" name=""/>
        <dsp:cNvSpPr/>
      </dsp:nvSpPr>
      <dsp:spPr>
        <a:xfrm>
          <a:off x="1685184" y="689702"/>
          <a:ext cx="530808" cy="5308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9594B-C694-4274-9588-1BA01F9F5064}">
      <dsp:nvSpPr>
        <dsp:cNvPr id="0" name=""/>
        <dsp:cNvSpPr/>
      </dsp:nvSpPr>
      <dsp:spPr>
        <a:xfrm rot="10800000">
          <a:off x="1950589" y="1378961"/>
          <a:ext cx="7217282" cy="530808"/>
        </a:xfrm>
        <a:prstGeom prst="homePlate">
          <a:avLst/>
        </a:prstGeom>
        <a:gradFill rotWithShape="0">
          <a:gsLst>
            <a:gs pos="0">
              <a:srgbClr val="531DEB"/>
            </a:gs>
            <a:gs pos="50000">
              <a:srgbClr val="9214F0"/>
            </a:gs>
            <a:gs pos="100000">
              <a:srgbClr val="CC00FF">
                <a:shade val="100000"/>
                <a:satMod val="115000"/>
              </a:srgbClr>
            </a:gs>
          </a:gsLst>
          <a:lin ang="189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072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Привлечение экспертов банков – для консультаций, </a:t>
          </a:r>
          <a:r>
            <a:rPr lang="ru-RU" sz="1400" kern="1200" dirty="0" err="1"/>
            <a:t>демо</a:t>
          </a:r>
          <a:r>
            <a:rPr lang="ru-RU" sz="1400" kern="1200" dirty="0"/>
            <a:t>-дней</a:t>
          </a:r>
        </a:p>
      </dsp:txBody>
      <dsp:txXfrm rot="10800000">
        <a:off x="2083291" y="1378961"/>
        <a:ext cx="7084580" cy="530808"/>
      </dsp:txXfrm>
    </dsp:sp>
    <dsp:sp modelId="{1C46B586-714F-42D8-B721-8BCD396ECBC9}">
      <dsp:nvSpPr>
        <dsp:cNvPr id="0" name=""/>
        <dsp:cNvSpPr/>
      </dsp:nvSpPr>
      <dsp:spPr>
        <a:xfrm>
          <a:off x="1685184" y="1378961"/>
          <a:ext cx="530808" cy="5308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E17F0-D542-472C-979E-743193DE0288}">
      <dsp:nvSpPr>
        <dsp:cNvPr id="0" name=""/>
        <dsp:cNvSpPr/>
      </dsp:nvSpPr>
      <dsp:spPr>
        <a:xfrm rot="10800000">
          <a:off x="1950589" y="2068220"/>
          <a:ext cx="7217282" cy="530808"/>
        </a:xfrm>
        <a:prstGeom prst="homePlate">
          <a:avLst/>
        </a:prstGeom>
        <a:gradFill rotWithShape="0">
          <a:gsLst>
            <a:gs pos="0">
              <a:srgbClr val="531DEB"/>
            </a:gs>
            <a:gs pos="50000">
              <a:srgbClr val="9214F0"/>
            </a:gs>
            <a:gs pos="100000">
              <a:srgbClr val="CC00FF">
                <a:shade val="100000"/>
                <a:satMod val="115000"/>
              </a:srgbClr>
            </a:gs>
          </a:gsLst>
          <a:lin ang="189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072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Развитие направления </a:t>
          </a:r>
          <a:r>
            <a:rPr lang="ru-RU" sz="1400" kern="1200" dirty="0" err="1"/>
            <a:t>финтех</a:t>
          </a:r>
          <a:r>
            <a:rPr lang="ru-RU" sz="1400" kern="1200" dirty="0"/>
            <a:t> (ФИНСОЦТЕХ) доработка форматов приближенных к внедрению в банки, отдельные треки для акселерационных программ</a:t>
          </a:r>
        </a:p>
      </dsp:txBody>
      <dsp:txXfrm rot="10800000">
        <a:off x="2083291" y="2068220"/>
        <a:ext cx="7084580" cy="530808"/>
      </dsp:txXfrm>
    </dsp:sp>
    <dsp:sp modelId="{84810434-8B36-4E6C-A6C2-D8682528EC27}">
      <dsp:nvSpPr>
        <dsp:cNvPr id="0" name=""/>
        <dsp:cNvSpPr/>
      </dsp:nvSpPr>
      <dsp:spPr>
        <a:xfrm>
          <a:off x="1685184" y="2068220"/>
          <a:ext cx="530808" cy="530808"/>
        </a:xfrm>
        <a:prstGeom prst="ellipse">
          <a:avLst/>
        </a:prstGeom>
        <a:solidFill>
          <a:srgbClr val="66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D5F7A-78FF-4074-8EFC-5B4D8E9D8157}">
      <dsp:nvSpPr>
        <dsp:cNvPr id="0" name=""/>
        <dsp:cNvSpPr/>
      </dsp:nvSpPr>
      <dsp:spPr>
        <a:xfrm rot="10800000">
          <a:off x="1950589" y="2757479"/>
          <a:ext cx="7217282" cy="530808"/>
        </a:xfrm>
        <a:prstGeom prst="homePlate">
          <a:avLst/>
        </a:prstGeom>
        <a:gradFill rotWithShape="0">
          <a:gsLst>
            <a:gs pos="0">
              <a:srgbClr val="531DEB"/>
            </a:gs>
            <a:gs pos="50000">
              <a:srgbClr val="9214F0"/>
            </a:gs>
            <a:gs pos="100000">
              <a:srgbClr val="CC00FF">
                <a:shade val="100000"/>
                <a:satMod val="115000"/>
              </a:srgbClr>
            </a:gs>
          </a:gsLst>
          <a:lin ang="189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072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Приближение тем ВКРС к направлениям обучения – выбор тем, интересных для банков, база запросов</a:t>
          </a:r>
        </a:p>
      </dsp:txBody>
      <dsp:txXfrm rot="10800000">
        <a:off x="2083291" y="2757479"/>
        <a:ext cx="7084580" cy="530808"/>
      </dsp:txXfrm>
    </dsp:sp>
    <dsp:sp modelId="{1E6CD4D1-C5E1-4466-8A50-7074A5CE6737}">
      <dsp:nvSpPr>
        <dsp:cNvPr id="0" name=""/>
        <dsp:cNvSpPr/>
      </dsp:nvSpPr>
      <dsp:spPr>
        <a:xfrm>
          <a:off x="1685184" y="2757479"/>
          <a:ext cx="530808" cy="530808"/>
        </a:xfrm>
        <a:prstGeom prst="ellipse">
          <a:avLst/>
        </a:prstGeom>
        <a:solidFill>
          <a:srgbClr val="66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3EDF2-1A4F-4B74-981A-7FF284A1DC0B}">
      <dsp:nvSpPr>
        <dsp:cNvPr id="0" name=""/>
        <dsp:cNvSpPr/>
      </dsp:nvSpPr>
      <dsp:spPr>
        <a:xfrm rot="10800000">
          <a:off x="1950589" y="3446739"/>
          <a:ext cx="7217282" cy="530808"/>
        </a:xfrm>
        <a:prstGeom prst="homePlate">
          <a:avLst/>
        </a:prstGeom>
        <a:gradFill rotWithShape="0">
          <a:gsLst>
            <a:gs pos="0">
              <a:srgbClr val="531DEB"/>
            </a:gs>
            <a:gs pos="50000">
              <a:srgbClr val="9214F0"/>
            </a:gs>
            <a:gs pos="100000">
              <a:srgbClr val="CC00FF">
                <a:shade val="100000"/>
                <a:satMod val="115000"/>
              </a:srgbClr>
            </a:gs>
          </a:gsLst>
          <a:lin ang="189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072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Кейсовые</a:t>
          </a:r>
          <a:r>
            <a:rPr lang="ru-RU" sz="1400" kern="1200" dirty="0"/>
            <a:t> задачи для реализации студентами и программа поддержки их развития,  пилотирование</a:t>
          </a:r>
        </a:p>
      </dsp:txBody>
      <dsp:txXfrm rot="10800000">
        <a:off x="2083291" y="3446739"/>
        <a:ext cx="7084580" cy="530808"/>
      </dsp:txXfrm>
    </dsp:sp>
    <dsp:sp modelId="{4D16D5F3-8219-41A9-84D8-129D9BFBB022}">
      <dsp:nvSpPr>
        <dsp:cNvPr id="0" name=""/>
        <dsp:cNvSpPr/>
      </dsp:nvSpPr>
      <dsp:spPr>
        <a:xfrm>
          <a:off x="1685184" y="3446739"/>
          <a:ext cx="530808" cy="530808"/>
        </a:xfrm>
        <a:prstGeom prst="ellipse">
          <a:avLst/>
        </a:prstGeom>
        <a:solidFill>
          <a:srgbClr val="66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26EA8-F2D9-4824-9A5F-5836455D9792}">
      <dsp:nvSpPr>
        <dsp:cNvPr id="0" name=""/>
        <dsp:cNvSpPr/>
      </dsp:nvSpPr>
      <dsp:spPr>
        <a:xfrm rot="10800000">
          <a:off x="1950589" y="4135998"/>
          <a:ext cx="7217282" cy="530808"/>
        </a:xfrm>
        <a:prstGeom prst="homePlate">
          <a:avLst/>
        </a:prstGeom>
        <a:gradFill rotWithShape="0">
          <a:gsLst>
            <a:gs pos="0">
              <a:srgbClr val="531DEB"/>
            </a:gs>
            <a:gs pos="50000">
              <a:srgbClr val="9214F0"/>
            </a:gs>
            <a:gs pos="100000">
              <a:srgbClr val="CC00FF">
                <a:shade val="100000"/>
                <a:satMod val="115000"/>
              </a:srgbClr>
            </a:gs>
          </a:gsLst>
          <a:lin ang="189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072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Выдача рецензий по ВКРС, практика в банках для студентов по теме их стартапа</a:t>
          </a:r>
          <a:endParaRPr lang="ru-RU" sz="1400" kern="1200" dirty="0"/>
        </a:p>
      </dsp:txBody>
      <dsp:txXfrm rot="10800000">
        <a:off x="2083291" y="4135998"/>
        <a:ext cx="7084580" cy="530808"/>
      </dsp:txXfrm>
    </dsp:sp>
    <dsp:sp modelId="{BF8630A7-D5BA-4D8F-B2A0-863735C42896}">
      <dsp:nvSpPr>
        <dsp:cNvPr id="0" name=""/>
        <dsp:cNvSpPr/>
      </dsp:nvSpPr>
      <dsp:spPr>
        <a:xfrm>
          <a:off x="1685184" y="4135998"/>
          <a:ext cx="530808" cy="5308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8763B-7D7D-450B-87F0-4257A24D7463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ECAC5-2EC8-41D8-ACE6-32236DAB80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64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7CEA8-6DB2-4248-87F7-4EE7740C6BD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4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C490-8405-45B7-A580-4E10A6E9029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42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2C490-8405-45B7-A580-4E10A6E9029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51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723DE-155B-4F0B-BF7E-E7012879A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BDCDFE-E8AF-4134-B0EF-B8F3494B3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B6904-C953-41B2-94F5-3EE5638A6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D24-BAAB-4D89-A83B-24EB4FECF0DF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B68438-7DBE-449A-B2BB-9C2A700D6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E9065C-572D-44B0-85A4-468C1905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B6A0-A8F4-4851-9A3F-0DFCAE53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042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873A2-99F1-43A8-8C7A-9A0587699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9C4013-03E0-45A5-8EC7-22D352CA1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6DC54D-5044-40DA-8230-88ED09398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D24-BAAB-4D89-A83B-24EB4FECF0DF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8490FB-76BF-43E9-8E1B-D8F2A241A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BA14CF-432F-4FE7-A6CD-753819645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B6A0-A8F4-4851-9A3F-0DFCAE53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84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B044F-C8E2-48CA-9977-F754AA7C61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DB6941-84F9-4533-B082-CB0C60A47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C20146-3880-4900-959E-EE8196B81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D24-BAAB-4D89-A83B-24EB4FECF0DF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8A25AE-2B3D-4F52-B557-AE335FBB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CE6597-1889-4BBD-8891-DF21AC38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B6A0-A8F4-4851-9A3F-0DFCAE53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69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B1D3EDE-9737-4F7D-A0C9-62CC738110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8530" y="1977304"/>
            <a:ext cx="3251780" cy="1859825"/>
          </a:xfrm>
          <a:custGeom>
            <a:avLst/>
            <a:gdLst>
              <a:gd name="connsiteX0" fmla="*/ 65763 w 3251780"/>
              <a:gd name="connsiteY0" fmla="*/ 0 h 1859825"/>
              <a:gd name="connsiteX1" fmla="*/ 3186017 w 3251780"/>
              <a:gd name="connsiteY1" fmla="*/ 0 h 1859825"/>
              <a:gd name="connsiteX2" fmla="*/ 3251780 w 3251780"/>
              <a:gd name="connsiteY2" fmla="*/ 65763 h 1859825"/>
              <a:gd name="connsiteX3" fmla="*/ 3251780 w 3251780"/>
              <a:gd name="connsiteY3" fmla="*/ 1794062 h 1859825"/>
              <a:gd name="connsiteX4" fmla="*/ 3186017 w 3251780"/>
              <a:gd name="connsiteY4" fmla="*/ 1859825 h 1859825"/>
              <a:gd name="connsiteX5" fmla="*/ 65763 w 3251780"/>
              <a:gd name="connsiteY5" fmla="*/ 1859825 h 1859825"/>
              <a:gd name="connsiteX6" fmla="*/ 0 w 3251780"/>
              <a:gd name="connsiteY6" fmla="*/ 1794062 h 1859825"/>
              <a:gd name="connsiteX7" fmla="*/ 0 w 3251780"/>
              <a:gd name="connsiteY7" fmla="*/ 65763 h 1859825"/>
              <a:gd name="connsiteX8" fmla="*/ 65763 w 3251780"/>
              <a:gd name="connsiteY8" fmla="*/ 0 h 185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1780" h="1859825">
                <a:moveTo>
                  <a:pt x="65763" y="0"/>
                </a:moveTo>
                <a:lnTo>
                  <a:pt x="3186017" y="0"/>
                </a:lnTo>
                <a:cubicBezTo>
                  <a:pt x="3222337" y="0"/>
                  <a:pt x="3251780" y="29443"/>
                  <a:pt x="3251780" y="65763"/>
                </a:cubicBezTo>
                <a:lnTo>
                  <a:pt x="3251780" y="1794062"/>
                </a:lnTo>
                <a:cubicBezTo>
                  <a:pt x="3251780" y="1830382"/>
                  <a:pt x="3222337" y="1859825"/>
                  <a:pt x="3186017" y="1859825"/>
                </a:cubicBezTo>
                <a:lnTo>
                  <a:pt x="65763" y="1859825"/>
                </a:lnTo>
                <a:cubicBezTo>
                  <a:pt x="29443" y="1859825"/>
                  <a:pt x="0" y="1830382"/>
                  <a:pt x="0" y="1794062"/>
                </a:cubicBezTo>
                <a:lnTo>
                  <a:pt x="0" y="65763"/>
                </a:lnTo>
                <a:cubicBezTo>
                  <a:pt x="0" y="29443"/>
                  <a:pt x="29443" y="0"/>
                  <a:pt x="65763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0430C6A-40B2-479E-8096-830D99D396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70110" y="1977304"/>
            <a:ext cx="3251780" cy="1859825"/>
          </a:xfrm>
          <a:custGeom>
            <a:avLst/>
            <a:gdLst>
              <a:gd name="connsiteX0" fmla="*/ 65763 w 3251780"/>
              <a:gd name="connsiteY0" fmla="*/ 0 h 1859825"/>
              <a:gd name="connsiteX1" fmla="*/ 3186017 w 3251780"/>
              <a:gd name="connsiteY1" fmla="*/ 0 h 1859825"/>
              <a:gd name="connsiteX2" fmla="*/ 3251780 w 3251780"/>
              <a:gd name="connsiteY2" fmla="*/ 65763 h 1859825"/>
              <a:gd name="connsiteX3" fmla="*/ 3251780 w 3251780"/>
              <a:gd name="connsiteY3" fmla="*/ 1794062 h 1859825"/>
              <a:gd name="connsiteX4" fmla="*/ 3186017 w 3251780"/>
              <a:gd name="connsiteY4" fmla="*/ 1859825 h 1859825"/>
              <a:gd name="connsiteX5" fmla="*/ 65763 w 3251780"/>
              <a:gd name="connsiteY5" fmla="*/ 1859825 h 1859825"/>
              <a:gd name="connsiteX6" fmla="*/ 0 w 3251780"/>
              <a:gd name="connsiteY6" fmla="*/ 1794062 h 1859825"/>
              <a:gd name="connsiteX7" fmla="*/ 0 w 3251780"/>
              <a:gd name="connsiteY7" fmla="*/ 65763 h 1859825"/>
              <a:gd name="connsiteX8" fmla="*/ 65763 w 3251780"/>
              <a:gd name="connsiteY8" fmla="*/ 0 h 185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1780" h="1859825">
                <a:moveTo>
                  <a:pt x="65763" y="0"/>
                </a:moveTo>
                <a:lnTo>
                  <a:pt x="3186017" y="0"/>
                </a:lnTo>
                <a:cubicBezTo>
                  <a:pt x="3222337" y="0"/>
                  <a:pt x="3251780" y="29443"/>
                  <a:pt x="3251780" y="65763"/>
                </a:cubicBezTo>
                <a:lnTo>
                  <a:pt x="3251780" y="1794062"/>
                </a:lnTo>
                <a:cubicBezTo>
                  <a:pt x="3251780" y="1830382"/>
                  <a:pt x="3222337" y="1859825"/>
                  <a:pt x="3186017" y="1859825"/>
                </a:cubicBezTo>
                <a:lnTo>
                  <a:pt x="65763" y="1859825"/>
                </a:lnTo>
                <a:cubicBezTo>
                  <a:pt x="29443" y="1859825"/>
                  <a:pt x="0" y="1830382"/>
                  <a:pt x="0" y="1794062"/>
                </a:cubicBezTo>
                <a:lnTo>
                  <a:pt x="0" y="65763"/>
                </a:lnTo>
                <a:cubicBezTo>
                  <a:pt x="0" y="29443"/>
                  <a:pt x="29443" y="0"/>
                  <a:pt x="65763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99AD55B-29A5-4F73-A335-AF83089286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71690" y="1977304"/>
            <a:ext cx="3251780" cy="1859825"/>
          </a:xfrm>
          <a:custGeom>
            <a:avLst/>
            <a:gdLst>
              <a:gd name="connsiteX0" fmla="*/ 65763 w 3251780"/>
              <a:gd name="connsiteY0" fmla="*/ 0 h 1859825"/>
              <a:gd name="connsiteX1" fmla="*/ 3186017 w 3251780"/>
              <a:gd name="connsiteY1" fmla="*/ 0 h 1859825"/>
              <a:gd name="connsiteX2" fmla="*/ 3251780 w 3251780"/>
              <a:gd name="connsiteY2" fmla="*/ 65763 h 1859825"/>
              <a:gd name="connsiteX3" fmla="*/ 3251780 w 3251780"/>
              <a:gd name="connsiteY3" fmla="*/ 1794062 h 1859825"/>
              <a:gd name="connsiteX4" fmla="*/ 3186017 w 3251780"/>
              <a:gd name="connsiteY4" fmla="*/ 1859825 h 1859825"/>
              <a:gd name="connsiteX5" fmla="*/ 65763 w 3251780"/>
              <a:gd name="connsiteY5" fmla="*/ 1859825 h 1859825"/>
              <a:gd name="connsiteX6" fmla="*/ 0 w 3251780"/>
              <a:gd name="connsiteY6" fmla="*/ 1794062 h 1859825"/>
              <a:gd name="connsiteX7" fmla="*/ 0 w 3251780"/>
              <a:gd name="connsiteY7" fmla="*/ 65763 h 1859825"/>
              <a:gd name="connsiteX8" fmla="*/ 65763 w 3251780"/>
              <a:gd name="connsiteY8" fmla="*/ 0 h 185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1780" h="1859825">
                <a:moveTo>
                  <a:pt x="65763" y="0"/>
                </a:moveTo>
                <a:lnTo>
                  <a:pt x="3186017" y="0"/>
                </a:lnTo>
                <a:cubicBezTo>
                  <a:pt x="3222337" y="0"/>
                  <a:pt x="3251780" y="29443"/>
                  <a:pt x="3251780" y="65763"/>
                </a:cubicBezTo>
                <a:lnTo>
                  <a:pt x="3251780" y="1794062"/>
                </a:lnTo>
                <a:cubicBezTo>
                  <a:pt x="3251780" y="1830382"/>
                  <a:pt x="3222337" y="1859825"/>
                  <a:pt x="3186017" y="1859825"/>
                </a:cubicBezTo>
                <a:lnTo>
                  <a:pt x="65763" y="1859825"/>
                </a:lnTo>
                <a:cubicBezTo>
                  <a:pt x="29443" y="1859825"/>
                  <a:pt x="0" y="1830382"/>
                  <a:pt x="0" y="1794062"/>
                </a:cubicBezTo>
                <a:lnTo>
                  <a:pt x="0" y="65763"/>
                </a:lnTo>
                <a:cubicBezTo>
                  <a:pt x="0" y="29443"/>
                  <a:pt x="29443" y="0"/>
                  <a:pt x="65763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AE4D8F3-5B06-46B6-B51D-BC8F8969C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34209" y="396607"/>
            <a:ext cx="8123582" cy="10795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2000093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>
            <a:extLst>
              <a:ext uri="{FF2B5EF4-FFF2-40B4-BE49-F238E27FC236}">
                <a16:creationId xmlns:a16="http://schemas.microsoft.com/office/drawing/2014/main" id="{54D9B8AD-E9BE-43C9-BC01-DD6BCC0BB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793364"/>
            <a:ext cx="10515600" cy="1140211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</a:t>
            </a:r>
            <a:r>
              <a:rPr lang="id-ID" dirty="0"/>
              <a:t> </a:t>
            </a:r>
            <a:r>
              <a:rPr lang="en-US" dirty="0"/>
              <a:t>title style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8EAF4-7D35-4ECA-8888-12A47B0C3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A0D9-F79A-4D8D-BA7C-17987655FED9}" type="datetimeFigureOut">
              <a:rPr lang="en-ID" smtClean="0"/>
              <a:t>19/06/2025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F84C3-AF2D-4F55-96F8-5EDB77F0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B9309-56AF-4050-B4B3-718A77F9C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84223-DB95-4D58-B925-52590B36DAB9}" type="slidenum">
              <a:rPr lang="en-ID" smtClean="0"/>
              <a:t>‹#›</a:t>
            </a:fld>
            <a:endParaRPr lang="en-ID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BD5697C9-0036-4D37-BF58-3FA173A39C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14450" y="783838"/>
            <a:ext cx="3836987" cy="266700"/>
          </a:xfrm>
        </p:spPr>
        <p:txBody>
          <a:bodyPr>
            <a:normAutofit/>
          </a:bodyPr>
          <a:lstStyle>
            <a:lvl1pPr marL="0" indent="0">
              <a:buNone/>
              <a:defRPr sz="1200" i="1">
                <a:solidFill>
                  <a:schemeClr val="accent2"/>
                </a:solidFill>
              </a:defRPr>
            </a:lvl1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EBD06D-5020-4B77-9E22-56DFE5111E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57875" y="2047875"/>
            <a:ext cx="5181600" cy="31242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158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8E066A2-993C-4F8F-9FDA-73BA9AFD96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3429000"/>
            <a:ext cx="5138057" cy="1981868"/>
          </a:xfrm>
          <a:custGeom>
            <a:avLst/>
            <a:gdLst>
              <a:gd name="connsiteX0" fmla="*/ 85399 w 5138057"/>
              <a:gd name="connsiteY0" fmla="*/ 0 h 1981868"/>
              <a:gd name="connsiteX1" fmla="*/ 5052658 w 5138057"/>
              <a:gd name="connsiteY1" fmla="*/ 0 h 1981868"/>
              <a:gd name="connsiteX2" fmla="*/ 5138057 w 5138057"/>
              <a:gd name="connsiteY2" fmla="*/ 85399 h 1981868"/>
              <a:gd name="connsiteX3" fmla="*/ 5138057 w 5138057"/>
              <a:gd name="connsiteY3" fmla="*/ 1896469 h 1981868"/>
              <a:gd name="connsiteX4" fmla="*/ 5052658 w 5138057"/>
              <a:gd name="connsiteY4" fmla="*/ 1981868 h 1981868"/>
              <a:gd name="connsiteX5" fmla="*/ 85399 w 5138057"/>
              <a:gd name="connsiteY5" fmla="*/ 1981868 h 1981868"/>
              <a:gd name="connsiteX6" fmla="*/ 0 w 5138057"/>
              <a:gd name="connsiteY6" fmla="*/ 1896469 h 1981868"/>
              <a:gd name="connsiteX7" fmla="*/ 0 w 5138057"/>
              <a:gd name="connsiteY7" fmla="*/ 85399 h 1981868"/>
              <a:gd name="connsiteX8" fmla="*/ 85399 w 5138057"/>
              <a:gd name="connsiteY8" fmla="*/ 0 h 198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38057" h="1981868">
                <a:moveTo>
                  <a:pt x="85399" y="0"/>
                </a:moveTo>
                <a:lnTo>
                  <a:pt x="5052658" y="0"/>
                </a:lnTo>
                <a:cubicBezTo>
                  <a:pt x="5099823" y="0"/>
                  <a:pt x="5138057" y="38234"/>
                  <a:pt x="5138057" y="85399"/>
                </a:cubicBezTo>
                <a:lnTo>
                  <a:pt x="5138057" y="1896469"/>
                </a:lnTo>
                <a:cubicBezTo>
                  <a:pt x="5138057" y="1943634"/>
                  <a:pt x="5099823" y="1981868"/>
                  <a:pt x="5052658" y="1981868"/>
                </a:cubicBezTo>
                <a:lnTo>
                  <a:pt x="85399" y="1981868"/>
                </a:lnTo>
                <a:cubicBezTo>
                  <a:pt x="38234" y="1981868"/>
                  <a:pt x="0" y="1943634"/>
                  <a:pt x="0" y="1896469"/>
                </a:cubicBezTo>
                <a:lnTo>
                  <a:pt x="0" y="85399"/>
                </a:lnTo>
                <a:cubicBezTo>
                  <a:pt x="0" y="38234"/>
                  <a:pt x="38234" y="0"/>
                  <a:pt x="85399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00E7C44-D421-4277-824C-03BF0FC1DE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1355725"/>
            <a:ext cx="4195763" cy="2840038"/>
          </a:xfrm>
        </p:spPr>
        <p:txBody>
          <a:bodyPr anchor="ctr">
            <a:normAutofit/>
          </a:bodyPr>
          <a:lstStyle>
            <a:lvl1pPr marL="0" indent="0">
              <a:buNone/>
              <a:defRPr sz="6000"/>
            </a:lvl1pPr>
          </a:lstStyle>
          <a:p>
            <a:pPr lvl="0"/>
            <a:r>
              <a:rPr lang="en-US" dirty="0"/>
              <a:t>PUT YOUR BEST TITLE HERE</a:t>
            </a:r>
          </a:p>
        </p:txBody>
      </p:sp>
    </p:spTree>
    <p:extLst>
      <p:ext uri="{BB962C8B-B14F-4D97-AF65-F5344CB8AC3E}">
        <p14:creationId xmlns:p14="http://schemas.microsoft.com/office/powerpoint/2010/main" val="251320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85441B2-28EF-45E8-8A9B-56CF58D666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54316" y="0"/>
            <a:ext cx="3368842" cy="6858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04B5D2E-0C2B-4F88-ACCE-E7C903B643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23158" y="0"/>
            <a:ext cx="3368842" cy="6858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E2E18F0-B7B2-4CA8-A4F0-6B8B3A86E3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6884" y="396606"/>
            <a:ext cx="4527012" cy="1143435"/>
          </a:xfrm>
        </p:spPr>
        <p:txBody>
          <a:bodyPr anchor="ctr">
            <a:normAutofit/>
          </a:bodyPr>
          <a:lstStyle>
            <a:lvl1pPr marL="0" indent="0" algn="l">
              <a:buNone/>
              <a:defRPr sz="6000"/>
            </a:lvl1pPr>
          </a:lstStyle>
          <a:p>
            <a:pPr lvl="0"/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408216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7443D-E318-47D2-8DE3-D70737800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A3C2EB-6D21-4955-AA5F-9E3BB1453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FBF9A5-0FC6-4D3E-8243-75FD6AAE1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D24-BAAB-4D89-A83B-24EB4FECF0DF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0A8140-98AF-44DF-89C3-47F5E4E42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C862DC-3528-43C6-A1B9-4906E736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B6A0-A8F4-4851-9A3F-0DFCAE53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64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5B4E8-3B6A-452C-9B51-89DFC37C0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7FE7B2-072E-4A6B-8EB1-DC88C8E6F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813ED0-8DB0-47FE-9786-01E0AC8E9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D24-BAAB-4D89-A83B-24EB4FECF0DF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9C763F-6303-4123-97CC-818F1D4A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1821EB-3A54-4A2D-85A8-895E47FC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B6A0-A8F4-4851-9A3F-0DFCAE53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1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0CCEC-E599-4AFC-B820-73ECB26DD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4912B6-3B75-4B69-9E31-05DFB0C0F7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24103A-1A14-4120-A791-42DC693BC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20FA9D-744D-4CBC-9267-32A538E1A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D24-BAAB-4D89-A83B-24EB4FECF0DF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736F01-49AD-4493-840F-C05C47FC3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8D5119-76DE-4900-95F6-BD54A9CC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B6A0-A8F4-4851-9A3F-0DFCAE53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8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122AA-FE0F-4E36-A492-ED7D870D1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FB3D0B-D546-4B7D-B467-023E8851D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00566B-6257-48F9-8FCF-DD5BFFAD3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F44691F-9E90-4797-B34E-40B12B938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7CD13D-C8AA-4CA7-90A9-7D9A30DF95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096449-2715-40FD-AD88-DA012A2F8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D24-BAAB-4D89-A83B-24EB4FECF0DF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F97B29A-1CAF-4BD8-ADFD-01B7DC397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BD8711-FA90-4CE6-BD50-6A71709E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B6A0-A8F4-4851-9A3F-0DFCAE53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66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80A2C-F37A-49EC-AB2E-61E793C6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14C49A-9179-42C0-ABCD-DC82924C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D24-BAAB-4D89-A83B-24EB4FECF0DF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E2B061-4E1B-41CE-A0B0-97E948F7E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00C38F-41B5-482D-BBB8-626F4C448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B6A0-A8F4-4851-9A3F-0DFCAE53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24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E2C659-5427-4328-8E07-96541B31B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D24-BAAB-4D89-A83B-24EB4FECF0DF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3DCE7B-FC54-45A4-905E-C87BDE681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254481-B748-499F-85E8-09FCE4C5D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B6A0-A8F4-4851-9A3F-0DFCAE53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97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BEAFF-2C5A-413D-83E0-1C52588C0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EC25E8-CCBB-4EBF-AE14-D02A6ECEF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0B0DE6-97E7-4042-A2E9-0E37CDA46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BDF771-1A86-4A04-8958-6FF34D743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D24-BAAB-4D89-A83B-24EB4FECF0DF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332BFB-9CD9-4329-8A68-257C00A19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D8BFF4-F37A-4843-BBBC-47D9054B3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B6A0-A8F4-4851-9A3F-0DFCAE53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92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AB2D0-24EC-4374-9D6E-05EF0763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C9ED2F-3ABD-492E-B0B8-388C4D469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B3864C-1CEF-455A-A52A-B35DA92CD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FFB32A-4334-424B-96C6-FD0998D1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07D24-BAAB-4D89-A83B-24EB4FECF0DF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0F9316-8FFB-4179-8E27-9BD2A4A7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149767-9DD5-4C13-8758-D079510E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B6A0-A8F4-4851-9A3F-0DFCAE53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79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EF458B-33EA-447C-BDE9-6B6BB80BE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A3EB68-A6CE-4742-BF63-74936BC3B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BF8580-723E-4429-8EB2-F9D5D491F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07D24-BAAB-4D89-A83B-24EB4FECF0DF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065155-D1FD-41D2-A6E1-8739E73F42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80F3C8-2941-4DC3-BC80-A4161039B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8B6A0-A8F4-4851-9A3F-0DFCAE539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53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5" r:id="rId14"/>
    <p:sldLayoutId id="214748366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20A3B-73D4-4960-86EB-32180C720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0396" y="1573365"/>
            <a:ext cx="7784623" cy="2133599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5400" b="1" dirty="0">
                <a:solidFill>
                  <a:srgbClr val="531DEB"/>
                </a:solidFill>
                <a:latin typeface="+mn-lt"/>
              </a:rPr>
              <a:t>Предпринимательская экосистема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CCE0B6-1E06-457C-AA3E-3CAA3A88A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0396" y="3527323"/>
            <a:ext cx="7312675" cy="902850"/>
          </a:xfrm>
        </p:spPr>
        <p:txBody>
          <a:bodyPr>
            <a:noAutofit/>
          </a:bodyPr>
          <a:lstStyle/>
          <a:p>
            <a:pPr algn="l"/>
            <a:r>
              <a:rPr lang="ru-RU" sz="4000" dirty="0"/>
              <a:t>Финансового Университета при правительстве РФ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A0B588-5332-4A55-8CA5-F2C4EDE85A3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2085" y="1809041"/>
            <a:ext cx="2972499" cy="29724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EBA041-F664-4F9E-82AF-729D7A98B9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8889"/>
          <a:stretch/>
        </p:blipFill>
        <p:spPr bwMode="auto">
          <a:xfrm>
            <a:off x="9311086" y="350239"/>
            <a:ext cx="2231985" cy="818670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BFD49AB-0307-4E3A-9C54-680D87DF0097}"/>
              </a:ext>
            </a:extLst>
          </p:cNvPr>
          <p:cNvSpPr txBox="1">
            <a:spLocks/>
          </p:cNvSpPr>
          <p:nvPr/>
        </p:nvSpPr>
        <p:spPr>
          <a:xfrm>
            <a:off x="4230396" y="4758072"/>
            <a:ext cx="3098939" cy="9028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1400" b="1" dirty="0">
                <a:solidFill>
                  <a:schemeClr val="tx1"/>
                </a:solidFill>
                <a:latin typeface="+mn-lt"/>
              </a:rPr>
              <a:t>Стукалова Елена – руководитель стартап-студии, к.э.н.</a:t>
            </a:r>
            <a:endParaRPr lang="ru-RU" sz="4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4D377C-96DB-4BD8-8C26-7AE1A1CB42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76" y="350239"/>
            <a:ext cx="2329744" cy="93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20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568ED-7A45-4241-832D-7E210BB09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293"/>
            <a:ext cx="10515600" cy="1325563"/>
          </a:xfrm>
        </p:spPr>
        <p:txBody>
          <a:bodyPr/>
          <a:lstStyle/>
          <a:p>
            <a:r>
              <a:rPr lang="ru-RU" b="1" dirty="0">
                <a:latin typeface="+mn-lt"/>
              </a:rPr>
              <a:t>Предложения для сотрудничества с банками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7D27AAD-52BB-4C52-A1CF-A1859DDB9D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7710"/>
              </p:ext>
            </p:extLst>
          </p:nvPr>
        </p:nvGraphicFramePr>
        <p:xfrm>
          <a:off x="568778" y="1597025"/>
          <a:ext cx="10853057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4347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FB5A7-0E5F-449F-89AF-FA79B2DAE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583239"/>
            <a:ext cx="4077749" cy="1325563"/>
          </a:xfrm>
        </p:spPr>
        <p:txBody>
          <a:bodyPr/>
          <a:lstStyle/>
          <a:p>
            <a:r>
              <a:rPr lang="ru-RU" b="1" dirty="0">
                <a:latin typeface="+mn-lt"/>
              </a:rPr>
              <a:t>Благодарю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0E0B5E-8A4A-4CAB-87EF-0B332C1C9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8621" y="-15379"/>
            <a:ext cx="6873380" cy="687338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C70490-B66D-498E-89E1-C5FE544449A9}"/>
              </a:ext>
            </a:extLst>
          </p:cNvPr>
          <p:cNvSpPr txBox="1">
            <a:spLocks/>
          </p:cNvSpPr>
          <p:nvPr/>
        </p:nvSpPr>
        <p:spPr>
          <a:xfrm>
            <a:off x="8217125" y="5310231"/>
            <a:ext cx="3798814" cy="1190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45DD86-D9AC-4FB5-8A1D-53F4BE45DC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0" t="20324" r="3992" b="1425"/>
          <a:stretch/>
        </p:blipFill>
        <p:spPr>
          <a:xfrm>
            <a:off x="1345733" y="3628057"/>
            <a:ext cx="2831984" cy="287294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009CBC7-0D8D-44BB-A34D-A9F6A5CDE044}"/>
              </a:ext>
            </a:extLst>
          </p:cNvPr>
          <p:cNvSpPr txBox="1">
            <a:spLocks/>
          </p:cNvSpPr>
          <p:nvPr/>
        </p:nvSpPr>
        <p:spPr>
          <a:xfrm>
            <a:off x="720751" y="2629047"/>
            <a:ext cx="40777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+mn-lt"/>
              </a:rPr>
              <a:t>Для связи:</a:t>
            </a:r>
          </a:p>
        </p:txBody>
      </p:sp>
    </p:spTree>
    <p:extLst>
      <p:ext uri="{BB962C8B-B14F-4D97-AF65-F5344CB8AC3E}">
        <p14:creationId xmlns:p14="http://schemas.microsoft.com/office/powerpoint/2010/main" val="191551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Прямоугольник 151">
            <a:extLst>
              <a:ext uri="{FF2B5EF4-FFF2-40B4-BE49-F238E27FC236}">
                <a16:creationId xmlns:a16="http://schemas.microsoft.com/office/drawing/2014/main" id="{47D24E2A-E840-4C19-AAE9-A27C854F122D}"/>
              </a:ext>
            </a:extLst>
          </p:cNvPr>
          <p:cNvSpPr/>
          <p:nvPr/>
        </p:nvSpPr>
        <p:spPr>
          <a:xfrm>
            <a:off x="9563277" y="1294597"/>
            <a:ext cx="2417058" cy="5391928"/>
          </a:xfrm>
          <a:prstGeom prst="rect">
            <a:avLst/>
          </a:prstGeom>
          <a:solidFill>
            <a:schemeClr val="bg2"/>
          </a:solidFill>
          <a:ln w="19050">
            <a:solidFill>
              <a:srgbClr val="C00000"/>
            </a:solidFill>
            <a:prstDash val="dash"/>
          </a:ln>
          <a:effectLst>
            <a:outerShdw blurRad="1016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8C7587B-18BD-43BE-96CA-18BDD52B0559}"/>
              </a:ext>
            </a:extLst>
          </p:cNvPr>
          <p:cNvSpPr/>
          <p:nvPr/>
        </p:nvSpPr>
        <p:spPr>
          <a:xfrm>
            <a:off x="2870026" y="1152297"/>
            <a:ext cx="6227561" cy="5534228"/>
          </a:xfrm>
          <a:prstGeom prst="rect">
            <a:avLst/>
          </a:prstGeom>
          <a:solidFill>
            <a:schemeClr val="bg2"/>
          </a:solidFill>
          <a:ln w="19050">
            <a:solidFill>
              <a:srgbClr val="C00000"/>
            </a:solidFill>
            <a:prstDash val="dash"/>
          </a:ln>
          <a:effectLst>
            <a:outerShdw blurRad="1016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5122A0BA-8050-4393-A96D-731EADEAFBF9}"/>
              </a:ext>
            </a:extLst>
          </p:cNvPr>
          <p:cNvSpPr/>
          <p:nvPr/>
        </p:nvSpPr>
        <p:spPr>
          <a:xfrm>
            <a:off x="251163" y="2764725"/>
            <a:ext cx="2357720" cy="3921800"/>
          </a:xfrm>
          <a:prstGeom prst="rect">
            <a:avLst/>
          </a:prstGeom>
          <a:solidFill>
            <a:schemeClr val="bg2"/>
          </a:solidFill>
          <a:ln w="19050">
            <a:solidFill>
              <a:srgbClr val="C00000"/>
            </a:solidFill>
            <a:prstDash val="dash"/>
          </a:ln>
          <a:effectLst>
            <a:outerShdw blurRad="1016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" name="Rectangle: Rounded Corners 27">
            <a:extLst>
              <a:ext uri="{FF2B5EF4-FFF2-40B4-BE49-F238E27FC236}">
                <a16:creationId xmlns:a16="http://schemas.microsoft.com/office/drawing/2014/main" id="{2F41B0C0-B0A7-4306-A821-25CA292A9696}"/>
              </a:ext>
            </a:extLst>
          </p:cNvPr>
          <p:cNvSpPr/>
          <p:nvPr/>
        </p:nvSpPr>
        <p:spPr>
          <a:xfrm>
            <a:off x="379356" y="4187573"/>
            <a:ext cx="2113975" cy="1086628"/>
          </a:xfrm>
          <a:prstGeom prst="roundRect">
            <a:avLst>
              <a:gd name="adj" fmla="val 0"/>
            </a:avLst>
          </a:prstGeom>
          <a:solidFill>
            <a:srgbClr val="921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1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Лаборатории и научные подразделения</a:t>
            </a:r>
            <a:endParaRPr lang="en-ID" sz="14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en-ID" sz="14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7" name="Rectangle: Rounded Corners 27">
            <a:extLst>
              <a:ext uri="{FF2B5EF4-FFF2-40B4-BE49-F238E27FC236}">
                <a16:creationId xmlns:a16="http://schemas.microsoft.com/office/drawing/2014/main" id="{E5FBCE79-3F24-4878-B832-B9485A60A23B}"/>
              </a:ext>
            </a:extLst>
          </p:cNvPr>
          <p:cNvSpPr/>
          <p:nvPr/>
        </p:nvSpPr>
        <p:spPr>
          <a:xfrm>
            <a:off x="379356" y="5499104"/>
            <a:ext cx="2113975" cy="1086628"/>
          </a:xfrm>
          <a:prstGeom prst="roundRect">
            <a:avLst>
              <a:gd name="adj" fmla="val 0"/>
            </a:avLst>
          </a:prstGeom>
          <a:solidFill>
            <a:srgbClr val="921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1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Студенты Финансового университета</a:t>
            </a:r>
            <a:endParaRPr lang="en-ID" sz="14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70" name="Rectangle: Rounded Corners 27">
            <a:extLst>
              <a:ext uri="{FF2B5EF4-FFF2-40B4-BE49-F238E27FC236}">
                <a16:creationId xmlns:a16="http://schemas.microsoft.com/office/drawing/2014/main" id="{E5FBCE79-3F24-4878-B832-B9485A60A23B}"/>
              </a:ext>
            </a:extLst>
          </p:cNvPr>
          <p:cNvSpPr/>
          <p:nvPr/>
        </p:nvSpPr>
        <p:spPr>
          <a:xfrm>
            <a:off x="379356" y="2876042"/>
            <a:ext cx="2113975" cy="1086628"/>
          </a:xfrm>
          <a:prstGeom prst="roundRect">
            <a:avLst>
              <a:gd name="adj" fmla="val 0"/>
            </a:avLst>
          </a:prstGeom>
          <a:solidFill>
            <a:srgbClr val="921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1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Преподаватели и эксперты</a:t>
            </a:r>
            <a:endParaRPr lang="en-ID" sz="14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8" name="Rectangle: Rounded Corners 14">
            <a:extLst>
              <a:ext uri="{FF2B5EF4-FFF2-40B4-BE49-F238E27FC236}">
                <a16:creationId xmlns:a16="http://schemas.microsoft.com/office/drawing/2014/main" id="{148FF526-DE4E-4396-82B4-78DE51B672D7}"/>
              </a:ext>
            </a:extLst>
          </p:cNvPr>
          <p:cNvSpPr/>
          <p:nvPr/>
        </p:nvSpPr>
        <p:spPr>
          <a:xfrm>
            <a:off x="4287953" y="4187573"/>
            <a:ext cx="2649621" cy="1086628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19050">
            <a:solidFill>
              <a:schemeClr val="accent1"/>
            </a:solidFill>
            <a:prstDash val="solid"/>
          </a:ln>
          <a:effectLst>
            <a:outerShdw blurRad="1016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9D161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Стартап-студия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Оценка технологий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Формирование проектов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Работа с </a:t>
            </a:r>
            <a:r>
              <a:rPr lang="ru-RU" sz="1400" dirty="0" err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трекерами</a:t>
            </a:r>
            <a:r>
              <a:rPr lang="ru-RU" sz="1400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грантодателями</a:t>
            </a:r>
            <a:endParaRPr lang="en-US" sz="1400" dirty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E13EBF0-071D-403B-956A-5DED8202865C}"/>
              </a:ext>
            </a:extLst>
          </p:cNvPr>
          <p:cNvSpPr txBox="1"/>
          <p:nvPr/>
        </p:nvSpPr>
        <p:spPr>
          <a:xfrm>
            <a:off x="393994" y="2498250"/>
            <a:ext cx="205094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A3171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Образовательный контур</a:t>
            </a:r>
            <a:endParaRPr lang="en-US" sz="1200" b="1" dirty="0">
              <a:solidFill>
                <a:srgbClr val="A31715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6E60068-82FB-4670-99B1-BC76DAFEF9E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60" y="3725613"/>
            <a:ext cx="639382" cy="639382"/>
          </a:xfrm>
          <a:prstGeom prst="rect">
            <a:avLst/>
          </a:prstGeom>
        </p:spPr>
      </p:pic>
      <p:sp>
        <p:nvSpPr>
          <p:cNvPr id="81" name="Rectangle: Rounded Corners 14">
            <a:extLst>
              <a:ext uri="{FF2B5EF4-FFF2-40B4-BE49-F238E27FC236}">
                <a16:creationId xmlns:a16="http://schemas.microsoft.com/office/drawing/2014/main" id="{16D990A1-D397-4EA7-BCC7-D17C1AD63869}"/>
              </a:ext>
            </a:extLst>
          </p:cNvPr>
          <p:cNvSpPr/>
          <p:nvPr/>
        </p:nvSpPr>
        <p:spPr>
          <a:xfrm>
            <a:off x="3487144" y="5426862"/>
            <a:ext cx="2633863" cy="1259663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19050">
            <a:solidFill>
              <a:schemeClr val="accent1"/>
            </a:solidFill>
            <a:prstDash val="solid"/>
          </a:ln>
          <a:effectLst>
            <a:outerShdw blurRad="1016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9D161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Предпринимательский клуб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Поиск идей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Формирование команд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Работа с предпринимателями</a:t>
            </a:r>
            <a:endParaRPr lang="en-US" sz="1400" dirty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971C186-E8CC-4F6A-9535-45FC7753635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59" y="4925552"/>
            <a:ext cx="666809" cy="746731"/>
          </a:xfrm>
          <a:prstGeom prst="rect">
            <a:avLst/>
          </a:prstGeom>
        </p:spPr>
      </p:pic>
      <p:sp>
        <p:nvSpPr>
          <p:cNvPr id="94" name="Rectangle: Rounded Corners 14">
            <a:extLst>
              <a:ext uri="{FF2B5EF4-FFF2-40B4-BE49-F238E27FC236}">
                <a16:creationId xmlns:a16="http://schemas.microsoft.com/office/drawing/2014/main" id="{20BE6BDB-6BBB-456D-8A00-93C5FA81C312}"/>
              </a:ext>
            </a:extLst>
          </p:cNvPr>
          <p:cNvSpPr/>
          <p:nvPr/>
        </p:nvSpPr>
        <p:spPr>
          <a:xfrm>
            <a:off x="5270899" y="2876043"/>
            <a:ext cx="2649621" cy="1086628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19050">
            <a:solidFill>
              <a:schemeClr val="accent1"/>
            </a:solidFill>
            <a:prstDash val="solid"/>
          </a:ln>
          <a:effectLst>
            <a:outerShdw blurRad="1016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9D161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Бизнес-инкубатор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Регистрация технологий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Формирование юр. лиц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Работа с экспертами и инвесторами</a:t>
            </a:r>
            <a:endParaRPr lang="en-US" sz="1400" dirty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034273E5-ADAD-41CD-A5DB-12CFBAC8C7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62"/>
          <a:stretch/>
        </p:blipFill>
        <p:spPr>
          <a:xfrm>
            <a:off x="4807149" y="2441205"/>
            <a:ext cx="671889" cy="692844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DF5167AF-D529-44AD-9259-601BA2305F8B}"/>
              </a:ext>
            </a:extLst>
          </p:cNvPr>
          <p:cNvSpPr txBox="1"/>
          <p:nvPr/>
        </p:nvSpPr>
        <p:spPr>
          <a:xfrm>
            <a:off x="5303804" y="1027253"/>
            <a:ext cx="14092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A3171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Проектный</a:t>
            </a:r>
            <a:r>
              <a:rPr lang="ru-RU" sz="1200" b="1" dirty="0">
                <a:solidFill>
                  <a:srgbClr val="A3171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офис</a:t>
            </a:r>
            <a:endParaRPr lang="en-US" sz="1200" b="1" dirty="0">
              <a:solidFill>
                <a:srgbClr val="A31715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6" name="Rectangle: Rounded Corners 14">
            <a:extLst>
              <a:ext uri="{FF2B5EF4-FFF2-40B4-BE49-F238E27FC236}">
                <a16:creationId xmlns:a16="http://schemas.microsoft.com/office/drawing/2014/main" id="{E646B9A4-61B2-41E2-8527-A5E09A52FF79}"/>
              </a:ext>
            </a:extLst>
          </p:cNvPr>
          <p:cNvSpPr/>
          <p:nvPr/>
        </p:nvSpPr>
        <p:spPr>
          <a:xfrm>
            <a:off x="6148936" y="1326143"/>
            <a:ext cx="2870883" cy="1324481"/>
          </a:xfrm>
          <a:prstGeom prst="roundRect">
            <a:avLst>
              <a:gd name="adj" fmla="val 0"/>
            </a:avLst>
          </a:prstGeom>
          <a:pattFill prst="horzBrick">
            <a:fgClr>
              <a:schemeClr val="bg2"/>
            </a:fgClr>
            <a:bgClr>
              <a:schemeClr val="bg1"/>
            </a:bgClr>
          </a:pattFill>
          <a:ln w="19050">
            <a:solidFill>
              <a:schemeClr val="accent1"/>
            </a:solidFill>
            <a:prstDash val="solid"/>
          </a:ln>
          <a:effectLst>
            <a:outerShdw blurRad="1016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9D161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Совет по предпринимательству Финансового университета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Грантодатели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Эксперты, менторы, </a:t>
            </a:r>
            <a:r>
              <a:rPr lang="ru-RU" sz="1400" dirty="0" err="1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трекеры</a:t>
            </a:r>
            <a:endParaRPr lang="ru-RU" sz="1400" dirty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Инвесторы</a:t>
            </a:r>
            <a:endParaRPr lang="en-US" sz="1400" dirty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9" name="Picture 2" descr="http://www.fa.ru/org/div/skp/Documents/logo_FU_RUS.png">
            <a:extLst>
              <a:ext uri="{FF2B5EF4-FFF2-40B4-BE49-F238E27FC236}">
                <a16:creationId xmlns:a16="http://schemas.microsoft.com/office/drawing/2014/main" id="{FEDFEA77-E8E4-4F53-8023-169409F06A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65" b="80971"/>
          <a:stretch/>
        </p:blipFill>
        <p:spPr bwMode="auto">
          <a:xfrm>
            <a:off x="5303804" y="1272596"/>
            <a:ext cx="737317" cy="77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Rectangle: Rounded Corners 27">
            <a:extLst>
              <a:ext uri="{FF2B5EF4-FFF2-40B4-BE49-F238E27FC236}">
                <a16:creationId xmlns:a16="http://schemas.microsoft.com/office/drawing/2014/main" id="{66C47C5F-AF13-44B8-AD9C-9A133267F31D}"/>
              </a:ext>
            </a:extLst>
          </p:cNvPr>
          <p:cNvSpPr/>
          <p:nvPr/>
        </p:nvSpPr>
        <p:spPr>
          <a:xfrm>
            <a:off x="9712923" y="4175681"/>
            <a:ext cx="2113975" cy="1086628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19050">
            <a:solidFill>
              <a:srgbClr val="9D1614"/>
            </a:solidFill>
            <a:prstDash val="solid"/>
          </a:ln>
          <a:effectLst>
            <a:outerShdw blurRad="1016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Грантодатель</a:t>
            </a:r>
          </a:p>
        </p:txBody>
      </p:sp>
      <p:sp>
        <p:nvSpPr>
          <p:cNvPr id="115" name="Rectangle: Rounded Corners 27">
            <a:extLst>
              <a:ext uri="{FF2B5EF4-FFF2-40B4-BE49-F238E27FC236}">
                <a16:creationId xmlns:a16="http://schemas.microsoft.com/office/drawing/2014/main" id="{2E6A5E65-CFCC-4632-8A88-1C4DC8A27F5B}"/>
              </a:ext>
            </a:extLst>
          </p:cNvPr>
          <p:cNvSpPr/>
          <p:nvPr/>
        </p:nvSpPr>
        <p:spPr>
          <a:xfrm>
            <a:off x="9712923" y="1571710"/>
            <a:ext cx="2113975" cy="1086628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19050">
            <a:solidFill>
              <a:srgbClr val="9D1614"/>
            </a:solidFill>
            <a:prstDash val="solid"/>
          </a:ln>
          <a:effectLst>
            <a:outerShdw blurRad="1016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9D161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Технологи</a:t>
            </a:r>
            <a:r>
              <a:rPr lang="ru-RU" sz="14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ческий стартап, </a:t>
            </a:r>
          </a:p>
          <a:p>
            <a:pPr algn="ctr"/>
            <a:r>
              <a:rPr lang="ru-RU" sz="14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Стартап как </a:t>
            </a:r>
            <a:r>
              <a:rPr lang="ru-RU" sz="1400" b="1" dirty="0">
                <a:solidFill>
                  <a:srgbClr val="9D161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ВКР</a:t>
            </a:r>
            <a:r>
              <a:rPr lang="ru-RU" sz="14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</a:p>
          <a:p>
            <a:pPr algn="ctr"/>
            <a:r>
              <a:rPr lang="ru-RU" sz="1400" b="1" dirty="0">
                <a:solidFill>
                  <a:srgbClr val="9D161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МИП</a:t>
            </a:r>
          </a:p>
        </p:txBody>
      </p:sp>
      <p:sp>
        <p:nvSpPr>
          <p:cNvPr id="116" name="Rectangle: Rounded Corners 27">
            <a:extLst>
              <a:ext uri="{FF2B5EF4-FFF2-40B4-BE49-F238E27FC236}">
                <a16:creationId xmlns:a16="http://schemas.microsoft.com/office/drawing/2014/main" id="{1248380E-3106-4898-8FAA-761701E39B80}"/>
              </a:ext>
            </a:extLst>
          </p:cNvPr>
          <p:cNvSpPr/>
          <p:nvPr/>
        </p:nvSpPr>
        <p:spPr>
          <a:xfrm>
            <a:off x="9712923" y="2872615"/>
            <a:ext cx="2113975" cy="1086628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19050">
            <a:solidFill>
              <a:srgbClr val="9D1614"/>
            </a:solidFill>
            <a:prstDash val="solid"/>
          </a:ln>
          <a:effectLst>
            <a:outerShdw blurRad="1016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Инвестор</a:t>
            </a:r>
          </a:p>
        </p:txBody>
      </p:sp>
      <p:cxnSp>
        <p:nvCxnSpPr>
          <p:cNvPr id="117" name="Прямая со стрелкой 116">
            <a:extLst>
              <a:ext uri="{FF2B5EF4-FFF2-40B4-BE49-F238E27FC236}">
                <a16:creationId xmlns:a16="http://schemas.microsoft.com/office/drawing/2014/main" id="{EAE74EED-19A6-4BBC-AD3B-9BE853A21D35}"/>
              </a:ext>
            </a:extLst>
          </p:cNvPr>
          <p:cNvCxnSpPr>
            <a:cxnSpLocks/>
          </p:cNvCxnSpPr>
          <p:nvPr/>
        </p:nvCxnSpPr>
        <p:spPr>
          <a:xfrm>
            <a:off x="2497744" y="3460673"/>
            <a:ext cx="2773155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>
            <a:extLst>
              <a:ext uri="{FF2B5EF4-FFF2-40B4-BE49-F238E27FC236}">
                <a16:creationId xmlns:a16="http://schemas.microsoft.com/office/drawing/2014/main" id="{1DA539F7-6DAB-41FA-A19C-3E7633EB3729}"/>
              </a:ext>
            </a:extLst>
          </p:cNvPr>
          <p:cNvCxnSpPr>
            <a:cxnSpLocks/>
          </p:cNvCxnSpPr>
          <p:nvPr/>
        </p:nvCxnSpPr>
        <p:spPr>
          <a:xfrm>
            <a:off x="2497744" y="4746548"/>
            <a:ext cx="1790209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>
            <a:extLst>
              <a:ext uri="{FF2B5EF4-FFF2-40B4-BE49-F238E27FC236}">
                <a16:creationId xmlns:a16="http://schemas.microsoft.com/office/drawing/2014/main" id="{211A1505-2CC1-4941-96F5-EA4351BB55CF}"/>
              </a:ext>
            </a:extLst>
          </p:cNvPr>
          <p:cNvCxnSpPr>
            <a:cxnSpLocks/>
          </p:cNvCxnSpPr>
          <p:nvPr/>
        </p:nvCxnSpPr>
        <p:spPr>
          <a:xfrm>
            <a:off x="2497744" y="6051473"/>
            <a:ext cx="947638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>
            <a:extLst>
              <a:ext uri="{FF2B5EF4-FFF2-40B4-BE49-F238E27FC236}">
                <a16:creationId xmlns:a16="http://schemas.microsoft.com/office/drawing/2014/main" id="{F09EF3BF-2EF4-4ED6-9F46-F676AA0E0DDD}"/>
              </a:ext>
            </a:extLst>
          </p:cNvPr>
          <p:cNvCxnSpPr>
            <a:cxnSpLocks/>
          </p:cNvCxnSpPr>
          <p:nvPr/>
        </p:nvCxnSpPr>
        <p:spPr>
          <a:xfrm>
            <a:off x="7920520" y="3460673"/>
            <a:ext cx="1792403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>
            <a:extLst>
              <a:ext uri="{FF2B5EF4-FFF2-40B4-BE49-F238E27FC236}">
                <a16:creationId xmlns:a16="http://schemas.microsoft.com/office/drawing/2014/main" id="{BF7BC576-175E-47A2-B6B1-4E1884D2A174}"/>
              </a:ext>
            </a:extLst>
          </p:cNvPr>
          <p:cNvCxnSpPr>
            <a:cxnSpLocks/>
          </p:cNvCxnSpPr>
          <p:nvPr/>
        </p:nvCxnSpPr>
        <p:spPr>
          <a:xfrm>
            <a:off x="6937574" y="4746548"/>
            <a:ext cx="2775349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>
            <a:extLst>
              <a:ext uri="{FF2B5EF4-FFF2-40B4-BE49-F238E27FC236}">
                <a16:creationId xmlns:a16="http://schemas.microsoft.com/office/drawing/2014/main" id="{6D5CCF45-FED5-4C7E-8273-4FEE62B1AE82}"/>
              </a:ext>
            </a:extLst>
          </p:cNvPr>
          <p:cNvCxnSpPr>
            <a:cxnSpLocks/>
          </p:cNvCxnSpPr>
          <p:nvPr/>
        </p:nvCxnSpPr>
        <p:spPr>
          <a:xfrm>
            <a:off x="6096000" y="6051473"/>
            <a:ext cx="3616923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Соединительная линия уступом 313">
            <a:extLst>
              <a:ext uri="{FF2B5EF4-FFF2-40B4-BE49-F238E27FC236}">
                <a16:creationId xmlns:a16="http://schemas.microsoft.com/office/drawing/2014/main" id="{AD75A3FF-C7AD-451F-8211-683C6D0DF3E9}"/>
              </a:ext>
            </a:extLst>
          </p:cNvPr>
          <p:cNvCxnSpPr>
            <a:cxnSpLocks/>
            <a:stCxn id="81" idx="0"/>
            <a:endCxn id="308" idx="2"/>
          </p:cNvCxnSpPr>
          <p:nvPr/>
        </p:nvCxnSpPr>
        <p:spPr>
          <a:xfrm rot="5400000" flipH="1" flipV="1">
            <a:off x="5132090" y="4946188"/>
            <a:ext cx="152661" cy="808688"/>
          </a:xfrm>
          <a:prstGeom prst="bentConnector3">
            <a:avLst>
              <a:gd name="adj1" fmla="val 50000"/>
            </a:avLst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Соединительная линия уступом 313">
            <a:extLst>
              <a:ext uri="{FF2B5EF4-FFF2-40B4-BE49-F238E27FC236}">
                <a16:creationId xmlns:a16="http://schemas.microsoft.com/office/drawing/2014/main" id="{8663061E-662F-4C3B-B101-40F14C819187}"/>
              </a:ext>
            </a:extLst>
          </p:cNvPr>
          <p:cNvCxnSpPr>
            <a:cxnSpLocks/>
            <a:stCxn id="308" idx="0"/>
            <a:endCxn id="94" idx="2"/>
          </p:cNvCxnSpPr>
          <p:nvPr/>
        </p:nvCxnSpPr>
        <p:spPr>
          <a:xfrm rot="5400000" flipH="1" flipV="1">
            <a:off x="5991786" y="3583649"/>
            <a:ext cx="224902" cy="982946"/>
          </a:xfrm>
          <a:prstGeom prst="bentConnector3">
            <a:avLst>
              <a:gd name="adj1" fmla="val 50000"/>
            </a:avLst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7EBC118B-569C-4385-BF64-AA1DC3937C4C}"/>
              </a:ext>
            </a:extLst>
          </p:cNvPr>
          <p:cNvSpPr txBox="1"/>
          <p:nvPr/>
        </p:nvSpPr>
        <p:spPr>
          <a:xfrm>
            <a:off x="2858850" y="3226355"/>
            <a:ext cx="2050941" cy="276999"/>
          </a:xfrm>
          <a:prstGeom prst="rect">
            <a:avLst/>
          </a:prstGeom>
          <a:ln>
            <a:noFil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Навыки, консалтинг</a:t>
            </a:r>
            <a:endParaRPr lang="en-US" sz="1200" b="1" dirty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0CEBA46-1811-48B4-9867-C4EAD23D5075}"/>
              </a:ext>
            </a:extLst>
          </p:cNvPr>
          <p:cNvSpPr txBox="1"/>
          <p:nvPr/>
        </p:nvSpPr>
        <p:spPr>
          <a:xfrm>
            <a:off x="2350087" y="4510006"/>
            <a:ext cx="2050941" cy="276999"/>
          </a:xfrm>
          <a:prstGeom prst="rect">
            <a:avLst/>
          </a:prstGeom>
          <a:ln>
            <a:noFil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Технологии</a:t>
            </a:r>
            <a:endParaRPr lang="en-US" sz="1200" b="1" dirty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161EF2B-D9FB-4372-AAC3-A7653F744F5D}"/>
              </a:ext>
            </a:extLst>
          </p:cNvPr>
          <p:cNvSpPr txBox="1"/>
          <p:nvPr/>
        </p:nvSpPr>
        <p:spPr>
          <a:xfrm>
            <a:off x="7779796" y="3226355"/>
            <a:ext cx="2050941" cy="276999"/>
          </a:xfrm>
          <a:prstGeom prst="rect">
            <a:avLst/>
          </a:prstGeom>
          <a:ln>
            <a:noFil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Масштабирование</a:t>
            </a:r>
            <a:endParaRPr lang="en-US" sz="1200" b="1" dirty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3AFC1D94-4633-44E0-AD99-2C33634831D9}"/>
              </a:ext>
            </a:extLst>
          </p:cNvPr>
          <p:cNvSpPr txBox="1"/>
          <p:nvPr/>
        </p:nvSpPr>
        <p:spPr>
          <a:xfrm>
            <a:off x="7271033" y="4510006"/>
            <a:ext cx="2050941" cy="276999"/>
          </a:xfrm>
          <a:prstGeom prst="rect">
            <a:avLst/>
          </a:prstGeom>
          <a:ln>
            <a:noFil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R&amp;D </a:t>
            </a:r>
            <a:r>
              <a:rPr lang="ru-RU" sz="12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команды</a:t>
            </a:r>
          </a:p>
        </p:txBody>
      </p:sp>
      <p:cxnSp>
        <p:nvCxnSpPr>
          <p:cNvPr id="144" name="Прямая со стрелкой 143">
            <a:extLst>
              <a:ext uri="{FF2B5EF4-FFF2-40B4-BE49-F238E27FC236}">
                <a16:creationId xmlns:a16="http://schemas.microsoft.com/office/drawing/2014/main" id="{59C93438-B688-413F-9DE9-A0F412D442CD}"/>
              </a:ext>
            </a:extLst>
          </p:cNvPr>
          <p:cNvCxnSpPr>
            <a:cxnSpLocks/>
          </p:cNvCxnSpPr>
          <p:nvPr/>
        </p:nvCxnSpPr>
        <p:spPr>
          <a:xfrm>
            <a:off x="9019819" y="2107310"/>
            <a:ext cx="693104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874F1176-EF49-449B-82EE-0E85E99C7452}"/>
              </a:ext>
            </a:extLst>
          </p:cNvPr>
          <p:cNvSpPr txBox="1"/>
          <p:nvPr/>
        </p:nvSpPr>
        <p:spPr>
          <a:xfrm>
            <a:off x="6677631" y="5798338"/>
            <a:ext cx="2419956" cy="276999"/>
          </a:xfrm>
          <a:prstGeom prst="rect">
            <a:avLst/>
          </a:prstGeom>
          <a:ln>
            <a:noFil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Поддержка</a:t>
            </a:r>
            <a:endParaRPr lang="en-US" sz="1200" b="1" dirty="0">
              <a:solidFill>
                <a:schemeClr val="accent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9" name="Rectangle: Rounded Corners 27">
            <a:extLst>
              <a:ext uri="{FF2B5EF4-FFF2-40B4-BE49-F238E27FC236}">
                <a16:creationId xmlns:a16="http://schemas.microsoft.com/office/drawing/2014/main" id="{1C51DCFA-E269-4190-A896-B4F3B6BF3984}"/>
              </a:ext>
            </a:extLst>
          </p:cNvPr>
          <p:cNvSpPr/>
          <p:nvPr/>
        </p:nvSpPr>
        <p:spPr>
          <a:xfrm>
            <a:off x="9712923" y="5477255"/>
            <a:ext cx="2113975" cy="1086628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19050">
            <a:solidFill>
              <a:srgbClr val="9D1614"/>
            </a:solidFill>
            <a:prstDash val="solid"/>
          </a:ln>
          <a:effectLst>
            <a:outerShdw blurRad="1016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9D161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</a:t>
            </a:r>
            <a:r>
              <a:rPr lang="ru-RU" sz="14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технологический бизнес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12BC5AF3-AF65-45B7-95FF-295ABCC48C51}"/>
              </a:ext>
            </a:extLst>
          </p:cNvPr>
          <p:cNvSpPr txBox="1"/>
          <p:nvPr/>
        </p:nvSpPr>
        <p:spPr>
          <a:xfrm>
            <a:off x="9927155" y="1072599"/>
            <a:ext cx="17247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Выпускники /</a:t>
            </a:r>
            <a:br>
              <a:rPr lang="ru-RU" sz="1200" b="1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200" b="1" dirty="0">
                <a:solidFill>
                  <a:srgbClr val="A3171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 предприниматели</a:t>
            </a:r>
            <a:endParaRPr lang="en-US" sz="1200" b="1" dirty="0">
              <a:solidFill>
                <a:srgbClr val="A31715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AB5E95-EBBE-491D-B41E-8F05340E9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6" y="75625"/>
            <a:ext cx="10515600" cy="1140211"/>
          </a:xfrm>
        </p:spPr>
        <p:txBody>
          <a:bodyPr>
            <a:normAutofit/>
          </a:bodyPr>
          <a:lstStyle/>
          <a:p>
            <a:r>
              <a:rPr lang="ru-RU" sz="3900" dirty="0">
                <a:solidFill>
                  <a:srgbClr val="CC00FF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Предпринимательская</a:t>
            </a:r>
            <a:r>
              <a:rPr lang="ru-RU" sz="3900" dirty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ru-RU" sz="39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экосистема</a:t>
            </a:r>
            <a:endParaRPr lang="en-ID" sz="3900" dirty="0">
              <a:solidFill>
                <a:schemeClr val="accent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cxnSp>
        <p:nvCxnSpPr>
          <p:cNvPr id="157" name="Соединительная линия уступом 313">
            <a:extLst>
              <a:ext uri="{FF2B5EF4-FFF2-40B4-BE49-F238E27FC236}">
                <a16:creationId xmlns:a16="http://schemas.microsoft.com/office/drawing/2014/main" id="{EA194FCC-BD35-42EE-9624-4D9645AA9C5A}"/>
              </a:ext>
            </a:extLst>
          </p:cNvPr>
          <p:cNvCxnSpPr>
            <a:cxnSpLocks/>
            <a:stCxn id="94" idx="0"/>
            <a:endCxn id="106" idx="2"/>
          </p:cNvCxnSpPr>
          <p:nvPr/>
        </p:nvCxnSpPr>
        <p:spPr>
          <a:xfrm rot="5400000" flipH="1" flipV="1">
            <a:off x="6977335" y="2269000"/>
            <a:ext cx="225419" cy="988668"/>
          </a:xfrm>
          <a:prstGeom prst="bentConnector3">
            <a:avLst>
              <a:gd name="adj1" fmla="val 50000"/>
            </a:avLst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http://www.fa.ru/org/div/skp/Documents/logo_FU_RUS.png">
            <a:extLst>
              <a:ext uri="{FF2B5EF4-FFF2-40B4-BE49-F238E27FC236}">
                <a16:creationId xmlns:a16="http://schemas.microsoft.com/office/drawing/2014/main" id="{3702E476-E2A0-424B-9603-431F04FCB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71"/>
          <a:stretch/>
        </p:blipFill>
        <p:spPr bwMode="auto">
          <a:xfrm>
            <a:off x="8785622" y="241811"/>
            <a:ext cx="1542914" cy="51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EDA3559-33DA-4C56-8C1E-6ED9B8B4743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29" y="259190"/>
            <a:ext cx="1290276" cy="51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0544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F37E77B-02CA-4A77-835F-75601199E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C00FF"/>
                </a:solidFill>
                <a:latin typeface="+mn-lt"/>
              </a:rPr>
              <a:t>«Клиентский путь» </a:t>
            </a:r>
            <a:r>
              <a:rPr lang="ru-RU" b="1" dirty="0">
                <a:latin typeface="+mn-lt"/>
              </a:rPr>
              <a:t>стартапера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FD4603B-0F0A-4522-B4A5-E044EA0CABD2}"/>
              </a:ext>
            </a:extLst>
          </p:cNvPr>
          <p:cNvGrpSpPr/>
          <p:nvPr/>
        </p:nvGrpSpPr>
        <p:grpSpPr>
          <a:xfrm>
            <a:off x="1013773" y="1691750"/>
            <a:ext cx="10340024" cy="4349213"/>
            <a:chOff x="1013773" y="1691750"/>
            <a:chExt cx="10340024" cy="4349213"/>
          </a:xfrm>
        </p:grpSpPr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AECEA962-6479-4E30-8B1F-11D7DE346994}"/>
                </a:ext>
              </a:extLst>
            </p:cNvPr>
            <p:cNvSpPr/>
            <p:nvPr/>
          </p:nvSpPr>
          <p:spPr>
            <a:xfrm>
              <a:off x="1013773" y="2815704"/>
              <a:ext cx="1954702" cy="977351"/>
            </a:xfrm>
            <a:custGeom>
              <a:avLst/>
              <a:gdLst>
                <a:gd name="connsiteX0" fmla="*/ 0 w 1954702"/>
                <a:gd name="connsiteY0" fmla="*/ 97735 h 977351"/>
                <a:gd name="connsiteX1" fmla="*/ 97735 w 1954702"/>
                <a:gd name="connsiteY1" fmla="*/ 0 h 977351"/>
                <a:gd name="connsiteX2" fmla="*/ 1856967 w 1954702"/>
                <a:gd name="connsiteY2" fmla="*/ 0 h 977351"/>
                <a:gd name="connsiteX3" fmla="*/ 1954702 w 1954702"/>
                <a:gd name="connsiteY3" fmla="*/ 97735 h 977351"/>
                <a:gd name="connsiteX4" fmla="*/ 1954702 w 1954702"/>
                <a:gd name="connsiteY4" fmla="*/ 879616 h 977351"/>
                <a:gd name="connsiteX5" fmla="*/ 1856967 w 1954702"/>
                <a:gd name="connsiteY5" fmla="*/ 977351 h 977351"/>
                <a:gd name="connsiteX6" fmla="*/ 97735 w 1954702"/>
                <a:gd name="connsiteY6" fmla="*/ 977351 h 977351"/>
                <a:gd name="connsiteX7" fmla="*/ 0 w 1954702"/>
                <a:gd name="connsiteY7" fmla="*/ 879616 h 977351"/>
                <a:gd name="connsiteX8" fmla="*/ 0 w 1954702"/>
                <a:gd name="connsiteY8" fmla="*/ 97735 h 97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4702" h="977351">
                  <a:moveTo>
                    <a:pt x="0" y="97735"/>
                  </a:moveTo>
                  <a:cubicBezTo>
                    <a:pt x="0" y="43757"/>
                    <a:pt x="43757" y="0"/>
                    <a:pt x="97735" y="0"/>
                  </a:cubicBezTo>
                  <a:lnTo>
                    <a:pt x="1856967" y="0"/>
                  </a:lnTo>
                  <a:cubicBezTo>
                    <a:pt x="1910945" y="0"/>
                    <a:pt x="1954702" y="43757"/>
                    <a:pt x="1954702" y="97735"/>
                  </a:cubicBezTo>
                  <a:lnTo>
                    <a:pt x="1954702" y="879616"/>
                  </a:lnTo>
                  <a:cubicBezTo>
                    <a:pt x="1954702" y="933594"/>
                    <a:pt x="1910945" y="977351"/>
                    <a:pt x="1856967" y="977351"/>
                  </a:cubicBezTo>
                  <a:lnTo>
                    <a:pt x="97735" y="977351"/>
                  </a:lnTo>
                  <a:cubicBezTo>
                    <a:pt x="43757" y="977351"/>
                    <a:pt x="0" y="933594"/>
                    <a:pt x="0" y="879616"/>
                  </a:cubicBezTo>
                  <a:lnTo>
                    <a:pt x="0" y="97735"/>
                  </a:lnTo>
                  <a:close/>
                </a:path>
              </a:pathLst>
            </a:custGeom>
            <a:solidFill>
              <a:srgbClr val="531DE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51" tIns="38151" rIns="38151" bIns="3815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500" kern="1200" dirty="0"/>
                <a:t>Сторонние акселерационные программы – вуза и внешние</a:t>
              </a: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77D41F23-15AB-462B-8ADC-D2223E87211F}"/>
                </a:ext>
              </a:extLst>
            </p:cNvPr>
            <p:cNvSpPr/>
            <p:nvPr/>
          </p:nvSpPr>
          <p:spPr>
            <a:xfrm>
              <a:off x="3750356" y="2815704"/>
              <a:ext cx="1954702" cy="977351"/>
            </a:xfrm>
            <a:custGeom>
              <a:avLst/>
              <a:gdLst>
                <a:gd name="connsiteX0" fmla="*/ 0 w 1954702"/>
                <a:gd name="connsiteY0" fmla="*/ 97735 h 977351"/>
                <a:gd name="connsiteX1" fmla="*/ 97735 w 1954702"/>
                <a:gd name="connsiteY1" fmla="*/ 0 h 977351"/>
                <a:gd name="connsiteX2" fmla="*/ 1856967 w 1954702"/>
                <a:gd name="connsiteY2" fmla="*/ 0 h 977351"/>
                <a:gd name="connsiteX3" fmla="*/ 1954702 w 1954702"/>
                <a:gd name="connsiteY3" fmla="*/ 97735 h 977351"/>
                <a:gd name="connsiteX4" fmla="*/ 1954702 w 1954702"/>
                <a:gd name="connsiteY4" fmla="*/ 879616 h 977351"/>
                <a:gd name="connsiteX5" fmla="*/ 1856967 w 1954702"/>
                <a:gd name="connsiteY5" fmla="*/ 977351 h 977351"/>
                <a:gd name="connsiteX6" fmla="*/ 97735 w 1954702"/>
                <a:gd name="connsiteY6" fmla="*/ 977351 h 977351"/>
                <a:gd name="connsiteX7" fmla="*/ 0 w 1954702"/>
                <a:gd name="connsiteY7" fmla="*/ 879616 h 977351"/>
                <a:gd name="connsiteX8" fmla="*/ 0 w 1954702"/>
                <a:gd name="connsiteY8" fmla="*/ 97735 h 97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4702" h="977351">
                  <a:moveTo>
                    <a:pt x="0" y="97735"/>
                  </a:moveTo>
                  <a:cubicBezTo>
                    <a:pt x="0" y="43757"/>
                    <a:pt x="43757" y="0"/>
                    <a:pt x="97735" y="0"/>
                  </a:cubicBezTo>
                  <a:lnTo>
                    <a:pt x="1856967" y="0"/>
                  </a:lnTo>
                  <a:cubicBezTo>
                    <a:pt x="1910945" y="0"/>
                    <a:pt x="1954702" y="43757"/>
                    <a:pt x="1954702" y="97735"/>
                  </a:cubicBezTo>
                  <a:lnTo>
                    <a:pt x="1954702" y="879616"/>
                  </a:lnTo>
                  <a:cubicBezTo>
                    <a:pt x="1954702" y="933594"/>
                    <a:pt x="1910945" y="977351"/>
                    <a:pt x="1856967" y="977351"/>
                  </a:cubicBezTo>
                  <a:lnTo>
                    <a:pt x="97735" y="977351"/>
                  </a:lnTo>
                  <a:cubicBezTo>
                    <a:pt x="43757" y="977351"/>
                    <a:pt x="0" y="933594"/>
                    <a:pt x="0" y="879616"/>
                  </a:cubicBezTo>
                  <a:lnTo>
                    <a:pt x="0" y="97735"/>
                  </a:lnTo>
                  <a:close/>
                </a:path>
              </a:pathLst>
            </a:custGeom>
            <a:solidFill>
              <a:srgbClr val="531DE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51" tIns="38151" rIns="38151" bIns="3815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500" kern="1200" dirty="0"/>
                <a:t>Идея проекта</a:t>
              </a: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E1BE047-8555-4F6D-B005-8551E584628C}"/>
                </a:ext>
              </a:extLst>
            </p:cNvPr>
            <p:cNvSpPr/>
            <p:nvPr/>
          </p:nvSpPr>
          <p:spPr>
            <a:xfrm rot="18289469">
              <a:off x="5411417" y="2722188"/>
              <a:ext cx="1369164" cy="40429"/>
            </a:xfrm>
            <a:custGeom>
              <a:avLst/>
              <a:gdLst>
                <a:gd name="connsiteX0" fmla="*/ 0 w 1369164"/>
                <a:gd name="connsiteY0" fmla="*/ 20214 h 40429"/>
                <a:gd name="connsiteX1" fmla="*/ 1369164 w 1369164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9164" h="40429">
                  <a:moveTo>
                    <a:pt x="0" y="20214"/>
                  </a:moveTo>
                  <a:lnTo>
                    <a:pt x="1369164" y="20214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3052" tIns="-14015" rIns="663053" bIns="-1401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500" kern="1200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9E5C8DB6-B17F-4484-8749-6FFE8FF6D1A1}"/>
                </a:ext>
              </a:extLst>
            </p:cNvPr>
            <p:cNvSpPr/>
            <p:nvPr/>
          </p:nvSpPr>
          <p:spPr>
            <a:xfrm>
              <a:off x="6486940" y="1691750"/>
              <a:ext cx="1954702" cy="977351"/>
            </a:xfrm>
            <a:custGeom>
              <a:avLst/>
              <a:gdLst>
                <a:gd name="connsiteX0" fmla="*/ 0 w 1954702"/>
                <a:gd name="connsiteY0" fmla="*/ 97735 h 977351"/>
                <a:gd name="connsiteX1" fmla="*/ 97735 w 1954702"/>
                <a:gd name="connsiteY1" fmla="*/ 0 h 977351"/>
                <a:gd name="connsiteX2" fmla="*/ 1856967 w 1954702"/>
                <a:gd name="connsiteY2" fmla="*/ 0 h 977351"/>
                <a:gd name="connsiteX3" fmla="*/ 1954702 w 1954702"/>
                <a:gd name="connsiteY3" fmla="*/ 97735 h 977351"/>
                <a:gd name="connsiteX4" fmla="*/ 1954702 w 1954702"/>
                <a:gd name="connsiteY4" fmla="*/ 879616 h 977351"/>
                <a:gd name="connsiteX5" fmla="*/ 1856967 w 1954702"/>
                <a:gd name="connsiteY5" fmla="*/ 977351 h 977351"/>
                <a:gd name="connsiteX6" fmla="*/ 97735 w 1954702"/>
                <a:gd name="connsiteY6" fmla="*/ 977351 h 977351"/>
                <a:gd name="connsiteX7" fmla="*/ 0 w 1954702"/>
                <a:gd name="connsiteY7" fmla="*/ 879616 h 977351"/>
                <a:gd name="connsiteX8" fmla="*/ 0 w 1954702"/>
                <a:gd name="connsiteY8" fmla="*/ 97735 h 97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4702" h="977351">
                  <a:moveTo>
                    <a:pt x="0" y="97735"/>
                  </a:moveTo>
                  <a:cubicBezTo>
                    <a:pt x="0" y="43757"/>
                    <a:pt x="43757" y="0"/>
                    <a:pt x="97735" y="0"/>
                  </a:cubicBezTo>
                  <a:lnTo>
                    <a:pt x="1856967" y="0"/>
                  </a:lnTo>
                  <a:cubicBezTo>
                    <a:pt x="1910945" y="0"/>
                    <a:pt x="1954702" y="43757"/>
                    <a:pt x="1954702" y="97735"/>
                  </a:cubicBezTo>
                  <a:lnTo>
                    <a:pt x="1954702" y="879616"/>
                  </a:lnTo>
                  <a:cubicBezTo>
                    <a:pt x="1954702" y="933594"/>
                    <a:pt x="1910945" y="977351"/>
                    <a:pt x="1856967" y="977351"/>
                  </a:cubicBezTo>
                  <a:lnTo>
                    <a:pt x="97735" y="977351"/>
                  </a:lnTo>
                  <a:cubicBezTo>
                    <a:pt x="43757" y="977351"/>
                    <a:pt x="0" y="933594"/>
                    <a:pt x="0" y="879616"/>
                  </a:cubicBezTo>
                  <a:lnTo>
                    <a:pt x="0" y="97735"/>
                  </a:lnTo>
                  <a:close/>
                </a:path>
              </a:pathLst>
            </a:custGeom>
            <a:solidFill>
              <a:srgbClr val="531DE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51" tIns="38151" rIns="38151" bIns="3815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500" kern="1200" dirty="0"/>
                <a:t>Акселерационные, </a:t>
              </a:r>
              <a:r>
                <a:rPr lang="ru-RU" sz="1500" kern="1200" dirty="0" err="1"/>
                <a:t>преакселерационные</a:t>
              </a:r>
              <a:r>
                <a:rPr lang="ru-RU" sz="1500" kern="1200" dirty="0"/>
                <a:t> программы БИ</a:t>
              </a: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7481B28E-A1E0-47C3-A3E5-C1C3F8349D68}"/>
                </a:ext>
              </a:extLst>
            </p:cNvPr>
            <p:cNvSpPr/>
            <p:nvPr/>
          </p:nvSpPr>
          <p:spPr>
            <a:xfrm rot="1010060">
              <a:off x="5669667" y="3523342"/>
              <a:ext cx="1651747" cy="40429"/>
            </a:xfrm>
            <a:custGeom>
              <a:avLst/>
              <a:gdLst>
                <a:gd name="connsiteX0" fmla="*/ 0 w 1651747"/>
                <a:gd name="connsiteY0" fmla="*/ 20214 h 40429"/>
                <a:gd name="connsiteX1" fmla="*/ 1651747 w 1651747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1747" h="40429">
                  <a:moveTo>
                    <a:pt x="0" y="20214"/>
                  </a:moveTo>
                  <a:lnTo>
                    <a:pt x="1651747" y="20214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7280" tIns="-21080" rIns="797279" bIns="-21079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500" kern="1200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EED1E503-C52E-4D28-9AF0-84C71EDD83E0}"/>
                </a:ext>
              </a:extLst>
            </p:cNvPr>
            <p:cNvSpPr/>
            <p:nvPr/>
          </p:nvSpPr>
          <p:spPr>
            <a:xfrm>
              <a:off x="7286022" y="3294059"/>
              <a:ext cx="1954702" cy="977351"/>
            </a:xfrm>
            <a:custGeom>
              <a:avLst/>
              <a:gdLst>
                <a:gd name="connsiteX0" fmla="*/ 0 w 1954702"/>
                <a:gd name="connsiteY0" fmla="*/ 97735 h 977351"/>
                <a:gd name="connsiteX1" fmla="*/ 97735 w 1954702"/>
                <a:gd name="connsiteY1" fmla="*/ 0 h 977351"/>
                <a:gd name="connsiteX2" fmla="*/ 1856967 w 1954702"/>
                <a:gd name="connsiteY2" fmla="*/ 0 h 977351"/>
                <a:gd name="connsiteX3" fmla="*/ 1954702 w 1954702"/>
                <a:gd name="connsiteY3" fmla="*/ 97735 h 977351"/>
                <a:gd name="connsiteX4" fmla="*/ 1954702 w 1954702"/>
                <a:gd name="connsiteY4" fmla="*/ 879616 h 977351"/>
                <a:gd name="connsiteX5" fmla="*/ 1856967 w 1954702"/>
                <a:gd name="connsiteY5" fmla="*/ 977351 h 977351"/>
                <a:gd name="connsiteX6" fmla="*/ 97735 w 1954702"/>
                <a:gd name="connsiteY6" fmla="*/ 977351 h 977351"/>
                <a:gd name="connsiteX7" fmla="*/ 0 w 1954702"/>
                <a:gd name="connsiteY7" fmla="*/ 879616 h 977351"/>
                <a:gd name="connsiteX8" fmla="*/ 0 w 1954702"/>
                <a:gd name="connsiteY8" fmla="*/ 97735 h 97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4702" h="977351">
                  <a:moveTo>
                    <a:pt x="0" y="97735"/>
                  </a:moveTo>
                  <a:cubicBezTo>
                    <a:pt x="0" y="43757"/>
                    <a:pt x="43757" y="0"/>
                    <a:pt x="97735" y="0"/>
                  </a:cubicBezTo>
                  <a:lnTo>
                    <a:pt x="1856967" y="0"/>
                  </a:lnTo>
                  <a:cubicBezTo>
                    <a:pt x="1910945" y="0"/>
                    <a:pt x="1954702" y="43757"/>
                    <a:pt x="1954702" y="97735"/>
                  </a:cubicBezTo>
                  <a:lnTo>
                    <a:pt x="1954702" y="879616"/>
                  </a:lnTo>
                  <a:cubicBezTo>
                    <a:pt x="1954702" y="933594"/>
                    <a:pt x="1910945" y="977351"/>
                    <a:pt x="1856967" y="977351"/>
                  </a:cubicBezTo>
                  <a:lnTo>
                    <a:pt x="97735" y="977351"/>
                  </a:lnTo>
                  <a:cubicBezTo>
                    <a:pt x="43757" y="977351"/>
                    <a:pt x="0" y="933594"/>
                    <a:pt x="0" y="879616"/>
                  </a:cubicBezTo>
                  <a:lnTo>
                    <a:pt x="0" y="97735"/>
                  </a:lnTo>
                  <a:close/>
                </a:path>
              </a:pathLst>
            </a:custGeom>
            <a:solidFill>
              <a:srgbClr val="531DE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51" tIns="38151" rIns="38151" bIns="3815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500" kern="1200" dirty="0"/>
                <a:t>Сопровождение стартап-студии</a:t>
              </a: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6169CD99-C22D-4739-A843-0F3D2FECEC40}"/>
                </a:ext>
              </a:extLst>
            </p:cNvPr>
            <p:cNvSpPr/>
            <p:nvPr/>
          </p:nvSpPr>
          <p:spPr>
            <a:xfrm>
              <a:off x="9240725" y="3762519"/>
              <a:ext cx="158370" cy="40429"/>
            </a:xfrm>
            <a:custGeom>
              <a:avLst/>
              <a:gdLst>
                <a:gd name="connsiteX0" fmla="*/ 0 w 158370"/>
                <a:gd name="connsiteY0" fmla="*/ 20214 h 40429"/>
                <a:gd name="connsiteX1" fmla="*/ 158370 w 158370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370" h="40429">
                  <a:moveTo>
                    <a:pt x="0" y="20214"/>
                  </a:moveTo>
                  <a:lnTo>
                    <a:pt x="158370" y="20214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926" tIns="16256" rIns="87926" bIns="1625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500" kern="1200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779B357C-CA3B-43B8-B874-D344284FE218}"/>
                </a:ext>
              </a:extLst>
            </p:cNvPr>
            <p:cNvSpPr/>
            <p:nvPr/>
          </p:nvSpPr>
          <p:spPr>
            <a:xfrm>
              <a:off x="9399095" y="3294059"/>
              <a:ext cx="1954702" cy="977351"/>
            </a:xfrm>
            <a:custGeom>
              <a:avLst/>
              <a:gdLst>
                <a:gd name="connsiteX0" fmla="*/ 0 w 1954702"/>
                <a:gd name="connsiteY0" fmla="*/ 97735 h 977351"/>
                <a:gd name="connsiteX1" fmla="*/ 97735 w 1954702"/>
                <a:gd name="connsiteY1" fmla="*/ 0 h 977351"/>
                <a:gd name="connsiteX2" fmla="*/ 1856967 w 1954702"/>
                <a:gd name="connsiteY2" fmla="*/ 0 h 977351"/>
                <a:gd name="connsiteX3" fmla="*/ 1954702 w 1954702"/>
                <a:gd name="connsiteY3" fmla="*/ 97735 h 977351"/>
                <a:gd name="connsiteX4" fmla="*/ 1954702 w 1954702"/>
                <a:gd name="connsiteY4" fmla="*/ 879616 h 977351"/>
                <a:gd name="connsiteX5" fmla="*/ 1856967 w 1954702"/>
                <a:gd name="connsiteY5" fmla="*/ 977351 h 977351"/>
                <a:gd name="connsiteX6" fmla="*/ 97735 w 1954702"/>
                <a:gd name="connsiteY6" fmla="*/ 977351 h 977351"/>
                <a:gd name="connsiteX7" fmla="*/ 0 w 1954702"/>
                <a:gd name="connsiteY7" fmla="*/ 879616 h 977351"/>
                <a:gd name="connsiteX8" fmla="*/ 0 w 1954702"/>
                <a:gd name="connsiteY8" fmla="*/ 97735 h 97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4702" h="977351">
                  <a:moveTo>
                    <a:pt x="0" y="97735"/>
                  </a:moveTo>
                  <a:cubicBezTo>
                    <a:pt x="0" y="43757"/>
                    <a:pt x="43757" y="0"/>
                    <a:pt x="97735" y="0"/>
                  </a:cubicBezTo>
                  <a:lnTo>
                    <a:pt x="1856967" y="0"/>
                  </a:lnTo>
                  <a:cubicBezTo>
                    <a:pt x="1910945" y="0"/>
                    <a:pt x="1954702" y="43757"/>
                    <a:pt x="1954702" y="97735"/>
                  </a:cubicBezTo>
                  <a:lnTo>
                    <a:pt x="1954702" y="879616"/>
                  </a:lnTo>
                  <a:cubicBezTo>
                    <a:pt x="1954702" y="933594"/>
                    <a:pt x="1910945" y="977351"/>
                    <a:pt x="1856967" y="977351"/>
                  </a:cubicBezTo>
                  <a:lnTo>
                    <a:pt x="97735" y="977351"/>
                  </a:lnTo>
                  <a:cubicBezTo>
                    <a:pt x="43757" y="977351"/>
                    <a:pt x="0" y="933594"/>
                    <a:pt x="0" y="879616"/>
                  </a:cubicBezTo>
                  <a:lnTo>
                    <a:pt x="0" y="97735"/>
                  </a:lnTo>
                  <a:close/>
                </a:path>
              </a:pathLst>
            </a:custGeom>
            <a:solidFill>
              <a:srgbClr val="531DE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51" tIns="38151" rIns="38151" bIns="3815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500" kern="1200" dirty="0"/>
                <a:t>Гранты, инвестиции, пилотирование</a:t>
              </a: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6FD56A9F-1CC2-4BB5-A8D0-862541ED0F72}"/>
                </a:ext>
              </a:extLst>
            </p:cNvPr>
            <p:cNvSpPr/>
            <p:nvPr/>
          </p:nvSpPr>
          <p:spPr>
            <a:xfrm rot="2432099">
              <a:off x="5296771" y="4389837"/>
              <a:ext cx="3402529" cy="40429"/>
            </a:xfrm>
            <a:custGeom>
              <a:avLst/>
              <a:gdLst>
                <a:gd name="connsiteX0" fmla="*/ 0 w 3402529"/>
                <a:gd name="connsiteY0" fmla="*/ 20214 h 40429"/>
                <a:gd name="connsiteX1" fmla="*/ 3402529 w 3402529"/>
                <a:gd name="connsiteY1" fmla="*/ 20214 h 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02529" h="40429">
                  <a:moveTo>
                    <a:pt x="0" y="20214"/>
                  </a:moveTo>
                  <a:lnTo>
                    <a:pt x="3402529" y="20214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8902" tIns="-64849" rIns="1628900" bIns="-64849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200" kern="1200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9D9380AD-6556-4F8B-8BA7-8ED5207CB111}"/>
                </a:ext>
              </a:extLst>
            </p:cNvPr>
            <p:cNvSpPr/>
            <p:nvPr/>
          </p:nvSpPr>
          <p:spPr>
            <a:xfrm>
              <a:off x="8291013" y="5027049"/>
              <a:ext cx="1954702" cy="977351"/>
            </a:xfrm>
            <a:custGeom>
              <a:avLst/>
              <a:gdLst>
                <a:gd name="connsiteX0" fmla="*/ 0 w 1954702"/>
                <a:gd name="connsiteY0" fmla="*/ 97735 h 977351"/>
                <a:gd name="connsiteX1" fmla="*/ 97735 w 1954702"/>
                <a:gd name="connsiteY1" fmla="*/ 0 h 977351"/>
                <a:gd name="connsiteX2" fmla="*/ 1856967 w 1954702"/>
                <a:gd name="connsiteY2" fmla="*/ 0 h 977351"/>
                <a:gd name="connsiteX3" fmla="*/ 1954702 w 1954702"/>
                <a:gd name="connsiteY3" fmla="*/ 97735 h 977351"/>
                <a:gd name="connsiteX4" fmla="*/ 1954702 w 1954702"/>
                <a:gd name="connsiteY4" fmla="*/ 879616 h 977351"/>
                <a:gd name="connsiteX5" fmla="*/ 1856967 w 1954702"/>
                <a:gd name="connsiteY5" fmla="*/ 977351 h 977351"/>
                <a:gd name="connsiteX6" fmla="*/ 97735 w 1954702"/>
                <a:gd name="connsiteY6" fmla="*/ 977351 h 977351"/>
                <a:gd name="connsiteX7" fmla="*/ 0 w 1954702"/>
                <a:gd name="connsiteY7" fmla="*/ 879616 h 977351"/>
                <a:gd name="connsiteX8" fmla="*/ 0 w 1954702"/>
                <a:gd name="connsiteY8" fmla="*/ 97735 h 97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4702" h="977351">
                  <a:moveTo>
                    <a:pt x="0" y="97735"/>
                  </a:moveTo>
                  <a:cubicBezTo>
                    <a:pt x="0" y="43757"/>
                    <a:pt x="43757" y="0"/>
                    <a:pt x="97735" y="0"/>
                  </a:cubicBezTo>
                  <a:lnTo>
                    <a:pt x="1856967" y="0"/>
                  </a:lnTo>
                  <a:cubicBezTo>
                    <a:pt x="1910945" y="0"/>
                    <a:pt x="1954702" y="43757"/>
                    <a:pt x="1954702" y="97735"/>
                  </a:cubicBezTo>
                  <a:lnTo>
                    <a:pt x="1954702" y="879616"/>
                  </a:lnTo>
                  <a:cubicBezTo>
                    <a:pt x="1954702" y="933594"/>
                    <a:pt x="1910945" y="977351"/>
                    <a:pt x="1856967" y="977351"/>
                  </a:cubicBezTo>
                  <a:lnTo>
                    <a:pt x="97735" y="977351"/>
                  </a:lnTo>
                  <a:cubicBezTo>
                    <a:pt x="43757" y="977351"/>
                    <a:pt x="0" y="933594"/>
                    <a:pt x="0" y="879616"/>
                  </a:cubicBezTo>
                  <a:lnTo>
                    <a:pt x="0" y="97735"/>
                  </a:lnTo>
                  <a:close/>
                </a:path>
              </a:pathLst>
            </a:custGeom>
            <a:solidFill>
              <a:srgbClr val="531DE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51" tIns="38151" rIns="38151" bIns="3815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500" kern="1200" dirty="0"/>
                <a:t>ВКРС</a:t>
              </a: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DAE7C6C0-4401-49D4-978D-F0535CFCDB64}"/>
                </a:ext>
              </a:extLst>
            </p:cNvPr>
            <p:cNvSpPr/>
            <p:nvPr/>
          </p:nvSpPr>
          <p:spPr>
            <a:xfrm>
              <a:off x="1013773" y="3939658"/>
              <a:ext cx="1954702" cy="977351"/>
            </a:xfrm>
            <a:custGeom>
              <a:avLst/>
              <a:gdLst>
                <a:gd name="connsiteX0" fmla="*/ 0 w 1954702"/>
                <a:gd name="connsiteY0" fmla="*/ 97735 h 977351"/>
                <a:gd name="connsiteX1" fmla="*/ 97735 w 1954702"/>
                <a:gd name="connsiteY1" fmla="*/ 0 h 977351"/>
                <a:gd name="connsiteX2" fmla="*/ 1856967 w 1954702"/>
                <a:gd name="connsiteY2" fmla="*/ 0 h 977351"/>
                <a:gd name="connsiteX3" fmla="*/ 1954702 w 1954702"/>
                <a:gd name="connsiteY3" fmla="*/ 97735 h 977351"/>
                <a:gd name="connsiteX4" fmla="*/ 1954702 w 1954702"/>
                <a:gd name="connsiteY4" fmla="*/ 879616 h 977351"/>
                <a:gd name="connsiteX5" fmla="*/ 1856967 w 1954702"/>
                <a:gd name="connsiteY5" fmla="*/ 977351 h 977351"/>
                <a:gd name="connsiteX6" fmla="*/ 97735 w 1954702"/>
                <a:gd name="connsiteY6" fmla="*/ 977351 h 977351"/>
                <a:gd name="connsiteX7" fmla="*/ 0 w 1954702"/>
                <a:gd name="connsiteY7" fmla="*/ 879616 h 977351"/>
                <a:gd name="connsiteX8" fmla="*/ 0 w 1954702"/>
                <a:gd name="connsiteY8" fmla="*/ 97735 h 97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4702" h="977351">
                  <a:moveTo>
                    <a:pt x="0" y="97735"/>
                  </a:moveTo>
                  <a:cubicBezTo>
                    <a:pt x="0" y="43757"/>
                    <a:pt x="43757" y="0"/>
                    <a:pt x="97735" y="0"/>
                  </a:cubicBezTo>
                  <a:lnTo>
                    <a:pt x="1856967" y="0"/>
                  </a:lnTo>
                  <a:cubicBezTo>
                    <a:pt x="1910945" y="0"/>
                    <a:pt x="1954702" y="43757"/>
                    <a:pt x="1954702" y="97735"/>
                  </a:cubicBezTo>
                  <a:lnTo>
                    <a:pt x="1954702" y="879616"/>
                  </a:lnTo>
                  <a:cubicBezTo>
                    <a:pt x="1954702" y="933594"/>
                    <a:pt x="1910945" y="977351"/>
                    <a:pt x="1856967" y="977351"/>
                  </a:cubicBezTo>
                  <a:lnTo>
                    <a:pt x="97735" y="977351"/>
                  </a:lnTo>
                  <a:cubicBezTo>
                    <a:pt x="43757" y="977351"/>
                    <a:pt x="0" y="933594"/>
                    <a:pt x="0" y="879616"/>
                  </a:cubicBezTo>
                  <a:lnTo>
                    <a:pt x="0" y="97735"/>
                  </a:lnTo>
                  <a:close/>
                </a:path>
              </a:pathLst>
            </a:custGeom>
            <a:solidFill>
              <a:srgbClr val="531DE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51" tIns="38151" rIns="38151" bIns="3815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500" kern="1200" dirty="0"/>
                <a:t>Проектное обучение и проектные офисы вуза</a:t>
              </a: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F6AEFEE8-F952-4F2D-AD4C-300FB8B2138C}"/>
                </a:ext>
              </a:extLst>
            </p:cNvPr>
            <p:cNvSpPr/>
            <p:nvPr/>
          </p:nvSpPr>
          <p:spPr>
            <a:xfrm>
              <a:off x="1013773" y="5063612"/>
              <a:ext cx="1954702" cy="977351"/>
            </a:xfrm>
            <a:custGeom>
              <a:avLst/>
              <a:gdLst>
                <a:gd name="connsiteX0" fmla="*/ 0 w 1954702"/>
                <a:gd name="connsiteY0" fmla="*/ 97735 h 977351"/>
                <a:gd name="connsiteX1" fmla="*/ 97735 w 1954702"/>
                <a:gd name="connsiteY1" fmla="*/ 0 h 977351"/>
                <a:gd name="connsiteX2" fmla="*/ 1856967 w 1954702"/>
                <a:gd name="connsiteY2" fmla="*/ 0 h 977351"/>
                <a:gd name="connsiteX3" fmla="*/ 1954702 w 1954702"/>
                <a:gd name="connsiteY3" fmla="*/ 97735 h 977351"/>
                <a:gd name="connsiteX4" fmla="*/ 1954702 w 1954702"/>
                <a:gd name="connsiteY4" fmla="*/ 879616 h 977351"/>
                <a:gd name="connsiteX5" fmla="*/ 1856967 w 1954702"/>
                <a:gd name="connsiteY5" fmla="*/ 977351 h 977351"/>
                <a:gd name="connsiteX6" fmla="*/ 97735 w 1954702"/>
                <a:gd name="connsiteY6" fmla="*/ 977351 h 977351"/>
                <a:gd name="connsiteX7" fmla="*/ 0 w 1954702"/>
                <a:gd name="connsiteY7" fmla="*/ 879616 h 977351"/>
                <a:gd name="connsiteX8" fmla="*/ 0 w 1954702"/>
                <a:gd name="connsiteY8" fmla="*/ 97735 h 97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4702" h="977351">
                  <a:moveTo>
                    <a:pt x="0" y="97735"/>
                  </a:moveTo>
                  <a:cubicBezTo>
                    <a:pt x="0" y="43757"/>
                    <a:pt x="43757" y="0"/>
                    <a:pt x="97735" y="0"/>
                  </a:cubicBezTo>
                  <a:lnTo>
                    <a:pt x="1856967" y="0"/>
                  </a:lnTo>
                  <a:cubicBezTo>
                    <a:pt x="1910945" y="0"/>
                    <a:pt x="1954702" y="43757"/>
                    <a:pt x="1954702" y="97735"/>
                  </a:cubicBezTo>
                  <a:lnTo>
                    <a:pt x="1954702" y="879616"/>
                  </a:lnTo>
                  <a:cubicBezTo>
                    <a:pt x="1954702" y="933594"/>
                    <a:pt x="1910945" y="977351"/>
                    <a:pt x="1856967" y="977351"/>
                  </a:cubicBezTo>
                  <a:lnTo>
                    <a:pt x="97735" y="977351"/>
                  </a:lnTo>
                  <a:cubicBezTo>
                    <a:pt x="43757" y="977351"/>
                    <a:pt x="0" y="933594"/>
                    <a:pt x="0" y="879616"/>
                  </a:cubicBezTo>
                  <a:lnTo>
                    <a:pt x="0" y="97735"/>
                  </a:lnTo>
                  <a:close/>
                </a:path>
              </a:pathLst>
            </a:custGeom>
            <a:solidFill>
              <a:srgbClr val="531DE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151" tIns="38151" rIns="38151" bIns="3815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500" kern="1200" dirty="0"/>
                <a:t>Предпринимательский клуб</a:t>
              </a:r>
            </a:p>
          </p:txBody>
        </p:sp>
      </p:grp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F3A7C8AC-E651-420D-8F4F-54B5E052DEB5}"/>
              </a:ext>
            </a:extLst>
          </p:cNvPr>
          <p:cNvCxnSpPr/>
          <p:nvPr/>
        </p:nvCxnSpPr>
        <p:spPr>
          <a:xfrm flipV="1">
            <a:off x="2949146" y="3772930"/>
            <a:ext cx="897924" cy="790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D6361A7-2442-428E-B36B-5CABD7721FA4}"/>
              </a:ext>
            </a:extLst>
          </p:cNvPr>
          <p:cNvCxnSpPr/>
          <p:nvPr/>
        </p:nvCxnSpPr>
        <p:spPr>
          <a:xfrm flipV="1">
            <a:off x="2957384" y="3789405"/>
            <a:ext cx="1276865" cy="195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EB2962DB-F05C-47D7-90B0-175EB62ED2EC}"/>
              </a:ext>
            </a:extLst>
          </p:cNvPr>
          <p:cNvCxnSpPr/>
          <p:nvPr/>
        </p:nvCxnSpPr>
        <p:spPr>
          <a:xfrm>
            <a:off x="2949146" y="3285030"/>
            <a:ext cx="801210" cy="9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1EDCA33A-6102-43B2-A29D-D1DE141DF11D}"/>
              </a:ext>
            </a:extLst>
          </p:cNvPr>
          <p:cNvCxnSpPr/>
          <p:nvPr/>
        </p:nvCxnSpPr>
        <p:spPr>
          <a:xfrm>
            <a:off x="7464291" y="2669101"/>
            <a:ext cx="799082" cy="624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D1865DE3-B30F-480D-8BC3-980E0F79F723}"/>
              </a:ext>
            </a:extLst>
          </p:cNvPr>
          <p:cNvCxnSpPr/>
          <p:nvPr/>
        </p:nvCxnSpPr>
        <p:spPr>
          <a:xfrm>
            <a:off x="8587409" y="4271410"/>
            <a:ext cx="653315" cy="7556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FC5B5561-1605-4365-B410-28FABF0CDEEC}"/>
              </a:ext>
            </a:extLst>
          </p:cNvPr>
          <p:cNvCxnSpPr/>
          <p:nvPr/>
        </p:nvCxnSpPr>
        <p:spPr>
          <a:xfrm flipV="1">
            <a:off x="9760226" y="4271410"/>
            <a:ext cx="705678" cy="755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1A632DF-88D5-482F-BAB3-7A5168F7F8BA}"/>
              </a:ext>
            </a:extLst>
          </p:cNvPr>
          <p:cNvSpPr txBox="1"/>
          <p:nvPr/>
        </p:nvSpPr>
        <p:spPr>
          <a:xfrm>
            <a:off x="5381523" y="5557107"/>
            <a:ext cx="1592673" cy="646331"/>
          </a:xfrm>
          <a:prstGeom prst="rect">
            <a:avLst/>
          </a:prstGeom>
          <a:solidFill>
            <a:srgbClr val="9214F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ДПО для ППС (788 ППС)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E72DA456-ADF0-4319-92F9-DAAC8B507B50}"/>
              </a:ext>
            </a:extLst>
          </p:cNvPr>
          <p:cNvCxnSpPr>
            <a:stCxn id="33" idx="3"/>
          </p:cNvCxnSpPr>
          <p:nvPr/>
        </p:nvCxnSpPr>
        <p:spPr>
          <a:xfrm flipV="1">
            <a:off x="6974196" y="5663813"/>
            <a:ext cx="1312683" cy="21646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7A8F4C6-C96C-4753-8C3A-F838F9EC296D}"/>
              </a:ext>
            </a:extLst>
          </p:cNvPr>
          <p:cNvSpPr txBox="1"/>
          <p:nvPr/>
        </p:nvSpPr>
        <p:spPr>
          <a:xfrm>
            <a:off x="9319910" y="1555587"/>
            <a:ext cx="1592673" cy="646331"/>
          </a:xfrm>
          <a:prstGeom prst="rect">
            <a:avLst/>
          </a:prstGeom>
          <a:solidFill>
            <a:srgbClr val="9214F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Кейсы от партнеров</a:t>
            </a: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FB9EBCA7-154B-4568-8185-7261C7F3E956}"/>
              </a:ext>
            </a:extLst>
          </p:cNvPr>
          <p:cNvCxnSpPr>
            <a:stCxn id="36" idx="1"/>
          </p:cNvCxnSpPr>
          <p:nvPr/>
        </p:nvCxnSpPr>
        <p:spPr>
          <a:xfrm flipH="1">
            <a:off x="8441642" y="1878753"/>
            <a:ext cx="878268" cy="29012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F2E54EA5-BD95-4ADC-9AAF-1DF38DAABAA2}"/>
              </a:ext>
            </a:extLst>
          </p:cNvPr>
          <p:cNvCxnSpPr/>
          <p:nvPr/>
        </p:nvCxnSpPr>
        <p:spPr>
          <a:xfrm flipH="1">
            <a:off x="8716617" y="2201918"/>
            <a:ext cx="1043609" cy="109213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61DD05A-D185-47F6-AF88-8A76D686DDE7}"/>
              </a:ext>
            </a:extLst>
          </p:cNvPr>
          <p:cNvSpPr txBox="1"/>
          <p:nvPr/>
        </p:nvSpPr>
        <p:spPr>
          <a:xfrm>
            <a:off x="9515699" y="2806977"/>
            <a:ext cx="1783741" cy="523220"/>
          </a:xfrm>
          <a:prstGeom prst="rect">
            <a:avLst/>
          </a:prstGeom>
          <a:solidFill>
            <a:srgbClr val="9214F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Поддержка бизнес-инкубатора</a:t>
            </a:r>
          </a:p>
        </p:txBody>
      </p:sp>
    </p:spTree>
    <p:extLst>
      <p:ext uri="{BB962C8B-B14F-4D97-AF65-F5344CB8AC3E}">
        <p14:creationId xmlns:p14="http://schemas.microsoft.com/office/powerpoint/2010/main" val="3709469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0ACED7-6DEA-4B6B-A245-E8F0A395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+mn-lt"/>
              </a:rPr>
              <a:t>Количество защит в формате ВКРС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A335A3E-00AE-4D2B-9AA9-4D66DF7EAB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3079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583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 txBox="1"/>
          <p:nvPr/>
        </p:nvSpPr>
        <p:spPr bwMode="auto">
          <a:xfrm>
            <a:off x="533400" y="277540"/>
            <a:ext cx="8718755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Verdana"/>
              </a:rPr>
              <a:t>Наши </a:t>
            </a:r>
            <a:r>
              <a:rPr lang="ru-RU" sz="3600" b="1" dirty="0">
                <a:solidFill>
                  <a:srgbClr val="CC00FF"/>
                </a:solidFill>
                <a:latin typeface="+mn-lt"/>
                <a:ea typeface="Verdana"/>
              </a:rPr>
              <a:t>стартапы-победители конкурсов</a:t>
            </a:r>
            <a:endParaRPr sz="6000" dirty="0">
              <a:solidFill>
                <a:srgbClr val="CC00FF"/>
              </a:solidFill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E7662D-C8A1-4B94-AC17-27E687C8A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22" y="1298471"/>
            <a:ext cx="2608611" cy="195645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Ямайский кофе Блу-Маунтинс, Кофе Кона, Барако, кофе&#10;&#10;Автоматически созданное описание">
            <a:extLst>
              <a:ext uri="{FF2B5EF4-FFF2-40B4-BE49-F238E27FC236}">
                <a16:creationId xmlns:a16="http://schemas.microsoft.com/office/drawing/2014/main" id="{10338ACA-853C-4BA0-A894-A92F5BCA9C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" r="32175" b="-2"/>
          <a:stretch/>
        </p:blipFill>
        <p:spPr>
          <a:xfrm>
            <a:off x="8036793" y="1298471"/>
            <a:ext cx="2984412" cy="24738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84F693B-5E5D-4A32-91D7-9D8058A93CA6}"/>
              </a:ext>
            </a:extLst>
          </p:cNvPr>
          <p:cNvSpPr txBox="1"/>
          <p:nvPr/>
        </p:nvSpPr>
        <p:spPr>
          <a:xfrm>
            <a:off x="406163" y="4834760"/>
            <a:ext cx="33777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Проект «</a:t>
            </a:r>
            <a:r>
              <a:rPr lang="en-US" sz="20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food2mood</a:t>
            </a:r>
            <a:r>
              <a:rPr lang="ru-RU" sz="20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»</a:t>
            </a:r>
            <a:endParaRPr lang="en-US" sz="2000" b="1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algn="just"/>
            <a:r>
              <a:rPr lang="ru-RU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Победа в Премии SELF-MADE WOMAN 2025 в номинации «Стартап-предприниматель года»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2AB28B-2AD5-4882-9752-377C74D2A1BC}"/>
              </a:ext>
            </a:extLst>
          </p:cNvPr>
          <p:cNvSpPr txBox="1"/>
          <p:nvPr/>
        </p:nvSpPr>
        <p:spPr bwMode="auto">
          <a:xfrm>
            <a:off x="3863085" y="4834758"/>
            <a:ext cx="349406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Проект «</a:t>
            </a:r>
            <a:r>
              <a:rPr lang="en-US" sz="2000" b="1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Addibot</a:t>
            </a:r>
            <a:r>
              <a:rPr lang="ru-RU" sz="20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»</a:t>
            </a:r>
            <a:endParaRPr lang="en-US" sz="2000" b="1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algn="just"/>
            <a:r>
              <a:rPr lang="ru-RU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Первое место в Международном конкурсе студенческих стартапов «Бизнес-генерация – 2025»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805410-E9EF-42B4-841C-76D846032ABE}"/>
              </a:ext>
            </a:extLst>
          </p:cNvPr>
          <p:cNvSpPr txBox="1"/>
          <p:nvPr/>
        </p:nvSpPr>
        <p:spPr bwMode="auto">
          <a:xfrm>
            <a:off x="7823354" y="4834757"/>
            <a:ext cx="364439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Проект «Райский стаканчик»</a:t>
            </a:r>
            <a:endParaRPr lang="en-US" sz="2000" b="1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algn="just"/>
            <a:r>
              <a:rPr lang="ru-RU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Участник молодёжного дня ПМЭФ 2025</a:t>
            </a:r>
          </a:p>
        </p:txBody>
      </p:sp>
      <p:grpSp>
        <p:nvGrpSpPr>
          <p:cNvPr id="22" name="object 18">
            <a:extLst>
              <a:ext uri="{FF2B5EF4-FFF2-40B4-BE49-F238E27FC236}">
                <a16:creationId xmlns:a16="http://schemas.microsoft.com/office/drawing/2014/main" id="{6CA5CDED-D759-419C-80B2-FBEE28D9D781}"/>
              </a:ext>
            </a:extLst>
          </p:cNvPr>
          <p:cNvGrpSpPr/>
          <p:nvPr/>
        </p:nvGrpSpPr>
        <p:grpSpPr>
          <a:xfrm rot="1499586">
            <a:off x="10162784" y="2710638"/>
            <a:ext cx="1159044" cy="1486349"/>
            <a:chOff x="5165538" y="4428760"/>
            <a:chExt cx="1911350" cy="2451100"/>
          </a:xfrm>
        </p:grpSpPr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3DDA6610-C9A3-4B0B-9CB1-E260440373D8}"/>
                </a:ext>
              </a:extLst>
            </p:cNvPr>
            <p:cNvSpPr/>
            <p:nvPr/>
          </p:nvSpPr>
          <p:spPr>
            <a:xfrm>
              <a:off x="5165538" y="4428760"/>
              <a:ext cx="1911350" cy="2038350"/>
            </a:xfrm>
            <a:custGeom>
              <a:avLst/>
              <a:gdLst/>
              <a:ahLst/>
              <a:cxnLst/>
              <a:rect l="l" t="t" r="r" b="b"/>
              <a:pathLst>
                <a:path w="1911350" h="2038350">
                  <a:moveTo>
                    <a:pt x="955443" y="0"/>
                  </a:moveTo>
                  <a:lnTo>
                    <a:pt x="897245" y="1159"/>
                  </a:lnTo>
                  <a:lnTo>
                    <a:pt x="839968" y="4594"/>
                  </a:lnTo>
                  <a:lnTo>
                    <a:pt x="783712" y="10237"/>
                  </a:lnTo>
                  <a:lnTo>
                    <a:pt x="728579" y="18023"/>
                  </a:lnTo>
                  <a:lnTo>
                    <a:pt x="674666" y="27884"/>
                  </a:lnTo>
                  <a:lnTo>
                    <a:pt x="622076" y="39754"/>
                  </a:lnTo>
                  <a:lnTo>
                    <a:pt x="570906" y="53567"/>
                  </a:lnTo>
                  <a:lnTo>
                    <a:pt x="521258" y="69257"/>
                  </a:lnTo>
                  <a:lnTo>
                    <a:pt x="473232" y="86757"/>
                  </a:lnTo>
                  <a:lnTo>
                    <a:pt x="426927" y="106000"/>
                  </a:lnTo>
                  <a:lnTo>
                    <a:pt x="382443" y="126920"/>
                  </a:lnTo>
                  <a:lnTo>
                    <a:pt x="339881" y="149451"/>
                  </a:lnTo>
                  <a:lnTo>
                    <a:pt x="299340" y="173526"/>
                  </a:lnTo>
                  <a:lnTo>
                    <a:pt x="260921" y="199079"/>
                  </a:lnTo>
                  <a:lnTo>
                    <a:pt x="224722" y="226044"/>
                  </a:lnTo>
                  <a:lnTo>
                    <a:pt x="190845" y="254353"/>
                  </a:lnTo>
                  <a:lnTo>
                    <a:pt x="159390" y="283941"/>
                  </a:lnTo>
                  <a:lnTo>
                    <a:pt x="130455" y="314741"/>
                  </a:lnTo>
                  <a:lnTo>
                    <a:pt x="104142" y="346686"/>
                  </a:lnTo>
                  <a:lnTo>
                    <a:pt x="80550" y="379711"/>
                  </a:lnTo>
                  <a:lnTo>
                    <a:pt x="59780" y="413749"/>
                  </a:lnTo>
                  <a:lnTo>
                    <a:pt x="41930" y="448732"/>
                  </a:lnTo>
                  <a:lnTo>
                    <a:pt x="27102" y="484596"/>
                  </a:lnTo>
                  <a:lnTo>
                    <a:pt x="15394" y="521273"/>
                  </a:lnTo>
                  <a:lnTo>
                    <a:pt x="6908" y="558698"/>
                  </a:lnTo>
                  <a:lnTo>
                    <a:pt x="1743" y="596802"/>
                  </a:lnTo>
                  <a:lnTo>
                    <a:pt x="0" y="635521"/>
                  </a:lnTo>
                  <a:lnTo>
                    <a:pt x="3042" y="686650"/>
                  </a:lnTo>
                  <a:lnTo>
                    <a:pt x="12027" y="736658"/>
                  </a:lnTo>
                  <a:lnTo>
                    <a:pt x="26738" y="785397"/>
                  </a:lnTo>
                  <a:lnTo>
                    <a:pt x="46958" y="832718"/>
                  </a:lnTo>
                  <a:lnTo>
                    <a:pt x="334182" y="2037789"/>
                  </a:lnTo>
                  <a:lnTo>
                    <a:pt x="344191" y="1963524"/>
                  </a:lnTo>
                  <a:lnTo>
                    <a:pt x="373049" y="1893618"/>
                  </a:lnTo>
                  <a:lnTo>
                    <a:pt x="393999" y="1860665"/>
                  </a:lnTo>
                  <a:lnTo>
                    <a:pt x="419002" y="1829240"/>
                  </a:lnTo>
                  <a:lnTo>
                    <a:pt x="447841" y="1799490"/>
                  </a:lnTo>
                  <a:lnTo>
                    <a:pt x="480295" y="1771560"/>
                  </a:lnTo>
                  <a:lnTo>
                    <a:pt x="516145" y="1745596"/>
                  </a:lnTo>
                  <a:lnTo>
                    <a:pt x="555172" y="1721745"/>
                  </a:lnTo>
                  <a:lnTo>
                    <a:pt x="597157" y="1700153"/>
                  </a:lnTo>
                  <a:lnTo>
                    <a:pt x="641881" y="1680966"/>
                  </a:lnTo>
                  <a:lnTo>
                    <a:pt x="689123" y="1664329"/>
                  </a:lnTo>
                  <a:lnTo>
                    <a:pt x="738665" y="1650390"/>
                  </a:lnTo>
                  <a:lnTo>
                    <a:pt x="790287" y="1639294"/>
                  </a:lnTo>
                  <a:lnTo>
                    <a:pt x="843771" y="1631188"/>
                  </a:lnTo>
                  <a:lnTo>
                    <a:pt x="898896" y="1626217"/>
                  </a:lnTo>
                  <a:lnTo>
                    <a:pt x="955443" y="1624527"/>
                  </a:lnTo>
                  <a:lnTo>
                    <a:pt x="1011990" y="1626217"/>
                  </a:lnTo>
                  <a:lnTo>
                    <a:pt x="1067116" y="1631188"/>
                  </a:lnTo>
                  <a:lnTo>
                    <a:pt x="1120599" y="1639294"/>
                  </a:lnTo>
                  <a:lnTo>
                    <a:pt x="1172221" y="1650390"/>
                  </a:lnTo>
                  <a:lnTo>
                    <a:pt x="1221763" y="1664329"/>
                  </a:lnTo>
                  <a:lnTo>
                    <a:pt x="1269005" y="1680966"/>
                  </a:lnTo>
                  <a:lnTo>
                    <a:pt x="1313729" y="1700153"/>
                  </a:lnTo>
                  <a:lnTo>
                    <a:pt x="1355714" y="1721745"/>
                  </a:lnTo>
                  <a:lnTo>
                    <a:pt x="1394741" y="1745596"/>
                  </a:lnTo>
                  <a:lnTo>
                    <a:pt x="1430592" y="1771560"/>
                  </a:lnTo>
                  <a:lnTo>
                    <a:pt x="1463046" y="1799490"/>
                  </a:lnTo>
                  <a:lnTo>
                    <a:pt x="1491884" y="1829240"/>
                  </a:lnTo>
                  <a:lnTo>
                    <a:pt x="1516888" y="1860665"/>
                  </a:lnTo>
                  <a:lnTo>
                    <a:pt x="1537837" y="1893618"/>
                  </a:lnTo>
                  <a:lnTo>
                    <a:pt x="1554513" y="1927953"/>
                  </a:lnTo>
                  <a:lnTo>
                    <a:pt x="1574166" y="2000185"/>
                  </a:lnTo>
                  <a:lnTo>
                    <a:pt x="1576705" y="2037789"/>
                  </a:lnTo>
                  <a:lnTo>
                    <a:pt x="1863928" y="833150"/>
                  </a:lnTo>
                  <a:lnTo>
                    <a:pt x="1884171" y="785721"/>
                  </a:lnTo>
                  <a:lnTo>
                    <a:pt x="1898931" y="736874"/>
                  </a:lnTo>
                  <a:lnTo>
                    <a:pt x="1907965" y="686758"/>
                  </a:lnTo>
                  <a:lnTo>
                    <a:pt x="1911031" y="635521"/>
                  </a:lnTo>
                  <a:lnTo>
                    <a:pt x="1909286" y="596802"/>
                  </a:lnTo>
                  <a:lnTo>
                    <a:pt x="1904120" y="558698"/>
                  </a:lnTo>
                  <a:lnTo>
                    <a:pt x="1895631" y="521273"/>
                  </a:lnTo>
                  <a:lnTo>
                    <a:pt x="1883920" y="484596"/>
                  </a:lnTo>
                  <a:lnTo>
                    <a:pt x="1869087" y="448732"/>
                  </a:lnTo>
                  <a:lnTo>
                    <a:pt x="1851232" y="413749"/>
                  </a:lnTo>
                  <a:lnTo>
                    <a:pt x="1830456" y="379711"/>
                  </a:lnTo>
                  <a:lnTo>
                    <a:pt x="1806858" y="346686"/>
                  </a:lnTo>
                  <a:lnTo>
                    <a:pt x="1780538" y="314741"/>
                  </a:lnTo>
                  <a:lnTo>
                    <a:pt x="1751596" y="283941"/>
                  </a:lnTo>
                  <a:lnTo>
                    <a:pt x="1720133" y="254353"/>
                  </a:lnTo>
                  <a:lnTo>
                    <a:pt x="1686248" y="226044"/>
                  </a:lnTo>
                  <a:lnTo>
                    <a:pt x="1650042" y="199079"/>
                  </a:lnTo>
                  <a:lnTo>
                    <a:pt x="1611614" y="173526"/>
                  </a:lnTo>
                  <a:lnTo>
                    <a:pt x="1571065" y="149451"/>
                  </a:lnTo>
                  <a:lnTo>
                    <a:pt x="1528495" y="126920"/>
                  </a:lnTo>
                  <a:lnTo>
                    <a:pt x="1484004" y="106000"/>
                  </a:lnTo>
                  <a:lnTo>
                    <a:pt x="1437692" y="86757"/>
                  </a:lnTo>
                  <a:lnTo>
                    <a:pt x="1389658" y="69257"/>
                  </a:lnTo>
                  <a:lnTo>
                    <a:pt x="1340004" y="53567"/>
                  </a:lnTo>
                  <a:lnTo>
                    <a:pt x="1288829" y="39754"/>
                  </a:lnTo>
                  <a:lnTo>
                    <a:pt x="1236233" y="27884"/>
                  </a:lnTo>
                  <a:lnTo>
                    <a:pt x="1182316" y="18023"/>
                  </a:lnTo>
                  <a:lnTo>
                    <a:pt x="1127179" y="10237"/>
                  </a:lnTo>
                  <a:lnTo>
                    <a:pt x="1070921" y="4594"/>
                  </a:lnTo>
                  <a:lnTo>
                    <a:pt x="1013642" y="1159"/>
                  </a:lnTo>
                  <a:lnTo>
                    <a:pt x="955443" y="0"/>
                  </a:lnTo>
                  <a:close/>
                </a:path>
              </a:pathLst>
            </a:custGeom>
            <a:solidFill>
              <a:srgbClr val="F9E8C3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58C0C237-16CA-4B9B-8C80-30FC50FA91DE}"/>
                </a:ext>
              </a:extLst>
            </p:cNvPr>
            <p:cNvSpPr/>
            <p:nvPr/>
          </p:nvSpPr>
          <p:spPr>
            <a:xfrm>
              <a:off x="5499720" y="6053276"/>
              <a:ext cx="1242695" cy="826769"/>
            </a:xfrm>
            <a:custGeom>
              <a:avLst/>
              <a:gdLst/>
              <a:ahLst/>
              <a:cxnLst/>
              <a:rect l="l" t="t" r="r" b="b"/>
              <a:pathLst>
                <a:path w="1242695" h="826770">
                  <a:moveTo>
                    <a:pt x="621261" y="0"/>
                  </a:moveTo>
                  <a:lnTo>
                    <a:pt x="564714" y="1689"/>
                  </a:lnTo>
                  <a:lnTo>
                    <a:pt x="509589" y="6660"/>
                  </a:lnTo>
                  <a:lnTo>
                    <a:pt x="456105" y="14767"/>
                  </a:lnTo>
                  <a:lnTo>
                    <a:pt x="404483" y="25863"/>
                  </a:lnTo>
                  <a:lnTo>
                    <a:pt x="354941" y="39802"/>
                  </a:lnTo>
                  <a:lnTo>
                    <a:pt x="307699" y="56438"/>
                  </a:lnTo>
                  <a:lnTo>
                    <a:pt x="262975" y="75625"/>
                  </a:lnTo>
                  <a:lnTo>
                    <a:pt x="220990" y="97218"/>
                  </a:lnTo>
                  <a:lnTo>
                    <a:pt x="181963" y="121068"/>
                  </a:lnTo>
                  <a:lnTo>
                    <a:pt x="146113" y="147032"/>
                  </a:lnTo>
                  <a:lnTo>
                    <a:pt x="113659" y="174962"/>
                  </a:lnTo>
                  <a:lnTo>
                    <a:pt x="84820" y="204713"/>
                  </a:lnTo>
                  <a:lnTo>
                    <a:pt x="59817" y="236137"/>
                  </a:lnTo>
                  <a:lnTo>
                    <a:pt x="38867" y="269090"/>
                  </a:lnTo>
                  <a:lnTo>
                    <a:pt x="22192" y="303425"/>
                  </a:lnTo>
                  <a:lnTo>
                    <a:pt x="2538" y="375657"/>
                  </a:lnTo>
                  <a:lnTo>
                    <a:pt x="0" y="413262"/>
                  </a:lnTo>
                  <a:lnTo>
                    <a:pt x="2543" y="450888"/>
                  </a:lnTo>
                  <a:lnTo>
                    <a:pt x="22216" y="523148"/>
                  </a:lnTo>
                  <a:lnTo>
                    <a:pt x="38904" y="557491"/>
                  </a:lnTo>
                  <a:lnTo>
                    <a:pt x="59866" y="590448"/>
                  </a:lnTo>
                  <a:lnTo>
                    <a:pt x="84882" y="621875"/>
                  </a:lnTo>
                  <a:lnTo>
                    <a:pt x="113731" y="651624"/>
                  </a:lnTo>
                  <a:lnTo>
                    <a:pt x="146194" y="679551"/>
                  </a:lnTo>
                  <a:lnTo>
                    <a:pt x="182051" y="705509"/>
                  </a:lnTo>
                  <a:lnTo>
                    <a:pt x="221083" y="729353"/>
                  </a:lnTo>
                  <a:lnTo>
                    <a:pt x="263068" y="750938"/>
                  </a:lnTo>
                  <a:lnTo>
                    <a:pt x="307790" y="770117"/>
                  </a:lnTo>
                  <a:lnTo>
                    <a:pt x="355027" y="786746"/>
                  </a:lnTo>
                  <a:lnTo>
                    <a:pt x="404560" y="800677"/>
                  </a:lnTo>
                  <a:lnTo>
                    <a:pt x="456171" y="811767"/>
                  </a:lnTo>
                  <a:lnTo>
                    <a:pt x="509641" y="819868"/>
                  </a:lnTo>
                  <a:lnTo>
                    <a:pt x="564756" y="824836"/>
                  </a:lnTo>
                  <a:lnTo>
                    <a:pt x="621261" y="826524"/>
                  </a:lnTo>
                  <a:lnTo>
                    <a:pt x="677822" y="824834"/>
                  </a:lnTo>
                  <a:lnTo>
                    <a:pt x="732965" y="819863"/>
                  </a:lnTo>
                  <a:lnTo>
                    <a:pt x="786463" y="811757"/>
                  </a:lnTo>
                  <a:lnTo>
                    <a:pt x="838098" y="800661"/>
                  </a:lnTo>
                  <a:lnTo>
                    <a:pt x="887650" y="786721"/>
                  </a:lnTo>
                  <a:lnTo>
                    <a:pt x="934898" y="770085"/>
                  </a:lnTo>
                  <a:lnTo>
                    <a:pt x="979624" y="750898"/>
                  </a:lnTo>
                  <a:lnTo>
                    <a:pt x="1021609" y="729306"/>
                  </a:lnTo>
                  <a:lnTo>
                    <a:pt x="1060634" y="705455"/>
                  </a:lnTo>
                  <a:lnTo>
                    <a:pt x="1096478" y="679491"/>
                  </a:lnTo>
                  <a:lnTo>
                    <a:pt x="1128924" y="651561"/>
                  </a:lnTo>
                  <a:lnTo>
                    <a:pt x="1140843" y="639267"/>
                  </a:lnTo>
                  <a:lnTo>
                    <a:pt x="621261" y="639267"/>
                  </a:lnTo>
                  <a:lnTo>
                    <a:pt x="556057" y="636360"/>
                  </a:lnTo>
                  <a:lnTo>
                    <a:pt x="494181" y="628055"/>
                  </a:lnTo>
                  <a:lnTo>
                    <a:pt x="436241" y="614976"/>
                  </a:lnTo>
                  <a:lnTo>
                    <a:pt x="382843" y="597746"/>
                  </a:lnTo>
                  <a:lnTo>
                    <a:pt x="334596" y="576987"/>
                  </a:lnTo>
                  <a:lnTo>
                    <a:pt x="292105" y="553325"/>
                  </a:lnTo>
                  <a:lnTo>
                    <a:pt x="255979" y="527381"/>
                  </a:lnTo>
                  <a:lnTo>
                    <a:pt x="226823" y="499779"/>
                  </a:lnTo>
                  <a:lnTo>
                    <a:pt x="191855" y="442096"/>
                  </a:lnTo>
                  <a:lnTo>
                    <a:pt x="187257" y="413262"/>
                  </a:lnTo>
                  <a:lnTo>
                    <a:pt x="191855" y="384427"/>
                  </a:lnTo>
                  <a:lnTo>
                    <a:pt x="226823" y="326744"/>
                  </a:lnTo>
                  <a:lnTo>
                    <a:pt x="255979" y="299142"/>
                  </a:lnTo>
                  <a:lnTo>
                    <a:pt x="292105" y="273199"/>
                  </a:lnTo>
                  <a:lnTo>
                    <a:pt x="334596" y="249536"/>
                  </a:lnTo>
                  <a:lnTo>
                    <a:pt x="382843" y="228778"/>
                  </a:lnTo>
                  <a:lnTo>
                    <a:pt x="436241" y="211547"/>
                  </a:lnTo>
                  <a:lnTo>
                    <a:pt x="494181" y="198468"/>
                  </a:lnTo>
                  <a:lnTo>
                    <a:pt x="556057" y="190163"/>
                  </a:lnTo>
                  <a:lnTo>
                    <a:pt x="621261" y="187257"/>
                  </a:lnTo>
                  <a:lnTo>
                    <a:pt x="1140842" y="187257"/>
                  </a:lnTo>
                  <a:lnTo>
                    <a:pt x="1128864" y="174899"/>
                  </a:lnTo>
                  <a:lnTo>
                    <a:pt x="1096409" y="146973"/>
                  </a:lnTo>
                  <a:lnTo>
                    <a:pt x="1060559" y="121014"/>
                  </a:lnTo>
                  <a:lnTo>
                    <a:pt x="1021532" y="97170"/>
                  </a:lnTo>
                  <a:lnTo>
                    <a:pt x="979547" y="75585"/>
                  </a:lnTo>
                  <a:lnTo>
                    <a:pt x="934823" y="56406"/>
                  </a:lnTo>
                  <a:lnTo>
                    <a:pt x="887581" y="39778"/>
                  </a:lnTo>
                  <a:lnTo>
                    <a:pt x="838039" y="25846"/>
                  </a:lnTo>
                  <a:lnTo>
                    <a:pt x="786417" y="14757"/>
                  </a:lnTo>
                  <a:lnTo>
                    <a:pt x="732933" y="6655"/>
                  </a:lnTo>
                  <a:lnTo>
                    <a:pt x="677808" y="1688"/>
                  </a:lnTo>
                  <a:lnTo>
                    <a:pt x="621261" y="0"/>
                  </a:lnTo>
                  <a:close/>
                </a:path>
                <a:path w="1242695" h="826770">
                  <a:moveTo>
                    <a:pt x="1140842" y="187257"/>
                  </a:moveTo>
                  <a:lnTo>
                    <a:pt x="621261" y="187257"/>
                  </a:lnTo>
                  <a:lnTo>
                    <a:pt x="686465" y="190163"/>
                  </a:lnTo>
                  <a:lnTo>
                    <a:pt x="748341" y="198468"/>
                  </a:lnTo>
                  <a:lnTo>
                    <a:pt x="806281" y="211547"/>
                  </a:lnTo>
                  <a:lnTo>
                    <a:pt x="859679" y="228778"/>
                  </a:lnTo>
                  <a:lnTo>
                    <a:pt x="907926" y="249536"/>
                  </a:lnTo>
                  <a:lnTo>
                    <a:pt x="950417" y="273199"/>
                  </a:lnTo>
                  <a:lnTo>
                    <a:pt x="986543" y="299142"/>
                  </a:lnTo>
                  <a:lnTo>
                    <a:pt x="1015699" y="326744"/>
                  </a:lnTo>
                  <a:lnTo>
                    <a:pt x="1050667" y="384427"/>
                  </a:lnTo>
                  <a:lnTo>
                    <a:pt x="1055265" y="413262"/>
                  </a:lnTo>
                  <a:lnTo>
                    <a:pt x="1050667" y="442096"/>
                  </a:lnTo>
                  <a:lnTo>
                    <a:pt x="1015699" y="499779"/>
                  </a:lnTo>
                  <a:lnTo>
                    <a:pt x="986543" y="527381"/>
                  </a:lnTo>
                  <a:lnTo>
                    <a:pt x="950417" y="553325"/>
                  </a:lnTo>
                  <a:lnTo>
                    <a:pt x="907926" y="576987"/>
                  </a:lnTo>
                  <a:lnTo>
                    <a:pt x="859679" y="597746"/>
                  </a:lnTo>
                  <a:lnTo>
                    <a:pt x="806281" y="614976"/>
                  </a:lnTo>
                  <a:lnTo>
                    <a:pt x="748341" y="628055"/>
                  </a:lnTo>
                  <a:lnTo>
                    <a:pt x="686465" y="636360"/>
                  </a:lnTo>
                  <a:lnTo>
                    <a:pt x="621261" y="639267"/>
                  </a:lnTo>
                  <a:lnTo>
                    <a:pt x="1140843" y="639267"/>
                  </a:lnTo>
                  <a:lnTo>
                    <a:pt x="1182745" y="590386"/>
                  </a:lnTo>
                  <a:lnTo>
                    <a:pt x="1203683" y="557433"/>
                  </a:lnTo>
                  <a:lnTo>
                    <a:pt x="1220348" y="523098"/>
                  </a:lnTo>
                  <a:lnTo>
                    <a:pt x="1239985" y="450866"/>
                  </a:lnTo>
                  <a:lnTo>
                    <a:pt x="1242523" y="413262"/>
                  </a:lnTo>
                  <a:lnTo>
                    <a:pt x="1239984" y="375636"/>
                  </a:lnTo>
                  <a:lnTo>
                    <a:pt x="1220330" y="303375"/>
                  </a:lnTo>
                  <a:lnTo>
                    <a:pt x="1203655" y="269032"/>
                  </a:lnTo>
                  <a:lnTo>
                    <a:pt x="1182706" y="236075"/>
                  </a:lnTo>
                  <a:lnTo>
                    <a:pt x="1157702" y="204649"/>
                  </a:lnTo>
                  <a:lnTo>
                    <a:pt x="1140842" y="187257"/>
                  </a:lnTo>
                  <a:close/>
                </a:path>
              </a:pathLst>
            </a:custGeom>
            <a:solidFill>
              <a:srgbClr val="FFCD6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5" name="object 21">
              <a:extLst>
                <a:ext uri="{FF2B5EF4-FFF2-40B4-BE49-F238E27FC236}">
                  <a16:creationId xmlns:a16="http://schemas.microsoft.com/office/drawing/2014/main" id="{F54A7E21-EBCB-4DFA-AD81-A8E9D38F81F4}"/>
                </a:ext>
              </a:extLst>
            </p:cNvPr>
            <p:cNvSpPr/>
            <p:nvPr/>
          </p:nvSpPr>
          <p:spPr>
            <a:xfrm>
              <a:off x="5686976" y="6240545"/>
              <a:ext cx="868044" cy="452120"/>
            </a:xfrm>
            <a:custGeom>
              <a:avLst/>
              <a:gdLst/>
              <a:ahLst/>
              <a:cxnLst/>
              <a:rect l="l" t="t" r="r" b="b"/>
              <a:pathLst>
                <a:path w="868045" h="452120">
                  <a:moveTo>
                    <a:pt x="434004" y="0"/>
                  </a:moveTo>
                  <a:lnTo>
                    <a:pt x="369870" y="2450"/>
                  </a:lnTo>
                  <a:lnTo>
                    <a:pt x="308658" y="9568"/>
                  </a:lnTo>
                  <a:lnTo>
                    <a:pt x="251039" y="21005"/>
                  </a:lnTo>
                  <a:lnTo>
                    <a:pt x="197684" y="36410"/>
                  </a:lnTo>
                  <a:lnTo>
                    <a:pt x="149265" y="55435"/>
                  </a:lnTo>
                  <a:lnTo>
                    <a:pt x="106453" y="77729"/>
                  </a:lnTo>
                  <a:lnTo>
                    <a:pt x="69920" y="102942"/>
                  </a:lnTo>
                  <a:lnTo>
                    <a:pt x="40337" y="130726"/>
                  </a:lnTo>
                  <a:lnTo>
                    <a:pt x="4705" y="192607"/>
                  </a:lnTo>
                  <a:lnTo>
                    <a:pt x="0" y="226005"/>
                  </a:lnTo>
                  <a:lnTo>
                    <a:pt x="4705" y="259402"/>
                  </a:lnTo>
                  <a:lnTo>
                    <a:pt x="40337" y="321283"/>
                  </a:lnTo>
                  <a:lnTo>
                    <a:pt x="69920" y="349067"/>
                  </a:lnTo>
                  <a:lnTo>
                    <a:pt x="106453" y="374280"/>
                  </a:lnTo>
                  <a:lnTo>
                    <a:pt x="149265" y="396574"/>
                  </a:lnTo>
                  <a:lnTo>
                    <a:pt x="197684" y="415599"/>
                  </a:lnTo>
                  <a:lnTo>
                    <a:pt x="251039" y="431004"/>
                  </a:lnTo>
                  <a:lnTo>
                    <a:pt x="308658" y="442441"/>
                  </a:lnTo>
                  <a:lnTo>
                    <a:pt x="369870" y="449559"/>
                  </a:lnTo>
                  <a:lnTo>
                    <a:pt x="434004" y="452010"/>
                  </a:lnTo>
                  <a:lnTo>
                    <a:pt x="498138" y="449559"/>
                  </a:lnTo>
                  <a:lnTo>
                    <a:pt x="559350" y="442441"/>
                  </a:lnTo>
                  <a:lnTo>
                    <a:pt x="616969" y="431004"/>
                  </a:lnTo>
                  <a:lnTo>
                    <a:pt x="670324" y="415599"/>
                  </a:lnTo>
                  <a:lnTo>
                    <a:pt x="718743" y="396574"/>
                  </a:lnTo>
                  <a:lnTo>
                    <a:pt x="761554" y="374280"/>
                  </a:lnTo>
                  <a:lnTo>
                    <a:pt x="798088" y="349067"/>
                  </a:lnTo>
                  <a:lnTo>
                    <a:pt x="827671" y="321283"/>
                  </a:lnTo>
                  <a:lnTo>
                    <a:pt x="863303" y="259402"/>
                  </a:lnTo>
                  <a:lnTo>
                    <a:pt x="868008" y="226005"/>
                  </a:lnTo>
                  <a:lnTo>
                    <a:pt x="863303" y="192607"/>
                  </a:lnTo>
                  <a:lnTo>
                    <a:pt x="827671" y="130726"/>
                  </a:lnTo>
                  <a:lnTo>
                    <a:pt x="798088" y="102942"/>
                  </a:lnTo>
                  <a:lnTo>
                    <a:pt x="761554" y="77729"/>
                  </a:lnTo>
                  <a:lnTo>
                    <a:pt x="718743" y="55435"/>
                  </a:lnTo>
                  <a:lnTo>
                    <a:pt x="670324" y="36410"/>
                  </a:lnTo>
                  <a:lnTo>
                    <a:pt x="616969" y="21005"/>
                  </a:lnTo>
                  <a:lnTo>
                    <a:pt x="559350" y="9568"/>
                  </a:lnTo>
                  <a:lnTo>
                    <a:pt x="498138" y="2450"/>
                  </a:lnTo>
                  <a:lnTo>
                    <a:pt x="434004" y="0"/>
                  </a:lnTo>
                  <a:close/>
                </a:path>
              </a:pathLst>
            </a:custGeom>
            <a:solidFill>
              <a:srgbClr val="F9E8C3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4E693B-5D22-4ABF-B3D7-6500D898D8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686" y="2776673"/>
            <a:ext cx="2461281" cy="16402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B87F7A-CF8C-4CC6-B038-FC6A99246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64" y="2273515"/>
            <a:ext cx="1753974" cy="23386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831A4D-6AF7-4E4D-A334-EF17DBAC92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19" y="1199488"/>
            <a:ext cx="1848955" cy="24652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EFDBBE-0A28-4C14-A695-E46046DEE812}"/>
              </a:ext>
            </a:extLst>
          </p:cNvPr>
          <p:cNvSpPr txBox="1"/>
          <p:nvPr/>
        </p:nvSpPr>
        <p:spPr>
          <a:xfrm>
            <a:off x="496150" y="1531889"/>
            <a:ext cx="1041626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8 акселерационных программ с 2022 года</a:t>
            </a:r>
          </a:p>
          <a:p>
            <a:pPr algn="just"/>
            <a:r>
              <a:rPr lang="ru-RU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Стартап как диплом – 2022 – 336 участников – 13 проектов</a:t>
            </a:r>
          </a:p>
          <a:p>
            <a:pPr algn="just"/>
            <a:r>
              <a:rPr lang="en-US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R&amp;D – 2022 – 475 </a:t>
            </a:r>
            <a:r>
              <a:rPr lang="ru-RU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участников – 56 проектов</a:t>
            </a:r>
          </a:p>
          <a:p>
            <a:pPr algn="just"/>
            <a:r>
              <a:rPr lang="ru-RU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Стартап будущего – 2023 - 706 участников – 56 проектов</a:t>
            </a:r>
          </a:p>
          <a:p>
            <a:pPr algn="just"/>
            <a:r>
              <a:rPr lang="ru-RU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Лидеры инноваций – 2023 – 262 участника – 15 проектов</a:t>
            </a:r>
          </a:p>
          <a:p>
            <a:pPr algn="just"/>
            <a:r>
              <a:rPr lang="ru-RU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Фабрика искусственного интеллекта – 2023 – 589 участников – 73 проектов</a:t>
            </a:r>
          </a:p>
          <a:p>
            <a:pPr algn="just"/>
            <a:r>
              <a:rPr lang="ru-RU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Лаборатория стартапов – 2024 – 620 участников – 42 проекта</a:t>
            </a:r>
          </a:p>
          <a:p>
            <a:pPr algn="just"/>
            <a:r>
              <a:rPr lang="ru-RU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Университет предпринимательской культуры – 2024 – 42 участников – 15 проектов</a:t>
            </a:r>
          </a:p>
          <a:p>
            <a:pPr algn="just"/>
            <a:r>
              <a:rPr lang="ru-RU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ФинСоцТех</a:t>
            </a:r>
            <a:r>
              <a:rPr lang="ru-RU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– 2024 – 680 участников – 48 проектов</a:t>
            </a:r>
          </a:p>
          <a:p>
            <a:pPr algn="just"/>
            <a:r>
              <a:rPr lang="ru-RU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Итого – 3 710 участников - 318 проектов</a:t>
            </a:r>
          </a:p>
          <a:p>
            <a:pPr algn="just"/>
            <a:endParaRPr lang="ru-RU" b="1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algn="just"/>
            <a:r>
              <a:rPr lang="ru-RU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1 </a:t>
            </a:r>
            <a:r>
              <a:rPr lang="ru-RU" b="1" dirty="0" err="1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хакатон</a:t>
            </a:r>
            <a:r>
              <a:rPr lang="ru-RU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с призовым фондом совместно с банком Уралсиб</a:t>
            </a:r>
          </a:p>
        </p:txBody>
      </p:sp>
      <p:sp>
        <p:nvSpPr>
          <p:cNvPr id="32" name="Текст 2">
            <a:extLst>
              <a:ext uri="{FF2B5EF4-FFF2-40B4-BE49-F238E27FC236}">
                <a16:creationId xmlns:a16="http://schemas.microsoft.com/office/drawing/2014/main" id="{1CC16EE9-52A6-4593-B99C-9325B0073EE8}"/>
              </a:ext>
            </a:extLst>
          </p:cNvPr>
          <p:cNvSpPr txBox="1">
            <a:spLocks/>
          </p:cNvSpPr>
          <p:nvPr/>
        </p:nvSpPr>
        <p:spPr>
          <a:xfrm>
            <a:off x="496150" y="476360"/>
            <a:ext cx="9639252" cy="1149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3600" b="1" dirty="0">
                <a:solidFill>
                  <a:srgbClr val="CC00FF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Акселерационные программы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09FEB1D4-0CA3-4AB3-97B0-3D0338E67B96}"/>
              </a:ext>
            </a:extLst>
          </p:cNvPr>
          <p:cNvSpPr/>
          <p:nvPr/>
        </p:nvSpPr>
        <p:spPr>
          <a:xfrm>
            <a:off x="856616" y="4283464"/>
            <a:ext cx="177149" cy="1771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DDC6813B-77CD-4001-AAF9-8DA6293C89C7}"/>
              </a:ext>
            </a:extLst>
          </p:cNvPr>
          <p:cNvSpPr/>
          <p:nvPr/>
        </p:nvSpPr>
        <p:spPr>
          <a:xfrm>
            <a:off x="856616" y="5386573"/>
            <a:ext cx="177149" cy="1771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http://www.fa.ru/org/div/skp/Documents/logo_FU_RUS.png">
            <a:extLst>
              <a:ext uri="{FF2B5EF4-FFF2-40B4-BE49-F238E27FC236}">
                <a16:creationId xmlns:a16="http://schemas.microsoft.com/office/drawing/2014/main" id="{7FB04313-12DA-4F48-9A50-BFAA0C0B6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71"/>
          <a:stretch/>
        </p:blipFill>
        <p:spPr bwMode="auto">
          <a:xfrm>
            <a:off x="8785622" y="241811"/>
            <a:ext cx="1542914" cy="51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A72F926-D47D-40A8-830A-335DF59CD5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29" y="259190"/>
            <a:ext cx="1290276" cy="51808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84D4E75-9857-4415-B959-CD1191722E37}"/>
              </a:ext>
            </a:extLst>
          </p:cNvPr>
          <p:cNvSpPr/>
          <p:nvPr/>
        </p:nvSpPr>
        <p:spPr bwMode="auto">
          <a:xfrm>
            <a:off x="0" y="6140741"/>
            <a:ext cx="12192000" cy="717259"/>
          </a:xfrm>
          <a:prstGeom prst="rect">
            <a:avLst/>
          </a:prstGeom>
          <a:gradFill flip="none" rotWithShape="1">
            <a:gsLst>
              <a:gs pos="0">
                <a:srgbClr val="0A5F75"/>
              </a:gs>
              <a:gs pos="50000">
                <a:srgbClr val="1386A3"/>
              </a:gs>
              <a:gs pos="100000">
                <a:srgbClr val="189FC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B27F5E-877D-43BB-BEAD-3AA8FA2370CA}"/>
              </a:ext>
            </a:extLst>
          </p:cNvPr>
          <p:cNvSpPr/>
          <p:nvPr/>
        </p:nvSpPr>
        <p:spPr bwMode="auto">
          <a:xfrm>
            <a:off x="0" y="6140741"/>
            <a:ext cx="12192000" cy="717259"/>
          </a:xfrm>
          <a:prstGeom prst="rect">
            <a:avLst/>
          </a:prstGeom>
          <a:gradFill flip="none" rotWithShape="1">
            <a:gsLst>
              <a:gs pos="0">
                <a:srgbClr val="531DEB"/>
              </a:gs>
              <a:gs pos="50000">
                <a:srgbClr val="9214F0"/>
              </a:gs>
              <a:gs pos="100000">
                <a:srgbClr val="CC00FF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09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EB27F5E-877D-43BB-BEAD-3AA8FA2370CA}"/>
              </a:ext>
            </a:extLst>
          </p:cNvPr>
          <p:cNvSpPr/>
          <p:nvPr/>
        </p:nvSpPr>
        <p:spPr bwMode="auto">
          <a:xfrm>
            <a:off x="8848062" y="1"/>
            <a:ext cx="3175957" cy="6858000"/>
          </a:xfrm>
          <a:prstGeom prst="rect">
            <a:avLst/>
          </a:prstGeom>
          <a:gradFill flip="none" rotWithShape="1">
            <a:gsLst>
              <a:gs pos="0">
                <a:srgbClr val="531DEB"/>
              </a:gs>
              <a:gs pos="50000">
                <a:srgbClr val="9214F0"/>
              </a:gs>
              <a:gs pos="100000">
                <a:srgbClr val="CC00FF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4767" y="442812"/>
            <a:ext cx="6432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C00FF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Экспо-</a:t>
            </a:r>
            <a:r>
              <a:rPr lang="ru-RU" sz="36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выставка стартапов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203129-396E-4140-A432-C7A2BD7E1717}"/>
              </a:ext>
            </a:extLst>
          </p:cNvPr>
          <p:cNvSpPr txBox="1"/>
          <p:nvPr/>
        </p:nvSpPr>
        <p:spPr>
          <a:xfrm>
            <a:off x="9034358" y="658429"/>
            <a:ext cx="2664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10; 20; 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C6CDC8-E173-40E0-8F82-03F30A31EFCB}"/>
              </a:ext>
            </a:extLst>
          </p:cNvPr>
          <p:cNvSpPr txBox="1"/>
          <p:nvPr/>
        </p:nvSpPr>
        <p:spPr>
          <a:xfrm>
            <a:off x="9162337" y="2190532"/>
            <a:ext cx="2792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</a:t>
            </a:r>
            <a:r>
              <a:rPr lang="ru-RU" sz="2000" b="1" dirty="0" err="1">
                <a:solidFill>
                  <a:schemeClr val="bg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туденческих</a:t>
            </a:r>
            <a:r>
              <a:rPr lang="ru-RU" sz="2000" b="1" dirty="0">
                <a:solidFill>
                  <a:schemeClr val="bg2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стартапов</a:t>
            </a:r>
            <a:endParaRPr lang="en-US" sz="2000" b="1" dirty="0">
              <a:solidFill>
                <a:schemeClr val="bg2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1EDD3A-D2B9-4FF6-89BA-69CC40508A76}"/>
              </a:ext>
            </a:extLst>
          </p:cNvPr>
          <p:cNvSpPr/>
          <p:nvPr/>
        </p:nvSpPr>
        <p:spPr>
          <a:xfrm>
            <a:off x="8970576" y="2990751"/>
            <a:ext cx="27925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 </a:t>
            </a:r>
            <a:r>
              <a:rPr lang="ru-RU" sz="2800" b="1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Экспертов</a:t>
            </a:r>
            <a:endParaRPr lang="ru-RU" b="1" dirty="0">
              <a:solidFill>
                <a:schemeClr val="bg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0B90295-3E67-43CA-9A1F-EC52429826C9}"/>
              </a:ext>
            </a:extLst>
          </p:cNvPr>
          <p:cNvGrpSpPr/>
          <p:nvPr/>
        </p:nvGrpSpPr>
        <p:grpSpPr>
          <a:xfrm>
            <a:off x="381785" y="1679377"/>
            <a:ext cx="8254965" cy="2319858"/>
            <a:chOff x="664813" y="2483581"/>
            <a:chExt cx="8237993" cy="1975442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16A6FC6D-C17C-41C6-B1CB-9B6C35D95252}"/>
                </a:ext>
              </a:extLst>
            </p:cNvPr>
            <p:cNvSpPr/>
            <p:nvPr/>
          </p:nvSpPr>
          <p:spPr>
            <a:xfrm>
              <a:off x="664816" y="2483581"/>
              <a:ext cx="142794" cy="142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E7A42CE-5486-4089-8961-FD927C0F2A32}"/>
                </a:ext>
              </a:extLst>
            </p:cNvPr>
            <p:cNvSpPr/>
            <p:nvPr/>
          </p:nvSpPr>
          <p:spPr>
            <a:xfrm>
              <a:off x="1019715" y="2700525"/>
              <a:ext cx="7883091" cy="314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latin typeface="Open Sans Light" pitchFamily="2" charset="0"/>
                  <a:ea typeface="Open Sans Light" pitchFamily="2" charset="0"/>
                  <a:cs typeface="Open Sans Light" pitchFamily="2" charset="0"/>
                </a:rPr>
                <a:t>Что происходит на мероприятии?</a:t>
              </a:r>
              <a:endParaRPr lang="en-US" b="1" dirty="0">
                <a:latin typeface="Open Sans Light" pitchFamily="2" charset="0"/>
                <a:ea typeface="Open Sans Light" pitchFamily="2" charset="0"/>
                <a:cs typeface="Open Sans Light" pitchFamily="2" charset="0"/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57141FA1-B8AC-44AF-A7CA-149E2E7F1A18}"/>
                </a:ext>
              </a:extLst>
            </p:cNvPr>
            <p:cNvSpPr/>
            <p:nvPr/>
          </p:nvSpPr>
          <p:spPr>
            <a:xfrm>
              <a:off x="664813" y="4316229"/>
              <a:ext cx="142794" cy="142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8DA5CC7-4FEE-4124-A241-185EE7F88A7C}"/>
              </a:ext>
            </a:extLst>
          </p:cNvPr>
          <p:cNvSpPr/>
          <p:nvPr/>
        </p:nvSpPr>
        <p:spPr>
          <a:xfrm>
            <a:off x="167433" y="231809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Лотерея и квест с призами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Активности на стендах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Управленческий поединок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Взаимодействие между участниками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Открытый микрофон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Обратная связь приглашенных экспертов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Open Sans" panose="020B0606030504020204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E4DA42F4-B3E8-4DCD-A20F-E78F39B36E46}"/>
              </a:ext>
            </a:extLst>
          </p:cNvPr>
          <p:cNvSpPr/>
          <p:nvPr/>
        </p:nvSpPr>
        <p:spPr>
          <a:xfrm>
            <a:off x="398522" y="4521921"/>
            <a:ext cx="151680" cy="142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BF4B687-D932-42B1-8E38-9875F50DBBC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417" y="288066"/>
            <a:ext cx="1017436" cy="1017436"/>
          </a:xfrm>
          <a:prstGeom prst="ellipse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388517-A719-4CD8-91FB-11AB4C0412D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40" y="3984622"/>
            <a:ext cx="3580473" cy="238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35A771-DE2D-4D03-BDF8-F3394FAC00B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793" y="4027186"/>
            <a:ext cx="3580433" cy="23880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4A9729-89E8-438F-93E5-40C829C6BAF8}"/>
              </a:ext>
            </a:extLst>
          </p:cNvPr>
          <p:cNvSpPr txBox="1"/>
          <p:nvPr/>
        </p:nvSpPr>
        <p:spPr>
          <a:xfrm>
            <a:off x="1398853" y="1215916"/>
            <a:ext cx="4294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Проходила 4 раза с 2023, </a:t>
            </a:r>
          </a:p>
          <a:p>
            <a:r>
              <a:rPr lang="ru-RU" dirty="0"/>
              <a:t>май, декабрь.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CAA316-39D3-4CD1-AC09-CF7A8DF98D9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84" y="1175428"/>
            <a:ext cx="3723985" cy="248265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B0EDDD-D8C2-4AC9-810F-672EAE5FD4A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406" y="4000097"/>
            <a:ext cx="3689072" cy="245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8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EB27F5E-877D-43BB-BEAD-3AA8FA2370CA}"/>
              </a:ext>
            </a:extLst>
          </p:cNvPr>
          <p:cNvSpPr/>
          <p:nvPr/>
        </p:nvSpPr>
        <p:spPr bwMode="auto">
          <a:xfrm>
            <a:off x="8752605" y="0"/>
            <a:ext cx="3175957" cy="6858000"/>
          </a:xfrm>
          <a:prstGeom prst="rect">
            <a:avLst/>
          </a:prstGeom>
          <a:gradFill flip="none" rotWithShape="1">
            <a:gsLst>
              <a:gs pos="0">
                <a:srgbClr val="531DEB"/>
              </a:gs>
              <a:gs pos="50000">
                <a:srgbClr val="9214F0"/>
              </a:gs>
              <a:gs pos="100000">
                <a:srgbClr val="CC00FF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23789" y="265666"/>
            <a:ext cx="6432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249BBA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Инвестиционный питч проектов</a:t>
            </a:r>
            <a:endParaRPr lang="ru-RU" sz="3600" b="1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203129-396E-4140-A432-C7A2BD7E1717}"/>
              </a:ext>
            </a:extLst>
          </p:cNvPr>
          <p:cNvSpPr txBox="1"/>
          <p:nvPr/>
        </p:nvSpPr>
        <p:spPr>
          <a:xfrm>
            <a:off x="8752605" y="763512"/>
            <a:ext cx="3039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ТОП -10 проектов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1EDD3A-D2B9-4FF6-89BA-69CC40508A76}"/>
              </a:ext>
            </a:extLst>
          </p:cNvPr>
          <p:cNvSpPr/>
          <p:nvPr/>
        </p:nvSpPr>
        <p:spPr>
          <a:xfrm>
            <a:off x="8871857" y="2333172"/>
            <a:ext cx="27925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 </a:t>
            </a:r>
            <a:r>
              <a:rPr lang="ru-RU" sz="2800" b="1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Экспертов</a:t>
            </a:r>
            <a:endParaRPr lang="ru-RU" b="1" dirty="0">
              <a:solidFill>
                <a:schemeClr val="bg1"/>
              </a:solidFill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0B90295-3E67-43CA-9A1F-EC52429826C9}"/>
              </a:ext>
            </a:extLst>
          </p:cNvPr>
          <p:cNvGrpSpPr/>
          <p:nvPr/>
        </p:nvGrpSpPr>
        <p:grpSpPr>
          <a:xfrm>
            <a:off x="381784" y="1679377"/>
            <a:ext cx="143091" cy="2319858"/>
            <a:chOff x="664813" y="2483581"/>
            <a:chExt cx="142797" cy="1975442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16A6FC6D-C17C-41C6-B1CB-9B6C35D95252}"/>
                </a:ext>
              </a:extLst>
            </p:cNvPr>
            <p:cNvSpPr/>
            <p:nvPr/>
          </p:nvSpPr>
          <p:spPr>
            <a:xfrm>
              <a:off x="664816" y="2483581"/>
              <a:ext cx="142794" cy="142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57141FA1-B8AC-44AF-A7CA-149E2E7F1A18}"/>
                </a:ext>
              </a:extLst>
            </p:cNvPr>
            <p:cNvSpPr/>
            <p:nvPr/>
          </p:nvSpPr>
          <p:spPr>
            <a:xfrm>
              <a:off x="664813" y="4316229"/>
              <a:ext cx="142794" cy="142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026" name="Picture 2" descr="https://downloader.disk.yandex.ru/preview/2bff7ae8bfee88ea0d0c9b77465f93d05472c508a65225d31ec92a7c1986a8fa/67ca0977/r91Eqm2ru6I38LiVEfdiUb5hf4d0wSpmKaGMohWiZWowivWdj7rfoqVTHkseHY_DmKlLEi-6gYhac9xHRmC7GQ%3D%3D?uid=0&amp;filename=5312062964293038689.jpg&amp;disposition=inline&amp;hash=&amp;limit=0&amp;content_type=image%2Fjpeg&amp;owner_uid=0&amp;tknv=v2&amp;size=1172x930">
            <a:extLst>
              <a:ext uri="{FF2B5EF4-FFF2-40B4-BE49-F238E27FC236}">
                <a16:creationId xmlns:a16="http://schemas.microsoft.com/office/drawing/2014/main" id="{7319A1E3-6EA0-4B98-BECD-94C54A7ED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5" y="3428999"/>
            <a:ext cx="7892570" cy="325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ownloader.disk.yandex.ru/preview/84db4e69dd0085522b42554bba37d35147ad77679e5c1a8d0b086aa946c87596/67ca0977/W16LLPH0jdSky6AlmpUp6BIM0XadX-z1A7XgRY2PBfipM-bj97Kj_kspe2RQICO_7XyzxJiFG9lBdZLdQZk3VA%3D%3D?uid=0&amp;filename=5312192547751325283.jpg&amp;disposition=inline&amp;hash=&amp;limit=0&amp;content_type=image%2Fjpeg&amp;owner_uid=0&amp;tknv=v2&amp;size=1172x930">
            <a:extLst>
              <a:ext uri="{FF2B5EF4-FFF2-40B4-BE49-F238E27FC236}">
                <a16:creationId xmlns:a16="http://schemas.microsoft.com/office/drawing/2014/main" id="{BDF638B6-35D8-4566-8C17-AD001980D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75" y="1465995"/>
            <a:ext cx="3805340" cy="285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ownloader.disk.yandex.ru/preview/e6a409a60c47fff971fc65b1cfc2ca5695193030dd3b011ada8a15d3ea930705/67ca0978/I1Nia9IX0Zf9sc7k3IldrJtrpn4G6j1ALHcOyVcsoXOjXcMezbtWLqOhuw3UqyWD7b81QcEY2rZA92NHJnBlDg%3D%3D?uid=0&amp;filename=5312468868767279959.jpg&amp;disposition=inline&amp;hash=&amp;limit=0&amp;content_type=image%2Fjpeg&amp;owner_uid=0&amp;tknv=v2&amp;size=1172x930">
            <a:extLst>
              <a:ext uri="{FF2B5EF4-FFF2-40B4-BE49-F238E27FC236}">
                <a16:creationId xmlns:a16="http://schemas.microsoft.com/office/drawing/2014/main" id="{35E15933-0756-4035-B54F-D0A56C5B4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5" y="1465995"/>
            <a:ext cx="3805340" cy="285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downloader.disk.yandex.ru/preview/5dfad5117ec6836f95e8d09a5eb0d42b5e61417cacd835985bbd3d59efbc6ba2/67ca0978/yM7AK0O9GLEMrHxF1Bx6HL4S1Yr9Q3ftLmiAf7AId3161t-HzlbTbrbJWoTbJ2VJzDxMB7Vhu5uf_witVrBzGw%3D%3D?uid=0&amp;filename=5312308937070078685.jpg&amp;disposition=inline&amp;hash=&amp;limit=0&amp;content_type=image%2Fjpeg&amp;owner_uid=0&amp;tknv=v2&amp;size=1172x930">
            <a:extLst>
              <a:ext uri="{FF2B5EF4-FFF2-40B4-BE49-F238E27FC236}">
                <a16:creationId xmlns:a16="http://schemas.microsoft.com/office/drawing/2014/main" id="{1CF2D2AD-BEC7-49CA-85F5-FEF232EDB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441" y="3252654"/>
            <a:ext cx="257333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C70164-D844-435B-AB2C-3B6DA9819F71}"/>
              </a:ext>
            </a:extLst>
          </p:cNvPr>
          <p:cNvSpPr txBox="1"/>
          <p:nvPr/>
        </p:nvSpPr>
        <p:spPr>
          <a:xfrm>
            <a:off x="4839202" y="1020536"/>
            <a:ext cx="236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 февраля 2025</a:t>
            </a:r>
          </a:p>
        </p:txBody>
      </p:sp>
    </p:spTree>
    <p:extLst>
      <p:ext uri="{BB962C8B-B14F-4D97-AF65-F5344CB8AC3E}">
        <p14:creationId xmlns:p14="http://schemas.microsoft.com/office/powerpoint/2010/main" val="32186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D47E9-9544-4008-B19E-19FCD42FD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4255" y="236489"/>
            <a:ext cx="8123582" cy="1079568"/>
          </a:xfrm>
        </p:spPr>
        <p:txBody>
          <a:bodyPr>
            <a:normAutofit fontScale="92500" lnSpcReduction="20000"/>
          </a:bodyPr>
          <a:lstStyle/>
          <a:p>
            <a:r>
              <a:rPr lang="ru-RU" sz="4400" b="1" dirty="0">
                <a:solidFill>
                  <a:srgbClr val="CC00FF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Состав</a:t>
            </a:r>
            <a:r>
              <a:rPr lang="ru-RU" sz="4400" b="1" dirty="0">
                <a:solidFill>
                  <a:srgbClr val="249BBA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 </a:t>
            </a:r>
            <a:r>
              <a:rPr lang="ru-RU" sz="44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организационной команды</a:t>
            </a:r>
            <a:endParaRPr lang="en-US" sz="4400" b="1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B85F9B5-07E6-43B2-BEB0-A5816D1BE1B4}"/>
              </a:ext>
            </a:extLst>
          </p:cNvPr>
          <p:cNvSpPr>
            <a:spLocks/>
          </p:cNvSpPr>
          <p:nvPr/>
        </p:nvSpPr>
        <p:spPr bwMode="auto">
          <a:xfrm flipV="1">
            <a:off x="6371806" y="3190644"/>
            <a:ext cx="6852006" cy="3722914"/>
          </a:xfrm>
          <a:custGeom>
            <a:avLst/>
            <a:gdLst>
              <a:gd name="T0" fmla="*/ 0 w 1470"/>
              <a:gd name="T1" fmla="*/ 0 h 798"/>
              <a:gd name="T2" fmla="*/ 76 w 1470"/>
              <a:gd name="T3" fmla="*/ 142 h 798"/>
              <a:gd name="T4" fmla="*/ 388 w 1470"/>
              <a:gd name="T5" fmla="*/ 180 h 798"/>
              <a:gd name="T6" fmla="*/ 598 w 1470"/>
              <a:gd name="T7" fmla="*/ 477 h 798"/>
              <a:gd name="T8" fmla="*/ 1221 w 1470"/>
              <a:gd name="T9" fmla="*/ 735 h 798"/>
              <a:gd name="T10" fmla="*/ 1470 w 1470"/>
              <a:gd name="T11" fmla="*/ 591 h 798"/>
              <a:gd name="T12" fmla="*/ 1470 w 1470"/>
              <a:gd name="T13" fmla="*/ 0 h 798"/>
              <a:gd name="T14" fmla="*/ 0 w 1470"/>
              <a:gd name="T1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70" h="798">
                <a:moveTo>
                  <a:pt x="0" y="0"/>
                </a:moveTo>
                <a:cubicBezTo>
                  <a:pt x="4" y="57"/>
                  <a:pt x="29" y="112"/>
                  <a:pt x="76" y="142"/>
                </a:cubicBezTo>
                <a:cubicBezTo>
                  <a:pt x="166" y="198"/>
                  <a:pt x="289" y="143"/>
                  <a:pt x="388" y="180"/>
                </a:cubicBezTo>
                <a:cubicBezTo>
                  <a:pt x="505" y="224"/>
                  <a:pt x="538" y="368"/>
                  <a:pt x="598" y="477"/>
                </a:cubicBezTo>
                <a:cubicBezTo>
                  <a:pt x="714" y="690"/>
                  <a:pt x="987" y="798"/>
                  <a:pt x="1221" y="735"/>
                </a:cubicBezTo>
                <a:cubicBezTo>
                  <a:pt x="1315" y="710"/>
                  <a:pt x="1400" y="659"/>
                  <a:pt x="1470" y="591"/>
                </a:cubicBezTo>
                <a:cubicBezTo>
                  <a:pt x="1470" y="0"/>
                  <a:pt x="1470" y="0"/>
                  <a:pt x="147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2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5CD5DCB-B2B7-46A1-8F34-AA7AB0420DFA}"/>
              </a:ext>
            </a:extLst>
          </p:cNvPr>
          <p:cNvGrpSpPr/>
          <p:nvPr/>
        </p:nvGrpSpPr>
        <p:grpSpPr>
          <a:xfrm>
            <a:off x="617251" y="1254020"/>
            <a:ext cx="10957498" cy="4801517"/>
            <a:chOff x="348915" y="1038386"/>
            <a:chExt cx="12134612" cy="531732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2792118" y="4311485"/>
              <a:ext cx="1857460" cy="11929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kern="1200" spc="-80" dirty="0">
                  <a:solidFill>
                    <a:srgbClr val="CC00FF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</a:rPr>
                <a:t>Зам. проректора по инновациям</a:t>
              </a:r>
              <a:endParaRPr lang="ru-RU" sz="1600" dirty="0">
                <a:solidFill>
                  <a:srgbClr val="CC00FF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endParaRPr>
            </a:p>
            <a:p>
              <a:r>
                <a:rPr lang="ru-RU" sz="1600" dirty="0">
                  <a:latin typeface="Open Sans Light" pitchFamily="2" charset="0"/>
                  <a:ea typeface="Open Sans Light" pitchFamily="2" charset="0"/>
                  <a:cs typeface="Open Sans Light" pitchFamily="2" charset="0"/>
                </a:rPr>
                <a:t>Лосев Антон Алексеевич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747197" y="1635709"/>
              <a:ext cx="1865963" cy="17382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kern="1200" spc="-80" dirty="0">
                  <a:solidFill>
                    <a:srgbClr val="CC00FF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</a:rPr>
                <a:t>Директор Бизнес-инкубатора</a:t>
              </a:r>
              <a:endParaRPr lang="ru-RU" sz="1600" dirty="0">
                <a:solidFill>
                  <a:srgbClr val="CC00FF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endParaRPr>
            </a:p>
            <a:p>
              <a:r>
                <a:rPr lang="ru-RU" sz="1600" dirty="0">
                  <a:latin typeface="Open Sans Light" pitchFamily="2" charset="0"/>
                  <a:ea typeface="Open Sans Light" pitchFamily="2" charset="0"/>
                  <a:cs typeface="Open Sans Light" pitchFamily="2" charset="0"/>
                </a:rPr>
                <a:t>Ткачева </a:t>
              </a:r>
            </a:p>
            <a:p>
              <a:r>
                <a:rPr lang="ru-RU" sz="1600" dirty="0">
                  <a:latin typeface="Open Sans Light" pitchFamily="2" charset="0"/>
                  <a:ea typeface="Open Sans Light" pitchFamily="2" charset="0"/>
                  <a:cs typeface="Open Sans Light" pitchFamily="2" charset="0"/>
                </a:rPr>
                <a:t>Полина Артуровна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887058" y="4365678"/>
              <a:ext cx="1702816" cy="14940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spc="-80" dirty="0">
                  <a:solidFill>
                    <a:srgbClr val="CC00FF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Arial"/>
                </a:rPr>
                <a:t>Руководитель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spc="-80" dirty="0">
                  <a:solidFill>
                    <a:srgbClr val="CC00FF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Arial"/>
                </a:rPr>
                <a:t>Стартап-студии</a:t>
              </a:r>
              <a:endParaRPr lang="en-US" sz="1600" b="1" spc="-80" dirty="0">
                <a:solidFill>
                  <a:srgbClr val="CC00FF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Arial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spc="-80" dirty="0">
                  <a:latin typeface="Open Sans Light" pitchFamily="2" charset="0"/>
                  <a:ea typeface="Open Sans Light" pitchFamily="2" charset="0"/>
                  <a:cs typeface="Open Sans Light" pitchFamily="2" charset="0"/>
                  <a:sym typeface="Arial"/>
                </a:rPr>
                <a:t>Стукалова Елена, к.э.н.</a:t>
              </a:r>
              <a:endParaRPr lang="en-US" sz="1600" dirty="0">
                <a:latin typeface="Open Sans Light" pitchFamily="2" charset="0"/>
                <a:ea typeface="Open Sans Light" pitchFamily="2" charset="0"/>
                <a:cs typeface="Open Sans Light" pitchFamily="2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0767090" y="1248306"/>
              <a:ext cx="1716437" cy="17524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spc="-80" dirty="0">
                  <a:solidFill>
                    <a:srgbClr val="CC00FF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</a:rPr>
                <a:t>Зам. Директора бизнес-инкубатора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dirty="0">
                  <a:latin typeface="Open Sans Light" pitchFamily="2" charset="0"/>
                  <a:ea typeface="Open Sans Light" pitchFamily="2" charset="0"/>
                  <a:cs typeface="Open Sans Light" pitchFamily="2" charset="0"/>
                </a:rPr>
                <a:t>Герасимова Екатерина Юрьевна</a:t>
              </a:r>
            </a:p>
          </p:txBody>
        </p:sp>
        <p:pic>
          <p:nvPicPr>
            <p:cNvPr id="41" name="Picture 4" descr="https://lh4.googleusercontent.com/ORjOGhZ1W7pvu32YhBMtKb34S1ptA3JPsSmYkM38NcLT350oVSssZnBhzsIZQS42kXal770ycQeX48T9KWQ-HoGOGdvBq6fgMPbXwu_PV99lpeZzYSpl9g56FH16llUwI2778C5kssqFzwy-vbg6z17phe_XeHQZsP925nUcFVD-RxRkzbRjqduDiQyYvMf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7244" y="1317008"/>
              <a:ext cx="2255709" cy="2255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0" descr="https://lh4.googleusercontent.com/36LEsL31JIiW96skN6TJWjORxNLf97MUX8XJFCY7x_MZKcf1aEL18UrYh-ygo345qXh8haEp4XFk7_yD4sYF1Dg5jFHKPcqP6Fp_SREEjTJc9C5wxeN6R4z4lUuv00K7HIhYSu-v2oa4_ct8f12LehHAhXpvb0SmJ0LL2wLwFDDfOQkA0Pu6xG1pCfHw6Cn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923" y="3878625"/>
              <a:ext cx="2365591" cy="2346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E97D40DD-5771-4B5D-9D89-B859AA284F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148" t="10034" r="9015" b="32372"/>
            <a:stretch/>
          </p:blipFill>
          <p:spPr>
            <a:xfrm>
              <a:off x="4520244" y="3878625"/>
              <a:ext cx="2316901" cy="247708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4740356-2B51-4286-9E77-FC4D01456138}"/>
                </a:ext>
              </a:extLst>
            </p:cNvPr>
            <p:cNvSpPr txBox="1"/>
            <p:nvPr/>
          </p:nvSpPr>
          <p:spPr>
            <a:xfrm>
              <a:off x="10711022" y="4451936"/>
              <a:ext cx="1592826" cy="1227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C00FF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</a:rPr>
                <a:t>Специалист</a:t>
              </a:r>
            </a:p>
            <a:p>
              <a:r>
                <a:rPr lang="ru-RU" sz="1600" dirty="0">
                  <a:latin typeface="Open Sans Light" pitchFamily="2" charset="0"/>
                  <a:ea typeface="Open Sans Light" pitchFamily="2" charset="0"/>
                  <a:cs typeface="Open Sans Light" pitchFamily="2" charset="0"/>
                </a:rPr>
                <a:t>Васильев</a:t>
              </a:r>
            </a:p>
            <a:p>
              <a:r>
                <a:rPr lang="ru-RU" sz="1600" dirty="0">
                  <a:latin typeface="Open Sans Light" pitchFamily="2" charset="0"/>
                  <a:ea typeface="Open Sans Light" pitchFamily="2" charset="0"/>
                  <a:cs typeface="Open Sans Light" pitchFamily="2" charset="0"/>
                </a:rPr>
                <a:t>Иван</a:t>
              </a:r>
            </a:p>
            <a:p>
              <a:r>
                <a:rPr lang="ru-RU" sz="1600" dirty="0">
                  <a:latin typeface="Open Sans Light" pitchFamily="2" charset="0"/>
                  <a:ea typeface="Open Sans Light" pitchFamily="2" charset="0"/>
                  <a:cs typeface="Open Sans Light" pitchFamily="2" charset="0"/>
                </a:rPr>
                <a:t>Алексеевич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133DF771-DABF-4AC6-AFE8-9A71CFCB5076}"/>
                </a:ext>
              </a:extLst>
            </p:cNvPr>
            <p:cNvSpPr/>
            <p:nvPr/>
          </p:nvSpPr>
          <p:spPr>
            <a:xfrm>
              <a:off x="2803904" y="1807851"/>
              <a:ext cx="1857460" cy="11929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spc="-80" dirty="0">
                  <a:solidFill>
                    <a:srgbClr val="CC00FF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</a:rPr>
                <a:t>П</a:t>
              </a:r>
              <a:r>
                <a:rPr lang="ru-RU" sz="1600" b="1" kern="1200" spc="-80" dirty="0">
                  <a:solidFill>
                    <a:srgbClr val="CC00FF"/>
                  </a:solidFill>
                  <a:latin typeface="Open Sans Light" pitchFamily="2" charset="0"/>
                  <a:ea typeface="Open Sans Light" pitchFamily="2" charset="0"/>
                  <a:cs typeface="Open Sans Light" pitchFamily="2" charset="0"/>
                </a:rPr>
                <a:t>роректор по инновациям</a:t>
              </a:r>
              <a:endParaRPr lang="ru-RU" sz="1600" dirty="0">
                <a:solidFill>
                  <a:srgbClr val="CC00FF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endParaRPr>
            </a:p>
            <a:p>
              <a:r>
                <a:rPr lang="ru-RU" sz="1600" dirty="0">
                  <a:latin typeface="Open Sans Light" pitchFamily="2" charset="0"/>
                  <a:ea typeface="Open Sans Light" pitchFamily="2" charset="0"/>
                  <a:cs typeface="Open Sans Light" pitchFamily="2" charset="0"/>
                </a:rPr>
                <a:t>Поляков Юрий Дмитриевич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E34C42F5-EFF8-4B47-9BD9-642CFE5CFE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0169"/>
            <a:stretch/>
          </p:blipFill>
          <p:spPr>
            <a:xfrm>
              <a:off x="348915" y="1038386"/>
              <a:ext cx="2418599" cy="2533380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F3BFA7-AE3D-4970-8472-E678EE6BA1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t="3677" r="6937" b="16857"/>
          <a:stretch/>
        </p:blipFill>
        <p:spPr>
          <a:xfrm>
            <a:off x="7998822" y="3799029"/>
            <a:ext cx="1893212" cy="22367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C42483-8110-4FC0-B701-8472A1BC8F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6098" y="1505614"/>
            <a:ext cx="2005708" cy="200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3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698</TotalTime>
  <Words>518</Words>
  <Application>Microsoft Office PowerPoint</Application>
  <PresentationFormat>Широкоэкранный</PresentationFormat>
  <Paragraphs>123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Open Sans</vt:lpstr>
      <vt:lpstr>Open Sans Light</vt:lpstr>
      <vt:lpstr>Verdana</vt:lpstr>
      <vt:lpstr>Wingdings</vt:lpstr>
      <vt:lpstr>Wingdings 3</vt:lpstr>
      <vt:lpstr>Тема Office</vt:lpstr>
      <vt:lpstr>Предпринимательская экосистема</vt:lpstr>
      <vt:lpstr>Предпринимательская экосистема</vt:lpstr>
      <vt:lpstr>«Клиентский путь» стартапера</vt:lpstr>
      <vt:lpstr>Количество защит в формате ВКРС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Предложения для сотрудничества с банками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Предпринимательская экосистема</dc:title>
  <dc:creator>Стукалова Елена</dc:creator>
  <cp:lastModifiedBy>Стукалова Елена</cp:lastModifiedBy>
  <cp:revision>85</cp:revision>
  <dcterms:created xsi:type="dcterms:W3CDTF">2025-03-06T11:05:07Z</dcterms:created>
  <dcterms:modified xsi:type="dcterms:W3CDTF">2025-06-19T10:30:41Z</dcterms:modified>
</cp:coreProperties>
</file>