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7" r:id="rId1"/>
  </p:sldMasterIdLst>
  <p:notesMasterIdLst>
    <p:notesMasterId r:id="rId17"/>
  </p:notesMasterIdLst>
  <p:sldIdLst>
    <p:sldId id="304" r:id="rId2"/>
    <p:sldId id="494" r:id="rId3"/>
    <p:sldId id="488" r:id="rId4"/>
    <p:sldId id="489" r:id="rId5"/>
    <p:sldId id="495" r:id="rId6"/>
    <p:sldId id="490" r:id="rId7"/>
    <p:sldId id="491" r:id="rId8"/>
    <p:sldId id="492" r:id="rId9"/>
    <p:sldId id="493" r:id="rId10"/>
    <p:sldId id="496" r:id="rId11"/>
    <p:sldId id="476" r:id="rId12"/>
    <p:sldId id="497" r:id="rId13"/>
    <p:sldId id="498" r:id="rId14"/>
    <p:sldId id="499" r:id="rId15"/>
    <p:sldId id="274" r:id="rId16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1143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2286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3429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4572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5715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6858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8001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914400" algn="ctr" defTabSz="41275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55" autoAdjust="0"/>
    <p:restoredTop sz="96296" autoAdjust="0"/>
  </p:normalViewPr>
  <p:slideViewPr>
    <p:cSldViewPr snapToGrid="0">
      <p:cViewPr varScale="1">
        <p:scale>
          <a:sx n="89" d="100"/>
          <a:sy n="89" d="100"/>
        </p:scale>
        <p:origin x="176" y="10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Google%20Drive/FLASH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Downloads/VDS_god_OKVED2_s_2011-2024-3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&#1058;&#1088;&#1091;&#1076;/&#1055;&#1088;&#1086;&#1080;&#1079;&#1074;&#1086;&#1076;&#1080;&#1090;&#1077;&#1083;&#1100;&#1085;&#1086;&#1089;&#1090;&#1100;%20&#1057;&#1064;&#1040;,%20&#1045;&#1057;,%20&#1056;&#1086;&#1089;&#1089;&#1080;&#1103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&#1058;&#1088;&#1091;&#1076;/&#1055;&#1088;&#1086;&#1080;&#1079;&#1074;&#1086;&#1076;&#1080;&#1090;&#1077;&#1083;&#1100;&#1085;&#1086;&#1089;&#1090;&#1100;%20&#1057;&#1064;&#1040;,%20&#1045;&#1057;,%20&#1056;&#1086;&#1089;&#1089;&#1080;&#1103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9;&#1095;&#1077;&#1085;&#1099;&#1080;&#774;%20&#1057;&#1086;&#1074;&#1077;&#1090;,%20&#1057;&#1077;&#1084;&#1080;&#1085;&#1072;&#1088;&#1099;,%20&#1050;&#1086;&#1085;&#1092;&#1077;&#1088;&#1077;&#1085;&#1094;&#1080;&#1080;/&#1040;&#1041;&#1056;%2029%20&#1072;&#1087;&#1088;&#1077;&#1083;&#1103;%202025/&#1052;&#1072;&#1090;&#1088;&#1080;&#1094;&#1072;-&#1089;&#1094;&#1077;&#1085;&#1072;&#1088;&#1080;&#1080;%2016.04.2025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9;&#1095;&#1077;&#1085;&#1099;&#1080;&#774;%20&#1057;&#1086;&#1074;&#1077;&#1090;,%20&#1057;&#1077;&#1084;&#1080;&#1085;&#1072;&#1088;&#1099;,%20&#1050;&#1086;&#1085;&#1092;&#1077;&#1088;&#1077;&#1085;&#1094;&#1080;&#1080;/&#1040;&#1041;&#1056;%2029%20&#1072;&#1087;&#1088;&#1077;&#1083;&#1103;%202025/&#1052;&#1072;&#1090;&#1088;&#1080;&#1094;&#1072;-&#1089;&#1094;&#1077;&#1085;&#1072;&#1088;&#1080;&#1080;%2016.04.2025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9;&#1095;&#1077;&#1085;&#1099;&#1080;&#774;%20&#1057;&#1086;&#1074;&#1077;&#1090;,%20&#1057;&#1077;&#1084;&#1080;&#1085;&#1072;&#1088;&#1099;,%20&#1050;&#1086;&#1085;&#1092;&#1077;&#1088;&#1077;&#1085;&#1094;&#1080;&#1080;/&#1040;&#1041;&#1056;%2029%20&#1072;&#1087;&#1088;&#1077;&#1083;&#1103;%202025/&#1052;&#1072;&#1090;&#1088;&#1080;&#1094;&#1072;-&#1089;&#1094;&#1077;&#1085;&#1072;&#1088;&#1080;&#1080;%2016.04.2025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Google%20Drive/FLASH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9;&#1095;&#1077;&#1085;&#1099;&#1080;&#774;%20&#1057;&#1086;&#1074;&#1077;&#1090;,%20&#1057;&#1077;&#1084;&#1080;&#1085;&#1072;&#1088;&#1099;,%20&#1050;&#1086;&#1085;&#1092;&#1077;&#1088;&#1077;&#1085;&#1094;&#1080;&#1080;/&#1040;&#1041;&#1056;%2029%20&#1072;&#1087;&#1088;&#1077;&#1083;&#1103;%202025/&#1052;&#1072;&#1090;&#1088;&#1080;&#1094;&#1072;-&#1089;&#1094;&#1077;&#1085;&#1072;&#1088;&#1080;&#1080;%2016.04.2025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Google%20Drive/FLASH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RCQM/MDB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&#1058;&#1088;&#1091;&#1076;/&#1056;&#1072;&#1089;&#1095;&#1077;&#1090;%20&#1079;&#1072;&#1085;&#1103;&#1090;&#1086;&#1089;&#1090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RCQM/MDB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RCQM/MDB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51;&#1077;&#1082;&#1094;&#1080;&#1080;/&#1051;&#1077;&#1082;&#1094;&#1080;&#1080;%202016%20&#1101;&#1082;%20&#1084;&#1086;&#1076;&#1077;&#1083;&#1080;%20&#1074;&#1074;&#1086;&#1076;&#1085;&#1072;&#1103;/RUMM2022/RussianMacroModel_17Feb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shagusev/&#1048;&#1053;&#1055;%20II/&#1043;&#1072;&#1079;&#1087;&#1088;&#1086;&#1084;&#1085;&#1077;&#1092;&#1090;&#1100;%202024/CAB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ВВП, % г/г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6.6646954187967941E-2"/>
          <c:y val="9.8274428635599931E-2"/>
          <c:w val="0.84177353110446407"/>
          <c:h val="0.7318425369596887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Charts!$D$1</c:f>
              <c:strCache>
                <c:ptCount val="1"/>
                <c:pt idx="0">
                  <c:v>ВВП, %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50800"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numRef>
              <c:f>Charts!$A$5:$A$32</c:f>
              <c:numCache>
                <c:formatCode>General</c:formatCode>
                <c:ptCount val="2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 formatCode="0">
                  <c:v>2022</c:v>
                </c:pt>
                <c:pt idx="26">
                  <c:v>2023</c:v>
                </c:pt>
                <c:pt idx="27">
                  <c:v>2024</c:v>
                </c:pt>
              </c:numCache>
            </c:numRef>
          </c:cat>
          <c:val>
            <c:numRef>
              <c:f>Charts!$D$5:$D$32</c:f>
              <c:numCache>
                <c:formatCode>0.0</c:formatCode>
                <c:ptCount val="28"/>
                <c:pt idx="0">
                  <c:v>1.3811442895057269</c:v>
                </c:pt>
                <c:pt idx="1">
                  <c:v>-5.3448636632507203</c:v>
                </c:pt>
                <c:pt idx="2">
                  <c:v>6.3510995926194767</c:v>
                </c:pt>
                <c:pt idx="3">
                  <c:v>10.045658073301311</c:v>
                </c:pt>
                <c:pt idx="4">
                  <c:v>5.0911187921120984</c:v>
                </c:pt>
                <c:pt idx="5">
                  <c:v>4.4252883050405387</c:v>
                </c:pt>
                <c:pt idx="6">
                  <c:v>7.2956140639931562</c:v>
                </c:pt>
                <c:pt idx="7">
                  <c:v>7.1759330350896704</c:v>
                </c:pt>
                <c:pt idx="8">
                  <c:v>6.3764415208960941</c:v>
                </c:pt>
                <c:pt idx="9">
                  <c:v>8.1534248215381382</c:v>
                </c:pt>
                <c:pt idx="10">
                  <c:v>8.5350329047505795</c:v>
                </c:pt>
                <c:pt idx="11">
                  <c:v>5.2477517102810936</c:v>
                </c:pt>
                <c:pt idx="12">
                  <c:v>-7.8208582060624963</c:v>
                </c:pt>
                <c:pt idx="13">
                  <c:v>4.5037136714622932</c:v>
                </c:pt>
                <c:pt idx="14">
                  <c:v>4.264351570084159</c:v>
                </c:pt>
                <c:pt idx="15">
                  <c:v>4.024086157179724</c:v>
                </c:pt>
                <c:pt idx="16">
                  <c:v>1.7554221491628397</c:v>
                </c:pt>
                <c:pt idx="17">
                  <c:v>0.73626722140376444</c:v>
                </c:pt>
                <c:pt idx="18">
                  <c:v>-1.9727192264298594</c:v>
                </c:pt>
                <c:pt idx="19">
                  <c:v>0.19367113069873199</c:v>
                </c:pt>
                <c:pt idx="20">
                  <c:v>1.8267052754919604</c:v>
                </c:pt>
                <c:pt idx="21">
                  <c:v>2.8063408204664881</c:v>
                </c:pt>
                <c:pt idx="22">
                  <c:v>2.1980757138198044</c:v>
                </c:pt>
                <c:pt idx="23">
                  <c:v>-2.6536544969544593</c:v>
                </c:pt>
                <c:pt idx="24">
                  <c:v>5.866491772519808</c:v>
                </c:pt>
                <c:pt idx="25">
                  <c:v>-1.4358671729420678</c:v>
                </c:pt>
                <c:pt idx="26">
                  <c:v>4.0830088235057787</c:v>
                </c:pt>
                <c:pt idx="27">
                  <c:v>4.0998788463559634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6-D046-86E7-9003F719B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0042032"/>
        <c:axId val="1830102656"/>
      </c:barChart>
      <c:catAx>
        <c:axId val="183004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102656"/>
        <c:crosses val="autoZero"/>
        <c:auto val="1"/>
        <c:lblAlgn val="ctr"/>
        <c:lblOffset val="100"/>
        <c:noMultiLvlLbl val="0"/>
      </c:catAx>
      <c:valAx>
        <c:axId val="1830102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042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/>
              <a:t>Торговый баланс и приобретение</a:t>
            </a:r>
            <a:r>
              <a:rPr lang="ru-RU" sz="1000" baseline="0"/>
              <a:t> иностранных финансовых активов, % к ВВП</a:t>
            </a:r>
            <a:endParaRPr lang="en-GB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Charts!$BR$2</c:f>
              <c:strCache>
                <c:ptCount val="1"/>
                <c:pt idx="0">
                  <c:v>Торговый баланс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numRef>
              <c:f>Charts!$A$3:$A$32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 formatCode="0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Charts!$BR$3:$BR$32</c:f>
              <c:numCache>
                <c:formatCode>0.0</c:formatCode>
                <c:ptCount val="30"/>
                <c:pt idx="0">
                  <c:v>2.6697289737414631</c:v>
                </c:pt>
                <c:pt idx="1">
                  <c:v>3.9441834294669844</c:v>
                </c:pt>
                <c:pt idx="2">
                  <c:v>2.0280578392957747</c:v>
                </c:pt>
                <c:pt idx="3">
                  <c:v>4.5017079664495707</c:v>
                </c:pt>
                <c:pt idx="4">
                  <c:v>15.298059095799424</c:v>
                </c:pt>
                <c:pt idx="5">
                  <c:v>20.040795334414874</c:v>
                </c:pt>
                <c:pt idx="6">
                  <c:v>12.119478148723715</c:v>
                </c:pt>
                <c:pt idx="7">
                  <c:v>10.074916330942401</c:v>
                </c:pt>
                <c:pt idx="8">
                  <c:v>10.848007385417228</c:v>
                </c:pt>
                <c:pt idx="9">
                  <c:v>12.240221816110294</c:v>
                </c:pt>
                <c:pt idx="10">
                  <c:v>13.685525215930769</c:v>
                </c:pt>
                <c:pt idx="11">
                  <c:v>12.49980225643046</c:v>
                </c:pt>
                <c:pt idx="12">
                  <c:v>8.2118054931064748</c:v>
                </c:pt>
                <c:pt idx="13">
                  <c:v>9.4653980865452763</c:v>
                </c:pt>
                <c:pt idx="14">
                  <c:v>7.8215819427586997</c:v>
                </c:pt>
                <c:pt idx="15">
                  <c:v>7.9266474106848763</c:v>
                </c:pt>
                <c:pt idx="16">
                  <c:v>7.9865214655757093</c:v>
                </c:pt>
                <c:pt idx="17">
                  <c:v>6.5696042064417366</c:v>
                </c:pt>
                <c:pt idx="18">
                  <c:v>5.3351578247015556</c:v>
                </c:pt>
                <c:pt idx="19">
                  <c:v>6.4903949744177014</c:v>
                </c:pt>
                <c:pt idx="20">
                  <c:v>8.1589657019490875</c:v>
                </c:pt>
                <c:pt idx="21">
                  <c:v>5.1892818889029328</c:v>
                </c:pt>
                <c:pt idx="22">
                  <c:v>5.2874365127232981</c:v>
                </c:pt>
                <c:pt idx="23">
                  <c:v>9.9543417979897058</c:v>
                </c:pt>
                <c:pt idx="24">
                  <c:v>7.6398159876792295</c:v>
                </c:pt>
                <c:pt idx="25">
                  <c:v>5.1339091749116337</c:v>
                </c:pt>
                <c:pt idx="26">
                  <c:v>9.4453935572998322</c:v>
                </c:pt>
                <c:pt idx="27">
                  <c:v>12.615638794965877</c:v>
                </c:pt>
                <c:pt idx="28">
                  <c:v>4.1436345695287233</c:v>
                </c:pt>
                <c:pt idx="29">
                  <c:v>4.3994360275030022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00-3546-83E6-14958FE93B13}"/>
            </c:ext>
          </c:extLst>
        </c:ser>
        <c:ser>
          <c:idx val="0"/>
          <c:order val="1"/>
          <c:tx>
            <c:strRef>
              <c:f>Charts!$BX$2</c:f>
              <c:strCache>
                <c:ptCount val="1"/>
                <c:pt idx="0">
                  <c:v>Приобретение иностранных активов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Charts!$A$3:$A$32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 formatCode="0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Charts!$BX$3:$BX$32</c:f>
              <c:numCache>
                <c:formatCode>0.0</c:formatCode>
                <c:ptCount val="30"/>
                <c:pt idx="0">
                  <c:v>0.84379432421801503</c:v>
                </c:pt>
                <c:pt idx="1">
                  <c:v>7.4509259433224653</c:v>
                </c:pt>
                <c:pt idx="2">
                  <c:v>5.9091527953430703</c:v>
                </c:pt>
                <c:pt idx="3">
                  <c:v>6.0470451739015525</c:v>
                </c:pt>
                <c:pt idx="4">
                  <c:v>7.7748003665890506</c:v>
                </c:pt>
                <c:pt idx="5">
                  <c:v>8.094650066210745</c:v>
                </c:pt>
                <c:pt idx="6">
                  <c:v>0.77222905443197087</c:v>
                </c:pt>
                <c:pt idx="7">
                  <c:v>0.75294294701713327</c:v>
                </c:pt>
                <c:pt idx="8">
                  <c:v>6.242405251337499</c:v>
                </c:pt>
                <c:pt idx="9">
                  <c:v>7.3710383617661126</c:v>
                </c:pt>
                <c:pt idx="10">
                  <c:v>8.0748533246655825</c:v>
                </c:pt>
                <c:pt idx="11">
                  <c:v>7.4216931598289628</c:v>
                </c:pt>
                <c:pt idx="12">
                  <c:v>8.6562899608652852</c:v>
                </c:pt>
                <c:pt idx="13">
                  <c:v>14.456201415011037</c:v>
                </c:pt>
                <c:pt idx="14">
                  <c:v>2.8413075560834251</c:v>
                </c:pt>
                <c:pt idx="15">
                  <c:v>4.3579324735300657</c:v>
                </c:pt>
                <c:pt idx="16">
                  <c:v>7.0198324763984132</c:v>
                </c:pt>
                <c:pt idx="17">
                  <c:v>5.348525122064884</c:v>
                </c:pt>
                <c:pt idx="18">
                  <c:v>7.4418299762083908</c:v>
                </c:pt>
                <c:pt idx="19">
                  <c:v>3.9483943716996026</c:v>
                </c:pt>
                <c:pt idx="20">
                  <c:v>-0.25934344796304265</c:v>
                </c:pt>
                <c:pt idx="21">
                  <c:v>0.36677717506552798</c:v>
                </c:pt>
                <c:pt idx="22">
                  <c:v>0.94405688573138191</c:v>
                </c:pt>
                <c:pt idx="23">
                  <c:v>2.5343106861512905</c:v>
                </c:pt>
                <c:pt idx="24">
                  <c:v>1.5156377500179994</c:v>
                </c:pt>
                <c:pt idx="25">
                  <c:v>0.89347233503928181</c:v>
                </c:pt>
                <c:pt idx="26">
                  <c:v>5.7074981804606688</c:v>
                </c:pt>
                <c:pt idx="27">
                  <c:v>4.7459939506201998</c:v>
                </c:pt>
                <c:pt idx="28">
                  <c:v>2.113860821479673</c:v>
                </c:pt>
                <c:pt idx="29">
                  <c:v>3.179424356010573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00-3546-83E6-14958FE93B13}"/>
            </c:ext>
          </c:extLst>
        </c:ser>
        <c:ser>
          <c:idx val="2"/>
          <c:order val="2"/>
          <c:tx>
            <c:strRef>
              <c:f>Charts!$BT$2</c:f>
              <c:strCache>
                <c:ptCount val="1"/>
                <c:pt idx="0">
                  <c:v>Доля импорта в ВВП, %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Charts!$A$3:$A$32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 formatCode="0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Charts!$BT$3:$BT$32</c:f>
              <c:numCache>
                <c:formatCode>0.0</c:formatCode>
                <c:ptCount val="30"/>
                <c:pt idx="0">
                  <c:v>25.894083122690226</c:v>
                </c:pt>
                <c:pt idx="1">
                  <c:v>21.849213858318635</c:v>
                </c:pt>
                <c:pt idx="2">
                  <c:v>22.527566537489207</c:v>
                </c:pt>
                <c:pt idx="3">
                  <c:v>24.552333167149818</c:v>
                </c:pt>
                <c:pt idx="4">
                  <c:v>26.172259750642379</c:v>
                </c:pt>
                <c:pt idx="5">
                  <c:v>24.033530065642516</c:v>
                </c:pt>
                <c:pt idx="6">
                  <c:v>24.217674787677925</c:v>
                </c:pt>
                <c:pt idx="7">
                  <c:v>24.432810341937767</c:v>
                </c:pt>
                <c:pt idx="8">
                  <c:v>23.878440128762712</c:v>
                </c:pt>
                <c:pt idx="9">
                  <c:v>22.163746927862306</c:v>
                </c:pt>
                <c:pt idx="10">
                  <c:v>21.510068677052512</c:v>
                </c:pt>
                <c:pt idx="11">
                  <c:v>21.003000334202653</c:v>
                </c:pt>
                <c:pt idx="12">
                  <c:v>21.542094763346089</c:v>
                </c:pt>
                <c:pt idx="13">
                  <c:v>22.072873047860625</c:v>
                </c:pt>
                <c:pt idx="14">
                  <c:v>20.49702964283042</c:v>
                </c:pt>
                <c:pt idx="15">
                  <c:v>21.139974929722033</c:v>
                </c:pt>
                <c:pt idx="16">
                  <c:v>19.979965964933747</c:v>
                </c:pt>
                <c:pt idx="17">
                  <c:v>20.244013777892409</c:v>
                </c:pt>
                <c:pt idx="18">
                  <c:v>20.441840764889225</c:v>
                </c:pt>
                <c:pt idx="19">
                  <c:v>20.690278632415879</c:v>
                </c:pt>
                <c:pt idx="20">
                  <c:v>20.655954864066022</c:v>
                </c:pt>
                <c:pt idx="21">
                  <c:v>20.663616594899665</c:v>
                </c:pt>
                <c:pt idx="22">
                  <c:v>20.785658513457282</c:v>
                </c:pt>
                <c:pt idx="23">
                  <c:v>20.787643568322107</c:v>
                </c:pt>
                <c:pt idx="24">
                  <c:v>20.795322981927463</c:v>
                </c:pt>
                <c:pt idx="25">
                  <c:v>20.444722691557811</c:v>
                </c:pt>
                <c:pt idx="26">
                  <c:v>20.583775959954181</c:v>
                </c:pt>
                <c:pt idx="27">
                  <c:v>15.062477033298972</c:v>
                </c:pt>
                <c:pt idx="28">
                  <c:v>18.324353880131643</c:v>
                </c:pt>
                <c:pt idx="29">
                  <c:v>17.59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00-3546-83E6-14958FE93B13}"/>
            </c:ext>
          </c:extLst>
        </c:ser>
        <c:ser>
          <c:idx val="3"/>
          <c:order val="3"/>
          <c:tx>
            <c:strRef>
              <c:f>Charts!$BU$2</c:f>
              <c:strCache>
                <c:ptCount val="1"/>
                <c:pt idx="0">
                  <c:v>Нефтегазовый экспорт, % к ВВП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Charts!$A$3:$A$32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 formatCode="0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Charts!$BU$3:$BU$32</c:f>
              <c:numCache>
                <c:formatCode>0.0</c:formatCode>
                <c:ptCount val="30"/>
                <c:pt idx="0">
                  <c:v>8.0733858948212891</c:v>
                </c:pt>
                <c:pt idx="1">
                  <c:v>7.9042224329672175</c:v>
                </c:pt>
                <c:pt idx="2">
                  <c:v>7.3564130411636341</c:v>
                </c:pt>
                <c:pt idx="3">
                  <c:v>13.065489112955563</c:v>
                </c:pt>
                <c:pt idx="4">
                  <c:v>21.601113482119214</c:v>
                </c:pt>
                <c:pt idx="5">
                  <c:v>20.786004447624421</c:v>
                </c:pt>
                <c:pt idx="6">
                  <c:v>17.395816789125835</c:v>
                </c:pt>
                <c:pt idx="7">
                  <c:v>16.620004433157288</c:v>
                </c:pt>
                <c:pt idx="8">
                  <c:v>17.532507215156098</c:v>
                </c:pt>
                <c:pt idx="9">
                  <c:v>17.418107359583846</c:v>
                </c:pt>
                <c:pt idx="10">
                  <c:v>19.985061048064939</c:v>
                </c:pt>
                <c:pt idx="11">
                  <c:v>19.710345142619023</c:v>
                </c:pt>
                <c:pt idx="12">
                  <c:v>17.230952943433806</c:v>
                </c:pt>
                <c:pt idx="13">
                  <c:v>19.142892840742203</c:v>
                </c:pt>
                <c:pt idx="14">
                  <c:v>16.272539830220616</c:v>
                </c:pt>
                <c:pt idx="15">
                  <c:v>17.456381565543346</c:v>
                </c:pt>
                <c:pt idx="16">
                  <c:v>17.454063641264973</c:v>
                </c:pt>
                <c:pt idx="17">
                  <c:v>16.509803128786057</c:v>
                </c:pt>
                <c:pt idx="18">
                  <c:v>15.986592666820165</c:v>
                </c:pt>
                <c:pt idx="19">
                  <c:v>16.580159019904656</c:v>
                </c:pt>
                <c:pt idx="20">
                  <c:v>15.619930327642583</c:v>
                </c:pt>
                <c:pt idx="21">
                  <c:v>12.77211794256228</c:v>
                </c:pt>
                <c:pt idx="22">
                  <c:v>13.173323495116733</c:v>
                </c:pt>
                <c:pt idx="23">
                  <c:v>16.898761554331045</c:v>
                </c:pt>
                <c:pt idx="24">
                  <c:v>15.064665189290322</c:v>
                </c:pt>
                <c:pt idx="25">
                  <c:v>10.930767181082754</c:v>
                </c:pt>
                <c:pt idx="26">
                  <c:v>14.370799510084945</c:v>
                </c:pt>
                <c:pt idx="27">
                  <c:v>15.444852000213052</c:v>
                </c:pt>
                <c:pt idx="28">
                  <c:v>10.537808860999593</c:v>
                </c:pt>
                <c:pt idx="29">
                  <c:v>10.53208764581866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100-3546-83E6-14958FE93B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43426479"/>
        <c:axId val="973743007"/>
      </c:lineChart>
      <c:catAx>
        <c:axId val="1243426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973743007"/>
        <c:crosses val="autoZero"/>
        <c:auto val="1"/>
        <c:lblAlgn val="ctr"/>
        <c:lblOffset val="100"/>
        <c:noMultiLvlLbl val="0"/>
      </c:catAx>
      <c:valAx>
        <c:axId val="97374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243426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/>
              <a:t>Расходы</a:t>
            </a:r>
            <a:r>
              <a:rPr lang="ru-RU" sz="1200" baseline="0" dirty="0"/>
              <a:t> на оборону и нац. безопасность, в % к ВВП</a:t>
            </a:r>
            <a:endParaRPr lang="en-GB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Charts!$CM$2</c:f>
              <c:strCache>
                <c:ptCount val="1"/>
                <c:pt idx="0">
                  <c:v>Расходы на оборону в % к ВВП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Charts!$A$13:$A$32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 formatCode="0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Charts!$CM$13:$CM$32</c:f>
              <c:numCache>
                <c:formatCode>0.0</c:formatCode>
                <c:ptCount val="20"/>
                <c:pt idx="0">
                  <c:v>5.4002742674423736</c:v>
                </c:pt>
                <c:pt idx="1">
                  <c:v>5.1918789294349894</c:v>
                </c:pt>
                <c:pt idx="2">
                  <c:v>5.1079490908945031</c:v>
                </c:pt>
                <c:pt idx="3">
                  <c:v>5.1741016900284436</c:v>
                </c:pt>
                <c:pt idx="4">
                  <c:v>6.2800359582110072</c:v>
                </c:pt>
                <c:pt idx="5">
                  <c:v>5.6557742077047974</c:v>
                </c:pt>
                <c:pt idx="6">
                  <c:v>5.0500055235750674</c:v>
                </c:pt>
                <c:pt idx="7">
                  <c:v>5.496443671958672</c:v>
                </c:pt>
                <c:pt idx="8">
                  <c:v>5.8433949352695214</c:v>
                </c:pt>
                <c:pt idx="9">
                  <c:v>5.9137016310913273</c:v>
                </c:pt>
                <c:pt idx="10">
                  <c:v>6.3245007442788888</c:v>
                </c:pt>
                <c:pt idx="11">
                  <c:v>6.7615600061547445</c:v>
                </c:pt>
                <c:pt idx="12">
                  <c:v>5.322465930053772</c:v>
                </c:pt>
                <c:pt idx="13">
                  <c:v>4.7552562555636202</c:v>
                </c:pt>
                <c:pt idx="14">
                  <c:v>4.7737665433696996</c:v>
                </c:pt>
                <c:pt idx="15">
                  <c:v>5.1673443758156781</c:v>
                </c:pt>
                <c:pt idx="16">
                  <c:v>4.5123990518005561</c:v>
                </c:pt>
                <c:pt idx="17">
                  <c:v>6.883224237703284</c:v>
                </c:pt>
                <c:pt idx="18">
                  <c:v>7.1585078405971059</c:v>
                </c:pt>
                <c:pt idx="19">
                  <c:v>8.7102778909581797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6B1-954A-B360-7E42203C4C67}"/>
            </c:ext>
          </c:extLst>
        </c:ser>
        <c:ser>
          <c:idx val="0"/>
          <c:order val="1"/>
          <c:tx>
            <c:strRef>
              <c:f>Charts!$CN$2</c:f>
              <c:strCache>
                <c:ptCount val="1"/>
                <c:pt idx="0">
                  <c:v>Расходы на оборону в % к расходам бюджета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Charts!$A$13:$A$32</c:f>
              <c:numCache>
                <c:formatCode>General</c:formatCode>
                <c:ptCount val="2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  <c:pt idx="16">
                  <c:v>2021</c:v>
                </c:pt>
                <c:pt idx="17" formatCode="0">
                  <c:v>2022</c:v>
                </c:pt>
                <c:pt idx="18">
                  <c:v>2023</c:v>
                </c:pt>
                <c:pt idx="19">
                  <c:v>2024</c:v>
                </c:pt>
              </c:numCache>
            </c:numRef>
          </c:cat>
          <c:val>
            <c:numRef>
              <c:f>Charts!$CN$13:$CN$32</c:f>
              <c:numCache>
                <c:formatCode>0.0</c:formatCode>
                <c:ptCount val="20"/>
                <c:pt idx="0">
                  <c:v>17.109622460809014</c:v>
                </c:pt>
                <c:pt idx="1">
                  <c:v>16.686215169142642</c:v>
                </c:pt>
                <c:pt idx="2">
                  <c:v>14.925116605810478</c:v>
                </c:pt>
                <c:pt idx="3">
                  <c:v>15.085837824750945</c:v>
                </c:pt>
                <c:pt idx="4">
                  <c:v>15.186043040229334</c:v>
                </c:pt>
                <c:pt idx="5">
                  <c:v>14.867217710550474</c:v>
                </c:pt>
                <c:pt idx="6">
                  <c:v>15.182867193403105</c:v>
                </c:pt>
                <c:pt idx="7">
                  <c:v>16.152376899536005</c:v>
                </c:pt>
                <c:pt idx="8">
                  <c:v>16.863145127802269</c:v>
                </c:pt>
                <c:pt idx="9">
                  <c:v>16.926181585771154</c:v>
                </c:pt>
                <c:pt idx="10">
                  <c:v>17.668443502935759</c:v>
                </c:pt>
                <c:pt idx="11">
                  <c:v>18.48117190437814</c:v>
                </c:pt>
                <c:pt idx="12">
                  <c:v>15.08938981265716</c:v>
                </c:pt>
                <c:pt idx="13">
                  <c:v>14.405518207895422</c:v>
                </c:pt>
                <c:pt idx="14">
                  <c:v>13.997138823320515</c:v>
                </c:pt>
                <c:pt idx="15">
                  <c:v>13.088631083395043</c:v>
                </c:pt>
                <c:pt idx="16">
                  <c:v>12.915008651371799</c:v>
                </c:pt>
                <c:pt idx="17">
                  <c:v>19.576327349077832</c:v>
                </c:pt>
                <c:pt idx="18">
                  <c:v>20.050601315322144</c:v>
                </c:pt>
                <c:pt idx="19">
                  <c:v>23.493110671215327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6B1-954A-B360-7E42203C4C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43426479"/>
        <c:axId val="973743007"/>
      </c:lineChart>
      <c:catAx>
        <c:axId val="1243426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973743007"/>
        <c:crosses val="autoZero"/>
        <c:auto val="1"/>
        <c:lblAlgn val="ctr"/>
        <c:lblOffset val="100"/>
        <c:noMultiLvlLbl val="0"/>
      </c:catAx>
      <c:valAx>
        <c:axId val="97374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243426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Индекс роста</a:t>
            </a:r>
            <a:r>
              <a:rPr lang="ru-RU" baseline="0" dirty="0"/>
              <a:t> ВДС, потребления и инвестиций, 2024 г. к 2021 г.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'3'!$AA$103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F03-454F-86CD-602EE26B1ECE}"/>
              </c:ext>
            </c:extLst>
          </c:dPt>
          <c:dPt>
            <c:idx val="1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F03-454F-86CD-602EE26B1ECE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03-454F-86CD-602EE26B1ECE}"/>
              </c:ext>
            </c:extLst>
          </c:dPt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'3'!$Z$104:$Z$117</c:f>
              <c:strCache>
                <c:ptCount val="14"/>
                <c:pt idx="0">
                  <c:v>Оборонная промышленность</c:v>
                </c:pt>
                <c:pt idx="1">
                  <c:v>Финансы</c:v>
                </c:pt>
                <c:pt idx="2">
                  <c:v>Гос. управление</c:v>
                </c:pt>
                <c:pt idx="3">
                  <c:v>Строительство и операции с недвиж. имуществом</c:v>
                </c:pt>
                <c:pt idx="4">
                  <c:v>ВВП</c:v>
                </c:pt>
                <c:pt idx="5">
                  <c:v>Транспорт</c:v>
                </c:pt>
                <c:pt idx="6">
                  <c:v>Остальная обрабатывающая промышленность</c:v>
                </c:pt>
                <c:pt idx="7">
                  <c:v>Сельское хозяйство</c:v>
                </c:pt>
                <c:pt idx="8">
                  <c:v>Образование</c:v>
                </c:pt>
                <c:pt idx="9">
                  <c:v>Торговля</c:v>
                </c:pt>
                <c:pt idx="10">
                  <c:v>Здравоохранение</c:v>
                </c:pt>
                <c:pt idx="11">
                  <c:v>Добыча полезных ископаемых</c:v>
                </c:pt>
                <c:pt idx="12">
                  <c:v>Потребление домохозяйств</c:v>
                </c:pt>
                <c:pt idx="13">
                  <c:v>Инвестиции в основной капитал</c:v>
                </c:pt>
              </c:strCache>
            </c:strRef>
          </c:cat>
          <c:val>
            <c:numRef>
              <c:f>'3'!$AA$104:$AA$117</c:f>
              <c:numCache>
                <c:formatCode>General</c:formatCode>
                <c:ptCount val="14"/>
                <c:pt idx="0">
                  <c:v>1.7910615689820524</c:v>
                </c:pt>
                <c:pt idx="1">
                  <c:v>1.2926583290547651</c:v>
                </c:pt>
                <c:pt idx="2">
                  <c:v>1.2617382351613309</c:v>
                </c:pt>
                <c:pt idx="3">
                  <c:v>1.097046006165058</c:v>
                </c:pt>
                <c:pt idx="4">
                  <c:v>1.0679451989522946</c:v>
                </c:pt>
                <c:pt idx="5">
                  <c:v>1.0512785986664137</c:v>
                </c:pt>
                <c:pt idx="6">
                  <c:v>1.0449118584442698</c:v>
                </c:pt>
                <c:pt idx="7">
                  <c:v>1.0339670382585586</c:v>
                </c:pt>
                <c:pt idx="8">
                  <c:v>1.0287539217385786</c:v>
                </c:pt>
                <c:pt idx="9">
                  <c:v>0.97914275246568105</c:v>
                </c:pt>
                <c:pt idx="10">
                  <c:v>0.94089237245270774</c:v>
                </c:pt>
                <c:pt idx="11">
                  <c:v>0.84037747027424248</c:v>
                </c:pt>
                <c:pt idx="12">
                  <c:v>1.125952301716046</c:v>
                </c:pt>
                <c:pt idx="13">
                  <c:v>1.2263651385312992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03-454F-86CD-602EE26B1E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13622191"/>
        <c:axId val="1794422031"/>
      </c:barChart>
      <c:catAx>
        <c:axId val="14136221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794422031"/>
        <c:crosses val="autoZero"/>
        <c:auto val="1"/>
        <c:lblAlgn val="ctr"/>
        <c:lblOffset val="100"/>
        <c:noMultiLvlLbl val="0"/>
      </c:catAx>
      <c:valAx>
        <c:axId val="1794422031"/>
        <c:scaling>
          <c:orientation val="minMax"/>
          <c:min val="0.8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413622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36826622260138E-2"/>
          <c:y val="3.3705224768249435E-2"/>
          <c:w val="0.89038885098106457"/>
          <c:h val="0.70799429061962127"/>
        </c:manualLayout>
      </c:layout>
      <c:barChart>
        <c:barDir val="col"/>
        <c:grouping val="stacked"/>
        <c:varyColors val="0"/>
        <c:ser>
          <c:idx val="0"/>
          <c:order val="0"/>
          <c:tx>
            <c:v>Здравоохр.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И'!$L$9:$L$43</c:f>
              <c:numCache>
                <c:formatCode>0.0</c:formatCode>
                <c:ptCount val="35"/>
                <c:pt idx="0">
                  <c:v>-0.10610037161189941</c:v>
                </c:pt>
                <c:pt idx="1">
                  <c:v>-1.0363290749594967E-2</c:v>
                </c:pt>
                <c:pt idx="2">
                  <c:v>-6.7958690721923176E-3</c:v>
                </c:pt>
                <c:pt idx="3">
                  <c:v>-1.7641150238965508E-2</c:v>
                </c:pt>
                <c:pt idx="4">
                  <c:v>4.8303358727556166E-2</c:v>
                </c:pt>
                <c:pt idx="5">
                  <c:v>-3.6167097258150704E-2</c:v>
                </c:pt>
                <c:pt idx="6">
                  <c:v>5.7834006968763653E-2</c:v>
                </c:pt>
                <c:pt idx="7">
                  <c:v>0.15819311120311141</c:v>
                </c:pt>
                <c:pt idx="8">
                  <c:v>0.22579387038155119</c:v>
                </c:pt>
                <c:pt idx="9">
                  <c:v>9.8500000404870988E-2</c:v>
                </c:pt>
                <c:pt idx="10">
                  <c:v>9.7206772055895854E-2</c:v>
                </c:pt>
                <c:pt idx="11">
                  <c:v>0.1813749746700021</c:v>
                </c:pt>
                <c:pt idx="12">
                  <c:v>0.22872766343290371</c:v>
                </c:pt>
                <c:pt idx="13">
                  <c:v>0.24726777235934114</c:v>
                </c:pt>
                <c:pt idx="14">
                  <c:v>0.23075169342692212</c:v>
                </c:pt>
                <c:pt idx="15">
                  <c:v>0.21173227119503935</c:v>
                </c:pt>
                <c:pt idx="16">
                  <c:v>0.23764415092619609</c:v>
                </c:pt>
                <c:pt idx="17">
                  <c:v>0.25675778887780371</c:v>
                </c:pt>
                <c:pt idx="18">
                  <c:v>0.34348755917564472</c:v>
                </c:pt>
                <c:pt idx="19">
                  <c:v>0.76320701949817982</c:v>
                </c:pt>
                <c:pt idx="20">
                  <c:v>0.74050802435075269</c:v>
                </c:pt>
                <c:pt idx="21">
                  <c:v>0.15352536685751753</c:v>
                </c:pt>
                <c:pt idx="22">
                  <c:v>0.21481692577423436</c:v>
                </c:pt>
                <c:pt idx="23">
                  <c:v>0.24969669306342013</c:v>
                </c:pt>
                <c:pt idx="24">
                  <c:v>0.19954931915256205</c:v>
                </c:pt>
                <c:pt idx="25">
                  <c:v>0.2100957446184708</c:v>
                </c:pt>
                <c:pt idx="26">
                  <c:v>0.21401044422888779</c:v>
                </c:pt>
                <c:pt idx="27">
                  <c:v>0.22066247982155099</c:v>
                </c:pt>
                <c:pt idx="28">
                  <c:v>0.22650011184756144</c:v>
                </c:pt>
                <c:pt idx="29">
                  <c:v>0.23253821390078619</c:v>
                </c:pt>
                <c:pt idx="30">
                  <c:v>0.23909321268181336</c:v>
                </c:pt>
                <c:pt idx="31">
                  <c:v>0.24677295467667429</c:v>
                </c:pt>
                <c:pt idx="32">
                  <c:v>0.25490831575658507</c:v>
                </c:pt>
                <c:pt idx="33">
                  <c:v>0.26273046193294408</c:v>
                </c:pt>
                <c:pt idx="34">
                  <c:v>0.26982492457333979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9-D545-9990-72D4BD695A2C}"/>
            </c:ext>
          </c:extLst>
        </c:ser>
        <c:ser>
          <c:idx val="1"/>
          <c:order val="1"/>
          <c:tx>
            <c:v>Образование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И'!$M$9:$M$43</c:f>
              <c:numCache>
                <c:formatCode>0.00</c:formatCode>
                <c:ptCount val="35"/>
                <c:pt idx="0">
                  <c:v>-0.76748467612681281</c:v>
                </c:pt>
                <c:pt idx="1">
                  <c:v>-0.60816750300632805</c:v>
                </c:pt>
                <c:pt idx="2">
                  <c:v>-0.57297127878443632</c:v>
                </c:pt>
                <c:pt idx="3">
                  <c:v>-0.53374785076658426</c:v>
                </c:pt>
                <c:pt idx="4">
                  <c:v>-0.43583015622508015</c:v>
                </c:pt>
                <c:pt idx="5">
                  <c:v>-0.31994825861567122</c:v>
                </c:pt>
                <c:pt idx="6">
                  <c:v>-0.17732635217053527</c:v>
                </c:pt>
                <c:pt idx="7">
                  <c:v>-0.11508716391804441</c:v>
                </c:pt>
                <c:pt idx="8">
                  <c:v>-5.1987589698043735E-2</c:v>
                </c:pt>
                <c:pt idx="9">
                  <c:v>-0.13359523051627775</c:v>
                </c:pt>
                <c:pt idx="10">
                  <c:v>-0.18764736301897145</c:v>
                </c:pt>
                <c:pt idx="11">
                  <c:v>-0.12333079494254306</c:v>
                </c:pt>
                <c:pt idx="12">
                  <c:v>-3.609309280038886E-2</c:v>
                </c:pt>
                <c:pt idx="13">
                  <c:v>-6.0904869821285956E-2</c:v>
                </c:pt>
                <c:pt idx="14">
                  <c:v>-0.13957240838217544</c:v>
                </c:pt>
                <c:pt idx="15">
                  <c:v>-0.13969454383285651</c:v>
                </c:pt>
                <c:pt idx="16">
                  <c:v>-0.13512518263686957</c:v>
                </c:pt>
                <c:pt idx="17">
                  <c:v>-0.10471919723352485</c:v>
                </c:pt>
                <c:pt idx="18">
                  <c:v>-2.0249381474879868E-2</c:v>
                </c:pt>
                <c:pt idx="19">
                  <c:v>5.209596257367366E-2</c:v>
                </c:pt>
                <c:pt idx="20">
                  <c:v>-5.7554971536131205E-2</c:v>
                </c:pt>
                <c:pt idx="21">
                  <c:v>-0.15170336010256591</c:v>
                </c:pt>
                <c:pt idx="22" formatCode="0.0">
                  <c:v>-9.8558712456053854E-3</c:v>
                </c:pt>
                <c:pt idx="23" formatCode="0.0">
                  <c:v>3.8351070814670152E-2</c:v>
                </c:pt>
                <c:pt idx="24" formatCode="0.0">
                  <c:v>0.13163059359740004</c:v>
                </c:pt>
                <c:pt idx="25" formatCode="0.0">
                  <c:v>0.15158624930569076</c:v>
                </c:pt>
                <c:pt idx="26" formatCode="0.0">
                  <c:v>0.16471177505867729</c:v>
                </c:pt>
                <c:pt idx="27" formatCode="0.0">
                  <c:v>0.18035722849928248</c:v>
                </c:pt>
                <c:pt idx="28" formatCode="0.0">
                  <c:v>0.19496874889937743</c:v>
                </c:pt>
                <c:pt idx="29" formatCode="0.0">
                  <c:v>0.2095707814736798</c:v>
                </c:pt>
                <c:pt idx="30" formatCode="0.0">
                  <c:v>0.22450779451655478</c:v>
                </c:pt>
                <c:pt idx="31" formatCode="0.0">
                  <c:v>0.24044668081104703</c:v>
                </c:pt>
                <c:pt idx="32" formatCode="0.0">
                  <c:v>0.25672888821635098</c:v>
                </c:pt>
                <c:pt idx="33" formatCode="0.0">
                  <c:v>0.27255569384995226</c:v>
                </c:pt>
                <c:pt idx="34" formatCode="0.0">
                  <c:v>0.28747109640893598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19-D545-9990-72D4BD695A2C}"/>
            </c:ext>
          </c:extLst>
        </c:ser>
        <c:ser>
          <c:idx val="2"/>
          <c:order val="2"/>
          <c:tx>
            <c:v>НИОКР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И'!$N$9:$N$43</c:f>
              <c:numCache>
                <c:formatCode>0.0</c:formatCode>
                <c:ptCount val="35"/>
                <c:pt idx="0">
                  <c:v>-0.81480727029019795</c:v>
                </c:pt>
                <c:pt idx="1">
                  <c:v>-0.79004681627984041</c:v>
                </c:pt>
                <c:pt idx="2">
                  <c:v>-0.76194702026232619</c:v>
                </c:pt>
                <c:pt idx="3">
                  <c:v>-0.76624436030672882</c:v>
                </c:pt>
                <c:pt idx="4">
                  <c:v>-0.7639159699640885</c:v>
                </c:pt>
                <c:pt idx="5">
                  <c:v>-0.73746209999771395</c:v>
                </c:pt>
                <c:pt idx="6">
                  <c:v>-0.6968834463461443</c:v>
                </c:pt>
                <c:pt idx="7">
                  <c:v>-0.69511404947715028</c:v>
                </c:pt>
                <c:pt idx="8">
                  <c:v>-0.65592521167666484</c:v>
                </c:pt>
                <c:pt idx="9">
                  <c:v>-0.6688731025458452</c:v>
                </c:pt>
                <c:pt idx="10">
                  <c:v>-0.68345402458742888</c:v>
                </c:pt>
                <c:pt idx="11">
                  <c:v>-0.65978082736669796</c:v>
                </c:pt>
                <c:pt idx="12">
                  <c:v>-0.6469347051961023</c:v>
                </c:pt>
                <c:pt idx="13">
                  <c:v>-0.62137642513532876</c:v>
                </c:pt>
                <c:pt idx="14">
                  <c:v>-0.61176550654920925</c:v>
                </c:pt>
                <c:pt idx="15">
                  <c:v>-0.60319032927901139</c:v>
                </c:pt>
                <c:pt idx="16">
                  <c:v>-0.58577404876390915</c:v>
                </c:pt>
                <c:pt idx="17">
                  <c:v>-0.61327067060808338</c:v>
                </c:pt>
                <c:pt idx="18">
                  <c:v>-0.57894298189956339</c:v>
                </c:pt>
                <c:pt idx="19">
                  <c:v>-0.56043802603150539</c:v>
                </c:pt>
                <c:pt idx="20">
                  <c:v>-0.58266641323102897</c:v>
                </c:pt>
                <c:pt idx="21">
                  <c:v>-0.5927126385354029</c:v>
                </c:pt>
                <c:pt idx="22">
                  <c:v>-0.53881943203883509</c:v>
                </c:pt>
                <c:pt idx="23">
                  <c:v>-0.51321256389693326</c:v>
                </c:pt>
                <c:pt idx="24">
                  <c:v>-0.44746426516557847</c:v>
                </c:pt>
                <c:pt idx="25">
                  <c:v>-0.42886557440464418</c:v>
                </c:pt>
                <c:pt idx="26">
                  <c:v>-0.4124623185896657</c:v>
                </c:pt>
                <c:pt idx="27">
                  <c:v>-0.39455924517563784</c:v>
                </c:pt>
                <c:pt idx="28">
                  <c:v>-0.37658279560711111</c:v>
                </c:pt>
                <c:pt idx="29">
                  <c:v>-0.35812026360563703</c:v>
                </c:pt>
                <c:pt idx="30">
                  <c:v>-0.33901416130354295</c:v>
                </c:pt>
                <c:pt idx="31">
                  <c:v>-0.31894248010445853</c:v>
                </c:pt>
                <c:pt idx="32">
                  <c:v>-0.29816512055603067</c:v>
                </c:pt>
                <c:pt idx="33">
                  <c:v>-0.27704321657790842</c:v>
                </c:pt>
                <c:pt idx="34">
                  <c:v>-0.25581673963841922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19-D545-9990-72D4BD695A2C}"/>
            </c:ext>
          </c:extLst>
        </c:ser>
        <c:ser>
          <c:idx val="3"/>
          <c:order val="3"/>
          <c:tx>
            <c:v>СФП</c:v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И'!$Q$9:$Q$43</c:f>
              <c:numCache>
                <c:formatCode>0.0</c:formatCode>
                <c:ptCount val="35"/>
                <c:pt idx="0">
                  <c:v>6.5</c:v>
                </c:pt>
                <c:pt idx="1">
                  <c:v>6.5</c:v>
                </c:pt>
                <c:pt idx="2">
                  <c:v>6.5</c:v>
                </c:pt>
                <c:pt idx="3">
                  <c:v>6.5</c:v>
                </c:pt>
                <c:pt idx="4">
                  <c:v>6.5</c:v>
                </c:pt>
                <c:pt idx="5">
                  <c:v>6.5</c:v>
                </c:pt>
                <c:pt idx="6">
                  <c:v>6.5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  <c:pt idx="10">
                  <c:v>1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 formatCode="0.000">
                  <c:v>0.2</c:v>
                </c:pt>
                <c:pt idx="23" formatCode="0.000">
                  <c:v>0.2</c:v>
                </c:pt>
                <c:pt idx="24" formatCode="0.000">
                  <c:v>0.2</c:v>
                </c:pt>
                <c:pt idx="25" formatCode="0.000">
                  <c:v>0.2</c:v>
                </c:pt>
                <c:pt idx="26" formatCode="0.000">
                  <c:v>0.2</c:v>
                </c:pt>
                <c:pt idx="27" formatCode="0.000">
                  <c:v>0.2</c:v>
                </c:pt>
                <c:pt idx="28" formatCode="0.000">
                  <c:v>0.2</c:v>
                </c:pt>
                <c:pt idx="29" formatCode="0.000">
                  <c:v>0.2</c:v>
                </c:pt>
                <c:pt idx="30" formatCode="0.000">
                  <c:v>0.2</c:v>
                </c:pt>
                <c:pt idx="31" formatCode="0.000">
                  <c:v>0.2</c:v>
                </c:pt>
                <c:pt idx="32" formatCode="0.000">
                  <c:v>0.2</c:v>
                </c:pt>
                <c:pt idx="33" formatCode="0.000">
                  <c:v>0.2</c:v>
                </c:pt>
                <c:pt idx="34" formatCode="0.00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19-D545-9990-72D4BD695A2C}"/>
            </c:ext>
          </c:extLst>
        </c:ser>
        <c:ser>
          <c:idx val="4"/>
          <c:order val="4"/>
          <c:tx>
            <c:v>Внешн. конъюнктура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И'!$T$9:$T$43</c:f>
              <c:numCache>
                <c:formatCode>0.00</c:formatCode>
                <c:ptCount val="35"/>
                <c:pt idx="0">
                  <c:v>-1.179227528972902</c:v>
                </c:pt>
                <c:pt idx="1">
                  <c:v>-5.139739748691774E-2</c:v>
                </c:pt>
                <c:pt idx="2">
                  <c:v>0.76643207419414416</c:v>
                </c:pt>
                <c:pt idx="3">
                  <c:v>1.6856386390172524</c:v>
                </c:pt>
                <c:pt idx="4">
                  <c:v>2.2806691362472336</c:v>
                </c:pt>
                <c:pt idx="5">
                  <c:v>1.0867682198327309</c:v>
                </c:pt>
                <c:pt idx="6">
                  <c:v>0.65149929820084118</c:v>
                </c:pt>
                <c:pt idx="7">
                  <c:v>1.8344764424544646</c:v>
                </c:pt>
                <c:pt idx="8">
                  <c:v>-3.0863309352517945</c:v>
                </c:pt>
                <c:pt idx="9">
                  <c:v>1.4645907867848358</c:v>
                </c:pt>
                <c:pt idx="10">
                  <c:v>2.0297309427003718</c:v>
                </c:pt>
                <c:pt idx="11">
                  <c:v>-0.13669323343623141</c:v>
                </c:pt>
                <c:pt idx="12">
                  <c:v>-0.35577290895971814</c:v>
                </c:pt>
                <c:pt idx="13">
                  <c:v>-0.86633256294854633</c:v>
                </c:pt>
                <c:pt idx="14">
                  <c:v>-4.3688622352506741</c:v>
                </c:pt>
                <c:pt idx="15">
                  <c:v>-1.5603409873605667</c:v>
                </c:pt>
                <c:pt idx="16">
                  <c:v>1.3871036256242331</c:v>
                </c:pt>
                <c:pt idx="17">
                  <c:v>1.6166625966625983</c:v>
                </c:pt>
                <c:pt idx="18">
                  <c:v>-0.81018268119788672</c:v>
                </c:pt>
                <c:pt idx="19">
                  <c:v>-3.0150047904476107</c:v>
                </c:pt>
                <c:pt idx="20">
                  <c:v>3.1302444562556762</c:v>
                </c:pt>
                <c:pt idx="21">
                  <c:v>0.74989644272869249</c:v>
                </c:pt>
                <c:pt idx="22">
                  <c:v>-1.6041637751561399</c:v>
                </c:pt>
                <c:pt idx="23">
                  <c:v>0.13917642614280368</c:v>
                </c:pt>
                <c:pt idx="24">
                  <c:v>-0.48746706812194063</c:v>
                </c:pt>
                <c:pt idx="25">
                  <c:v>-0.19999999999999929</c:v>
                </c:pt>
                <c:pt idx="26">
                  <c:v>-0.19999999999999929</c:v>
                </c:pt>
                <c:pt idx="27">
                  <c:v>-0.19999999999999929</c:v>
                </c:pt>
                <c:pt idx="28">
                  <c:v>-0.19999999999999929</c:v>
                </c:pt>
                <c:pt idx="29">
                  <c:v>-0.19999999999999929</c:v>
                </c:pt>
                <c:pt idx="30">
                  <c:v>-0.19999999999999929</c:v>
                </c:pt>
                <c:pt idx="31">
                  <c:v>-0.19999999999999929</c:v>
                </c:pt>
                <c:pt idx="32">
                  <c:v>-0.19999999999999929</c:v>
                </c:pt>
                <c:pt idx="33">
                  <c:v>-0.19999999999999929</c:v>
                </c:pt>
                <c:pt idx="34">
                  <c:v>-0.19999999999999929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19-D545-9990-72D4BD695A2C}"/>
            </c:ext>
          </c:extLst>
        </c:ser>
        <c:ser>
          <c:idx val="5"/>
          <c:order val="5"/>
          <c:tx>
            <c:v>Прочие факторы</c:v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И'!$U$9:$U$43</c:f>
              <c:numCache>
                <c:formatCode>0.00</c:formatCode>
                <c:ptCount val="35"/>
                <c:pt idx="0">
                  <c:v>0.81360696974546709</c:v>
                </c:pt>
                <c:pt idx="1">
                  <c:v>-2.2229927101406783</c:v>
                </c:pt>
                <c:pt idx="2">
                  <c:v>0.96713775290481685</c:v>
                </c:pt>
                <c:pt idx="3">
                  <c:v>-1.2498207529682208</c:v>
                </c:pt>
                <c:pt idx="4">
                  <c:v>-2.9712259840760273</c:v>
                </c:pt>
                <c:pt idx="5">
                  <c:v>-0.25783789370103527</c:v>
                </c:pt>
                <c:pt idx="6">
                  <c:v>-0.46468713042178855</c:v>
                </c:pt>
                <c:pt idx="7">
                  <c:v>-2.029868662863985</c:v>
                </c:pt>
                <c:pt idx="8">
                  <c:v>-7.6580752490640513</c:v>
                </c:pt>
                <c:pt idx="9">
                  <c:v>-5.2983806935596789E-2</c:v>
                </c:pt>
                <c:pt idx="10">
                  <c:v>-0.86373821381538196</c:v>
                </c:pt>
                <c:pt idx="11">
                  <c:v>1.7934024780971078</c:v>
                </c:pt>
                <c:pt idx="12">
                  <c:v>0.1642273999732547</c:v>
                </c:pt>
                <c:pt idx="13">
                  <c:v>-0.24209494969800871</c:v>
                </c:pt>
                <c:pt idx="14">
                  <c:v>0.51382778001389529</c:v>
                </c:pt>
                <c:pt idx="15">
                  <c:v>-6.9249602774673624E-2</c:v>
                </c:pt>
                <c:pt idx="16">
                  <c:v>-1.2608892281561395</c:v>
                </c:pt>
                <c:pt idx="17">
                  <c:v>-1.0565248743722071</c:v>
                </c:pt>
                <c:pt idx="18">
                  <c:v>1.0807267824137816</c:v>
                </c:pt>
                <c:pt idx="19">
                  <c:v>-1.3077134427551069</c:v>
                </c:pt>
                <c:pt idx="20">
                  <c:v>-0.44435388241984475</c:v>
                </c:pt>
                <c:pt idx="21">
                  <c:v>-4.5017100425075363</c:v>
                </c:pt>
                <c:pt idx="22">
                  <c:v>3.1493248210228133</c:v>
                </c:pt>
                <c:pt idx="23">
                  <c:v>1.7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19-D545-9990-72D4BD695A2C}"/>
            </c:ext>
          </c:extLst>
        </c:ser>
        <c:ser>
          <c:idx val="6"/>
          <c:order val="6"/>
          <c:tx>
            <c:v>Капитал</c:v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И'!$V$9:$V$43</c:f>
              <c:numCache>
                <c:formatCode>0.0</c:formatCode>
                <c:ptCount val="35"/>
                <c:pt idx="0">
                  <c:v>0.49500000000000316</c:v>
                </c:pt>
                <c:pt idx="1">
                  <c:v>0.55000000000000004</c:v>
                </c:pt>
                <c:pt idx="2">
                  <c:v>0.71499999999999064</c:v>
                </c:pt>
                <c:pt idx="3">
                  <c:v>0.8799999999999969</c:v>
                </c:pt>
                <c:pt idx="4">
                  <c:v>1.0450000000000033</c:v>
                </c:pt>
                <c:pt idx="5">
                  <c:v>1.3200000000000032</c:v>
                </c:pt>
                <c:pt idx="6">
                  <c:v>1.704999999999997</c:v>
                </c:pt>
                <c:pt idx="7">
                  <c:v>1.9800000000000049</c:v>
                </c:pt>
                <c:pt idx="8">
                  <c:v>1.7600000000000018</c:v>
                </c:pt>
                <c:pt idx="9">
                  <c:v>1.6500000000000001</c:v>
                </c:pt>
                <c:pt idx="10">
                  <c:v>2.2000000000000002</c:v>
                </c:pt>
                <c:pt idx="11">
                  <c:v>2.3649999999999984</c:v>
                </c:pt>
                <c:pt idx="12">
                  <c:v>2.2549999999999972</c:v>
                </c:pt>
                <c:pt idx="13">
                  <c:v>2.0349999999999939</c:v>
                </c:pt>
                <c:pt idx="14">
                  <c:v>1.7600000000000018</c:v>
                </c:pt>
                <c:pt idx="15">
                  <c:v>2.1450000000000111</c:v>
                </c:pt>
                <c:pt idx="16">
                  <c:v>2.0899999999999985</c:v>
                </c:pt>
                <c:pt idx="17">
                  <c:v>2.3100000000000018</c:v>
                </c:pt>
                <c:pt idx="18">
                  <c:v>2.3100000000000018</c:v>
                </c:pt>
                <c:pt idx="19">
                  <c:v>2.0349999999999939</c:v>
                </c:pt>
                <c:pt idx="20">
                  <c:v>2.0349999999999939</c:v>
                </c:pt>
                <c:pt idx="21">
                  <c:v>2.3099999999999938</c:v>
                </c:pt>
                <c:pt idx="22">
                  <c:v>1.9800000000000049</c:v>
                </c:pt>
                <c:pt idx="23">
                  <c:v>1.6968373216536059</c:v>
                </c:pt>
                <c:pt idx="24">
                  <c:v>1.7883206262419393</c:v>
                </c:pt>
                <c:pt idx="25">
                  <c:v>1.8542142988850927</c:v>
                </c:pt>
                <c:pt idx="26">
                  <c:v>1.8638266856924888</c:v>
                </c:pt>
                <c:pt idx="27">
                  <c:v>1.8734005455215901</c:v>
                </c:pt>
                <c:pt idx="28">
                  <c:v>1.8802170345880349</c:v>
                </c:pt>
                <c:pt idx="29">
                  <c:v>1.8877059673798657</c:v>
                </c:pt>
                <c:pt idx="30">
                  <c:v>1.8948449563697503</c:v>
                </c:pt>
                <c:pt idx="31">
                  <c:v>1.8886470785339697</c:v>
                </c:pt>
                <c:pt idx="32">
                  <c:v>1.8706991689700978</c:v>
                </c:pt>
                <c:pt idx="33">
                  <c:v>1.8418940250593936</c:v>
                </c:pt>
                <c:pt idx="34">
                  <c:v>1.8151837615125637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19-D545-9990-72D4BD695A2C}"/>
            </c:ext>
          </c:extLst>
        </c:ser>
        <c:ser>
          <c:idx val="7"/>
          <c:order val="7"/>
          <c:tx>
            <c:v>Труд</c:v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'PF И'!$A$9:$A$43</c:f>
              <c:numCache>
                <c:formatCode>General</c:formatCode>
                <c:ptCount val="3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  <c:pt idx="27">
                  <c:v>2028</c:v>
                </c:pt>
                <c:pt idx="28">
                  <c:v>2029</c:v>
                </c:pt>
                <c:pt idx="29">
                  <c:v>2030</c:v>
                </c:pt>
                <c:pt idx="30">
                  <c:v>2031</c:v>
                </c:pt>
                <c:pt idx="31">
                  <c:v>2032</c:v>
                </c:pt>
                <c:pt idx="32">
                  <c:v>2033</c:v>
                </c:pt>
                <c:pt idx="33">
                  <c:v>2034</c:v>
                </c:pt>
                <c:pt idx="34">
                  <c:v>2035</c:v>
                </c:pt>
              </c:numCache>
            </c:numRef>
          </c:cat>
          <c:val>
            <c:numRef>
              <c:f>'PF И'!$W$9:$W$43</c:f>
              <c:numCache>
                <c:formatCode>0.0</c:formatCode>
                <c:ptCount val="35"/>
                <c:pt idx="0">
                  <c:v>0.13846153846154438</c:v>
                </c:pt>
                <c:pt idx="1">
                  <c:v>1.0352760736196309</c:v>
                </c:pt>
                <c:pt idx="2">
                  <c:v>-0.26986506746626876</c:v>
                </c:pt>
                <c:pt idx="3">
                  <c:v>0.67873303167420573</c:v>
                </c:pt>
                <c:pt idx="4">
                  <c:v>0.66864784546805112</c:v>
                </c:pt>
                <c:pt idx="5">
                  <c:v>0.59297218155198128</c:v>
                </c:pt>
                <c:pt idx="6">
                  <c:v>0.9754335260115653</c:v>
                </c:pt>
                <c:pt idx="7">
                  <c:v>0.19094766619519135</c:v>
                </c:pt>
                <c:pt idx="8">
                  <c:v>-0.95070422535211419</c:v>
                </c:pt>
                <c:pt idx="9">
                  <c:v>0.25899280575540046</c:v>
                </c:pt>
                <c:pt idx="10">
                  <c:v>0.64377682403433523</c:v>
                </c:pt>
                <c:pt idx="11">
                  <c:v>0.38081805359661519</c:v>
                </c:pt>
                <c:pt idx="12">
                  <c:v>0</c:v>
                </c:pt>
                <c:pt idx="13">
                  <c:v>0.12587412587412602</c:v>
                </c:pt>
                <c:pt idx="14">
                  <c:v>0.502092050209204</c:v>
                </c:pt>
                <c:pt idx="15">
                  <c:v>0.12413793103448541</c:v>
                </c:pt>
                <c:pt idx="16">
                  <c:v>0</c:v>
                </c:pt>
                <c:pt idx="17">
                  <c:v>0.18569463548830428</c:v>
                </c:pt>
                <c:pt idx="18">
                  <c:v>-0.36986301369862601</c:v>
                </c:pt>
                <c:pt idx="19">
                  <c:v>-0.80801104972376481</c:v>
                </c:pt>
                <c:pt idx="20">
                  <c:v>0.75949367088607789</c:v>
                </c:pt>
                <c:pt idx="21">
                  <c:v>0.18672199170124415</c:v>
                </c:pt>
                <c:pt idx="22">
                  <c:v>0.61983471074380536</c:v>
                </c:pt>
                <c:pt idx="23">
                  <c:v>0.33539989244880392</c:v>
                </c:pt>
                <c:pt idx="24">
                  <c:v>0.21450595756002286</c:v>
                </c:pt>
                <c:pt idx="25">
                  <c:v>0.19145188280068978</c:v>
                </c:pt>
                <c:pt idx="26">
                  <c:v>-0.28158681786525291</c:v>
                </c:pt>
                <c:pt idx="27">
                  <c:v>-0.10781662439428318</c:v>
                </c:pt>
                <c:pt idx="28">
                  <c:v>-0.17477512193000919</c:v>
                </c:pt>
                <c:pt idx="29">
                  <c:v>-0.17339558978336742</c:v>
                </c:pt>
                <c:pt idx="30">
                  <c:v>-0.14918587648991918</c:v>
                </c:pt>
                <c:pt idx="31">
                  <c:v>-6.8222492924037689E-2</c:v>
                </c:pt>
                <c:pt idx="32">
                  <c:v>-1.9439504270027188E-2</c:v>
                </c:pt>
                <c:pt idx="33">
                  <c:v>-1.2026282850860782E-2</c:v>
                </c:pt>
                <c:pt idx="34">
                  <c:v>-3.61307677351995E-2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719-D545-9990-72D4BD695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24502399"/>
        <c:axId val="2024234431"/>
      </c:barChart>
      <c:lineChart>
        <c:grouping val="standard"/>
        <c:varyColors val="0"/>
        <c:ser>
          <c:idx val="8"/>
          <c:order val="8"/>
          <c:tx>
            <c:v>ВВП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val>
            <c:numRef>
              <c:f>'PF И'!$X$9:$X$43</c:f>
              <c:numCache>
                <c:formatCode>0.00</c:formatCode>
                <c:ptCount val="35"/>
                <c:pt idx="0">
                  <c:v>5.0794486612052019</c:v>
                </c:pt>
                <c:pt idx="1">
                  <c:v>4.4023083559562712</c:v>
                </c:pt>
                <c:pt idx="2">
                  <c:v>7.3369905915137288</c:v>
                </c:pt>
                <c:pt idx="3">
                  <c:v>7.176917556410956</c:v>
                </c:pt>
                <c:pt idx="4">
                  <c:v>6.371648230177648</c:v>
                </c:pt>
                <c:pt idx="5">
                  <c:v>8.1483250518121437</c:v>
                </c:pt>
                <c:pt idx="6">
                  <c:v>8.5508699022426988</c:v>
                </c:pt>
                <c:pt idx="7">
                  <c:v>5.3235473435935923</c:v>
                </c:pt>
                <c:pt idx="8">
                  <c:v>-7.4172293406611152</c:v>
                </c:pt>
                <c:pt idx="9">
                  <c:v>4.616631452947388</c:v>
                </c:pt>
                <c:pt idx="10">
                  <c:v>4.2358749373688207</c:v>
                </c:pt>
                <c:pt idx="11">
                  <c:v>4.0007906506182511</c:v>
                </c:pt>
                <c:pt idx="12">
                  <c:v>1.8091543564499464</c:v>
                </c:pt>
                <c:pt idx="13">
                  <c:v>0.81743309063029135</c:v>
                </c:pt>
                <c:pt idx="14">
                  <c:v>-1.9135286265320353</c:v>
                </c:pt>
                <c:pt idx="15">
                  <c:v>0.30839473898242764</c:v>
                </c:pt>
                <c:pt idx="16">
                  <c:v>1.9329593169935095</c:v>
                </c:pt>
                <c:pt idx="17">
                  <c:v>2.7946002788148925</c:v>
                </c:pt>
                <c:pt idx="18">
                  <c:v>2.1549762833184722</c:v>
                </c:pt>
                <c:pt idx="19">
                  <c:v>-2.6408643268861405</c:v>
                </c:pt>
                <c:pt idx="20">
                  <c:v>5.7806708843054961</c:v>
                </c:pt>
                <c:pt idx="21">
                  <c:v>-1.645982239858057</c:v>
                </c:pt>
                <c:pt idx="22">
                  <c:v>4.0111373791002771</c:v>
                </c:pt>
                <c:pt idx="23">
                  <c:v>3.8462488402263699</c:v>
                </c:pt>
                <c:pt idx="24">
                  <c:v>1.5990751632644051</c:v>
                </c:pt>
                <c:pt idx="25">
                  <c:v>1.9784826012053005</c:v>
                </c:pt>
                <c:pt idx="26">
                  <c:v>1.548499768525136</c:v>
                </c:pt>
                <c:pt idx="27">
                  <c:v>1.7720443842725033</c:v>
                </c:pt>
                <c:pt idx="28">
                  <c:v>1.7503279777978542</c:v>
                </c:pt>
                <c:pt idx="29">
                  <c:v>1.798299109365328</c:v>
                </c:pt>
                <c:pt idx="30">
                  <c:v>1.8702459257746569</c:v>
                </c:pt>
                <c:pt idx="31">
                  <c:v>1.9887017409931955</c:v>
                </c:pt>
                <c:pt idx="32">
                  <c:v>2.0647317481169769</c:v>
                </c:pt>
                <c:pt idx="33">
                  <c:v>2.0881106814135215</c:v>
                </c:pt>
                <c:pt idx="34">
                  <c:v>2.0805322751212216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8719-D545-9990-72D4BD695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4502399"/>
        <c:axId val="2024234431"/>
      </c:lineChart>
      <c:catAx>
        <c:axId val="202450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2024234431"/>
        <c:crosses val="autoZero"/>
        <c:auto val="1"/>
        <c:lblAlgn val="ctr"/>
        <c:lblOffset val="100"/>
        <c:noMultiLvlLbl val="0"/>
      </c:catAx>
      <c:valAx>
        <c:axId val="2024234431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%</a:t>
                </a:r>
                <a:endParaRPr lang="en-GB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RU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202450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137855756062114E-2"/>
          <c:y val="0.87023922747721338"/>
          <c:w val="0.8727437806680276"/>
          <c:h val="0.111376104467377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50" dirty="0"/>
              <a:t>Металлургия.</a:t>
            </a:r>
            <a:r>
              <a:rPr lang="ru-RU" sz="1050" baseline="0" dirty="0"/>
              <a:t> ВДС на занятого в долл. по ППС (С</a:t>
            </a:r>
            <a:r>
              <a:rPr lang="ru-RU" sz="1050" dirty="0"/>
              <a:t>ША,</a:t>
            </a:r>
            <a:r>
              <a:rPr lang="ru-RU" sz="1050" baseline="0" dirty="0"/>
              <a:t> страны ЕС, Россия (красный))</a:t>
            </a:r>
            <a:endParaRPr lang="en-GB" sz="105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7.3074804218961648E-2"/>
          <c:y val="0.12655391206982058"/>
          <c:w val="0.89944888058108963"/>
          <c:h val="0.68431899870645807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'Графики Проихводительность ППС'!$A$299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ППС'!$C$299:$Z$299</c:f>
              <c:numCache>
                <c:formatCode>0.0</c:formatCode>
                <c:ptCount val="24"/>
                <c:pt idx="0">
                  <c:v>76.298701298701303</c:v>
                </c:pt>
                <c:pt idx="1">
                  <c:v>70.82601054481546</c:v>
                </c:pt>
                <c:pt idx="2">
                  <c:v>82.086614173228341</c:v>
                </c:pt>
                <c:pt idx="3">
                  <c:v>82.389937106918239</c:v>
                </c:pt>
                <c:pt idx="4">
                  <c:v>117.27078891257996</c:v>
                </c:pt>
                <c:pt idx="5">
                  <c:v>120.60085836909872</c:v>
                </c:pt>
                <c:pt idx="6">
                  <c:v>134.54935622317598</c:v>
                </c:pt>
                <c:pt idx="7">
                  <c:v>141.97802197802196</c:v>
                </c:pt>
                <c:pt idx="8">
                  <c:v>154.48430493273543</c:v>
                </c:pt>
                <c:pt idx="9">
                  <c:v>112.91208791208791</c:v>
                </c:pt>
                <c:pt idx="10">
                  <c:v>140.60773480662982</c:v>
                </c:pt>
                <c:pt idx="11">
                  <c:v>159.69387755102042</c:v>
                </c:pt>
                <c:pt idx="12">
                  <c:v>162.46913580246914</c:v>
                </c:pt>
                <c:pt idx="13">
                  <c:v>157.53768844221105</c:v>
                </c:pt>
                <c:pt idx="14">
                  <c:v>162.0603015075377</c:v>
                </c:pt>
                <c:pt idx="15">
                  <c:v>153.94402035623409</c:v>
                </c:pt>
                <c:pt idx="16">
                  <c:v>153.20855614973263</c:v>
                </c:pt>
                <c:pt idx="17">
                  <c:v>161.62162162162161</c:v>
                </c:pt>
                <c:pt idx="18">
                  <c:v>178.42105263157896</c:v>
                </c:pt>
                <c:pt idx="19">
                  <c:v>174.16020671834625</c:v>
                </c:pt>
                <c:pt idx="20">
                  <c:v>159.65909090909091</c:v>
                </c:pt>
                <c:pt idx="21">
                  <c:v>209.74212034383953</c:v>
                </c:pt>
                <c:pt idx="22">
                  <c:v>231.69398907103826</c:v>
                </c:pt>
                <c:pt idx="23">
                  <c:v>225.20107238605897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A6-2C42-9F36-1AFB037C1A87}"/>
            </c:ext>
          </c:extLst>
        </c:ser>
        <c:ser>
          <c:idx val="1"/>
          <c:order val="1"/>
          <c:tx>
            <c:strRef>
              <c:f>'Графики Проихводительность ППС'!$A$300</c:f>
              <c:strCache>
                <c:ptCount val="1"/>
                <c:pt idx="0">
                  <c:v>EU-27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ППС'!$C$300:$Z$300</c:f>
              <c:numCache>
                <c:formatCode>0.0</c:formatCode>
                <c:ptCount val="24"/>
                <c:pt idx="0">
                  <c:v>59.465020765047328</c:v>
                </c:pt>
                <c:pt idx="1">
                  <c:v>57.613209182991383</c:v>
                </c:pt>
                <c:pt idx="2">
                  <c:v>55.788741120546106</c:v>
                </c:pt>
                <c:pt idx="3">
                  <c:v>56.983713444155434</c:v>
                </c:pt>
                <c:pt idx="4">
                  <c:v>63.678207190904104</c:v>
                </c:pt>
                <c:pt idx="5">
                  <c:v>68.608358964001354</c:v>
                </c:pt>
                <c:pt idx="6">
                  <c:v>78.372261690785777</c:v>
                </c:pt>
                <c:pt idx="7">
                  <c:v>87.479249144896698</c:v>
                </c:pt>
                <c:pt idx="8">
                  <c:v>84.189427672088385</c:v>
                </c:pt>
                <c:pt idx="9">
                  <c:v>59.656916054547096</c:v>
                </c:pt>
                <c:pt idx="10">
                  <c:v>72.856086369575848</c:v>
                </c:pt>
                <c:pt idx="11">
                  <c:v>81.952059143659753</c:v>
                </c:pt>
                <c:pt idx="12">
                  <c:v>80.265178826659294</c:v>
                </c:pt>
                <c:pt idx="13">
                  <c:v>82.520941259479997</c:v>
                </c:pt>
                <c:pt idx="14">
                  <c:v>85.819872236529775</c:v>
                </c:pt>
                <c:pt idx="15">
                  <c:v>90.649138316081832</c:v>
                </c:pt>
                <c:pt idx="16">
                  <c:v>94.176530456439068</c:v>
                </c:pt>
                <c:pt idx="17">
                  <c:v>101.49561639562693</c:v>
                </c:pt>
                <c:pt idx="18">
                  <c:v>108.02099720623754</c:v>
                </c:pt>
                <c:pt idx="19">
                  <c:v>102.02922314445394</c:v>
                </c:pt>
                <c:pt idx="20">
                  <c:v>95.228969892154481</c:v>
                </c:pt>
                <c:pt idx="21">
                  <c:v>120.8808878670269</c:v>
                </c:pt>
                <c:pt idx="22">
                  <c:v>151.69117469409477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A6-2C42-9F36-1AFB037C1A87}"/>
            </c:ext>
          </c:extLst>
        </c:ser>
        <c:ser>
          <c:idx val="2"/>
          <c:order val="2"/>
          <c:tx>
            <c:strRef>
              <c:f>'Графики Проихводительность ППС'!$A$301</c:f>
              <c:strCache>
                <c:ptCount val="1"/>
                <c:pt idx="0">
                  <c:v>Euro area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ППС'!$C$301:$Z$301</c:f>
              <c:numCache>
                <c:formatCode>0.0</c:formatCode>
                <c:ptCount val="24"/>
                <c:pt idx="0">
                  <c:v>78.421786547037172</c:v>
                </c:pt>
                <c:pt idx="1">
                  <c:v>75.707502142959811</c:v>
                </c:pt>
                <c:pt idx="2">
                  <c:v>73.734847244109972</c:v>
                </c:pt>
                <c:pt idx="3">
                  <c:v>74.627033414874177</c:v>
                </c:pt>
                <c:pt idx="4">
                  <c:v>81.859435279218289</c:v>
                </c:pt>
                <c:pt idx="5">
                  <c:v>87.861085332108615</c:v>
                </c:pt>
                <c:pt idx="6">
                  <c:v>99.863917523368173</c:v>
                </c:pt>
                <c:pt idx="7">
                  <c:v>111.20668942523002</c:v>
                </c:pt>
                <c:pt idx="8">
                  <c:v>108.17491190797634</c:v>
                </c:pt>
                <c:pt idx="9">
                  <c:v>77.555965219482744</c:v>
                </c:pt>
                <c:pt idx="10">
                  <c:v>89.315128512195372</c:v>
                </c:pt>
                <c:pt idx="11">
                  <c:v>99.897061172674327</c:v>
                </c:pt>
                <c:pt idx="12">
                  <c:v>97.226897180026654</c:v>
                </c:pt>
                <c:pt idx="13">
                  <c:v>98.374925373190834</c:v>
                </c:pt>
                <c:pt idx="14">
                  <c:v>101.75298983143946</c:v>
                </c:pt>
                <c:pt idx="15">
                  <c:v>107.0770181108057</c:v>
                </c:pt>
                <c:pt idx="16">
                  <c:v>113.20741996329562</c:v>
                </c:pt>
                <c:pt idx="17">
                  <c:v>122.84948141358076</c:v>
                </c:pt>
                <c:pt idx="18">
                  <c:v>128.76744318694159</c:v>
                </c:pt>
                <c:pt idx="19">
                  <c:v>120.41159521506708</c:v>
                </c:pt>
                <c:pt idx="20">
                  <c:v>110.31567290271731</c:v>
                </c:pt>
                <c:pt idx="21">
                  <c:v>138.64969068103986</c:v>
                </c:pt>
                <c:pt idx="22">
                  <c:v>181.24343985674113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A6-2C42-9F36-1AFB037C1A87}"/>
            </c:ext>
          </c:extLst>
        </c:ser>
        <c:ser>
          <c:idx val="3"/>
          <c:order val="3"/>
          <c:tx>
            <c:strRef>
              <c:f>'Графики Проихводительность ППС'!$A$302</c:f>
              <c:strCache>
                <c:ptCount val="1"/>
                <c:pt idx="0">
                  <c:v>Belgium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ППС'!$C$302:$Z$302</c:f>
              <c:numCache>
                <c:formatCode>0.0</c:formatCode>
                <c:ptCount val="24"/>
                <c:pt idx="0">
                  <c:v>91.402502832674742</c:v>
                </c:pt>
                <c:pt idx="1">
                  <c:v>83.623589129035111</c:v>
                </c:pt>
                <c:pt idx="2">
                  <c:v>87.950553952451813</c:v>
                </c:pt>
                <c:pt idx="3">
                  <c:v>90.983749942512944</c:v>
                </c:pt>
                <c:pt idx="4">
                  <c:v>114.46354282120741</c:v>
                </c:pt>
                <c:pt idx="5">
                  <c:v>115.64201173282254</c:v>
                </c:pt>
                <c:pt idx="6">
                  <c:v>121.00105029089079</c:v>
                </c:pt>
                <c:pt idx="7">
                  <c:v>140.11399824067314</c:v>
                </c:pt>
                <c:pt idx="8">
                  <c:v>112.82504007497616</c:v>
                </c:pt>
                <c:pt idx="9">
                  <c:v>79.591381944855883</c:v>
                </c:pt>
                <c:pt idx="10">
                  <c:v>104.55584039494647</c:v>
                </c:pt>
                <c:pt idx="11">
                  <c:v>115.02169786297348</c:v>
                </c:pt>
                <c:pt idx="12">
                  <c:v>98.09491149749438</c:v>
                </c:pt>
                <c:pt idx="13">
                  <c:v>116.30175020386413</c:v>
                </c:pt>
                <c:pt idx="14">
                  <c:v>122.05682568864115</c:v>
                </c:pt>
                <c:pt idx="15">
                  <c:v>133.8809982563952</c:v>
                </c:pt>
                <c:pt idx="16">
                  <c:v>135.7114925476067</c:v>
                </c:pt>
                <c:pt idx="17">
                  <c:v>160.30500790249855</c:v>
                </c:pt>
                <c:pt idx="18">
                  <c:v>169.14733612237706</c:v>
                </c:pt>
                <c:pt idx="19">
                  <c:v>160.09441719897762</c:v>
                </c:pt>
                <c:pt idx="20">
                  <c:v>122.46617506557267</c:v>
                </c:pt>
                <c:pt idx="21">
                  <c:v>166.1238957944914</c:v>
                </c:pt>
                <c:pt idx="22">
                  <c:v>234.82594373081238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A6-2C42-9F36-1AFB037C1A87}"/>
            </c:ext>
          </c:extLst>
        </c:ser>
        <c:ser>
          <c:idx val="4"/>
          <c:order val="4"/>
          <c:tx>
            <c:strRef>
              <c:f>'Графики Проихводительность ППС'!$A$303</c:f>
              <c:strCache>
                <c:ptCount val="1"/>
                <c:pt idx="0">
                  <c:v>Bulgaria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ППС'!$C$303:$Z$303</c:f>
              <c:numCache>
                <c:formatCode>0.0</c:formatCode>
                <c:ptCount val="24"/>
                <c:pt idx="0">
                  <c:v>30.141656022424606</c:v>
                </c:pt>
                <c:pt idx="1">
                  <c:v>26.542942119725172</c:v>
                </c:pt>
                <c:pt idx="2">
                  <c:v>22.827110023801481</c:v>
                </c:pt>
                <c:pt idx="3">
                  <c:v>30.973833438129727</c:v>
                </c:pt>
                <c:pt idx="4">
                  <c:v>45.468528028969153</c:v>
                </c:pt>
                <c:pt idx="5">
                  <c:v>47.3732272153689</c:v>
                </c:pt>
                <c:pt idx="6">
                  <c:v>52.189742695336022</c:v>
                </c:pt>
                <c:pt idx="7">
                  <c:v>66.122389160362985</c:v>
                </c:pt>
                <c:pt idx="8">
                  <c:v>59.957118767698304</c:v>
                </c:pt>
                <c:pt idx="9">
                  <c:v>81.282827342396104</c:v>
                </c:pt>
                <c:pt idx="10">
                  <c:v>70.982284676594162</c:v>
                </c:pt>
                <c:pt idx="11">
                  <c:v>92.978913363057714</c:v>
                </c:pt>
                <c:pt idx="12">
                  <c:v>102.93208906517418</c:v>
                </c:pt>
                <c:pt idx="13">
                  <c:v>78.770131616453867</c:v>
                </c:pt>
                <c:pt idx="14">
                  <c:v>63.110800131933786</c:v>
                </c:pt>
                <c:pt idx="15">
                  <c:v>77.936670432427761</c:v>
                </c:pt>
                <c:pt idx="16">
                  <c:v>102.7693244985014</c:v>
                </c:pt>
                <c:pt idx="17">
                  <c:v>124.84441151301164</c:v>
                </c:pt>
                <c:pt idx="18">
                  <c:v>109.01075690123666</c:v>
                </c:pt>
                <c:pt idx="19">
                  <c:v>109.60134012712875</c:v>
                </c:pt>
                <c:pt idx="20">
                  <c:v>98.369043593348735</c:v>
                </c:pt>
                <c:pt idx="21">
                  <c:v>139.30622057541345</c:v>
                </c:pt>
                <c:pt idx="22">
                  <c:v>219.65976059639559</c:v>
                </c:pt>
                <c:pt idx="23">
                  <c:v>98.977043297854976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A6-2C42-9F36-1AFB037C1A87}"/>
            </c:ext>
          </c:extLst>
        </c:ser>
        <c:ser>
          <c:idx val="5"/>
          <c:order val="5"/>
          <c:tx>
            <c:strRef>
              <c:f>'Графики Проихводительность ППС'!$A$304</c:f>
              <c:strCache>
                <c:ptCount val="1"/>
                <c:pt idx="0">
                  <c:v>Czechia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ППС'!$C$304:$Z$304</c:f>
              <c:numCache>
                <c:formatCode>0.0</c:formatCode>
                <c:ptCount val="24"/>
                <c:pt idx="0">
                  <c:v>34.885362858582106</c:v>
                </c:pt>
                <c:pt idx="1">
                  <c:v>37.352576148891977</c:v>
                </c:pt>
                <c:pt idx="2">
                  <c:v>35.762054336478741</c:v>
                </c:pt>
                <c:pt idx="3">
                  <c:v>39.266508737404784</c:v>
                </c:pt>
                <c:pt idx="4">
                  <c:v>48.08219756392019</c:v>
                </c:pt>
                <c:pt idx="5">
                  <c:v>58.075942882684998</c:v>
                </c:pt>
                <c:pt idx="6">
                  <c:v>60.999317828741319</c:v>
                </c:pt>
                <c:pt idx="7">
                  <c:v>60.096635618074238</c:v>
                </c:pt>
                <c:pt idx="8">
                  <c:v>58.937414962205537</c:v>
                </c:pt>
                <c:pt idx="9">
                  <c:v>42.315696429730828</c:v>
                </c:pt>
                <c:pt idx="10">
                  <c:v>41.255342120931182</c:v>
                </c:pt>
                <c:pt idx="11">
                  <c:v>48.095273562267899</c:v>
                </c:pt>
                <c:pt idx="12">
                  <c:v>46.009668338841465</c:v>
                </c:pt>
                <c:pt idx="13">
                  <c:v>51.849205054303191</c:v>
                </c:pt>
                <c:pt idx="14">
                  <c:v>62.798508829058349</c:v>
                </c:pt>
                <c:pt idx="15">
                  <c:v>63.894353942876947</c:v>
                </c:pt>
                <c:pt idx="16">
                  <c:v>63.079713442274567</c:v>
                </c:pt>
                <c:pt idx="17">
                  <c:v>60.623388140726348</c:v>
                </c:pt>
                <c:pt idx="18">
                  <c:v>64.401123611302765</c:v>
                </c:pt>
                <c:pt idx="19">
                  <c:v>61.515904083526344</c:v>
                </c:pt>
                <c:pt idx="20">
                  <c:v>52.197232452909162</c:v>
                </c:pt>
                <c:pt idx="21">
                  <c:v>47.686249795553877</c:v>
                </c:pt>
                <c:pt idx="22">
                  <c:v>45.805206595546231</c:v>
                </c:pt>
                <c:pt idx="23">
                  <c:v>55.215770341155938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1A6-2C42-9F36-1AFB037C1A87}"/>
            </c:ext>
          </c:extLst>
        </c:ser>
        <c:ser>
          <c:idx val="6"/>
          <c:order val="6"/>
          <c:tx>
            <c:strRef>
              <c:f>'Графики Проихводительность ППС'!$A$305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ППС'!$C$305:$Z$305</c:f>
              <c:numCache>
                <c:formatCode>0.0</c:formatCode>
                <c:ptCount val="24"/>
                <c:pt idx="0">
                  <c:v>48.128573324621605</c:v>
                </c:pt>
                <c:pt idx="1">
                  <c:v>47.938058189900161</c:v>
                </c:pt>
                <c:pt idx="2">
                  <c:v>57.163727892167856</c:v>
                </c:pt>
                <c:pt idx="3">
                  <c:v>55.910738752911989</c:v>
                </c:pt>
                <c:pt idx="4">
                  <c:v>60.05326509522277</c:v>
                </c:pt>
                <c:pt idx="5">
                  <c:v>65.639702176067175</c:v>
                </c:pt>
                <c:pt idx="6">
                  <c:v>71.594508941085394</c:v>
                </c:pt>
                <c:pt idx="7">
                  <c:v>77.973912630492279</c:v>
                </c:pt>
                <c:pt idx="8">
                  <c:v>74.359641027466751</c:v>
                </c:pt>
                <c:pt idx="9">
                  <c:v>55.37803591415642</c:v>
                </c:pt>
                <c:pt idx="10">
                  <c:v>58.407808170482305</c:v>
                </c:pt>
                <c:pt idx="11">
                  <c:v>68.684953739005451</c:v>
                </c:pt>
                <c:pt idx="12">
                  <c:v>64.93069066606725</c:v>
                </c:pt>
                <c:pt idx="13">
                  <c:v>69.773172033685725</c:v>
                </c:pt>
                <c:pt idx="14">
                  <c:v>71.675076214678384</c:v>
                </c:pt>
                <c:pt idx="15">
                  <c:v>86.076791289358269</c:v>
                </c:pt>
                <c:pt idx="16">
                  <c:v>89.159989274601941</c:v>
                </c:pt>
                <c:pt idx="17">
                  <c:v>88.85806572431494</c:v>
                </c:pt>
                <c:pt idx="18">
                  <c:v>82.208163494044186</c:v>
                </c:pt>
                <c:pt idx="19">
                  <c:v>100.3075300019635</c:v>
                </c:pt>
                <c:pt idx="20">
                  <c:v>96.235682404569502</c:v>
                </c:pt>
                <c:pt idx="21">
                  <c:v>111.85769111667987</c:v>
                </c:pt>
                <c:pt idx="22">
                  <c:v>135.75648590865902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1A6-2C42-9F36-1AFB037C1A87}"/>
            </c:ext>
          </c:extLst>
        </c:ser>
        <c:ser>
          <c:idx val="7"/>
          <c:order val="7"/>
          <c:tx>
            <c:strRef>
              <c:f>'Графики Проихводительность ППС'!$A$306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ППС'!$C$306:$Z$306</c:f>
              <c:numCache>
                <c:formatCode>0.0</c:formatCode>
                <c:ptCount val="24"/>
                <c:pt idx="0">
                  <c:v>64.259437642441455</c:v>
                </c:pt>
                <c:pt idx="1">
                  <c:v>65.298420923937158</c:v>
                </c:pt>
                <c:pt idx="2">
                  <c:v>67.585954087268178</c:v>
                </c:pt>
                <c:pt idx="3">
                  <c:v>71.267914864955557</c:v>
                </c:pt>
                <c:pt idx="4">
                  <c:v>80.391787660152886</c:v>
                </c:pt>
                <c:pt idx="5">
                  <c:v>88.424398827862731</c:v>
                </c:pt>
                <c:pt idx="6">
                  <c:v>99.079112613052658</c:v>
                </c:pt>
                <c:pt idx="7">
                  <c:v>114.20062458436513</c:v>
                </c:pt>
                <c:pt idx="8">
                  <c:v>109.56407330176025</c:v>
                </c:pt>
                <c:pt idx="9">
                  <c:v>80.710190517423328</c:v>
                </c:pt>
                <c:pt idx="10">
                  <c:v>84.079027126226947</c:v>
                </c:pt>
                <c:pt idx="11">
                  <c:v>97.782595814035304</c:v>
                </c:pt>
                <c:pt idx="12">
                  <c:v>99.73571033390013</c:v>
                </c:pt>
                <c:pt idx="13">
                  <c:v>98.515023265179281</c:v>
                </c:pt>
                <c:pt idx="14">
                  <c:v>100.54410500008561</c:v>
                </c:pt>
                <c:pt idx="15">
                  <c:v>102.26806139881229</c:v>
                </c:pt>
                <c:pt idx="16">
                  <c:v>104.47396858841851</c:v>
                </c:pt>
                <c:pt idx="17">
                  <c:v>106.04548256557484</c:v>
                </c:pt>
                <c:pt idx="18">
                  <c:v>116.02608358893329</c:v>
                </c:pt>
                <c:pt idx="19">
                  <c:v>107.96376180070592</c:v>
                </c:pt>
                <c:pt idx="20">
                  <c:v>99.405345417830588</c:v>
                </c:pt>
                <c:pt idx="21">
                  <c:v>98.997560097348213</c:v>
                </c:pt>
                <c:pt idx="22">
                  <c:v>124.11521104975456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1A6-2C42-9F36-1AFB037C1A87}"/>
            </c:ext>
          </c:extLst>
        </c:ser>
        <c:ser>
          <c:idx val="8"/>
          <c:order val="8"/>
          <c:tx>
            <c:strRef>
              <c:f>'Графики Проихводительность ППС'!$A$307</c:f>
              <c:strCache>
                <c:ptCount val="1"/>
                <c:pt idx="0">
                  <c:v>Greece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ППС'!$C$307:$Z$307</c:f>
              <c:numCache>
                <c:formatCode>0.0</c:formatCode>
                <c:ptCount val="24"/>
                <c:pt idx="1">
                  <c:v>118.70310317247453</c:v>
                </c:pt>
                <c:pt idx="2">
                  <c:v>115.21620666760032</c:v>
                </c:pt>
                <c:pt idx="3">
                  <c:v>111.37845281520659</c:v>
                </c:pt>
                <c:pt idx="4">
                  <c:v>132.73158774647067</c:v>
                </c:pt>
                <c:pt idx="5">
                  <c:v>170.23051449004097</c:v>
                </c:pt>
                <c:pt idx="6">
                  <c:v>207.49771611709255</c:v>
                </c:pt>
                <c:pt idx="7">
                  <c:v>251.80383054165819</c:v>
                </c:pt>
                <c:pt idx="8">
                  <c:v>177.62872523845863</c:v>
                </c:pt>
                <c:pt idx="9">
                  <c:v>125.90283398512135</c:v>
                </c:pt>
                <c:pt idx="10">
                  <c:v>169.0435316388706</c:v>
                </c:pt>
                <c:pt idx="11">
                  <c:v>203.06573352046371</c:v>
                </c:pt>
                <c:pt idx="12">
                  <c:v>171.36856623523846</c:v>
                </c:pt>
                <c:pt idx="13">
                  <c:v>169.0590055904652</c:v>
                </c:pt>
                <c:pt idx="14">
                  <c:v>152.5845789092115</c:v>
                </c:pt>
                <c:pt idx="15">
                  <c:v>164.79434361465638</c:v>
                </c:pt>
                <c:pt idx="16">
                  <c:v>159.99959819977272</c:v>
                </c:pt>
                <c:pt idx="17">
                  <c:v>185.05524588125539</c:v>
                </c:pt>
                <c:pt idx="18">
                  <c:v>230.37310478307867</c:v>
                </c:pt>
                <c:pt idx="19">
                  <c:v>200.11844412591472</c:v>
                </c:pt>
                <c:pt idx="20">
                  <c:v>194.47843122074102</c:v>
                </c:pt>
                <c:pt idx="21">
                  <c:v>189.25145217598296</c:v>
                </c:pt>
                <c:pt idx="22">
                  <c:v>224.26230008131276</c:v>
                </c:pt>
                <c:pt idx="23">
                  <c:v>203.4856277853078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1A6-2C42-9F36-1AFB037C1A87}"/>
            </c:ext>
          </c:extLst>
        </c:ser>
        <c:ser>
          <c:idx val="9"/>
          <c:order val="9"/>
          <c:tx>
            <c:strRef>
              <c:f>'Графики Проихводительность ППС'!$A$308</c:f>
              <c:strCache>
                <c:ptCount val="1"/>
                <c:pt idx="0">
                  <c:v>Spain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ППС'!$C$308:$Z$308</c:f>
              <c:numCache>
                <c:formatCode>0.0</c:formatCode>
                <c:ptCount val="24"/>
                <c:pt idx="0">
                  <c:v>76.405928229081113</c:v>
                </c:pt>
                <c:pt idx="1">
                  <c:v>80.469811570013846</c:v>
                </c:pt>
                <c:pt idx="2">
                  <c:v>79.362024593249942</c:v>
                </c:pt>
                <c:pt idx="3">
                  <c:v>72.800729474171305</c:v>
                </c:pt>
                <c:pt idx="4">
                  <c:v>75.059007116979586</c:v>
                </c:pt>
                <c:pt idx="5">
                  <c:v>72.623234198313796</c:v>
                </c:pt>
                <c:pt idx="6">
                  <c:v>85.637351215091329</c:v>
                </c:pt>
                <c:pt idx="7">
                  <c:v>75.615261828990924</c:v>
                </c:pt>
                <c:pt idx="8">
                  <c:v>70.2750289343482</c:v>
                </c:pt>
                <c:pt idx="9">
                  <c:v>62.527210029299994</c:v>
                </c:pt>
                <c:pt idx="10">
                  <c:v>73.614470444125317</c:v>
                </c:pt>
                <c:pt idx="11">
                  <c:v>73.090942516028122</c:v>
                </c:pt>
                <c:pt idx="12">
                  <c:v>79.493742804433197</c:v>
                </c:pt>
                <c:pt idx="13">
                  <c:v>84.93764472216634</c:v>
                </c:pt>
                <c:pt idx="14">
                  <c:v>100.80184499207805</c:v>
                </c:pt>
                <c:pt idx="15">
                  <c:v>110.14320476113384</c:v>
                </c:pt>
                <c:pt idx="16">
                  <c:v>118.89795311687438</c:v>
                </c:pt>
                <c:pt idx="17">
                  <c:v>137.0260599376283</c:v>
                </c:pt>
                <c:pt idx="18">
                  <c:v>130.9956360649326</c:v>
                </c:pt>
                <c:pt idx="19">
                  <c:v>110.43007893342815</c:v>
                </c:pt>
                <c:pt idx="20">
                  <c:v>110.23167850228843</c:v>
                </c:pt>
                <c:pt idx="21">
                  <c:v>173.4951640936207</c:v>
                </c:pt>
                <c:pt idx="22">
                  <c:v>156.57802335889446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1A6-2C42-9F36-1AFB037C1A87}"/>
            </c:ext>
          </c:extLst>
        </c:ser>
        <c:ser>
          <c:idx val="10"/>
          <c:order val="10"/>
          <c:tx>
            <c:strRef>
              <c:f>'Графики Проихводительность ППС'!$A$309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ППС'!$C$309:$Z$309</c:f>
              <c:numCache>
                <c:formatCode>0.0</c:formatCode>
                <c:ptCount val="24"/>
                <c:pt idx="0">
                  <c:v>83.029178103611187</c:v>
                </c:pt>
                <c:pt idx="1">
                  <c:v>74.043593013567929</c:v>
                </c:pt>
                <c:pt idx="2">
                  <c:v>69.105372283322382</c:v>
                </c:pt>
                <c:pt idx="3">
                  <c:v>66.817876538401094</c:v>
                </c:pt>
                <c:pt idx="4">
                  <c:v>79.593268930827406</c:v>
                </c:pt>
                <c:pt idx="5">
                  <c:v>88.414714801122187</c:v>
                </c:pt>
                <c:pt idx="6">
                  <c:v>93.096734093008052</c:v>
                </c:pt>
                <c:pt idx="7">
                  <c:v>110.2181224001319</c:v>
                </c:pt>
                <c:pt idx="8">
                  <c:v>117.96750621044056</c:v>
                </c:pt>
                <c:pt idx="9">
                  <c:v>97.879732494355409</c:v>
                </c:pt>
                <c:pt idx="10">
                  <c:v>109.30390447180234</c:v>
                </c:pt>
                <c:pt idx="11">
                  <c:v>126.68748821283583</c:v>
                </c:pt>
                <c:pt idx="12">
                  <c:v>102.20956942419929</c:v>
                </c:pt>
                <c:pt idx="13">
                  <c:v>110.47308784973271</c:v>
                </c:pt>
                <c:pt idx="14">
                  <c:v>108.82822488547009</c:v>
                </c:pt>
                <c:pt idx="15">
                  <c:v>117.08850218823771</c:v>
                </c:pt>
                <c:pt idx="16">
                  <c:v>116.99073752173946</c:v>
                </c:pt>
                <c:pt idx="17">
                  <c:v>130.78922921180418</c:v>
                </c:pt>
                <c:pt idx="18">
                  <c:v>126.75471693203201</c:v>
                </c:pt>
                <c:pt idx="19">
                  <c:v>111.5338468478071</c:v>
                </c:pt>
                <c:pt idx="20">
                  <c:v>93.828315049594821</c:v>
                </c:pt>
                <c:pt idx="21">
                  <c:v>125.63092336348669</c:v>
                </c:pt>
                <c:pt idx="22">
                  <c:v>239.48259714651221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1A6-2C42-9F36-1AFB037C1A87}"/>
            </c:ext>
          </c:extLst>
        </c:ser>
        <c:ser>
          <c:idx val="11"/>
          <c:order val="11"/>
          <c:tx>
            <c:strRef>
              <c:f>'Графики Проихводительность ППС'!$A$310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ППС'!$C$310:$Z$310</c:f>
              <c:numCache>
                <c:formatCode>0.0</c:formatCode>
                <c:ptCount val="24"/>
                <c:pt idx="0">
                  <c:v>66.387324560183558</c:v>
                </c:pt>
                <c:pt idx="1">
                  <c:v>61.248899324858293</c:v>
                </c:pt>
                <c:pt idx="2">
                  <c:v>58.675726511411256</c:v>
                </c:pt>
                <c:pt idx="3">
                  <c:v>62.622648804379267</c:v>
                </c:pt>
                <c:pt idx="4">
                  <c:v>65.508549002374025</c:v>
                </c:pt>
                <c:pt idx="5">
                  <c:v>68.892683673148525</c:v>
                </c:pt>
                <c:pt idx="6">
                  <c:v>77.282323816022796</c:v>
                </c:pt>
                <c:pt idx="7">
                  <c:v>88.672728562067377</c:v>
                </c:pt>
                <c:pt idx="8">
                  <c:v>85.053702964310929</c:v>
                </c:pt>
                <c:pt idx="9">
                  <c:v>51.885973775858972</c:v>
                </c:pt>
                <c:pt idx="10">
                  <c:v>72.263395724492355</c:v>
                </c:pt>
                <c:pt idx="11">
                  <c:v>81.953230926700698</c:v>
                </c:pt>
                <c:pt idx="12">
                  <c:v>74.531231628536403</c:v>
                </c:pt>
                <c:pt idx="13">
                  <c:v>73.418285262067911</c:v>
                </c:pt>
                <c:pt idx="14">
                  <c:v>80.190413123846824</c:v>
                </c:pt>
                <c:pt idx="15">
                  <c:v>80.485518190324285</c:v>
                </c:pt>
                <c:pt idx="16">
                  <c:v>94.556106145106384</c:v>
                </c:pt>
                <c:pt idx="17">
                  <c:v>106.73946424520281</c:v>
                </c:pt>
                <c:pt idx="18">
                  <c:v>109.26940709400027</c:v>
                </c:pt>
                <c:pt idx="19">
                  <c:v>104.31475602399868</c:v>
                </c:pt>
                <c:pt idx="20">
                  <c:v>97.944181808690871</c:v>
                </c:pt>
                <c:pt idx="21">
                  <c:v>154.09317402648207</c:v>
                </c:pt>
                <c:pt idx="22">
                  <c:v>190.77666406537452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1A6-2C42-9F36-1AFB037C1A87}"/>
            </c:ext>
          </c:extLst>
        </c:ser>
        <c:ser>
          <c:idx val="12"/>
          <c:order val="12"/>
          <c:tx>
            <c:strRef>
              <c:f>'Графики Проихводительность ППС'!$A$311</c:f>
              <c:strCache>
                <c:ptCount val="1"/>
                <c:pt idx="0">
                  <c:v>Hungary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ППС'!$C$311:$Z$311</c:f>
              <c:numCache>
                <c:formatCode>0.0</c:formatCode>
                <c:ptCount val="24"/>
                <c:pt idx="0">
                  <c:v>28.166107307050648</c:v>
                </c:pt>
                <c:pt idx="1">
                  <c:v>23.342560870046416</c:v>
                </c:pt>
                <c:pt idx="2">
                  <c:v>17.958695404723539</c:v>
                </c:pt>
                <c:pt idx="3">
                  <c:v>26.858815867810247</c:v>
                </c:pt>
                <c:pt idx="4">
                  <c:v>29.644519532128417</c:v>
                </c:pt>
                <c:pt idx="5">
                  <c:v>28.299647087588109</c:v>
                </c:pt>
                <c:pt idx="6">
                  <c:v>39.458047008379609</c:v>
                </c:pt>
                <c:pt idx="7">
                  <c:v>38.887685961542431</c:v>
                </c:pt>
                <c:pt idx="8">
                  <c:v>53.902121095931051</c:v>
                </c:pt>
                <c:pt idx="9">
                  <c:v>27.532763852149237</c:v>
                </c:pt>
                <c:pt idx="10">
                  <c:v>42.478295291516197</c:v>
                </c:pt>
                <c:pt idx="11">
                  <c:v>45.0203915910988</c:v>
                </c:pt>
                <c:pt idx="12">
                  <c:v>41.171938793658846</c:v>
                </c:pt>
                <c:pt idx="13">
                  <c:v>56.240863026951828</c:v>
                </c:pt>
                <c:pt idx="14">
                  <c:v>69.055096178788517</c:v>
                </c:pt>
                <c:pt idx="15">
                  <c:v>81.259007124688125</c:v>
                </c:pt>
                <c:pt idx="16">
                  <c:v>88.735878817127414</c:v>
                </c:pt>
                <c:pt idx="17">
                  <c:v>90.717854019870941</c:v>
                </c:pt>
                <c:pt idx="18">
                  <c:v>103.95190208765055</c:v>
                </c:pt>
                <c:pt idx="19">
                  <c:v>93.115951057929848</c:v>
                </c:pt>
                <c:pt idx="20">
                  <c:v>79.564720603955095</c:v>
                </c:pt>
                <c:pt idx="21">
                  <c:v>93.442181707484735</c:v>
                </c:pt>
                <c:pt idx="22">
                  <c:v>69.170928527581921</c:v>
                </c:pt>
                <c:pt idx="23">
                  <c:v>72.100449907200058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41A6-2C42-9F36-1AFB037C1A87}"/>
            </c:ext>
          </c:extLst>
        </c:ser>
        <c:ser>
          <c:idx val="13"/>
          <c:order val="13"/>
          <c:tx>
            <c:strRef>
              <c:f>'Графики Проихводительность ППС'!$A$312</c:f>
              <c:strCache>
                <c:ptCount val="1"/>
                <c:pt idx="0">
                  <c:v>Netherlands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ППС'!$C$312:$Z$312</c:f>
              <c:numCache>
                <c:formatCode>0.0</c:formatCode>
                <c:ptCount val="24"/>
                <c:pt idx="0">
                  <c:v>82.888915223236083</c:v>
                </c:pt>
                <c:pt idx="1">
                  <c:v>74.048245239748468</c:v>
                </c:pt>
                <c:pt idx="2">
                  <c:v>79.784530812552134</c:v>
                </c:pt>
                <c:pt idx="3">
                  <c:v>85.269531485546693</c:v>
                </c:pt>
                <c:pt idx="4">
                  <c:v>117.07072970673759</c:v>
                </c:pt>
                <c:pt idx="5">
                  <c:v>130.26260624249559</c:v>
                </c:pt>
                <c:pt idx="6">
                  <c:v>154.28493040581665</c:v>
                </c:pt>
                <c:pt idx="7">
                  <c:v>157.66363303878811</c:v>
                </c:pt>
                <c:pt idx="8">
                  <c:v>143.79944140665248</c:v>
                </c:pt>
                <c:pt idx="9">
                  <c:v>95.982185152414488</c:v>
                </c:pt>
                <c:pt idx="10">
                  <c:v>97.501975874533116</c:v>
                </c:pt>
                <c:pt idx="11">
                  <c:v>98.477726179488513</c:v>
                </c:pt>
                <c:pt idx="12">
                  <c:v>111.77690836397274</c:v>
                </c:pt>
                <c:pt idx="13">
                  <c:v>113.69741652628107</c:v>
                </c:pt>
                <c:pt idx="14">
                  <c:v>136.91499836729901</c:v>
                </c:pt>
                <c:pt idx="15">
                  <c:v>118.87800955245805</c:v>
                </c:pt>
                <c:pt idx="16">
                  <c:v>129.92698995515335</c:v>
                </c:pt>
                <c:pt idx="17">
                  <c:v>134.62822436485641</c:v>
                </c:pt>
                <c:pt idx="18">
                  <c:v>144.25285449297311</c:v>
                </c:pt>
                <c:pt idx="19">
                  <c:v>116.34169073639394</c:v>
                </c:pt>
                <c:pt idx="20">
                  <c:v>106.08456336288288</c:v>
                </c:pt>
                <c:pt idx="21">
                  <c:v>169.02421044042097</c:v>
                </c:pt>
                <c:pt idx="22">
                  <c:v>183.57186380150611</c:v>
                </c:pt>
                <c:pt idx="23">
                  <c:v>139.15035203115397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1A6-2C42-9F36-1AFB037C1A87}"/>
            </c:ext>
          </c:extLst>
        </c:ser>
        <c:ser>
          <c:idx val="14"/>
          <c:order val="14"/>
          <c:tx>
            <c:strRef>
              <c:f>'Графики Проихводительность ППС'!$A$313</c:f>
              <c:strCache>
                <c:ptCount val="1"/>
                <c:pt idx="0">
                  <c:v>Austria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ППС'!$C$313:$Z$313</c:f>
              <c:numCache>
                <c:formatCode>0.0</c:formatCode>
                <c:ptCount val="24"/>
                <c:pt idx="0">
                  <c:v>82.73151883681129</c:v>
                </c:pt>
                <c:pt idx="1">
                  <c:v>90.262595537639442</c:v>
                </c:pt>
                <c:pt idx="2">
                  <c:v>81.810837619703634</c:v>
                </c:pt>
                <c:pt idx="3">
                  <c:v>85.849026357988521</c:v>
                </c:pt>
                <c:pt idx="4">
                  <c:v>99.0420193415368</c:v>
                </c:pt>
                <c:pt idx="5">
                  <c:v>115.87391348028392</c:v>
                </c:pt>
                <c:pt idx="6">
                  <c:v>129.56648089085553</c:v>
                </c:pt>
                <c:pt idx="7">
                  <c:v>134.35661254179746</c:v>
                </c:pt>
                <c:pt idx="8">
                  <c:v>134.96606518360116</c:v>
                </c:pt>
                <c:pt idx="9">
                  <c:v>108.22805681450284</c:v>
                </c:pt>
                <c:pt idx="10">
                  <c:v>122.52661098625023</c:v>
                </c:pt>
                <c:pt idx="11">
                  <c:v>131.97574230694747</c:v>
                </c:pt>
                <c:pt idx="12">
                  <c:v>136.59092267577748</c:v>
                </c:pt>
                <c:pt idx="13">
                  <c:v>128.59515214753063</c:v>
                </c:pt>
                <c:pt idx="14">
                  <c:v>132.79851245904968</c:v>
                </c:pt>
                <c:pt idx="15">
                  <c:v>150.89364649054608</c:v>
                </c:pt>
                <c:pt idx="16">
                  <c:v>142.39501223351238</c:v>
                </c:pt>
                <c:pt idx="17">
                  <c:v>152.71051555615927</c:v>
                </c:pt>
                <c:pt idx="18">
                  <c:v>162.13803808848442</c:v>
                </c:pt>
                <c:pt idx="19">
                  <c:v>155.89425479874944</c:v>
                </c:pt>
                <c:pt idx="20">
                  <c:v>133.52756275642918</c:v>
                </c:pt>
                <c:pt idx="21">
                  <c:v>136.94659969169771</c:v>
                </c:pt>
                <c:pt idx="22">
                  <c:v>190.54458248613554</c:v>
                </c:pt>
                <c:pt idx="23">
                  <c:v>186.12526671187507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1A6-2C42-9F36-1AFB037C1A87}"/>
            </c:ext>
          </c:extLst>
        </c:ser>
        <c:ser>
          <c:idx val="15"/>
          <c:order val="15"/>
          <c:tx>
            <c:strRef>
              <c:f>'Графики Проихводительность ППС'!$A$314</c:f>
              <c:strCache>
                <c:ptCount val="1"/>
                <c:pt idx="0">
                  <c:v>Poland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ППС'!$C$314:$Z$314</c:f>
              <c:numCache>
                <c:formatCode>0.0</c:formatCode>
                <c:ptCount val="24"/>
                <c:pt idx="0">
                  <c:v>22.557561592332966</c:v>
                </c:pt>
                <c:pt idx="1">
                  <c:v>21.698175307401765</c:v>
                </c:pt>
                <c:pt idx="2">
                  <c:v>24.66212157092102</c:v>
                </c:pt>
                <c:pt idx="3">
                  <c:v>24.926043596069889</c:v>
                </c:pt>
                <c:pt idx="4">
                  <c:v>48.641962907921972</c:v>
                </c:pt>
                <c:pt idx="5">
                  <c:v>41.32844426025602</c:v>
                </c:pt>
                <c:pt idx="6">
                  <c:v>55.963545612764143</c:v>
                </c:pt>
                <c:pt idx="7">
                  <c:v>58.811109643614202</c:v>
                </c:pt>
                <c:pt idx="8">
                  <c:v>33.422806396546378</c:v>
                </c:pt>
                <c:pt idx="9">
                  <c:v>30.186509189499684</c:v>
                </c:pt>
                <c:pt idx="10">
                  <c:v>25.086079105715072</c:v>
                </c:pt>
                <c:pt idx="11">
                  <c:v>37.701155069347948</c:v>
                </c:pt>
                <c:pt idx="12">
                  <c:v>38.578669215374347</c:v>
                </c:pt>
                <c:pt idx="13">
                  <c:v>41.58733733863513</c:v>
                </c:pt>
                <c:pt idx="14">
                  <c:v>51.135445633275459</c:v>
                </c:pt>
                <c:pt idx="15">
                  <c:v>52.663034222163752</c:v>
                </c:pt>
                <c:pt idx="16">
                  <c:v>50.619088652740643</c:v>
                </c:pt>
                <c:pt idx="17">
                  <c:v>48.707230217308521</c:v>
                </c:pt>
                <c:pt idx="18">
                  <c:v>50.359969045907903</c:v>
                </c:pt>
                <c:pt idx="19">
                  <c:v>47.728675761877668</c:v>
                </c:pt>
                <c:pt idx="20">
                  <c:v>47.269121033431787</c:v>
                </c:pt>
                <c:pt idx="21">
                  <c:v>83.447461512696847</c:v>
                </c:pt>
                <c:pt idx="22">
                  <c:v>80.906429210269039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1A6-2C42-9F36-1AFB037C1A87}"/>
            </c:ext>
          </c:extLst>
        </c:ser>
        <c:ser>
          <c:idx val="16"/>
          <c:order val="16"/>
          <c:tx>
            <c:strRef>
              <c:f>'Графики Проихводительность ППС'!$A$315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ППС'!$C$315:$Z$315</c:f>
              <c:numCache>
                <c:formatCode>0.0</c:formatCode>
                <c:ptCount val="24"/>
                <c:pt idx="0">
                  <c:v>48.902968866229109</c:v>
                </c:pt>
                <c:pt idx="1">
                  <c:v>48.327092684172264</c:v>
                </c:pt>
                <c:pt idx="2">
                  <c:v>51.908472757888234</c:v>
                </c:pt>
                <c:pt idx="3">
                  <c:v>48.512438942114343</c:v>
                </c:pt>
                <c:pt idx="4">
                  <c:v>50.266675291454995</c:v>
                </c:pt>
                <c:pt idx="5">
                  <c:v>51.565551617552813</c:v>
                </c:pt>
                <c:pt idx="6">
                  <c:v>56.720267539976241</c:v>
                </c:pt>
                <c:pt idx="7">
                  <c:v>56.101154863434985</c:v>
                </c:pt>
                <c:pt idx="8">
                  <c:v>62.141569928997711</c:v>
                </c:pt>
                <c:pt idx="9">
                  <c:v>62.957657514165845</c:v>
                </c:pt>
                <c:pt idx="10">
                  <c:v>66.446688550116306</c:v>
                </c:pt>
                <c:pt idx="11">
                  <c:v>68.181653409935237</c:v>
                </c:pt>
                <c:pt idx="12">
                  <c:v>65.081400420736472</c:v>
                </c:pt>
                <c:pt idx="13">
                  <c:v>71.106931011675442</c:v>
                </c:pt>
                <c:pt idx="14">
                  <c:v>77.888148379911556</c:v>
                </c:pt>
                <c:pt idx="15">
                  <c:v>70.569939225363228</c:v>
                </c:pt>
                <c:pt idx="16">
                  <c:v>90.965206533648256</c:v>
                </c:pt>
                <c:pt idx="17">
                  <c:v>100.29816107475148</c:v>
                </c:pt>
                <c:pt idx="18">
                  <c:v>101.25057394686527</c:v>
                </c:pt>
                <c:pt idx="19">
                  <c:v>98.119596944218785</c:v>
                </c:pt>
                <c:pt idx="20">
                  <c:v>94.151579372557435</c:v>
                </c:pt>
                <c:pt idx="21">
                  <c:v>164.90770948182762</c:v>
                </c:pt>
                <c:pt idx="22">
                  <c:v>163.19935047644663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41A6-2C42-9F36-1AFB037C1A87}"/>
            </c:ext>
          </c:extLst>
        </c:ser>
        <c:ser>
          <c:idx val="17"/>
          <c:order val="17"/>
          <c:tx>
            <c:strRef>
              <c:f>'Графики Проихводительность ППС'!$A$316</c:f>
              <c:strCache>
                <c:ptCount val="1"/>
                <c:pt idx="0">
                  <c:v>Romania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ППС'!$C$316:$Z$316</c:f>
              <c:numCache>
                <c:formatCode>0.0</c:formatCode>
                <c:ptCount val="24"/>
                <c:pt idx="0">
                  <c:v>12.961689977454618</c:v>
                </c:pt>
                <c:pt idx="1">
                  <c:v>14.754878206541344</c:v>
                </c:pt>
                <c:pt idx="2">
                  <c:v>13.138499883933607</c:v>
                </c:pt>
                <c:pt idx="3">
                  <c:v>12.303545856173448</c:v>
                </c:pt>
                <c:pt idx="4">
                  <c:v>18.291663725017735</c:v>
                </c:pt>
                <c:pt idx="5">
                  <c:v>18.572734339169081</c:v>
                </c:pt>
                <c:pt idx="6">
                  <c:v>21.541923158815987</c:v>
                </c:pt>
                <c:pt idx="7">
                  <c:v>24.100712372334762</c:v>
                </c:pt>
                <c:pt idx="8">
                  <c:v>28.495595370398988</c:v>
                </c:pt>
                <c:pt idx="9">
                  <c:v>18.056089762596944</c:v>
                </c:pt>
                <c:pt idx="10">
                  <c:v>64.898584035275022</c:v>
                </c:pt>
                <c:pt idx="11">
                  <c:v>68.255015831647654</c:v>
                </c:pt>
                <c:pt idx="12">
                  <c:v>69.909323837578881</c:v>
                </c:pt>
                <c:pt idx="13">
                  <c:v>64.32643547724193</c:v>
                </c:pt>
                <c:pt idx="14">
                  <c:v>56.950491375368827</c:v>
                </c:pt>
                <c:pt idx="15">
                  <c:v>69.575824385111773</c:v>
                </c:pt>
                <c:pt idx="16">
                  <c:v>64.099892258958675</c:v>
                </c:pt>
                <c:pt idx="17">
                  <c:v>81.225743246153328</c:v>
                </c:pt>
                <c:pt idx="18">
                  <c:v>92.453128475591342</c:v>
                </c:pt>
                <c:pt idx="19">
                  <c:v>78.167787058548356</c:v>
                </c:pt>
                <c:pt idx="20">
                  <c:v>56.285669475100356</c:v>
                </c:pt>
                <c:pt idx="21">
                  <c:v>139.86161627001403</c:v>
                </c:pt>
                <c:pt idx="22">
                  <c:v>100.92711374837775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41A6-2C42-9F36-1AFB037C1A87}"/>
            </c:ext>
          </c:extLst>
        </c:ser>
        <c:ser>
          <c:idx val="18"/>
          <c:order val="18"/>
          <c:tx>
            <c:strRef>
              <c:f>'Графики Проихводительность ППС'!$A$317</c:f>
              <c:strCache>
                <c:ptCount val="1"/>
                <c:pt idx="0">
                  <c:v>Slovenia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ППС'!$C$317:$Z$317</c:f>
              <c:numCache>
                <c:formatCode>General</c:formatCode>
                <c:ptCount val="24"/>
                <c:pt idx="7" formatCode="0.0">
                  <c:v>61.535648218413186</c:v>
                </c:pt>
                <c:pt idx="8" formatCode="0.0">
                  <c:v>62.509020319800008</c:v>
                </c:pt>
                <c:pt idx="9" formatCode="0.0">
                  <c:v>33.723185398022487</c:v>
                </c:pt>
                <c:pt idx="10" formatCode="0.0">
                  <c:v>45.445993638614702</c:v>
                </c:pt>
                <c:pt idx="11" formatCode="0.0">
                  <c:v>64.365532429260114</c:v>
                </c:pt>
                <c:pt idx="12" formatCode="0.0">
                  <c:v>61.956907724177768</c:v>
                </c:pt>
                <c:pt idx="13" formatCode="0.0">
                  <c:v>63.487201471214085</c:v>
                </c:pt>
                <c:pt idx="14" formatCode="0.0">
                  <c:v>75.264518201641621</c:v>
                </c:pt>
                <c:pt idx="15" formatCode="0.0">
                  <c:v>87.823243433872406</c:v>
                </c:pt>
                <c:pt idx="16" formatCode="0.0">
                  <c:v>75.368477247222302</c:v>
                </c:pt>
                <c:pt idx="17" formatCode="0.0">
                  <c:v>82.595513061500725</c:v>
                </c:pt>
                <c:pt idx="18" formatCode="0.0">
                  <c:v>81.034779846969485</c:v>
                </c:pt>
                <c:pt idx="19" formatCode="0.0">
                  <c:v>91.372875823658219</c:v>
                </c:pt>
                <c:pt idx="20" formatCode="0.0">
                  <c:v>77.122237335737864</c:v>
                </c:pt>
                <c:pt idx="21" formatCode="0.0">
                  <c:v>80.421451403057318</c:v>
                </c:pt>
                <c:pt idx="22" formatCode="0.0">
                  <c:v>120.22221090654664</c:v>
                </c:pt>
                <c:pt idx="23" formatCode="0.0">
                  <c:v>112.81177404705578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41A6-2C42-9F36-1AFB037C1A87}"/>
            </c:ext>
          </c:extLst>
        </c:ser>
        <c:ser>
          <c:idx val="19"/>
          <c:order val="19"/>
          <c:tx>
            <c:strRef>
              <c:f>'Графики Проихводительность ППС'!$A$318</c:f>
              <c:strCache>
                <c:ptCount val="1"/>
                <c:pt idx="0">
                  <c:v>Slovakia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ППС'!$C$318:$Z$318</c:f>
              <c:numCache>
                <c:formatCode>General</c:formatCode>
                <c:ptCount val="24"/>
                <c:pt idx="9" formatCode="0.0">
                  <c:v>48.674264409131531</c:v>
                </c:pt>
                <c:pt idx="10" formatCode="0.0">
                  <c:v>83.967002815842164</c:v>
                </c:pt>
                <c:pt idx="11" formatCode="0.0">
                  <c:v>62.345128005038809</c:v>
                </c:pt>
                <c:pt idx="12" formatCode="0.0">
                  <c:v>70.396852055212705</c:v>
                </c:pt>
                <c:pt idx="13" formatCode="0.0">
                  <c:v>68.451843776157403</c:v>
                </c:pt>
                <c:pt idx="14" formatCode="0.0">
                  <c:v>65.081834140535094</c:v>
                </c:pt>
                <c:pt idx="15" formatCode="0.0">
                  <c:v>76.850174020364108</c:v>
                </c:pt>
                <c:pt idx="16" formatCode="0.0">
                  <c:v>81.070106363508074</c:v>
                </c:pt>
                <c:pt idx="17" formatCode="0.0">
                  <c:v>77.17042532240832</c:v>
                </c:pt>
                <c:pt idx="18" formatCode="0.0">
                  <c:v>87.036087028167586</c:v>
                </c:pt>
                <c:pt idx="19" formatCode="0.0">
                  <c:v>65.367225510975359</c:v>
                </c:pt>
                <c:pt idx="20" formatCode="0.0">
                  <c:v>67.943244111111568</c:v>
                </c:pt>
                <c:pt idx="21" formatCode="0.0">
                  <c:v>140.14634826489592</c:v>
                </c:pt>
                <c:pt idx="22" formatCode="0.0">
                  <c:v>154.92468045736294</c:v>
                </c:pt>
                <c:pt idx="23" formatCode="0.0">
                  <c:v>167.52633796380891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41A6-2C42-9F36-1AFB037C1A87}"/>
            </c:ext>
          </c:extLst>
        </c:ser>
        <c:ser>
          <c:idx val="20"/>
          <c:order val="20"/>
          <c:tx>
            <c:strRef>
              <c:f>'Графики Проихводительность ППС'!$A$319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ППС'!$C$319:$Z$319</c:f>
              <c:numCache>
                <c:formatCode>0.0</c:formatCode>
                <c:ptCount val="24"/>
                <c:pt idx="0">
                  <c:v>82.322879879515796</c:v>
                </c:pt>
                <c:pt idx="1">
                  <c:v>80.086253077654149</c:v>
                </c:pt>
                <c:pt idx="2">
                  <c:v>72.134606973967465</c:v>
                </c:pt>
                <c:pt idx="3">
                  <c:v>82.244821654628808</c:v>
                </c:pt>
                <c:pt idx="4">
                  <c:v>102.15916082866573</c:v>
                </c:pt>
                <c:pt idx="5">
                  <c:v>112.62033263710181</c:v>
                </c:pt>
                <c:pt idx="6">
                  <c:v>148.82168099634009</c:v>
                </c:pt>
                <c:pt idx="7">
                  <c:v>158.16181828060783</c:v>
                </c:pt>
                <c:pt idx="8">
                  <c:v>146.71679529053262</c:v>
                </c:pt>
                <c:pt idx="9">
                  <c:v>56.328233070857884</c:v>
                </c:pt>
                <c:pt idx="10">
                  <c:v>87.058352731719481</c:v>
                </c:pt>
                <c:pt idx="11">
                  <c:v>87.7226616796125</c:v>
                </c:pt>
                <c:pt idx="12">
                  <c:v>80.743521995282819</c:v>
                </c:pt>
                <c:pt idx="13">
                  <c:v>96.741550072963179</c:v>
                </c:pt>
                <c:pt idx="14">
                  <c:v>99.282643250359882</c:v>
                </c:pt>
                <c:pt idx="15">
                  <c:v>124.06499725227496</c:v>
                </c:pt>
                <c:pt idx="16">
                  <c:v>115.74215295764569</c:v>
                </c:pt>
                <c:pt idx="17">
                  <c:v>160.49477435561693</c:v>
                </c:pt>
                <c:pt idx="18">
                  <c:v>146.83841997467647</c:v>
                </c:pt>
                <c:pt idx="19">
                  <c:v>125.71818551257766</c:v>
                </c:pt>
                <c:pt idx="20">
                  <c:v>119.4833410391966</c:v>
                </c:pt>
                <c:pt idx="21">
                  <c:v>158.39318229224136</c:v>
                </c:pt>
                <c:pt idx="22">
                  <c:v>275.97679327703855</c:v>
                </c:pt>
                <c:pt idx="23">
                  <c:v>170.57775632364292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41A6-2C42-9F36-1AFB037C1A87}"/>
            </c:ext>
          </c:extLst>
        </c:ser>
        <c:ser>
          <c:idx val="21"/>
          <c:order val="21"/>
          <c:tx>
            <c:strRef>
              <c:f>'Графики Проихводительность ППС'!$A$320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ППС'!$C$320:$Z$320</c:f>
              <c:numCache>
                <c:formatCode>0.0</c:formatCode>
                <c:ptCount val="24"/>
                <c:pt idx="0">
                  <c:v>52.312156607843072</c:v>
                </c:pt>
                <c:pt idx="1">
                  <c:v>52.785043486212558</c:v>
                </c:pt>
                <c:pt idx="2">
                  <c:v>51.609189303958892</c:v>
                </c:pt>
                <c:pt idx="3">
                  <c:v>49.92158872831105</c:v>
                </c:pt>
                <c:pt idx="4">
                  <c:v>59.118034775729747</c:v>
                </c:pt>
                <c:pt idx="5">
                  <c:v>62.149206326268462</c:v>
                </c:pt>
                <c:pt idx="6">
                  <c:v>69.935096924637293</c:v>
                </c:pt>
                <c:pt idx="7">
                  <c:v>95.78975136400274</c:v>
                </c:pt>
                <c:pt idx="8">
                  <c:v>71.801916121368151</c:v>
                </c:pt>
                <c:pt idx="9">
                  <c:v>30.6652935767404</c:v>
                </c:pt>
                <c:pt idx="10">
                  <c:v>86.629912862903268</c:v>
                </c:pt>
                <c:pt idx="11">
                  <c:v>85.874294723630555</c:v>
                </c:pt>
                <c:pt idx="12">
                  <c:v>86.732465446448884</c:v>
                </c:pt>
                <c:pt idx="13">
                  <c:v>101.68316223089369</c:v>
                </c:pt>
                <c:pt idx="14">
                  <c:v>106.64623869081976</c:v>
                </c:pt>
                <c:pt idx="15">
                  <c:v>107.9276672974475</c:v>
                </c:pt>
                <c:pt idx="16">
                  <c:v>118.39329020435954</c:v>
                </c:pt>
                <c:pt idx="17">
                  <c:v>107.17731276721651</c:v>
                </c:pt>
                <c:pt idx="18">
                  <c:v>142.44231402527424</c:v>
                </c:pt>
                <c:pt idx="19">
                  <c:v>149.97092066085321</c:v>
                </c:pt>
                <c:pt idx="20">
                  <c:v>177.11849716045191</c:v>
                </c:pt>
                <c:pt idx="21">
                  <c:v>166.79047410786509</c:v>
                </c:pt>
                <c:pt idx="22">
                  <c:v>184.15486097210419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41A6-2C42-9F36-1AFB037C1A87}"/>
            </c:ext>
          </c:extLst>
        </c:ser>
        <c:ser>
          <c:idx val="22"/>
          <c:order val="22"/>
          <c:tx>
            <c:strRef>
              <c:f>'Графики Проихводительность ППС'!$A$321</c:f>
              <c:strCache>
                <c:ptCount val="1"/>
                <c:pt idx="0">
                  <c:v>Norway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ППС'!$C$321:$Z$321</c:f>
              <c:numCache>
                <c:formatCode>0.0</c:formatCode>
                <c:ptCount val="24"/>
                <c:pt idx="0">
                  <c:v>96.248710254270136</c:v>
                </c:pt>
                <c:pt idx="1">
                  <c:v>94.570290997975022</c:v>
                </c:pt>
                <c:pt idx="2">
                  <c:v>78.982142097159212</c:v>
                </c:pt>
                <c:pt idx="3">
                  <c:v>79.729097985365613</c:v>
                </c:pt>
                <c:pt idx="4">
                  <c:v>110.93465623888227</c:v>
                </c:pt>
                <c:pt idx="5">
                  <c:v>118.73966747058614</c:v>
                </c:pt>
                <c:pt idx="6">
                  <c:v>137.78185266887888</c:v>
                </c:pt>
                <c:pt idx="7">
                  <c:v>144.00545855836657</c:v>
                </c:pt>
                <c:pt idx="8">
                  <c:v>145.4676168553047</c:v>
                </c:pt>
                <c:pt idx="9">
                  <c:v>67.26943126740079</c:v>
                </c:pt>
                <c:pt idx="10">
                  <c:v>110.15805728325226</c:v>
                </c:pt>
                <c:pt idx="11">
                  <c:v>112.52799357356766</c:v>
                </c:pt>
                <c:pt idx="12">
                  <c:v>116.58833635197247</c:v>
                </c:pt>
                <c:pt idx="13">
                  <c:v>97.974540255199969</c:v>
                </c:pt>
                <c:pt idx="14">
                  <c:v>128.95558496052513</c:v>
                </c:pt>
                <c:pt idx="15">
                  <c:v>134.94677565832112</c:v>
                </c:pt>
                <c:pt idx="16">
                  <c:v>108.57343620513637</c:v>
                </c:pt>
                <c:pt idx="17">
                  <c:v>146.27197295579074</c:v>
                </c:pt>
                <c:pt idx="18">
                  <c:v>141.3063770598431</c:v>
                </c:pt>
                <c:pt idx="19">
                  <c:v>102.09079913297005</c:v>
                </c:pt>
                <c:pt idx="20">
                  <c:v>138.54543920803337</c:v>
                </c:pt>
                <c:pt idx="21">
                  <c:v>161.48880494899223</c:v>
                </c:pt>
                <c:pt idx="22">
                  <c:v>285.41762907174274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41A6-2C42-9F36-1AFB037C1A87}"/>
            </c:ext>
          </c:extLst>
        </c:ser>
        <c:ser>
          <c:idx val="23"/>
          <c:order val="23"/>
          <c:tx>
            <c:strRef>
              <c:f>'Графики Проихводительность ППС'!$A$322</c:f>
              <c:strCache>
                <c:ptCount val="1"/>
                <c:pt idx="0">
                  <c:v>Switzerland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ППС'!$C$322:$Z$322</c:f>
              <c:numCache>
                <c:formatCode>0.0</c:formatCode>
                <c:ptCount val="24"/>
                <c:pt idx="0">
                  <c:v>82.858155238450379</c:v>
                </c:pt>
                <c:pt idx="1">
                  <c:v>84.948854988787161</c:v>
                </c:pt>
                <c:pt idx="2">
                  <c:v>88.166372295419905</c:v>
                </c:pt>
                <c:pt idx="3">
                  <c:v>86.694349027198342</c:v>
                </c:pt>
                <c:pt idx="4">
                  <c:v>96.953301884990495</c:v>
                </c:pt>
                <c:pt idx="5">
                  <c:v>102.84439330990834</c:v>
                </c:pt>
                <c:pt idx="6">
                  <c:v>123.01480581686867</c:v>
                </c:pt>
                <c:pt idx="7">
                  <c:v>136.22465946134201</c:v>
                </c:pt>
                <c:pt idx="8">
                  <c:v>137.73852655094231</c:v>
                </c:pt>
                <c:pt idx="9">
                  <c:v>78.634204935619195</c:v>
                </c:pt>
                <c:pt idx="10">
                  <c:v>94.889443572495736</c:v>
                </c:pt>
                <c:pt idx="11">
                  <c:v>102.11814054188886</c:v>
                </c:pt>
                <c:pt idx="12">
                  <c:v>94.846983737084187</c:v>
                </c:pt>
                <c:pt idx="13">
                  <c:v>97.85655007513715</c:v>
                </c:pt>
                <c:pt idx="14">
                  <c:v>100.72614503662557</c:v>
                </c:pt>
                <c:pt idx="15">
                  <c:v>97.628958119094179</c:v>
                </c:pt>
                <c:pt idx="16">
                  <c:v>103.22763527412164</c:v>
                </c:pt>
                <c:pt idx="17">
                  <c:v>112.10970868312718</c:v>
                </c:pt>
                <c:pt idx="18">
                  <c:v>118.11672826510471</c:v>
                </c:pt>
                <c:pt idx="19">
                  <c:v>112.64374984724527</c:v>
                </c:pt>
                <c:pt idx="20">
                  <c:v>107.84376429088235</c:v>
                </c:pt>
                <c:pt idx="21">
                  <c:v>127.78472811213062</c:v>
                </c:pt>
                <c:pt idx="22">
                  <c:v>151.84441740259885</c:v>
                </c:pt>
                <c:pt idx="23">
                  <c:v>120.00925114499952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41A6-2C42-9F36-1AFB037C1A87}"/>
            </c:ext>
          </c:extLst>
        </c:ser>
        <c:ser>
          <c:idx val="24"/>
          <c:order val="24"/>
          <c:tx>
            <c:strRef>
              <c:f>'Графики Проихводительность ППС'!$A$323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ППС'!$C$323:$Z$323</c:f>
              <c:numCache>
                <c:formatCode>0.0</c:formatCode>
                <c:ptCount val="24"/>
                <c:pt idx="0">
                  <c:v>73.086229958665697</c:v>
                </c:pt>
                <c:pt idx="1">
                  <c:v>75.844433185047691</c:v>
                </c:pt>
                <c:pt idx="2">
                  <c:v>70.908354521669182</c:v>
                </c:pt>
                <c:pt idx="3">
                  <c:v>80.490641102517941</c:v>
                </c:pt>
                <c:pt idx="4">
                  <c:v>74.600908587381213</c:v>
                </c:pt>
                <c:pt idx="5">
                  <c:v>88.167682291156282</c:v>
                </c:pt>
                <c:pt idx="6">
                  <c:v>75.920714481441607</c:v>
                </c:pt>
                <c:pt idx="7">
                  <c:v>79.401144598835344</c:v>
                </c:pt>
                <c:pt idx="8">
                  <c:v>79.30890772806903</c:v>
                </c:pt>
                <c:pt idx="9">
                  <c:v>57.217451810090381</c:v>
                </c:pt>
                <c:pt idx="10">
                  <c:v>73.241690140508837</c:v>
                </c:pt>
                <c:pt idx="11">
                  <c:v>77.945207770344112</c:v>
                </c:pt>
                <c:pt idx="12">
                  <c:v>70.819635267029597</c:v>
                </c:pt>
                <c:pt idx="13">
                  <c:v>76.251037845496967</c:v>
                </c:pt>
                <c:pt idx="14">
                  <c:v>88.820528407663133</c:v>
                </c:pt>
                <c:pt idx="15">
                  <c:v>97.359927416356186</c:v>
                </c:pt>
                <c:pt idx="16">
                  <c:v>87.3318716349049</c:v>
                </c:pt>
                <c:pt idx="17">
                  <c:v>88.357740809419298</c:v>
                </c:pt>
                <c:pt idx="18">
                  <c:v>88.663868719443428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41A6-2C42-9F36-1AFB037C1A87}"/>
            </c:ext>
          </c:extLst>
        </c:ser>
        <c:ser>
          <c:idx val="25"/>
          <c:order val="25"/>
          <c:tx>
            <c:strRef>
              <c:f>'Графики Проихводительность ППС'!$A$324</c:f>
              <c:strCache>
                <c:ptCount val="1"/>
                <c:pt idx="0">
                  <c:v>Russia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ППС'!$C$324:$Z$324</c:f>
              <c:numCache>
                <c:formatCode>0.0</c:formatCode>
                <c:ptCount val="24"/>
                <c:pt idx="0">
                  <c:v>34.006319848896929</c:v>
                </c:pt>
                <c:pt idx="1">
                  <c:v>35.601926659972847</c:v>
                </c:pt>
                <c:pt idx="2">
                  <c:v>39.093545749845021</c:v>
                </c:pt>
                <c:pt idx="3">
                  <c:v>45.211514250699814</c:v>
                </c:pt>
                <c:pt idx="4">
                  <c:v>51.116800563653953</c:v>
                </c:pt>
                <c:pt idx="5">
                  <c:v>67.29505379113408</c:v>
                </c:pt>
                <c:pt idx="6">
                  <c:v>98.507495794741658</c:v>
                </c:pt>
                <c:pt idx="7">
                  <c:v>111.45002394222884</c:v>
                </c:pt>
                <c:pt idx="8">
                  <c:v>107.70162720903645</c:v>
                </c:pt>
                <c:pt idx="9">
                  <c:v>71.593737113805403</c:v>
                </c:pt>
                <c:pt idx="10">
                  <c:v>89.192806165958046</c:v>
                </c:pt>
                <c:pt idx="11">
                  <c:v>82.630918134392218</c:v>
                </c:pt>
                <c:pt idx="12">
                  <c:v>78.468500462212376</c:v>
                </c:pt>
                <c:pt idx="13">
                  <c:v>74.016305007770555</c:v>
                </c:pt>
                <c:pt idx="14">
                  <c:v>95.649639191060373</c:v>
                </c:pt>
                <c:pt idx="15">
                  <c:v>114.42678695539129</c:v>
                </c:pt>
                <c:pt idx="16">
                  <c:v>106.54794155915251</c:v>
                </c:pt>
                <c:pt idx="17">
                  <c:v>135.72900005330496</c:v>
                </c:pt>
                <c:pt idx="18">
                  <c:v>160.59971208160906</c:v>
                </c:pt>
                <c:pt idx="19">
                  <c:v>186.26674216099693</c:v>
                </c:pt>
                <c:pt idx="20">
                  <c:v>229.61742754956302</c:v>
                </c:pt>
                <c:pt idx="21">
                  <c:v>263.11451696564075</c:v>
                </c:pt>
                <c:pt idx="22">
                  <c:v>243.98156796373175</c:v>
                </c:pt>
                <c:pt idx="23">
                  <c:v>233.39573942802829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41A6-2C42-9F36-1AFB037C1A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5889744"/>
        <c:axId val="1026200736"/>
      </c:lineChart>
      <c:catAx>
        <c:axId val="102588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26200736"/>
        <c:crosses val="autoZero"/>
        <c:auto val="1"/>
        <c:lblAlgn val="ctr"/>
        <c:lblOffset val="100"/>
        <c:noMultiLvlLbl val="0"/>
      </c:catAx>
      <c:valAx>
        <c:axId val="102620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25889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0" i="0" u="none" strike="noStrike" kern="1200" spc="0" baseline="0" dirty="0">
                <a:solidFill>
                  <a:srgbClr val="000000">
                    <a:lumMod val="65000"/>
                    <a:lumOff val="35000"/>
                  </a:srgbClr>
                </a:solidFill>
              </a:rPr>
              <a:t>Машины и оборудование. ВДС на занятого в долл. по ППС (США, страны ЕС, Россия (красный))</a:t>
            </a:r>
            <a:endParaRPr lang="en-GB" sz="1100" b="0" i="0" u="none" strike="noStrike" kern="1200" spc="0" baseline="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7.3074804218961648E-2"/>
          <c:y val="0.23223753170747108"/>
          <c:w val="0.89944888058108963"/>
          <c:h val="0.55151269263439628"/>
        </c:manualLayout>
      </c:layout>
      <c:lineChart>
        <c:grouping val="standard"/>
        <c:varyColors val="0"/>
        <c:ser>
          <c:idx val="0"/>
          <c:order val="0"/>
          <c:tx>
            <c:strRef>
              <c:f>'Графики Проихводительность ППС'!$A$380</c:f>
              <c:strCache>
                <c:ptCount val="1"/>
                <c:pt idx="0">
                  <c:v>USA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ППС'!$C$380:$Z$380</c:f>
              <c:numCache>
                <c:formatCode>0.0</c:formatCode>
                <c:ptCount val="24"/>
                <c:pt idx="0">
                  <c:v>77.838953888506538</c:v>
                </c:pt>
                <c:pt idx="1">
                  <c:v>76.917457998539078</c:v>
                </c:pt>
                <c:pt idx="2">
                  <c:v>80.734693877551024</c:v>
                </c:pt>
                <c:pt idx="3">
                  <c:v>84.695652173913047</c:v>
                </c:pt>
                <c:pt idx="4">
                  <c:v>91.155866900175127</c:v>
                </c:pt>
                <c:pt idx="5">
                  <c:v>98.620689655172413</c:v>
                </c:pt>
                <c:pt idx="6">
                  <c:v>103.30508474576271</c:v>
                </c:pt>
                <c:pt idx="7">
                  <c:v>109.18281381634372</c:v>
                </c:pt>
                <c:pt idx="8">
                  <c:v>111.23310810810811</c:v>
                </c:pt>
                <c:pt idx="9">
                  <c:v>115.49707602339181</c:v>
                </c:pt>
                <c:pt idx="10">
                  <c:v>128.06841046277665</c:v>
                </c:pt>
                <c:pt idx="11">
                  <c:v>137.21590909090909</c:v>
                </c:pt>
                <c:pt idx="12">
                  <c:v>139.09090909090909</c:v>
                </c:pt>
                <c:pt idx="13">
                  <c:v>142.00542005420056</c:v>
                </c:pt>
                <c:pt idx="14">
                  <c:v>140.96170970614426</c:v>
                </c:pt>
                <c:pt idx="15">
                  <c:v>133.2737030411449</c:v>
                </c:pt>
                <c:pt idx="16">
                  <c:v>129.9161230195713</c:v>
                </c:pt>
                <c:pt idx="17">
                  <c:v>137.17472118959108</c:v>
                </c:pt>
                <c:pt idx="18">
                  <c:v>139.17340521114107</c:v>
                </c:pt>
                <c:pt idx="19">
                  <c:v>142.98401420959146</c:v>
                </c:pt>
                <c:pt idx="20">
                  <c:v>143.26647564469914</c:v>
                </c:pt>
                <c:pt idx="21">
                  <c:v>149.05303030303031</c:v>
                </c:pt>
                <c:pt idx="22">
                  <c:v>158.62691960252937</c:v>
                </c:pt>
                <c:pt idx="23">
                  <c:v>177.65957446808511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48-E94D-8599-951CF2729D42}"/>
            </c:ext>
          </c:extLst>
        </c:ser>
        <c:ser>
          <c:idx val="1"/>
          <c:order val="1"/>
          <c:tx>
            <c:strRef>
              <c:f>'Графики Проихводительность ППС'!$A$381</c:f>
              <c:strCache>
                <c:ptCount val="1"/>
                <c:pt idx="0">
                  <c:v>European Union - 27 countries (from 2020)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ППС'!$C$381:$Z$381</c:f>
              <c:numCache>
                <c:formatCode>0.0</c:formatCode>
                <c:ptCount val="24"/>
                <c:pt idx="0">
                  <c:v>57.347421803985426</c:v>
                </c:pt>
                <c:pt idx="1">
                  <c:v>58.730547990794307</c:v>
                </c:pt>
                <c:pt idx="2">
                  <c:v>59.320514610058154</c:v>
                </c:pt>
                <c:pt idx="3">
                  <c:v>59.468275688478954</c:v>
                </c:pt>
                <c:pt idx="4">
                  <c:v>63.124136117633228</c:v>
                </c:pt>
                <c:pt idx="5">
                  <c:v>65.530197080858699</c:v>
                </c:pt>
                <c:pt idx="6">
                  <c:v>73.143003450840382</c:v>
                </c:pt>
                <c:pt idx="7">
                  <c:v>79.67947976147606</c:v>
                </c:pt>
                <c:pt idx="8">
                  <c:v>82.873897069262853</c:v>
                </c:pt>
                <c:pt idx="9">
                  <c:v>72.077484179317167</c:v>
                </c:pt>
                <c:pt idx="10">
                  <c:v>84.785403723544079</c:v>
                </c:pt>
                <c:pt idx="11">
                  <c:v>93.860668602693835</c:v>
                </c:pt>
                <c:pt idx="12">
                  <c:v>94.978222953996749</c:v>
                </c:pt>
                <c:pt idx="13">
                  <c:v>95.486202619386233</c:v>
                </c:pt>
                <c:pt idx="14">
                  <c:v>99.262258607590596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48-E94D-8599-951CF2729D42}"/>
            </c:ext>
          </c:extLst>
        </c:ser>
        <c:ser>
          <c:idx val="2"/>
          <c:order val="2"/>
          <c:tx>
            <c:strRef>
              <c:f>'Графики Проихводительность ППС'!$A$382</c:f>
              <c:strCache>
                <c:ptCount val="1"/>
                <c:pt idx="0">
                  <c:v>Euro area (EA11-1999, EA12-2001, EA13-2007, EA15-2008, EA16-2009, EA17-2011, EA18-2014, EA19-2015, EA20-2023)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ППС'!$C$382:$Z$382</c:f>
              <c:numCache>
                <c:formatCode>0.0</c:formatCode>
                <c:ptCount val="24"/>
                <c:pt idx="0">
                  <c:v>70.835825030848923</c:v>
                </c:pt>
                <c:pt idx="1">
                  <c:v>71.327959261276845</c:v>
                </c:pt>
                <c:pt idx="2">
                  <c:v>70.925678679648158</c:v>
                </c:pt>
                <c:pt idx="3">
                  <c:v>71.338564134518563</c:v>
                </c:pt>
                <c:pt idx="4">
                  <c:v>74.746244558737743</c:v>
                </c:pt>
                <c:pt idx="5">
                  <c:v>76.881400957615924</c:v>
                </c:pt>
                <c:pt idx="6">
                  <c:v>85.576945474539372</c:v>
                </c:pt>
                <c:pt idx="7">
                  <c:v>92.667337257649152</c:v>
                </c:pt>
                <c:pt idx="8">
                  <c:v>95.62289734377002</c:v>
                </c:pt>
                <c:pt idx="9">
                  <c:v>79.859641604915041</c:v>
                </c:pt>
                <c:pt idx="10">
                  <c:v>92.468351121732567</c:v>
                </c:pt>
                <c:pt idx="11">
                  <c:v>102.37545169004298</c:v>
                </c:pt>
                <c:pt idx="12">
                  <c:v>103.15389483706194</c:v>
                </c:pt>
                <c:pt idx="13">
                  <c:v>104.79933721551394</c:v>
                </c:pt>
                <c:pt idx="14">
                  <c:v>109.4318836878281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48-E94D-8599-951CF2729D42}"/>
            </c:ext>
          </c:extLst>
        </c:ser>
        <c:ser>
          <c:idx val="3"/>
          <c:order val="3"/>
          <c:tx>
            <c:strRef>
              <c:f>'Графики Проихводительность ППС'!$A$383</c:f>
              <c:strCache>
                <c:ptCount val="1"/>
                <c:pt idx="0">
                  <c:v>Belgium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ППС'!$C$383:$Z$383</c:f>
              <c:numCache>
                <c:formatCode>0.0</c:formatCode>
                <c:ptCount val="24"/>
                <c:pt idx="0">
                  <c:v>76.826684199076695</c:v>
                </c:pt>
                <c:pt idx="1">
                  <c:v>74.349445210050874</c:v>
                </c:pt>
                <c:pt idx="2">
                  <c:v>80.248096474348344</c:v>
                </c:pt>
                <c:pt idx="3">
                  <c:v>79.51492442986671</c:v>
                </c:pt>
                <c:pt idx="4">
                  <c:v>82.93001770448042</c:v>
                </c:pt>
                <c:pt idx="5">
                  <c:v>87.452465990164782</c:v>
                </c:pt>
                <c:pt idx="6">
                  <c:v>98.575633838200631</c:v>
                </c:pt>
                <c:pt idx="7">
                  <c:v>105.16629123987389</c:v>
                </c:pt>
                <c:pt idx="8">
                  <c:v>103.54829149202845</c:v>
                </c:pt>
                <c:pt idx="9">
                  <c:v>90.894363365749683</c:v>
                </c:pt>
                <c:pt idx="10">
                  <c:v>106.42338758922556</c:v>
                </c:pt>
                <c:pt idx="11">
                  <c:v>121.06152094148632</c:v>
                </c:pt>
                <c:pt idx="12">
                  <c:v>123.68086048049757</c:v>
                </c:pt>
                <c:pt idx="13">
                  <c:v>122.18429978936089</c:v>
                </c:pt>
                <c:pt idx="14">
                  <c:v>136.30412115148042</c:v>
                </c:pt>
                <c:pt idx="15">
                  <c:v>143.97394534912937</c:v>
                </c:pt>
                <c:pt idx="16">
                  <c:v>143.78611720921953</c:v>
                </c:pt>
                <c:pt idx="17">
                  <c:v>156.7750435322362</c:v>
                </c:pt>
                <c:pt idx="18">
                  <c:v>152.82180648371505</c:v>
                </c:pt>
                <c:pt idx="19">
                  <c:v>161.33076628791304</c:v>
                </c:pt>
                <c:pt idx="20">
                  <c:v>160.75551351787652</c:v>
                </c:pt>
                <c:pt idx="21">
                  <c:v>165.85621990268646</c:v>
                </c:pt>
                <c:pt idx="22">
                  <c:v>187.82876394256067</c:v>
                </c:pt>
                <c:pt idx="23">
                  <c:v>196.604434022193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448-E94D-8599-951CF2729D42}"/>
            </c:ext>
          </c:extLst>
        </c:ser>
        <c:ser>
          <c:idx val="4"/>
          <c:order val="4"/>
          <c:tx>
            <c:strRef>
              <c:f>'Графики Проихводительность ППС'!$A$384</c:f>
              <c:strCache>
                <c:ptCount val="1"/>
                <c:pt idx="0">
                  <c:v>Bulgaria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ППС'!$C$384:$Z$384</c:f>
              <c:numCache>
                <c:formatCode>0.0</c:formatCode>
                <c:ptCount val="24"/>
                <c:pt idx="0">
                  <c:v>7.7723857843459845</c:v>
                </c:pt>
                <c:pt idx="1">
                  <c:v>11.011935399019473</c:v>
                </c:pt>
                <c:pt idx="2">
                  <c:v>12.026975557200258</c:v>
                </c:pt>
                <c:pt idx="3">
                  <c:v>13.421115536767985</c:v>
                </c:pt>
                <c:pt idx="4">
                  <c:v>13.217965151351731</c:v>
                </c:pt>
                <c:pt idx="5">
                  <c:v>15.270745865687166</c:v>
                </c:pt>
                <c:pt idx="6">
                  <c:v>16.32799473724112</c:v>
                </c:pt>
                <c:pt idx="7">
                  <c:v>19.749832162847191</c:v>
                </c:pt>
                <c:pt idx="8">
                  <c:v>19.566417017073494</c:v>
                </c:pt>
                <c:pt idx="9">
                  <c:v>20.877663293523966</c:v>
                </c:pt>
                <c:pt idx="10">
                  <c:v>22.597451570859533</c:v>
                </c:pt>
                <c:pt idx="11">
                  <c:v>25.646028770990522</c:v>
                </c:pt>
                <c:pt idx="12">
                  <c:v>30.620839979426957</c:v>
                </c:pt>
                <c:pt idx="13">
                  <c:v>31.078946535923528</c:v>
                </c:pt>
                <c:pt idx="14">
                  <c:v>32.315253629228735</c:v>
                </c:pt>
                <c:pt idx="15">
                  <c:v>32.601539349544673</c:v>
                </c:pt>
                <c:pt idx="16">
                  <c:v>33.669219033131604</c:v>
                </c:pt>
                <c:pt idx="17">
                  <c:v>37.203039506326633</c:v>
                </c:pt>
                <c:pt idx="18">
                  <c:v>40.284495559714607</c:v>
                </c:pt>
                <c:pt idx="19">
                  <c:v>45.517471522625989</c:v>
                </c:pt>
                <c:pt idx="20">
                  <c:v>42.103140939107838</c:v>
                </c:pt>
                <c:pt idx="21">
                  <c:v>41.78216772984711</c:v>
                </c:pt>
                <c:pt idx="22">
                  <c:v>43.267144316000184</c:v>
                </c:pt>
                <c:pt idx="23">
                  <c:v>54.109640320977185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448-E94D-8599-951CF2729D42}"/>
            </c:ext>
          </c:extLst>
        </c:ser>
        <c:ser>
          <c:idx val="5"/>
          <c:order val="5"/>
          <c:tx>
            <c:strRef>
              <c:f>'Графики Проихводительность ППС'!$A$385</c:f>
              <c:strCache>
                <c:ptCount val="1"/>
                <c:pt idx="0">
                  <c:v>Czechia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ППС'!$C$385:$Z$385</c:f>
              <c:numCache>
                <c:formatCode>0.0</c:formatCode>
                <c:ptCount val="24"/>
                <c:pt idx="0">
                  <c:v>25.941456018734794</c:v>
                </c:pt>
                <c:pt idx="1">
                  <c:v>29.035398375081293</c:v>
                </c:pt>
                <c:pt idx="2">
                  <c:v>28.146160846805419</c:v>
                </c:pt>
                <c:pt idx="3">
                  <c:v>27.363683894517397</c:v>
                </c:pt>
                <c:pt idx="4">
                  <c:v>32.136259616271936</c:v>
                </c:pt>
                <c:pt idx="5">
                  <c:v>32.857485238328913</c:v>
                </c:pt>
                <c:pt idx="6">
                  <c:v>40.091876619545566</c:v>
                </c:pt>
                <c:pt idx="7">
                  <c:v>41.035871526607806</c:v>
                </c:pt>
                <c:pt idx="8">
                  <c:v>42.200717833527285</c:v>
                </c:pt>
                <c:pt idx="9">
                  <c:v>44.290707921795395</c:v>
                </c:pt>
                <c:pt idx="10">
                  <c:v>49.379427740936961</c:v>
                </c:pt>
                <c:pt idx="11">
                  <c:v>53.059770980675815</c:v>
                </c:pt>
                <c:pt idx="12">
                  <c:v>50.236543623686501</c:v>
                </c:pt>
                <c:pt idx="13">
                  <c:v>54.707157318677332</c:v>
                </c:pt>
                <c:pt idx="14">
                  <c:v>58.881340695879921</c:v>
                </c:pt>
                <c:pt idx="15">
                  <c:v>58.301109588214175</c:v>
                </c:pt>
                <c:pt idx="16">
                  <c:v>58.441488085349</c:v>
                </c:pt>
                <c:pt idx="17">
                  <c:v>61.128272577600377</c:v>
                </c:pt>
                <c:pt idx="18">
                  <c:v>59.156076662608946</c:v>
                </c:pt>
                <c:pt idx="19">
                  <c:v>69.360592453135041</c:v>
                </c:pt>
                <c:pt idx="20">
                  <c:v>67.084565832720074</c:v>
                </c:pt>
                <c:pt idx="21">
                  <c:v>67.082558875677208</c:v>
                </c:pt>
                <c:pt idx="22">
                  <c:v>71.109672264866887</c:v>
                </c:pt>
                <c:pt idx="23">
                  <c:v>80.395636546945553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448-E94D-8599-951CF2729D42}"/>
            </c:ext>
          </c:extLst>
        </c:ser>
        <c:ser>
          <c:idx val="6"/>
          <c:order val="6"/>
          <c:tx>
            <c:strRef>
              <c:f>'Графики Проихводительность ППС'!$A$386</c:f>
              <c:strCache>
                <c:ptCount val="1"/>
                <c:pt idx="0">
                  <c:v>Denmark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ППС'!$C$386:$Z$386</c:f>
              <c:numCache>
                <c:formatCode>0.0</c:formatCode>
                <c:ptCount val="24"/>
                <c:pt idx="0">
                  <c:v>52.057015506672045</c:v>
                </c:pt>
                <c:pt idx="1">
                  <c:v>51.706984793491209</c:v>
                </c:pt>
                <c:pt idx="2">
                  <c:v>57.791911137748109</c:v>
                </c:pt>
                <c:pt idx="3">
                  <c:v>49.03058728859137</c:v>
                </c:pt>
                <c:pt idx="4">
                  <c:v>54.582394808696833</c:v>
                </c:pt>
                <c:pt idx="5">
                  <c:v>52.340238607223426</c:v>
                </c:pt>
                <c:pt idx="6">
                  <c:v>66.178138352884801</c:v>
                </c:pt>
                <c:pt idx="7">
                  <c:v>71.749593559385147</c:v>
                </c:pt>
                <c:pt idx="8">
                  <c:v>74.226733185659313</c:v>
                </c:pt>
                <c:pt idx="9">
                  <c:v>76.187690039511864</c:v>
                </c:pt>
                <c:pt idx="10">
                  <c:v>83.477588807797915</c:v>
                </c:pt>
                <c:pt idx="11">
                  <c:v>94.363966446491588</c:v>
                </c:pt>
                <c:pt idx="12">
                  <c:v>92.970511849292151</c:v>
                </c:pt>
                <c:pt idx="13">
                  <c:v>111.94491575038751</c:v>
                </c:pt>
                <c:pt idx="14">
                  <c:v>114.06595316214738</c:v>
                </c:pt>
                <c:pt idx="15">
                  <c:v>102.06934067615613</c:v>
                </c:pt>
                <c:pt idx="16">
                  <c:v>124.34805631493542</c:v>
                </c:pt>
                <c:pt idx="17">
                  <c:v>137.64143252012252</c:v>
                </c:pt>
                <c:pt idx="18">
                  <c:v>140.7137800224944</c:v>
                </c:pt>
                <c:pt idx="19">
                  <c:v>160.13197901115504</c:v>
                </c:pt>
                <c:pt idx="20">
                  <c:v>136.87166673540762</c:v>
                </c:pt>
                <c:pt idx="21">
                  <c:v>167.55987816193223</c:v>
                </c:pt>
                <c:pt idx="22">
                  <c:v>139.01569660241819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448-E94D-8599-951CF2729D42}"/>
            </c:ext>
          </c:extLst>
        </c:ser>
        <c:ser>
          <c:idx val="7"/>
          <c:order val="7"/>
          <c:tx>
            <c:strRef>
              <c:f>'Графики Проихводительность ППС'!$A$387</c:f>
              <c:strCache>
                <c:ptCount val="1"/>
                <c:pt idx="0">
                  <c:v>Germany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ППС'!$C$387:$Z$387</c:f>
              <c:numCache>
                <c:formatCode>0.0</c:formatCode>
                <c:ptCount val="24"/>
                <c:pt idx="0">
                  <c:v>62.901769828943017</c:v>
                </c:pt>
                <c:pt idx="1">
                  <c:v>65.016680894686985</c:v>
                </c:pt>
                <c:pt idx="2">
                  <c:v>66.369772401140168</c:v>
                </c:pt>
                <c:pt idx="3">
                  <c:v>69.394848019367799</c:v>
                </c:pt>
                <c:pt idx="4">
                  <c:v>76.580756198034308</c:v>
                </c:pt>
                <c:pt idx="5">
                  <c:v>80.082258867227509</c:v>
                </c:pt>
                <c:pt idx="6">
                  <c:v>88.419733004164684</c:v>
                </c:pt>
                <c:pt idx="7">
                  <c:v>95.454979538321382</c:v>
                </c:pt>
                <c:pt idx="8">
                  <c:v>95.743872524346074</c:v>
                </c:pt>
                <c:pt idx="9">
                  <c:v>76.295632381996498</c:v>
                </c:pt>
                <c:pt idx="10">
                  <c:v>92.466373027301771</c:v>
                </c:pt>
                <c:pt idx="11">
                  <c:v>102.70445911110714</c:v>
                </c:pt>
                <c:pt idx="12">
                  <c:v>101.15928169175531</c:v>
                </c:pt>
                <c:pt idx="13">
                  <c:v>102.1749030418061</c:v>
                </c:pt>
                <c:pt idx="14">
                  <c:v>107.90295153919187</c:v>
                </c:pt>
                <c:pt idx="15">
                  <c:v>108.10878046606746</c:v>
                </c:pt>
                <c:pt idx="16">
                  <c:v>117.18101359087886</c:v>
                </c:pt>
                <c:pt idx="17">
                  <c:v>124.34296516357998</c:v>
                </c:pt>
                <c:pt idx="18">
                  <c:v>125.35407699101809</c:v>
                </c:pt>
                <c:pt idx="19">
                  <c:v>126.25923459309683</c:v>
                </c:pt>
                <c:pt idx="20">
                  <c:v>117.25203130690635</c:v>
                </c:pt>
                <c:pt idx="21">
                  <c:v>132.03419622057859</c:v>
                </c:pt>
                <c:pt idx="22">
                  <c:v>133.69515104920572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448-E94D-8599-951CF2729D42}"/>
            </c:ext>
          </c:extLst>
        </c:ser>
        <c:ser>
          <c:idx val="8"/>
          <c:order val="8"/>
          <c:tx>
            <c:strRef>
              <c:f>'Графики Проихводительность ППС'!$A$388</c:f>
              <c:strCache>
                <c:ptCount val="1"/>
                <c:pt idx="0">
                  <c:v>Greece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ППС'!$C$388:$Z$388</c:f>
              <c:numCache>
                <c:formatCode>0.0</c:formatCode>
                <c:ptCount val="24"/>
                <c:pt idx="1">
                  <c:v>41.192617217051499</c:v>
                </c:pt>
                <c:pt idx="2">
                  <c:v>48.846024911327909</c:v>
                </c:pt>
                <c:pt idx="3">
                  <c:v>47.425633432055058</c:v>
                </c:pt>
                <c:pt idx="4">
                  <c:v>41.316881540918679</c:v>
                </c:pt>
                <c:pt idx="5">
                  <c:v>50.258334503339121</c:v>
                </c:pt>
                <c:pt idx="6">
                  <c:v>49.286888156720742</c:v>
                </c:pt>
                <c:pt idx="7">
                  <c:v>43.814435760365733</c:v>
                </c:pt>
                <c:pt idx="8">
                  <c:v>49.713515937169383</c:v>
                </c:pt>
                <c:pt idx="9">
                  <c:v>46.376998204857479</c:v>
                </c:pt>
                <c:pt idx="10">
                  <c:v>41.704846269477585</c:v>
                </c:pt>
                <c:pt idx="11">
                  <c:v>39.271399025574482</c:v>
                </c:pt>
                <c:pt idx="12">
                  <c:v>42.253806089734084</c:v>
                </c:pt>
                <c:pt idx="13">
                  <c:v>41.946349882819568</c:v>
                </c:pt>
                <c:pt idx="14">
                  <c:v>48.533954881391352</c:v>
                </c:pt>
                <c:pt idx="15">
                  <c:v>54.065171593492025</c:v>
                </c:pt>
                <c:pt idx="16">
                  <c:v>53.64695011180001</c:v>
                </c:pt>
                <c:pt idx="17">
                  <c:v>61.219469331191533</c:v>
                </c:pt>
                <c:pt idx="18">
                  <c:v>58.548504732946974</c:v>
                </c:pt>
                <c:pt idx="19">
                  <c:v>63.48755357730105</c:v>
                </c:pt>
                <c:pt idx="20">
                  <c:v>62.148699079751339</c:v>
                </c:pt>
                <c:pt idx="21">
                  <c:v>63.591151434855298</c:v>
                </c:pt>
                <c:pt idx="22">
                  <c:v>69.099628079757366</c:v>
                </c:pt>
                <c:pt idx="23">
                  <c:v>70.541684298906702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448-E94D-8599-951CF2729D42}"/>
            </c:ext>
          </c:extLst>
        </c:ser>
        <c:ser>
          <c:idx val="9"/>
          <c:order val="9"/>
          <c:tx>
            <c:strRef>
              <c:f>'Графики Проихводительность ППС'!$A$389</c:f>
              <c:strCache>
                <c:ptCount val="1"/>
                <c:pt idx="0">
                  <c:v>Spain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ППС'!$C$389:$Z$389</c:f>
              <c:numCache>
                <c:formatCode>0.0</c:formatCode>
                <c:ptCount val="24"/>
                <c:pt idx="0">
                  <c:v>49.608435626853307</c:v>
                </c:pt>
                <c:pt idx="1">
                  <c:v>52.106472604284363</c:v>
                </c:pt>
                <c:pt idx="2">
                  <c:v>54.259128589769645</c:v>
                </c:pt>
                <c:pt idx="3">
                  <c:v>54.404153090196431</c:v>
                </c:pt>
                <c:pt idx="4">
                  <c:v>57.574827201110161</c:v>
                </c:pt>
                <c:pt idx="5">
                  <c:v>57.000818102078426</c:v>
                </c:pt>
                <c:pt idx="6">
                  <c:v>64.356835696238036</c:v>
                </c:pt>
                <c:pt idx="7">
                  <c:v>67.590045643168295</c:v>
                </c:pt>
                <c:pt idx="8">
                  <c:v>73.158756182201486</c:v>
                </c:pt>
                <c:pt idx="9">
                  <c:v>75.1421340539775</c:v>
                </c:pt>
                <c:pt idx="10">
                  <c:v>75.899592262917338</c:v>
                </c:pt>
                <c:pt idx="11">
                  <c:v>77.703984728071347</c:v>
                </c:pt>
                <c:pt idx="12">
                  <c:v>85.480348741624752</c:v>
                </c:pt>
                <c:pt idx="13">
                  <c:v>92.085126737877005</c:v>
                </c:pt>
                <c:pt idx="14">
                  <c:v>99.786286672760312</c:v>
                </c:pt>
                <c:pt idx="15">
                  <c:v>93.348566218808358</c:v>
                </c:pt>
                <c:pt idx="16">
                  <c:v>92.483095418974131</c:v>
                </c:pt>
                <c:pt idx="17">
                  <c:v>99.198975288643979</c:v>
                </c:pt>
                <c:pt idx="18">
                  <c:v>99.378413683599902</c:v>
                </c:pt>
                <c:pt idx="19">
                  <c:v>104.17940461138726</c:v>
                </c:pt>
                <c:pt idx="20">
                  <c:v>99.36620335874926</c:v>
                </c:pt>
                <c:pt idx="21">
                  <c:v>111.32707617945189</c:v>
                </c:pt>
                <c:pt idx="22">
                  <c:v>119.47096307699762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448-E94D-8599-951CF2729D42}"/>
            </c:ext>
          </c:extLst>
        </c:ser>
        <c:ser>
          <c:idx val="10"/>
          <c:order val="10"/>
          <c:tx>
            <c:strRef>
              <c:f>'Графики Проихводительность ППС'!$A$390</c:f>
              <c:strCache>
                <c:ptCount val="1"/>
                <c:pt idx="0">
                  <c:v>France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ППС'!$C$390:$Z$390</c:f>
              <c:numCache>
                <c:formatCode>0.0</c:formatCode>
                <c:ptCount val="24"/>
                <c:pt idx="0">
                  <c:v>68.015149917811769</c:v>
                </c:pt>
                <c:pt idx="1">
                  <c:v>71.618247274602879</c:v>
                </c:pt>
                <c:pt idx="2">
                  <c:v>72.412835517994949</c:v>
                </c:pt>
                <c:pt idx="3">
                  <c:v>71.24651491046248</c:v>
                </c:pt>
                <c:pt idx="4">
                  <c:v>74.061602813087916</c:v>
                </c:pt>
                <c:pt idx="5">
                  <c:v>77.395451363238195</c:v>
                </c:pt>
                <c:pt idx="6">
                  <c:v>84.28221018188087</c:v>
                </c:pt>
                <c:pt idx="7">
                  <c:v>89.424171818443767</c:v>
                </c:pt>
                <c:pt idx="8">
                  <c:v>89.942473898539987</c:v>
                </c:pt>
                <c:pt idx="9">
                  <c:v>84.370948426105215</c:v>
                </c:pt>
                <c:pt idx="10">
                  <c:v>93.263935085712717</c:v>
                </c:pt>
                <c:pt idx="11">
                  <c:v>105.35310471389606</c:v>
                </c:pt>
                <c:pt idx="12">
                  <c:v>104.07472076872088</c:v>
                </c:pt>
                <c:pt idx="13">
                  <c:v>109.12123817987141</c:v>
                </c:pt>
                <c:pt idx="14">
                  <c:v>114.20770106479743</c:v>
                </c:pt>
                <c:pt idx="15">
                  <c:v>112.64106188653277</c:v>
                </c:pt>
                <c:pt idx="16">
                  <c:v>115.50246581744328</c:v>
                </c:pt>
                <c:pt idx="17">
                  <c:v>118.29360982477753</c:v>
                </c:pt>
                <c:pt idx="18">
                  <c:v>120.35450462144074</c:v>
                </c:pt>
                <c:pt idx="19">
                  <c:v>131.55985471491084</c:v>
                </c:pt>
                <c:pt idx="20">
                  <c:v>120.92471089013273</c:v>
                </c:pt>
                <c:pt idx="21">
                  <c:v>126.04858075692164</c:v>
                </c:pt>
                <c:pt idx="22">
                  <c:v>130.44953938420326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448-E94D-8599-951CF2729D42}"/>
            </c:ext>
          </c:extLst>
        </c:ser>
        <c:ser>
          <c:idx val="11"/>
          <c:order val="11"/>
          <c:tx>
            <c:strRef>
              <c:f>'Графики Проихводительность ППС'!$A$391</c:f>
              <c:strCache>
                <c:ptCount val="1"/>
                <c:pt idx="0">
                  <c:v>Italy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ППС'!$C$391:$Z$391</c:f>
              <c:numCache>
                <c:formatCode>0.0</c:formatCode>
                <c:ptCount val="24"/>
                <c:pt idx="0">
                  <c:v>72.532579813604372</c:v>
                </c:pt>
                <c:pt idx="1">
                  <c:v>72.709318127293329</c:v>
                </c:pt>
                <c:pt idx="2">
                  <c:v>70.121473506283451</c:v>
                </c:pt>
                <c:pt idx="3">
                  <c:v>68.875599351713248</c:v>
                </c:pt>
                <c:pt idx="4">
                  <c:v>71.150047244559858</c:v>
                </c:pt>
                <c:pt idx="5">
                  <c:v>71.867688323256615</c:v>
                </c:pt>
                <c:pt idx="6">
                  <c:v>78.515828856691385</c:v>
                </c:pt>
                <c:pt idx="7">
                  <c:v>86.172973214255876</c:v>
                </c:pt>
                <c:pt idx="8">
                  <c:v>89.802349220204746</c:v>
                </c:pt>
                <c:pt idx="9">
                  <c:v>75.143300580271756</c:v>
                </c:pt>
                <c:pt idx="10">
                  <c:v>83.879278967264412</c:v>
                </c:pt>
                <c:pt idx="11">
                  <c:v>91.544377184778369</c:v>
                </c:pt>
                <c:pt idx="12">
                  <c:v>94.490552971900797</c:v>
                </c:pt>
                <c:pt idx="13">
                  <c:v>97.965475448344421</c:v>
                </c:pt>
                <c:pt idx="14">
                  <c:v>101.80404103120198</c:v>
                </c:pt>
                <c:pt idx="15">
                  <c:v>103.23615341452636</c:v>
                </c:pt>
                <c:pt idx="16">
                  <c:v>110.9407454168209</c:v>
                </c:pt>
                <c:pt idx="17">
                  <c:v>116.37305125183907</c:v>
                </c:pt>
                <c:pt idx="18">
                  <c:v>121.2516150386066</c:v>
                </c:pt>
                <c:pt idx="19">
                  <c:v>126.42420137626019</c:v>
                </c:pt>
                <c:pt idx="20">
                  <c:v>118.09926167351513</c:v>
                </c:pt>
                <c:pt idx="21">
                  <c:v>135.47924818096394</c:v>
                </c:pt>
                <c:pt idx="22">
                  <c:v>143.74824520649972</c:v>
                </c:pt>
                <c:pt idx="23">
                  <c:v>156.93069111380919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448-E94D-8599-951CF2729D42}"/>
            </c:ext>
          </c:extLst>
        </c:ser>
        <c:ser>
          <c:idx val="12"/>
          <c:order val="12"/>
          <c:tx>
            <c:strRef>
              <c:f>'Графики Проихводительность ППС'!$A$392</c:f>
              <c:strCache>
                <c:ptCount val="1"/>
                <c:pt idx="0">
                  <c:v>Hungary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ППС'!$C$392:$Z$392</c:f>
              <c:numCache>
                <c:formatCode>0.0</c:formatCode>
                <c:ptCount val="24"/>
                <c:pt idx="0">
                  <c:v>22.589039456961057</c:v>
                </c:pt>
                <c:pt idx="1">
                  <c:v>25.144654947578495</c:v>
                </c:pt>
                <c:pt idx="2">
                  <c:v>29.449387239753896</c:v>
                </c:pt>
                <c:pt idx="3">
                  <c:v>30.121876673192073</c:v>
                </c:pt>
                <c:pt idx="4">
                  <c:v>31.782887473588932</c:v>
                </c:pt>
                <c:pt idx="5">
                  <c:v>36.905355228018664</c:v>
                </c:pt>
                <c:pt idx="6">
                  <c:v>39.789551192797347</c:v>
                </c:pt>
                <c:pt idx="7">
                  <c:v>39.426408240806254</c:v>
                </c:pt>
                <c:pt idx="8">
                  <c:v>42.207443789229536</c:v>
                </c:pt>
                <c:pt idx="9">
                  <c:v>90.351279913784879</c:v>
                </c:pt>
                <c:pt idx="10">
                  <c:v>100.98579561193918</c:v>
                </c:pt>
                <c:pt idx="11">
                  <c:v>113.45298805970023</c:v>
                </c:pt>
                <c:pt idx="12">
                  <c:v>139.13863392226452</c:v>
                </c:pt>
                <c:pt idx="13">
                  <c:v>115.95452409282638</c:v>
                </c:pt>
                <c:pt idx="14">
                  <c:v>108.29880484720583</c:v>
                </c:pt>
                <c:pt idx="15">
                  <c:v>113.26175572121365</c:v>
                </c:pt>
                <c:pt idx="16">
                  <c:v>80.630282233164195</c:v>
                </c:pt>
                <c:pt idx="17">
                  <c:v>69.65983672927949</c:v>
                </c:pt>
                <c:pt idx="18">
                  <c:v>66.043972326734888</c:v>
                </c:pt>
                <c:pt idx="19">
                  <c:v>64.189840517039329</c:v>
                </c:pt>
                <c:pt idx="20">
                  <c:v>59.218607966735568</c:v>
                </c:pt>
                <c:pt idx="21">
                  <c:v>58.779807933896855</c:v>
                </c:pt>
                <c:pt idx="22">
                  <c:v>68.820477208922995</c:v>
                </c:pt>
                <c:pt idx="23">
                  <c:v>74.497053832962877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4448-E94D-8599-951CF2729D42}"/>
            </c:ext>
          </c:extLst>
        </c:ser>
        <c:ser>
          <c:idx val="13"/>
          <c:order val="13"/>
          <c:tx>
            <c:strRef>
              <c:f>'Графики Проихводительность ППС'!$A$393</c:f>
              <c:strCache>
                <c:ptCount val="1"/>
                <c:pt idx="0">
                  <c:v>Netherlands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ППС'!$C$393:$Z$393</c:f>
              <c:numCache>
                <c:formatCode>0.0</c:formatCode>
                <c:ptCount val="24"/>
                <c:pt idx="0">
                  <c:v>64.692590914906248</c:v>
                </c:pt>
                <c:pt idx="1">
                  <c:v>62.743271276693903</c:v>
                </c:pt>
                <c:pt idx="2">
                  <c:v>67.769709829096669</c:v>
                </c:pt>
                <c:pt idx="3">
                  <c:v>70.150478266223075</c:v>
                </c:pt>
                <c:pt idx="4">
                  <c:v>84.079373629808245</c:v>
                </c:pt>
                <c:pt idx="5">
                  <c:v>86.35561657016936</c:v>
                </c:pt>
                <c:pt idx="6">
                  <c:v>101.4538734425544</c:v>
                </c:pt>
                <c:pt idx="7">
                  <c:v>110.09776926106103</c:v>
                </c:pt>
                <c:pt idx="8">
                  <c:v>110.39498981772304</c:v>
                </c:pt>
                <c:pt idx="9">
                  <c:v>96.058725969920403</c:v>
                </c:pt>
                <c:pt idx="10">
                  <c:v>130.17140363295889</c:v>
                </c:pt>
                <c:pt idx="11">
                  <c:v>146.78364238963761</c:v>
                </c:pt>
                <c:pt idx="12">
                  <c:v>134.0033301858976</c:v>
                </c:pt>
                <c:pt idx="13">
                  <c:v>142.81023574844104</c:v>
                </c:pt>
                <c:pt idx="14">
                  <c:v>149.54176119381583</c:v>
                </c:pt>
                <c:pt idx="15">
                  <c:v>150.03586090486849</c:v>
                </c:pt>
                <c:pt idx="16">
                  <c:v>152.90150124136937</c:v>
                </c:pt>
                <c:pt idx="17">
                  <c:v>174.47955896300056</c:v>
                </c:pt>
                <c:pt idx="18">
                  <c:v>189.77250789757682</c:v>
                </c:pt>
                <c:pt idx="19">
                  <c:v>205.48356263463671</c:v>
                </c:pt>
                <c:pt idx="20">
                  <c:v>225.86930789327815</c:v>
                </c:pt>
                <c:pt idx="21">
                  <c:v>269.25133613916557</c:v>
                </c:pt>
                <c:pt idx="22">
                  <c:v>273.3003991301868</c:v>
                </c:pt>
                <c:pt idx="23">
                  <c:v>305.39898613638172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448-E94D-8599-951CF2729D42}"/>
            </c:ext>
          </c:extLst>
        </c:ser>
        <c:ser>
          <c:idx val="14"/>
          <c:order val="14"/>
          <c:tx>
            <c:strRef>
              <c:f>'Графики Проихводительность ППС'!$A$394</c:f>
              <c:strCache>
                <c:ptCount val="1"/>
                <c:pt idx="0">
                  <c:v>Austria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ППС'!$C$394:$Z$394</c:f>
              <c:numCache>
                <c:formatCode>0.0</c:formatCode>
                <c:ptCount val="24"/>
                <c:pt idx="0">
                  <c:v>64.924745415841386</c:v>
                </c:pt>
                <c:pt idx="1">
                  <c:v>69.510006938222617</c:v>
                </c:pt>
                <c:pt idx="2">
                  <c:v>74.128341211828854</c:v>
                </c:pt>
                <c:pt idx="3">
                  <c:v>76.618225404032771</c:v>
                </c:pt>
                <c:pt idx="4">
                  <c:v>81.618514725734059</c:v>
                </c:pt>
                <c:pt idx="5">
                  <c:v>84.607117980716581</c:v>
                </c:pt>
                <c:pt idx="6">
                  <c:v>95.404757093689767</c:v>
                </c:pt>
                <c:pt idx="7">
                  <c:v>101.48660569047108</c:v>
                </c:pt>
                <c:pt idx="8">
                  <c:v>105.40027832903168</c:v>
                </c:pt>
                <c:pt idx="9">
                  <c:v>94.676951277286477</c:v>
                </c:pt>
                <c:pt idx="10">
                  <c:v>103.65654983587295</c:v>
                </c:pt>
                <c:pt idx="11">
                  <c:v>121.81806823647854</c:v>
                </c:pt>
                <c:pt idx="12">
                  <c:v>122.13759720467128</c:v>
                </c:pt>
                <c:pt idx="13">
                  <c:v>123.84027029998261</c:v>
                </c:pt>
                <c:pt idx="14">
                  <c:v>123.55057009466901</c:v>
                </c:pt>
                <c:pt idx="15">
                  <c:v>127.80613629458024</c:v>
                </c:pt>
                <c:pt idx="16">
                  <c:v>131.57254780761187</c:v>
                </c:pt>
                <c:pt idx="17">
                  <c:v>139.12790939742212</c:v>
                </c:pt>
                <c:pt idx="18">
                  <c:v>141.20150282197704</c:v>
                </c:pt>
                <c:pt idx="19">
                  <c:v>143.8314545374825</c:v>
                </c:pt>
                <c:pt idx="20">
                  <c:v>133.74968638843345</c:v>
                </c:pt>
                <c:pt idx="21">
                  <c:v>149.79177359731773</c:v>
                </c:pt>
                <c:pt idx="22">
                  <c:v>152.33229810453523</c:v>
                </c:pt>
                <c:pt idx="23">
                  <c:v>156.88155481055298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448-E94D-8599-951CF2729D42}"/>
            </c:ext>
          </c:extLst>
        </c:ser>
        <c:ser>
          <c:idx val="15"/>
          <c:order val="15"/>
          <c:tx>
            <c:strRef>
              <c:f>'Графики Проихводительность ППС'!$A$395</c:f>
              <c:strCache>
                <c:ptCount val="1"/>
                <c:pt idx="0">
                  <c:v>Poland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ППС'!$C$395:$Z$395</c:f>
              <c:numCache>
                <c:formatCode>0.0</c:formatCode>
                <c:ptCount val="24"/>
                <c:pt idx="0">
                  <c:v>21.92321925673545</c:v>
                </c:pt>
                <c:pt idx="1">
                  <c:v>22.058633369259507</c:v>
                </c:pt>
                <c:pt idx="2">
                  <c:v>25.307638144354986</c:v>
                </c:pt>
                <c:pt idx="3">
                  <c:v>27.390616762513996</c:v>
                </c:pt>
                <c:pt idx="4">
                  <c:v>29.599131192114864</c:v>
                </c:pt>
                <c:pt idx="5">
                  <c:v>32.438892467254838</c:v>
                </c:pt>
                <c:pt idx="6">
                  <c:v>35.884784477675161</c:v>
                </c:pt>
                <c:pt idx="7">
                  <c:v>45.009082586835945</c:v>
                </c:pt>
                <c:pt idx="8">
                  <c:v>48.389233175786913</c:v>
                </c:pt>
                <c:pt idx="9">
                  <c:v>64.726559649852405</c:v>
                </c:pt>
                <c:pt idx="10">
                  <c:v>63.805222576267482</c:v>
                </c:pt>
                <c:pt idx="11">
                  <c:v>61.107012362498054</c:v>
                </c:pt>
                <c:pt idx="12">
                  <c:v>63.182319695594479</c:v>
                </c:pt>
                <c:pt idx="13">
                  <c:v>54.799400844877994</c:v>
                </c:pt>
                <c:pt idx="14">
                  <c:v>54.866951595400941</c:v>
                </c:pt>
                <c:pt idx="15">
                  <c:v>51.518723476525253</c:v>
                </c:pt>
                <c:pt idx="16">
                  <c:v>53.132777307038261</c:v>
                </c:pt>
                <c:pt idx="17">
                  <c:v>55.767716759753036</c:v>
                </c:pt>
                <c:pt idx="18">
                  <c:v>54.289757829273547</c:v>
                </c:pt>
                <c:pt idx="19">
                  <c:v>68.195454894653054</c:v>
                </c:pt>
                <c:pt idx="20">
                  <c:v>72.810011617020535</c:v>
                </c:pt>
                <c:pt idx="21">
                  <c:v>79.139882776884619</c:v>
                </c:pt>
                <c:pt idx="22">
                  <c:v>78.956667691751107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448-E94D-8599-951CF2729D42}"/>
            </c:ext>
          </c:extLst>
        </c:ser>
        <c:ser>
          <c:idx val="16"/>
          <c:order val="16"/>
          <c:tx>
            <c:strRef>
              <c:f>'Графики Проихводительность ППС'!$A$396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ППС'!$C$396:$Z$396</c:f>
              <c:numCache>
                <c:formatCode>0.0</c:formatCode>
                <c:ptCount val="24"/>
                <c:pt idx="0">
                  <c:v>34.621322524834703</c:v>
                </c:pt>
                <c:pt idx="1">
                  <c:v>34.902771619907249</c:v>
                </c:pt>
                <c:pt idx="2">
                  <c:v>37.33384806266335</c:v>
                </c:pt>
                <c:pt idx="3">
                  <c:v>37.190877501006646</c:v>
                </c:pt>
                <c:pt idx="4">
                  <c:v>37.178694721905423</c:v>
                </c:pt>
                <c:pt idx="5">
                  <c:v>39.29647782159185</c:v>
                </c:pt>
                <c:pt idx="6">
                  <c:v>42.3372203072933</c:v>
                </c:pt>
                <c:pt idx="7">
                  <c:v>45.874580849858383</c:v>
                </c:pt>
                <c:pt idx="8">
                  <c:v>48.739045592202771</c:v>
                </c:pt>
                <c:pt idx="9">
                  <c:v>50.960437238948998</c:v>
                </c:pt>
                <c:pt idx="10">
                  <c:v>53.161184153517148</c:v>
                </c:pt>
                <c:pt idx="11">
                  <c:v>49.738412333981024</c:v>
                </c:pt>
                <c:pt idx="12">
                  <c:v>58.078151128092749</c:v>
                </c:pt>
                <c:pt idx="13">
                  <c:v>62.206071371893351</c:v>
                </c:pt>
                <c:pt idx="14">
                  <c:v>68.281924565348973</c:v>
                </c:pt>
                <c:pt idx="15">
                  <c:v>63.971827387571267</c:v>
                </c:pt>
                <c:pt idx="16">
                  <c:v>65.12523420548473</c:v>
                </c:pt>
                <c:pt idx="17">
                  <c:v>64.568150807361476</c:v>
                </c:pt>
                <c:pt idx="18">
                  <c:v>64.443022867390653</c:v>
                </c:pt>
                <c:pt idx="19">
                  <c:v>67.189230993212931</c:v>
                </c:pt>
                <c:pt idx="20">
                  <c:v>67.68855643729357</c:v>
                </c:pt>
                <c:pt idx="21">
                  <c:v>72.47734234407325</c:v>
                </c:pt>
                <c:pt idx="22">
                  <c:v>78.157712197090333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4448-E94D-8599-951CF2729D42}"/>
            </c:ext>
          </c:extLst>
        </c:ser>
        <c:ser>
          <c:idx val="17"/>
          <c:order val="17"/>
          <c:tx>
            <c:strRef>
              <c:f>'Графики Проихводительность ППС'!$A$397</c:f>
              <c:strCache>
                <c:ptCount val="1"/>
                <c:pt idx="0">
                  <c:v>Romania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ППС'!$C$397:$Z$397</c:f>
              <c:numCache>
                <c:formatCode>0.0</c:formatCode>
                <c:ptCount val="24"/>
                <c:pt idx="0">
                  <c:v>6.6765623614194052</c:v>
                </c:pt>
                <c:pt idx="1">
                  <c:v>8.0823554016340537</c:v>
                </c:pt>
                <c:pt idx="2">
                  <c:v>8.3801668449348732</c:v>
                </c:pt>
                <c:pt idx="3">
                  <c:v>8.5266480568034009</c:v>
                </c:pt>
                <c:pt idx="4">
                  <c:v>13.306220000683961</c:v>
                </c:pt>
                <c:pt idx="5">
                  <c:v>15.988707311071931</c:v>
                </c:pt>
                <c:pt idx="6">
                  <c:v>16.763605861558318</c:v>
                </c:pt>
                <c:pt idx="7">
                  <c:v>20.444818833046948</c:v>
                </c:pt>
                <c:pt idx="8">
                  <c:v>30.756598925723615</c:v>
                </c:pt>
                <c:pt idx="9">
                  <c:v>32.25546703735737</c:v>
                </c:pt>
                <c:pt idx="10">
                  <c:v>42.594193768750053</c:v>
                </c:pt>
                <c:pt idx="11">
                  <c:v>47.803012117306274</c:v>
                </c:pt>
                <c:pt idx="12">
                  <c:v>60.47498092897365</c:v>
                </c:pt>
                <c:pt idx="13">
                  <c:v>53.948666524112873</c:v>
                </c:pt>
                <c:pt idx="14">
                  <c:v>78.116388389179178</c:v>
                </c:pt>
                <c:pt idx="15">
                  <c:v>55.457319005022313</c:v>
                </c:pt>
                <c:pt idx="16">
                  <c:v>66.699976114639099</c:v>
                </c:pt>
                <c:pt idx="17">
                  <c:v>78.177010338715789</c:v>
                </c:pt>
                <c:pt idx="18">
                  <c:v>79.235689113995406</c:v>
                </c:pt>
                <c:pt idx="19">
                  <c:v>84.499350400664312</c:v>
                </c:pt>
                <c:pt idx="20">
                  <c:v>83.055771365417911</c:v>
                </c:pt>
                <c:pt idx="21">
                  <c:v>83.006435965876094</c:v>
                </c:pt>
                <c:pt idx="22">
                  <c:v>66.928187577430393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4448-E94D-8599-951CF2729D42}"/>
            </c:ext>
          </c:extLst>
        </c:ser>
        <c:ser>
          <c:idx val="18"/>
          <c:order val="18"/>
          <c:tx>
            <c:strRef>
              <c:f>'Графики Проихводительность ППС'!$A$398</c:f>
              <c:strCache>
                <c:ptCount val="1"/>
                <c:pt idx="0">
                  <c:v>Slovenia</c:v>
                </c:pt>
              </c:strCache>
            </c:strRef>
          </c:tx>
          <c:spPr>
            <a:ln w="28575" cap="rnd">
              <a:solidFill>
                <a:schemeClr val="dk1">
                  <a:tint val="3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ППС'!$C$398:$Z$398</c:f>
              <c:numCache>
                <c:formatCode>General</c:formatCode>
                <c:ptCount val="24"/>
                <c:pt idx="7" formatCode="0.0">
                  <c:v>45.643975753778122</c:v>
                </c:pt>
                <c:pt idx="8" formatCode="0.0">
                  <c:v>48.88527917348523</c:v>
                </c:pt>
                <c:pt idx="9" formatCode="0.0">
                  <c:v>44.562726210377448</c:v>
                </c:pt>
                <c:pt idx="10" formatCode="0.0">
                  <c:v>46.864069878747401</c:v>
                </c:pt>
                <c:pt idx="11" formatCode="0.0">
                  <c:v>52.151337646041135</c:v>
                </c:pt>
                <c:pt idx="12" formatCode="0.0">
                  <c:v>52.897155435094277</c:v>
                </c:pt>
                <c:pt idx="13" formatCode="0.0">
                  <c:v>57.42054715226233</c:v>
                </c:pt>
                <c:pt idx="14" formatCode="0.0">
                  <c:v>62.598504679265289</c:v>
                </c:pt>
                <c:pt idx="15" formatCode="0.0">
                  <c:v>67.086570657043964</c:v>
                </c:pt>
                <c:pt idx="16" formatCode="0.0">
                  <c:v>73.559348281329363</c:v>
                </c:pt>
                <c:pt idx="17" formatCode="0.0">
                  <c:v>76.202674242935601</c:v>
                </c:pt>
                <c:pt idx="18" formatCode="0.0">
                  <c:v>77.103315708906166</c:v>
                </c:pt>
                <c:pt idx="19" formatCode="0.0">
                  <c:v>84.759777600299444</c:v>
                </c:pt>
                <c:pt idx="20" formatCode="0.0">
                  <c:v>88.252498511569073</c:v>
                </c:pt>
                <c:pt idx="21" formatCode="0.0">
                  <c:v>94.434960053633588</c:v>
                </c:pt>
                <c:pt idx="22" formatCode="0.0">
                  <c:v>99.491047274207347</c:v>
                </c:pt>
                <c:pt idx="23" formatCode="0.0">
                  <c:v>108.33073673864577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4448-E94D-8599-951CF2729D42}"/>
            </c:ext>
          </c:extLst>
        </c:ser>
        <c:ser>
          <c:idx val="19"/>
          <c:order val="19"/>
          <c:tx>
            <c:strRef>
              <c:f>'Графики Проихводительность ППС'!$A$399</c:f>
              <c:strCache>
                <c:ptCount val="1"/>
                <c:pt idx="0">
                  <c:v>Slovakia</c:v>
                </c:pt>
              </c:strCache>
            </c:strRef>
          </c:tx>
          <c:spPr>
            <a:ln w="28575" cap="rnd">
              <a:solidFill>
                <a:schemeClr val="dk1">
                  <a:tint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ППС'!$C$399:$Z$399</c:f>
              <c:numCache>
                <c:formatCode>General</c:formatCode>
                <c:ptCount val="24"/>
                <c:pt idx="9" formatCode="0.0">
                  <c:v>37.29539484203795</c:v>
                </c:pt>
                <c:pt idx="10" formatCode="0.0">
                  <c:v>51.140526718589157</c:v>
                </c:pt>
                <c:pt idx="11" formatCode="0.0">
                  <c:v>54.949727831152273</c:v>
                </c:pt>
                <c:pt idx="12" formatCode="0.0">
                  <c:v>51.160012404276415</c:v>
                </c:pt>
                <c:pt idx="13" formatCode="0.0">
                  <c:v>53.799684131193906</c:v>
                </c:pt>
                <c:pt idx="14" formatCode="0.0">
                  <c:v>65.109716962909943</c:v>
                </c:pt>
                <c:pt idx="15" formatCode="0.0">
                  <c:v>70.824989499056258</c:v>
                </c:pt>
                <c:pt idx="16" formatCode="0.0">
                  <c:v>56.304889576590099</c:v>
                </c:pt>
                <c:pt idx="17" formatCode="0.0">
                  <c:v>44.884751991890248</c:v>
                </c:pt>
                <c:pt idx="18" formatCode="0.0">
                  <c:v>59.066345990379958</c:v>
                </c:pt>
                <c:pt idx="19" formatCode="0.0">
                  <c:v>65.552816678426666</c:v>
                </c:pt>
                <c:pt idx="20" formatCode="0.0">
                  <c:v>60.957389237694279</c:v>
                </c:pt>
                <c:pt idx="21" formatCode="0.0">
                  <c:v>74.447698746709207</c:v>
                </c:pt>
                <c:pt idx="22" formatCode="0.0">
                  <c:v>62.338702898709371</c:v>
                </c:pt>
                <c:pt idx="23" formatCode="0.0">
                  <c:v>92.254489517919026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4448-E94D-8599-951CF2729D42}"/>
            </c:ext>
          </c:extLst>
        </c:ser>
        <c:ser>
          <c:idx val="20"/>
          <c:order val="20"/>
          <c:tx>
            <c:strRef>
              <c:f>'Графики Проихводительность ППС'!$A$400</c:f>
              <c:strCache>
                <c:ptCount val="1"/>
                <c:pt idx="0">
                  <c:v>Finland</c:v>
                </c:pt>
              </c:strCache>
            </c:strRef>
          </c:tx>
          <c:spPr>
            <a:ln w="28575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ППС'!$C$400:$Z$400</c:f>
              <c:numCache>
                <c:formatCode>0.0</c:formatCode>
                <c:ptCount val="24"/>
                <c:pt idx="0">
                  <c:v>61.660325941960366</c:v>
                </c:pt>
                <c:pt idx="1">
                  <c:v>65.879846998688549</c:v>
                </c:pt>
                <c:pt idx="2">
                  <c:v>60.217410875502139</c:v>
                </c:pt>
                <c:pt idx="3">
                  <c:v>60.521741359284484</c:v>
                </c:pt>
                <c:pt idx="4">
                  <c:v>68.159856559159408</c:v>
                </c:pt>
                <c:pt idx="5">
                  <c:v>71.383330027376871</c:v>
                </c:pt>
                <c:pt idx="6">
                  <c:v>80.318751312611468</c:v>
                </c:pt>
                <c:pt idx="7">
                  <c:v>89.964856201853152</c:v>
                </c:pt>
                <c:pt idx="8">
                  <c:v>96.884894996027469</c:v>
                </c:pt>
                <c:pt idx="9">
                  <c:v>92.880728047594289</c:v>
                </c:pt>
                <c:pt idx="10">
                  <c:v>105.02789689550595</c:v>
                </c:pt>
                <c:pt idx="11">
                  <c:v>110.35357615478817</c:v>
                </c:pt>
                <c:pt idx="12">
                  <c:v>105.76970048694139</c:v>
                </c:pt>
                <c:pt idx="13">
                  <c:v>101.34583652830106</c:v>
                </c:pt>
                <c:pt idx="14">
                  <c:v>103.33269727824955</c:v>
                </c:pt>
                <c:pt idx="15">
                  <c:v>110.92338116251416</c:v>
                </c:pt>
                <c:pt idx="16">
                  <c:v>113.74033492558084</c:v>
                </c:pt>
                <c:pt idx="17">
                  <c:v>125.53782888869659</c:v>
                </c:pt>
                <c:pt idx="18">
                  <c:v>132.0913118480818</c:v>
                </c:pt>
                <c:pt idx="19">
                  <c:v>137.81793986936208</c:v>
                </c:pt>
                <c:pt idx="20">
                  <c:v>136.88451038250429</c:v>
                </c:pt>
                <c:pt idx="21">
                  <c:v>155.82980714545332</c:v>
                </c:pt>
                <c:pt idx="22">
                  <c:v>150.25444637767239</c:v>
                </c:pt>
                <c:pt idx="23">
                  <c:v>173.43747098843937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4448-E94D-8599-951CF2729D42}"/>
            </c:ext>
          </c:extLst>
        </c:ser>
        <c:ser>
          <c:idx val="21"/>
          <c:order val="21"/>
          <c:tx>
            <c:strRef>
              <c:f>'Графики Проихводительность ППС'!$A$401</c:f>
              <c:strCache>
                <c:ptCount val="1"/>
                <c:pt idx="0">
                  <c:v>Sweden</c:v>
                </c:pt>
              </c:strCache>
            </c:strRef>
          </c:tx>
          <c:spPr>
            <a:ln w="28575" cap="rnd">
              <a:solidFill>
                <a:schemeClr val="dk1">
                  <a:tint val="8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ППС'!$C$401:$Z$401</c:f>
              <c:numCache>
                <c:formatCode>0.0</c:formatCode>
                <c:ptCount val="24"/>
                <c:pt idx="0">
                  <c:v>63.837706468076284</c:v>
                </c:pt>
                <c:pt idx="1">
                  <c:v>68.316527235063489</c:v>
                </c:pt>
                <c:pt idx="2">
                  <c:v>73.09016471898039</c:v>
                </c:pt>
                <c:pt idx="3">
                  <c:v>72.802811166083529</c:v>
                </c:pt>
                <c:pt idx="4">
                  <c:v>76.940488341417137</c:v>
                </c:pt>
                <c:pt idx="5">
                  <c:v>81.405352902779214</c:v>
                </c:pt>
                <c:pt idx="6">
                  <c:v>92.656718161922456</c:v>
                </c:pt>
                <c:pt idx="7">
                  <c:v>98.318692145098495</c:v>
                </c:pt>
                <c:pt idx="8">
                  <c:v>97.145023665726484</c:v>
                </c:pt>
                <c:pt idx="9">
                  <c:v>68.480255531197656</c:v>
                </c:pt>
                <c:pt idx="10">
                  <c:v>105.98164914835091</c:v>
                </c:pt>
                <c:pt idx="11">
                  <c:v>118.98845469761852</c:v>
                </c:pt>
                <c:pt idx="12">
                  <c:v>117.80830929161026</c:v>
                </c:pt>
                <c:pt idx="13">
                  <c:v>100.30347484873043</c:v>
                </c:pt>
                <c:pt idx="14">
                  <c:v>110.5651913059517</c:v>
                </c:pt>
                <c:pt idx="15">
                  <c:v>122.78930779757349</c:v>
                </c:pt>
                <c:pt idx="16">
                  <c:v>129.85114869377844</c:v>
                </c:pt>
                <c:pt idx="17">
                  <c:v>145.73156243835686</c:v>
                </c:pt>
                <c:pt idx="18">
                  <c:v>147.1256135726255</c:v>
                </c:pt>
                <c:pt idx="19">
                  <c:v>149.50123921627269</c:v>
                </c:pt>
                <c:pt idx="20">
                  <c:v>140.16047108658836</c:v>
                </c:pt>
                <c:pt idx="21">
                  <c:v>181.66270648272391</c:v>
                </c:pt>
                <c:pt idx="22">
                  <c:v>198.11385377971303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4448-E94D-8599-951CF2729D42}"/>
            </c:ext>
          </c:extLst>
        </c:ser>
        <c:ser>
          <c:idx val="22"/>
          <c:order val="22"/>
          <c:tx>
            <c:strRef>
              <c:f>'Графики Проихводительность ППС'!$A$402</c:f>
              <c:strCache>
                <c:ptCount val="1"/>
                <c:pt idx="0">
                  <c:v>Norway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ППС'!$C$402:$Z$402</c:f>
              <c:numCache>
                <c:formatCode>0.0</c:formatCode>
                <c:ptCount val="24"/>
                <c:pt idx="0">
                  <c:v>44.389705760723643</c:v>
                </c:pt>
                <c:pt idx="1">
                  <c:v>52.602098808427463</c:v>
                </c:pt>
                <c:pt idx="2">
                  <c:v>56.44389087304657</c:v>
                </c:pt>
                <c:pt idx="3">
                  <c:v>59.549056619277216</c:v>
                </c:pt>
                <c:pt idx="4">
                  <c:v>67.564913182764599</c:v>
                </c:pt>
                <c:pt idx="5">
                  <c:v>69.235174154142612</c:v>
                </c:pt>
                <c:pt idx="6">
                  <c:v>95.096079397988817</c:v>
                </c:pt>
                <c:pt idx="7">
                  <c:v>108.95087290200129</c:v>
                </c:pt>
                <c:pt idx="8">
                  <c:v>146.17985783169399</c:v>
                </c:pt>
                <c:pt idx="9">
                  <c:v>144.54131917282049</c:v>
                </c:pt>
                <c:pt idx="10">
                  <c:v>136.37588307956915</c:v>
                </c:pt>
                <c:pt idx="11">
                  <c:v>146.661742635575</c:v>
                </c:pt>
                <c:pt idx="12">
                  <c:v>141.79997825168371</c:v>
                </c:pt>
                <c:pt idx="13">
                  <c:v>130.71724335543635</c:v>
                </c:pt>
                <c:pt idx="14">
                  <c:v>135.17694472223323</c:v>
                </c:pt>
                <c:pt idx="15">
                  <c:v>115.66698588079809</c:v>
                </c:pt>
                <c:pt idx="16">
                  <c:v>93.727519526261403</c:v>
                </c:pt>
                <c:pt idx="17">
                  <c:v>99.510764707526661</c:v>
                </c:pt>
                <c:pt idx="18">
                  <c:v>114.13939683083562</c:v>
                </c:pt>
                <c:pt idx="19">
                  <c:v>113.13457775247699</c:v>
                </c:pt>
                <c:pt idx="20">
                  <c:v>106.25082235608164</c:v>
                </c:pt>
                <c:pt idx="21">
                  <c:v>127.46422929084478</c:v>
                </c:pt>
                <c:pt idx="22">
                  <c:v>130.66489106507026</c:v>
                </c:pt>
                <c:pt idx="23">
                  <c:v>127.86083351574847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4448-E94D-8599-951CF2729D42}"/>
            </c:ext>
          </c:extLst>
        </c:ser>
        <c:ser>
          <c:idx val="23"/>
          <c:order val="23"/>
          <c:tx>
            <c:strRef>
              <c:f>'Графики Проихводительность ППС'!$A$403</c:f>
              <c:strCache>
                <c:ptCount val="1"/>
                <c:pt idx="0">
                  <c:v>Switzerland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ППС'!$C$403:$Z$403</c:f>
              <c:numCache>
                <c:formatCode>0.0</c:formatCode>
                <c:ptCount val="24"/>
                <c:pt idx="0">
                  <c:v>71.451301900027886</c:v>
                </c:pt>
                <c:pt idx="1">
                  <c:v>75.228586107605352</c:v>
                </c:pt>
                <c:pt idx="2">
                  <c:v>77.504116599951487</c:v>
                </c:pt>
                <c:pt idx="3">
                  <c:v>76.348784445819192</c:v>
                </c:pt>
                <c:pt idx="4">
                  <c:v>80.09195481956796</c:v>
                </c:pt>
                <c:pt idx="5">
                  <c:v>81.825781883313041</c:v>
                </c:pt>
                <c:pt idx="6">
                  <c:v>89.350076204078974</c:v>
                </c:pt>
                <c:pt idx="7">
                  <c:v>96.638291297353376</c:v>
                </c:pt>
                <c:pt idx="8">
                  <c:v>100.95120757945512</c:v>
                </c:pt>
                <c:pt idx="9">
                  <c:v>92.824160953370935</c:v>
                </c:pt>
                <c:pt idx="10">
                  <c:v>105.95159218806367</c:v>
                </c:pt>
                <c:pt idx="11">
                  <c:v>111.86596855797121</c:v>
                </c:pt>
                <c:pt idx="12">
                  <c:v>105.80744674257907</c:v>
                </c:pt>
                <c:pt idx="13">
                  <c:v>114.93175572347195</c:v>
                </c:pt>
                <c:pt idx="14">
                  <c:v>121.85648579485232</c:v>
                </c:pt>
                <c:pt idx="15">
                  <c:v>123.1546258624862</c:v>
                </c:pt>
                <c:pt idx="16">
                  <c:v>129.9484151875038</c:v>
                </c:pt>
                <c:pt idx="17">
                  <c:v>132.82187319129028</c:v>
                </c:pt>
                <c:pt idx="18">
                  <c:v>138.71681961227648</c:v>
                </c:pt>
                <c:pt idx="19">
                  <c:v>135.74454391246678</c:v>
                </c:pt>
                <c:pt idx="20">
                  <c:v>127.61453578832365</c:v>
                </c:pt>
                <c:pt idx="21">
                  <c:v>152.24718392503272</c:v>
                </c:pt>
                <c:pt idx="22">
                  <c:v>175.28950149841671</c:v>
                </c:pt>
                <c:pt idx="23">
                  <c:v>171.33958838381753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4448-E94D-8599-951CF2729D42}"/>
            </c:ext>
          </c:extLst>
        </c:ser>
        <c:ser>
          <c:idx val="24"/>
          <c:order val="24"/>
          <c:tx>
            <c:strRef>
              <c:f>'Графики Проихводительность ППС'!$A$404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28575" cap="rnd">
              <a:solidFill>
                <a:schemeClr val="dk1">
                  <a:tint val="985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ППС'!$C$404:$Z$404</c:f>
              <c:numCache>
                <c:formatCode>0.0</c:formatCode>
                <c:ptCount val="24"/>
                <c:pt idx="0">
                  <c:v>61.21706495435717</c:v>
                </c:pt>
                <c:pt idx="1">
                  <c:v>62.696759253675324</c:v>
                </c:pt>
                <c:pt idx="2">
                  <c:v>68.446041140195661</c:v>
                </c:pt>
                <c:pt idx="3">
                  <c:v>77.069480013577305</c:v>
                </c:pt>
                <c:pt idx="4">
                  <c:v>79.201985002046911</c:v>
                </c:pt>
                <c:pt idx="5">
                  <c:v>79.011872942987537</c:v>
                </c:pt>
                <c:pt idx="6">
                  <c:v>84.19136416232439</c:v>
                </c:pt>
                <c:pt idx="7">
                  <c:v>85.333329207805633</c:v>
                </c:pt>
                <c:pt idx="8">
                  <c:v>82.09938117946993</c:v>
                </c:pt>
                <c:pt idx="9">
                  <c:v>64.444665852646636</c:v>
                </c:pt>
                <c:pt idx="10">
                  <c:v>90.432820930764294</c:v>
                </c:pt>
                <c:pt idx="11">
                  <c:v>95.851617215337541</c:v>
                </c:pt>
                <c:pt idx="12">
                  <c:v>100.34751936116422</c:v>
                </c:pt>
                <c:pt idx="13">
                  <c:v>110.73919986949811</c:v>
                </c:pt>
                <c:pt idx="14">
                  <c:v>117.44102262161317</c:v>
                </c:pt>
                <c:pt idx="15">
                  <c:v>115.00568971149237</c:v>
                </c:pt>
                <c:pt idx="16">
                  <c:v>112.52637686657886</c:v>
                </c:pt>
                <c:pt idx="17">
                  <c:v>117.08400441946912</c:v>
                </c:pt>
                <c:pt idx="18">
                  <c:v>123.56499591744294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8-4448-E94D-8599-951CF2729D42}"/>
            </c:ext>
          </c:extLst>
        </c:ser>
        <c:ser>
          <c:idx val="25"/>
          <c:order val="25"/>
          <c:tx>
            <c:strRef>
              <c:f>'Графики Проихводительность ППС'!$A$405</c:f>
              <c:strCache>
                <c:ptCount val="1"/>
                <c:pt idx="0">
                  <c:v>Russia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'Графики Проихводительность ППС'!$C$1:$Z$1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'Графики Проихводительность ППС'!$C$405:$Z$405</c:f>
              <c:numCache>
                <c:formatCode>0.0</c:formatCode>
                <c:ptCount val="24"/>
                <c:pt idx="0">
                  <c:v>5.8237817733359618</c:v>
                </c:pt>
                <c:pt idx="1">
                  <c:v>6.1901462156663296</c:v>
                </c:pt>
                <c:pt idx="2">
                  <c:v>7.8292736138505967</c:v>
                </c:pt>
                <c:pt idx="3">
                  <c:v>10.65052329915096</c:v>
                </c:pt>
                <c:pt idx="4">
                  <c:v>12.214601827874366</c:v>
                </c:pt>
                <c:pt idx="5">
                  <c:v>13.857991298285445</c:v>
                </c:pt>
                <c:pt idx="6">
                  <c:v>16.731367185441236</c:v>
                </c:pt>
                <c:pt idx="7">
                  <c:v>20.931616113297981</c:v>
                </c:pt>
                <c:pt idx="8">
                  <c:v>30.129916018331606</c:v>
                </c:pt>
                <c:pt idx="9">
                  <c:v>24.665682171649554</c:v>
                </c:pt>
                <c:pt idx="10">
                  <c:v>24.959299508067023</c:v>
                </c:pt>
                <c:pt idx="11">
                  <c:v>27.78918408777372</c:v>
                </c:pt>
                <c:pt idx="12">
                  <c:v>32.894999171782253</c:v>
                </c:pt>
                <c:pt idx="13">
                  <c:v>31.110816840919043</c:v>
                </c:pt>
                <c:pt idx="14">
                  <c:v>30.013845406620892</c:v>
                </c:pt>
                <c:pt idx="15">
                  <c:v>29.494755286898446</c:v>
                </c:pt>
                <c:pt idx="16">
                  <c:v>22.944608306578463</c:v>
                </c:pt>
                <c:pt idx="17">
                  <c:v>20.176906642737926</c:v>
                </c:pt>
                <c:pt idx="18">
                  <c:v>22.285573011294183</c:v>
                </c:pt>
                <c:pt idx="19">
                  <c:v>31.132783517471253</c:v>
                </c:pt>
                <c:pt idx="20">
                  <c:v>40.376621510539415</c:v>
                </c:pt>
                <c:pt idx="21">
                  <c:v>41.334270496092444</c:v>
                </c:pt>
                <c:pt idx="22">
                  <c:v>53.114452469159339</c:v>
                </c:pt>
                <c:pt idx="23">
                  <c:v>62.182656973953918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9-4448-E94D-8599-951CF2729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5889744"/>
        <c:axId val="1026200736"/>
      </c:lineChart>
      <c:catAx>
        <c:axId val="102588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26200736"/>
        <c:crosses val="autoZero"/>
        <c:auto val="1"/>
        <c:lblAlgn val="ctr"/>
        <c:lblOffset val="100"/>
        <c:noMultiLvlLbl val="0"/>
      </c:catAx>
      <c:valAx>
        <c:axId val="1026200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25889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Распределение чистого дохода нефинансового сектора, млрд. руб.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Charts!$A$910</c:f>
              <c:strCache>
                <c:ptCount val="1"/>
                <c:pt idx="0">
                  <c:v>Чистый доход + полученные кредиты - амортизация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Charts!$G$909:$AC$909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Charts!$G$910:$AC$910</c:f>
              <c:numCache>
                <c:formatCode>0.00</c:formatCode>
                <c:ptCount val="23"/>
                <c:pt idx="0">
                  <c:v>0.87466299999999997</c:v>
                </c:pt>
                <c:pt idx="1">
                  <c:v>1.3249709999999999</c:v>
                </c:pt>
                <c:pt idx="2">
                  <c:v>1.50244</c:v>
                </c:pt>
                <c:pt idx="3">
                  <c:v>2.5240089999999999</c:v>
                </c:pt>
                <c:pt idx="4">
                  <c:v>3.2163740000000001</c:v>
                </c:pt>
                <c:pt idx="5">
                  <c:v>4.3357710000000003</c:v>
                </c:pt>
                <c:pt idx="6">
                  <c:v>6.069534</c:v>
                </c:pt>
                <c:pt idx="7">
                  <c:v>7.9532910000000001</c:v>
                </c:pt>
                <c:pt idx="8">
                  <c:v>9.4182600000000001</c:v>
                </c:pt>
                <c:pt idx="9">
                  <c:v>6.5699519999999998</c:v>
                </c:pt>
                <c:pt idx="10">
                  <c:v>9.6222320000000003</c:v>
                </c:pt>
                <c:pt idx="11">
                  <c:v>11.124587999999999</c:v>
                </c:pt>
                <c:pt idx="12">
                  <c:v>12.740656</c:v>
                </c:pt>
                <c:pt idx="13">
                  <c:v>12.667952</c:v>
                </c:pt>
                <c:pt idx="14">
                  <c:v>12.917714999999999</c:v>
                </c:pt>
                <c:pt idx="15">
                  <c:v>13.693508</c:v>
                </c:pt>
                <c:pt idx="16">
                  <c:v>15.391683</c:v>
                </c:pt>
                <c:pt idx="17">
                  <c:v>17.715339</c:v>
                </c:pt>
                <c:pt idx="18">
                  <c:v>19.178419000000002</c:v>
                </c:pt>
                <c:pt idx="19">
                  <c:v>20.931640000000002</c:v>
                </c:pt>
                <c:pt idx="20">
                  <c:v>19.525103000000001</c:v>
                </c:pt>
                <c:pt idx="21">
                  <c:v>31.291988</c:v>
                </c:pt>
                <c:pt idx="22">
                  <c:v>33.113692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B7-C74D-B32B-C9ED87BC4EB9}"/>
            </c:ext>
          </c:extLst>
        </c:ser>
        <c:ser>
          <c:idx val="1"/>
          <c:order val="1"/>
          <c:tx>
            <c:strRef>
              <c:f>Charts!$A$911</c:f>
              <c:strCache>
                <c:ptCount val="1"/>
                <c:pt idx="0">
                  <c:v>Доходы от собственности выплаченные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Charts!$G$909:$AC$909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Charts!$G$911:$AC$911</c:f>
              <c:numCache>
                <c:formatCode>0.00</c:formatCode>
                <c:ptCount val="23"/>
                <c:pt idx="0">
                  <c:v>0.36809599999999998</c:v>
                </c:pt>
                <c:pt idx="1">
                  <c:v>0.43481199999999998</c:v>
                </c:pt>
                <c:pt idx="2">
                  <c:v>0.63759100000000002</c:v>
                </c:pt>
                <c:pt idx="3">
                  <c:v>1.3673999999999999</c:v>
                </c:pt>
                <c:pt idx="4">
                  <c:v>1.655214</c:v>
                </c:pt>
                <c:pt idx="5">
                  <c:v>2.6142530000000002</c:v>
                </c:pt>
                <c:pt idx="6">
                  <c:v>3.6414930000000001</c:v>
                </c:pt>
                <c:pt idx="7">
                  <c:v>4.5022029999999997</c:v>
                </c:pt>
                <c:pt idx="8">
                  <c:v>3.7891010000000001</c:v>
                </c:pt>
                <c:pt idx="9">
                  <c:v>4.1151280000000003</c:v>
                </c:pt>
                <c:pt idx="10">
                  <c:v>4.3440659999999998</c:v>
                </c:pt>
                <c:pt idx="11">
                  <c:v>3.9056860000000002</c:v>
                </c:pt>
                <c:pt idx="12">
                  <c:v>4.6549269999999998</c:v>
                </c:pt>
                <c:pt idx="13">
                  <c:v>5.6106629999999997</c:v>
                </c:pt>
                <c:pt idx="14">
                  <c:v>7.0631760000000003</c:v>
                </c:pt>
                <c:pt idx="15">
                  <c:v>8.5653109999999995</c:v>
                </c:pt>
                <c:pt idx="16">
                  <c:v>9.8017350000000008</c:v>
                </c:pt>
                <c:pt idx="17">
                  <c:v>10.222225999999999</c:v>
                </c:pt>
                <c:pt idx="18">
                  <c:v>11.353268</c:v>
                </c:pt>
                <c:pt idx="19">
                  <c:v>12.853742</c:v>
                </c:pt>
                <c:pt idx="20">
                  <c:v>12.572044999999999</c:v>
                </c:pt>
                <c:pt idx="21">
                  <c:v>18.496924</c:v>
                </c:pt>
                <c:pt idx="22">
                  <c:v>20.439253999999998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B7-C74D-B32B-C9ED87BC4EB9}"/>
            </c:ext>
          </c:extLst>
        </c:ser>
        <c:ser>
          <c:idx val="2"/>
          <c:order val="2"/>
          <c:tx>
            <c:strRef>
              <c:f>Charts!$A$912</c:f>
              <c:strCache>
                <c:ptCount val="1"/>
                <c:pt idx="0">
                  <c:v>Чистое накопление капитала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Charts!$G$909:$AC$909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Charts!$G$912:$AC$912</c:f>
              <c:numCache>
                <c:formatCode>0.00</c:formatCode>
                <c:ptCount val="23"/>
                <c:pt idx="0">
                  <c:v>0.50656699999999999</c:v>
                </c:pt>
                <c:pt idx="1">
                  <c:v>0.89015900000000003</c:v>
                </c:pt>
                <c:pt idx="2">
                  <c:v>0.86484899999999998</c:v>
                </c:pt>
                <c:pt idx="3">
                  <c:v>1.156609</c:v>
                </c:pt>
                <c:pt idx="4">
                  <c:v>1.5611600000000001</c:v>
                </c:pt>
                <c:pt idx="5">
                  <c:v>1.688896</c:v>
                </c:pt>
                <c:pt idx="6">
                  <c:v>2.3661560000000001</c:v>
                </c:pt>
                <c:pt idx="7">
                  <c:v>3.41771</c:v>
                </c:pt>
                <c:pt idx="8">
                  <c:v>5.6291589999999996</c:v>
                </c:pt>
                <c:pt idx="9">
                  <c:v>2.4548239999999999</c:v>
                </c:pt>
                <c:pt idx="10">
                  <c:v>5.2781659999999997</c:v>
                </c:pt>
                <c:pt idx="11">
                  <c:v>7.2189019999999999</c:v>
                </c:pt>
                <c:pt idx="12">
                  <c:v>8.0857290000000006</c:v>
                </c:pt>
                <c:pt idx="13">
                  <c:v>7.0572889999999999</c:v>
                </c:pt>
                <c:pt idx="14">
                  <c:v>5.8545389999999999</c:v>
                </c:pt>
                <c:pt idx="15">
                  <c:v>5.1281970000000001</c:v>
                </c:pt>
                <c:pt idx="16">
                  <c:v>5.5899479999999997</c:v>
                </c:pt>
                <c:pt idx="17">
                  <c:v>7.4931130000000001</c:v>
                </c:pt>
                <c:pt idx="18">
                  <c:v>7.825151</c:v>
                </c:pt>
                <c:pt idx="19">
                  <c:v>8.0778979999999994</c:v>
                </c:pt>
                <c:pt idx="20">
                  <c:v>6.9530580000000004</c:v>
                </c:pt>
                <c:pt idx="21">
                  <c:v>12.795064</c:v>
                </c:pt>
                <c:pt idx="22">
                  <c:v>12.674438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B7-C74D-B32B-C9ED87BC4E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734144"/>
        <c:axId val="657299759"/>
      </c:lineChart>
      <c:lineChart>
        <c:grouping val="standard"/>
        <c:varyColors val="0"/>
        <c:ser>
          <c:idx val="3"/>
          <c:order val="3"/>
          <c:tx>
            <c:strRef>
              <c:f>Charts!$A$913</c:f>
              <c:strCache>
                <c:ptCount val="1"/>
                <c:pt idx="0">
                  <c:v>Доля доходов от собственности в чистых доходах, % (правая ось)</c:v>
                </c:pt>
              </c:strCache>
            </c:strRef>
          </c:tx>
          <c:spPr>
            <a:ln w="28575" cap="rnd">
              <a:solidFill>
                <a:srgbClr val="FFC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Charts!$G$909:$AC$909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Charts!$G$913:$AC$913</c:f>
              <c:numCache>
                <c:formatCode>0.00</c:formatCode>
                <c:ptCount val="23"/>
                <c:pt idx="0">
                  <c:v>42.084322762023774</c:v>
                </c:pt>
                <c:pt idx="1">
                  <c:v>32.816718252701385</c:v>
                </c:pt>
                <c:pt idx="2">
                  <c:v>42.437035755171593</c:v>
                </c:pt>
                <c:pt idx="3">
                  <c:v>54.175718073905443</c:v>
                </c:pt>
                <c:pt idx="4">
                  <c:v>51.46211230410394</c:v>
                </c:pt>
                <c:pt idx="5">
                  <c:v>60.294997129691573</c:v>
                </c:pt>
                <c:pt idx="6">
                  <c:v>59.99625341912575</c:v>
                </c:pt>
                <c:pt idx="7">
                  <c:v>56.608050679900927</c:v>
                </c:pt>
                <c:pt idx="8">
                  <c:v>40.231433407019978</c:v>
                </c:pt>
                <c:pt idx="9">
                  <c:v>62.635586987545729</c:v>
                </c:pt>
                <c:pt idx="10">
                  <c:v>45.146136572055212</c:v>
                </c:pt>
                <c:pt idx="11">
                  <c:v>35.108590088909359</c:v>
                </c:pt>
                <c:pt idx="12">
                  <c:v>36.536007251117994</c:v>
                </c:pt>
                <c:pt idx="13">
                  <c:v>44.290213603588015</c:v>
                </c:pt>
                <c:pt idx="14">
                  <c:v>54.678215148731809</c:v>
                </c:pt>
                <c:pt idx="15">
                  <c:v>62.550158805179791</c:v>
                </c:pt>
                <c:pt idx="16">
                  <c:v>63.682022297366707</c:v>
                </c:pt>
                <c:pt idx="17">
                  <c:v>57.702683533179915</c:v>
                </c:pt>
                <c:pt idx="18">
                  <c:v>59.198143496604175</c:v>
                </c:pt>
                <c:pt idx="19">
                  <c:v>61.408193529030683</c:v>
                </c:pt>
                <c:pt idx="20">
                  <c:v>64.389135360771192</c:v>
                </c:pt>
                <c:pt idx="21">
                  <c:v>59.110734671124121</c:v>
                </c:pt>
                <c:pt idx="22">
                  <c:v>61.724479408698969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BB7-C74D-B32B-C9ED87BC4EB9}"/>
            </c:ext>
          </c:extLst>
        </c:ser>
        <c:ser>
          <c:idx val="4"/>
          <c:order val="4"/>
          <c:tx>
            <c:strRef>
              <c:f>Charts!$A$914</c:f>
              <c:strCache>
                <c:ptCount val="1"/>
                <c:pt idx="0">
                  <c:v>Чистое накопление капитала в ценах 2021 г.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Charts!$G$909:$AC$909</c:f>
              <c:numCache>
                <c:formatCode>General</c:formatCode>
                <c:ptCount val="2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</c:numCache>
            </c:numRef>
          </c:cat>
          <c:val>
            <c:numRef>
              <c:f>Charts!$G$914:$AC$914</c:f>
              <c:numCache>
                <c:formatCode>0.00</c:formatCode>
                <c:ptCount val="23"/>
                <c:pt idx="0">
                  <c:v>4.9030107389528315</c:v>
                </c:pt>
                <c:pt idx="1">
                  <c:v>6.9933107917358761</c:v>
                </c:pt>
                <c:pt idx="2">
                  <c:v>5.9863164127412309</c:v>
                </c:pt>
                <c:pt idx="3">
                  <c:v>7.2059606967598544</c:v>
                </c:pt>
                <c:pt idx="4">
                  <c:v>8.4504028507043589</c:v>
                </c:pt>
                <c:pt idx="5">
                  <c:v>8.2136792774792191</c:v>
                </c:pt>
                <c:pt idx="6">
                  <c:v>10.311314024774525</c:v>
                </c:pt>
                <c:pt idx="7">
                  <c:v>12.883919840855208</c:v>
                </c:pt>
                <c:pt idx="8">
                  <c:v>17.892524962692384</c:v>
                </c:pt>
                <c:pt idx="9">
                  <c:v>6.595743101819231</c:v>
                </c:pt>
                <c:pt idx="10">
                  <c:v>12.776251060774676</c:v>
                </c:pt>
                <c:pt idx="11">
                  <c:v>15.827869660022847</c:v>
                </c:pt>
                <c:pt idx="12">
                  <c:v>16.318806496631939</c:v>
                </c:pt>
                <c:pt idx="13">
                  <c:v>13.299675775799471</c:v>
                </c:pt>
                <c:pt idx="14">
                  <c:v>9.9138742468987999</c:v>
                </c:pt>
                <c:pt idx="15">
                  <c:v>7.3696256228219292</c:v>
                </c:pt>
                <c:pt idx="16">
                  <c:v>7.4285658156928207</c:v>
                </c:pt>
                <c:pt idx="17">
                  <c:v>9.663625807027616</c:v>
                </c:pt>
                <c:pt idx="18">
                  <c:v>9.458620549166465</c:v>
                </c:pt>
                <c:pt idx="19">
                  <c:v>9.1584134859917299</c:v>
                </c:pt>
                <c:pt idx="20">
                  <c:v>7.416161989379102</c:v>
                </c:pt>
                <c:pt idx="21">
                  <c:v>12.795064</c:v>
                </c:pt>
                <c:pt idx="22">
                  <c:v>10.930613718031797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BB7-C74D-B32B-C9ED87BC4E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9456511"/>
        <c:axId val="1380133039"/>
      </c:lineChart>
      <c:catAx>
        <c:axId val="10073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57299759"/>
        <c:crosses val="autoZero"/>
        <c:auto val="1"/>
        <c:lblAlgn val="ctr"/>
        <c:lblOffset val="100"/>
        <c:noMultiLvlLbl val="0"/>
      </c:catAx>
      <c:valAx>
        <c:axId val="657299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/>
                  <a:t>трлн. р.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RU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0734144"/>
        <c:crosses val="autoZero"/>
        <c:crossBetween val="between"/>
      </c:valAx>
      <c:valAx>
        <c:axId val="1380133039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/>
                  <a:t>%</a:t>
                </a:r>
                <a:endParaRPr lang="en-GB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RU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59456511"/>
        <c:crosses val="max"/>
        <c:crossBetween val="between"/>
      </c:valAx>
      <c:catAx>
        <c:axId val="6594565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8013303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400" b="0" i="0" u="none" strike="noStrike" baseline="0">
                <a:effectLst/>
              </a:rPr>
              <a:t>Urals $/bbl (</a:t>
            </a:r>
            <a:r>
              <a:rPr lang="ru-RU" sz="1400" b="0" i="0" u="none" strike="noStrike" baseline="0">
                <a:effectLst/>
              </a:rPr>
              <a:t>экспортная цена)</a:t>
            </a:r>
            <a:r>
              <a:rPr lang="en-RU" sz="1400" b="0" i="0" u="none" strike="noStrike" baseline="0"/>
              <a:t> 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ABR!$AH$5</c:f>
              <c:strCache>
                <c:ptCount val="1"/>
                <c:pt idx="0">
                  <c:v>Базовый сценарий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ABR!$AI$5:$AP$5</c:f>
              <c:numCache>
                <c:formatCode>0.0</c:formatCode>
                <c:ptCount val="8"/>
                <c:pt idx="0">
                  <c:v>64.5</c:v>
                </c:pt>
                <c:pt idx="1">
                  <c:v>67.849999999999994</c:v>
                </c:pt>
                <c:pt idx="2">
                  <c:v>60</c:v>
                </c:pt>
                <c:pt idx="3">
                  <c:v>60</c:v>
                </c:pt>
                <c:pt idx="4">
                  <c:v>60</c:v>
                </c:pt>
                <c:pt idx="5">
                  <c:v>60</c:v>
                </c:pt>
                <c:pt idx="6">
                  <c:v>60</c:v>
                </c:pt>
                <c:pt idx="7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3E-EF41-BBFF-82205C512DFE}"/>
            </c:ext>
          </c:extLst>
        </c:ser>
        <c:ser>
          <c:idx val="1"/>
          <c:order val="1"/>
          <c:tx>
            <c:strRef>
              <c:f>ABR!$AH$6</c:f>
              <c:strCache>
                <c:ptCount val="1"/>
                <c:pt idx="0">
                  <c:v>Торговая война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ABR!$AI$6:$AP$6</c:f>
              <c:numCache>
                <c:formatCode>0.0</c:formatCode>
                <c:ptCount val="8"/>
                <c:pt idx="0">
                  <c:v>64.5</c:v>
                </c:pt>
                <c:pt idx="1">
                  <c:v>67.849999999999994</c:v>
                </c:pt>
                <c:pt idx="2">
                  <c:v>52</c:v>
                </c:pt>
                <c:pt idx="3">
                  <c:v>45</c:v>
                </c:pt>
                <c:pt idx="4">
                  <c:v>45</c:v>
                </c:pt>
                <c:pt idx="5">
                  <c:v>45</c:v>
                </c:pt>
                <c:pt idx="6">
                  <c:v>45</c:v>
                </c:pt>
                <c:pt idx="7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E3E-EF41-BBFF-82205C512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7840303"/>
        <c:axId val="1018927663"/>
      </c:lineChart>
      <c:catAx>
        <c:axId val="130784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18927663"/>
        <c:crosses val="autoZero"/>
        <c:auto val="1"/>
        <c:lblAlgn val="ctr"/>
        <c:lblOffset val="100"/>
        <c:noMultiLvlLbl val="0"/>
      </c:catAx>
      <c:valAx>
        <c:axId val="1018927663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07840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i="0" u="none" strike="noStrike" baseline="0">
                <a:effectLst/>
              </a:rPr>
              <a:t>Добыча нефти, млн. т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ABR!$AH$9</c:f>
              <c:strCache>
                <c:ptCount val="1"/>
                <c:pt idx="0">
                  <c:v>Базовый сценарий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ABR!$AI$9:$AP$9</c:f>
              <c:numCache>
                <c:formatCode>0.0</c:formatCode>
                <c:ptCount val="8"/>
                <c:pt idx="0">
                  <c:v>529.6</c:v>
                </c:pt>
                <c:pt idx="1">
                  <c:v>516</c:v>
                </c:pt>
                <c:pt idx="2">
                  <c:v>513.60399999999993</c:v>
                </c:pt>
                <c:pt idx="3">
                  <c:v>517.41201999999998</c:v>
                </c:pt>
                <c:pt idx="4">
                  <c:v>523.22408009999992</c:v>
                </c:pt>
                <c:pt idx="5">
                  <c:v>524.04020050049985</c:v>
                </c:pt>
                <c:pt idx="6">
                  <c:v>524.86040150300232</c:v>
                </c:pt>
                <c:pt idx="7">
                  <c:v>525.68470351051735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F3-094D-B30A-5E2829841A22}"/>
            </c:ext>
          </c:extLst>
        </c:ser>
        <c:ser>
          <c:idx val="1"/>
          <c:order val="1"/>
          <c:tx>
            <c:strRef>
              <c:f>ABR!$AH$10</c:f>
              <c:strCache>
                <c:ptCount val="1"/>
                <c:pt idx="0">
                  <c:v>Торговая война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ABR!$AI$10:$AP$10</c:f>
              <c:numCache>
                <c:formatCode>0.0</c:formatCode>
                <c:ptCount val="8"/>
                <c:pt idx="0">
                  <c:v>529.6</c:v>
                </c:pt>
                <c:pt idx="1">
                  <c:v>516</c:v>
                </c:pt>
                <c:pt idx="2">
                  <c:v>513.60399999999993</c:v>
                </c:pt>
                <c:pt idx="3">
                  <c:v>513</c:v>
                </c:pt>
                <c:pt idx="4">
                  <c:v>510</c:v>
                </c:pt>
                <c:pt idx="5">
                  <c:v>505</c:v>
                </c:pt>
                <c:pt idx="6">
                  <c:v>500</c:v>
                </c:pt>
                <c:pt idx="7">
                  <c:v>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F3-094D-B30A-5E2829841A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7840303"/>
        <c:axId val="1018927663"/>
      </c:lineChart>
      <c:catAx>
        <c:axId val="130784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18927663"/>
        <c:crosses val="autoZero"/>
        <c:auto val="1"/>
        <c:lblAlgn val="ctr"/>
        <c:lblOffset val="100"/>
        <c:noMultiLvlLbl val="0"/>
      </c:catAx>
      <c:valAx>
        <c:axId val="1018927663"/>
        <c:scaling>
          <c:orientation val="minMax"/>
          <c:min val="49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07840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0" i="0" u="none" strike="noStrike" baseline="0">
                <a:effectLst/>
              </a:rPr>
              <a:t>Экспорт нефти и нефтепродуктов, млн. т</a:t>
            </a:r>
            <a:endParaRPr lang="en-GB" sz="11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ABR!$AH$13</c:f>
              <c:strCache>
                <c:ptCount val="1"/>
                <c:pt idx="0">
                  <c:v>Базовый сценарий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ABR!$AI$13:$AP$13</c:f>
              <c:numCache>
                <c:formatCode>0.0</c:formatCode>
                <c:ptCount val="8"/>
                <c:pt idx="0">
                  <c:v>365.5</c:v>
                </c:pt>
                <c:pt idx="1">
                  <c:v>358.08</c:v>
                </c:pt>
                <c:pt idx="2">
                  <c:v>357.52943577326482</c:v>
                </c:pt>
                <c:pt idx="3">
                  <c:v>358.75025839978605</c:v>
                </c:pt>
                <c:pt idx="4">
                  <c:v>361.57430195784542</c:v>
                </c:pt>
                <c:pt idx="5">
                  <c:v>361.01210227670202</c:v>
                </c:pt>
                <c:pt idx="6">
                  <c:v>360.76573297936739</c:v>
                </c:pt>
                <c:pt idx="7">
                  <c:v>360.48647580696661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B8-914F-BB09-DC0870EE0A44}"/>
            </c:ext>
          </c:extLst>
        </c:ser>
        <c:ser>
          <c:idx val="1"/>
          <c:order val="1"/>
          <c:tx>
            <c:strRef>
              <c:f>ABR!$AH$14</c:f>
              <c:strCache>
                <c:ptCount val="1"/>
                <c:pt idx="0">
                  <c:v>Торговая война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ABR!$AI$14:$AP$14</c:f>
              <c:numCache>
                <c:formatCode>0.0</c:formatCode>
                <c:ptCount val="8"/>
                <c:pt idx="0">
                  <c:v>365.5</c:v>
                </c:pt>
                <c:pt idx="1">
                  <c:v>358.08</c:v>
                </c:pt>
                <c:pt idx="2">
                  <c:v>359.33987352135762</c:v>
                </c:pt>
                <c:pt idx="3">
                  <c:v>357.55533398263731</c:v>
                </c:pt>
                <c:pt idx="4">
                  <c:v>353.54050043181979</c:v>
                </c:pt>
                <c:pt idx="5">
                  <c:v>348.18306843087356</c:v>
                </c:pt>
                <c:pt idx="6">
                  <c:v>342.9077190592937</c:v>
                </c:pt>
                <c:pt idx="7">
                  <c:v>341.60809850167755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B8-914F-BB09-DC0870EE0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7840303"/>
        <c:axId val="1018927663"/>
      </c:lineChart>
      <c:catAx>
        <c:axId val="130784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18927663"/>
        <c:crosses val="autoZero"/>
        <c:auto val="1"/>
        <c:lblAlgn val="ctr"/>
        <c:lblOffset val="100"/>
        <c:noMultiLvlLbl val="0"/>
      </c:catAx>
      <c:valAx>
        <c:axId val="1018927663"/>
        <c:scaling>
          <c:orientation val="minMax"/>
          <c:min val="3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07840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Индекс экспортных цен в </a:t>
            </a:r>
            <a:r>
              <a:rPr lang="en-US" baseline="0" dirty="0"/>
              <a:t>$</a:t>
            </a:r>
            <a:r>
              <a:rPr lang="ru-RU" baseline="0" dirty="0"/>
              <a:t>, % г/г</a:t>
            </a:r>
          </a:p>
        </c:rich>
      </c:tx>
      <c:layout>
        <c:manualLayout>
          <c:xMode val="edge"/>
          <c:yMode val="edge"/>
          <c:x val="0.2808279084602904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6.6646954187967941E-2"/>
          <c:y val="9.8274428635599931E-2"/>
          <c:w val="0.84177353110446407"/>
          <c:h val="0.73184253695968871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Charts!$G$1</c:f>
              <c:strCache>
                <c:ptCount val="1"/>
                <c:pt idx="0">
                  <c:v>Экспортные цены в $, % г/г</c:v>
                </c:pt>
              </c:strCache>
            </c:strRef>
          </c:tx>
          <c:spPr>
            <a:solidFill>
              <a:schemeClr val="accent4"/>
            </a:solidFill>
            <a:ln w="34925">
              <a:noFill/>
              <a:prstDash val="solid"/>
            </a:ln>
            <a:effectLst/>
          </c:spPr>
          <c:invertIfNegative val="0"/>
          <c:cat>
            <c:numRef>
              <c:f>Charts!$A$5:$A$32</c:f>
              <c:numCache>
                <c:formatCode>General</c:formatCode>
                <c:ptCount val="2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 formatCode="0">
                  <c:v>2022</c:v>
                </c:pt>
                <c:pt idx="26">
                  <c:v>2023</c:v>
                </c:pt>
                <c:pt idx="27">
                  <c:v>2024</c:v>
                </c:pt>
              </c:numCache>
            </c:numRef>
          </c:cat>
          <c:val>
            <c:numRef>
              <c:f>Charts!$G$5:$G$32</c:f>
              <c:numCache>
                <c:formatCode>0.0</c:formatCode>
                <c:ptCount val="28"/>
                <c:pt idx="0">
                  <c:v>-1.5458504655490799</c:v>
                </c:pt>
                <c:pt idx="1">
                  <c:v>-17.093206066240583</c:v>
                </c:pt>
                <c:pt idx="2">
                  <c:v>-9.9960190747123221</c:v>
                </c:pt>
                <c:pt idx="3">
                  <c:v>23.423714239865689</c:v>
                </c:pt>
                <c:pt idx="4">
                  <c:v>-5.1301987852831843</c:v>
                </c:pt>
                <c:pt idx="5">
                  <c:v>-2.4983253670539796</c:v>
                </c:pt>
                <c:pt idx="6">
                  <c:v>10.701542127694765</c:v>
                </c:pt>
                <c:pt idx="7">
                  <c:v>19.916138435449042</c:v>
                </c:pt>
                <c:pt idx="8">
                  <c:v>24.214551463776559</c:v>
                </c:pt>
                <c:pt idx="9">
                  <c:v>15.677656068615448</c:v>
                </c:pt>
                <c:pt idx="10">
                  <c:v>10.484188511872603</c:v>
                </c:pt>
                <c:pt idx="11">
                  <c:v>31.8594860453141</c:v>
                </c:pt>
                <c:pt idx="12">
                  <c:v>-31.044986316995391</c:v>
                </c:pt>
                <c:pt idx="13">
                  <c:v>21.839269354663358</c:v>
                </c:pt>
                <c:pt idx="14">
                  <c:v>28.435581320536613</c:v>
                </c:pt>
                <c:pt idx="15">
                  <c:v>2.1302591831262134</c:v>
                </c:pt>
                <c:pt idx="16">
                  <c:v>-4.6360343998877909</c:v>
                </c:pt>
                <c:pt idx="17">
                  <c:v>-6.2528943767800769</c:v>
                </c:pt>
                <c:pt idx="18">
                  <c:v>-32.38223370013381</c:v>
                </c:pt>
                <c:pt idx="19">
                  <c:v>-18.243202647568538</c:v>
                </c:pt>
                <c:pt idx="20">
                  <c:v>18.480731333313145</c:v>
                </c:pt>
                <c:pt idx="21">
                  <c:v>17.717424691632175</c:v>
                </c:pt>
                <c:pt idx="22">
                  <c:v>-6.3556165467288395</c:v>
                </c:pt>
                <c:pt idx="23">
                  <c:v>-17.399077034090226</c:v>
                </c:pt>
                <c:pt idx="24">
                  <c:v>39.510117730426515</c:v>
                </c:pt>
                <c:pt idx="25">
                  <c:v>36.443538183887881</c:v>
                </c:pt>
                <c:pt idx="26">
                  <c:v>-18.110158854029223</c:v>
                </c:pt>
                <c:pt idx="27">
                  <c:v>-2.9214822903115163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8C-B34E-B88C-90A8EF4F0F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0042032"/>
        <c:axId val="1830102656"/>
      </c:barChart>
      <c:catAx>
        <c:axId val="183004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102656"/>
        <c:crosses val="autoZero"/>
        <c:auto val="1"/>
        <c:lblAlgn val="ctr"/>
        <c:lblOffset val="100"/>
        <c:noMultiLvlLbl val="0"/>
      </c:catAx>
      <c:valAx>
        <c:axId val="1830102656"/>
        <c:scaling>
          <c:orientation val="minMax"/>
          <c:min val="-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042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0" i="0" u="none" strike="noStrike" baseline="0">
                <a:effectLst/>
              </a:rPr>
              <a:t>Неэнергетический экспорт, индекс, 2023=1</a:t>
            </a:r>
            <a:endParaRPr lang="en-GB" sz="11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ABR!$AH$17</c:f>
              <c:strCache>
                <c:ptCount val="1"/>
                <c:pt idx="0">
                  <c:v>Базовый сценарий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ABR!$AI$17:$AP$17</c:f>
              <c:numCache>
                <c:formatCode>0.00</c:formatCode>
                <c:ptCount val="8"/>
                <c:pt idx="0" formatCode="0.0">
                  <c:v>1</c:v>
                </c:pt>
                <c:pt idx="1">
                  <c:v>1.018167549137214</c:v>
                </c:pt>
                <c:pt idx="2">
                  <c:v>1.0222394094532048</c:v>
                </c:pt>
                <c:pt idx="3">
                  <c:v>1.0441596552649084</c:v>
                </c:pt>
                <c:pt idx="4">
                  <c:v>1.0699831409692273</c:v>
                </c:pt>
                <c:pt idx="5">
                  <c:v>1.0967040813533282</c:v>
                </c:pt>
                <c:pt idx="6">
                  <c:v>1.1243566348427858</c:v>
                </c:pt>
                <c:pt idx="7">
                  <c:v>1.1529763154791559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8C-2E4B-A4B3-2BB8D5503130}"/>
            </c:ext>
          </c:extLst>
        </c:ser>
        <c:ser>
          <c:idx val="1"/>
          <c:order val="1"/>
          <c:tx>
            <c:strRef>
              <c:f>ABR!$AH$18</c:f>
              <c:strCache>
                <c:ptCount val="1"/>
                <c:pt idx="0">
                  <c:v>Торговая война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ABR!$AI$1:$AP$1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ABR!$AI$18:$AP$18</c:f>
              <c:numCache>
                <c:formatCode>0.00</c:formatCode>
                <c:ptCount val="8"/>
                <c:pt idx="0" formatCode="0.0">
                  <c:v>1</c:v>
                </c:pt>
                <c:pt idx="1">
                  <c:v>1.018167549137214</c:v>
                </c:pt>
                <c:pt idx="2">
                  <c:v>1.0178606373967878</c:v>
                </c:pt>
                <c:pt idx="3">
                  <c:v>1.0347093894127455</c:v>
                </c:pt>
                <c:pt idx="4">
                  <c:v>1.0506597309649435</c:v>
                </c:pt>
                <c:pt idx="5">
                  <c:v>1.0664946507592583</c:v>
                </c:pt>
                <c:pt idx="6">
                  <c:v>1.0826048544635698</c:v>
                </c:pt>
                <c:pt idx="7">
                  <c:v>1.0984707157708078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8C-2E4B-A4B3-2BB8D5503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7840303"/>
        <c:axId val="1018927663"/>
      </c:lineChart>
      <c:catAx>
        <c:axId val="130784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018927663"/>
        <c:crosses val="autoZero"/>
        <c:auto val="1"/>
        <c:lblAlgn val="ctr"/>
        <c:lblOffset val="100"/>
        <c:noMultiLvlLbl val="0"/>
      </c:catAx>
      <c:valAx>
        <c:axId val="1018927663"/>
        <c:scaling>
          <c:orientation val="minMax"/>
          <c:max val="1.2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078403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Экспорт, физ. объем, % г/г</a:t>
            </a:r>
          </a:p>
          <a:p>
            <a:pPr>
              <a:defRPr/>
            </a:pP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4.8705345258007973E-2"/>
          <c:y val="9.8274428635599931E-2"/>
          <c:w val="0.84773310629235044"/>
          <c:h val="0.731842536959688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Charts!$E$1</c:f>
              <c:strCache>
                <c:ptCount val="1"/>
                <c:pt idx="0">
                  <c:v>Экспорт ИФО, %</c:v>
                </c:pt>
              </c:strCache>
            </c:strRef>
          </c:tx>
          <c:spPr>
            <a:solidFill>
              <a:srgbClr val="00B0F0"/>
            </a:solidFill>
            <a:ln w="34925">
              <a:solidFill>
                <a:srgbClr val="00B0F0"/>
              </a:solidFill>
            </a:ln>
            <a:effectLst/>
          </c:spPr>
          <c:invertIfNegative val="0"/>
          <c:cat>
            <c:numRef>
              <c:f>Charts!$A$5:$A$32</c:f>
              <c:numCache>
                <c:formatCode>General</c:formatCode>
                <c:ptCount val="28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 formatCode="0">
                  <c:v>2022</c:v>
                </c:pt>
                <c:pt idx="26">
                  <c:v>2023</c:v>
                </c:pt>
                <c:pt idx="27">
                  <c:v>2024</c:v>
                </c:pt>
              </c:numCache>
            </c:numRef>
          </c:cat>
          <c:val>
            <c:numRef>
              <c:f>Charts!$E$5:$E$32</c:f>
              <c:numCache>
                <c:formatCode>0.0</c:formatCode>
                <c:ptCount val="28"/>
                <c:pt idx="0">
                  <c:v>-0.49999558883962436</c:v>
                </c:pt>
                <c:pt idx="1">
                  <c:v>1.8999962221845266</c:v>
                </c:pt>
                <c:pt idx="2">
                  <c:v>11.199998212334037</c:v>
                </c:pt>
                <c:pt idx="3">
                  <c:v>9.4999990713597384</c:v>
                </c:pt>
                <c:pt idx="4">
                  <c:v>4.2000010454936501</c:v>
                </c:pt>
                <c:pt idx="5">
                  <c:v>10.30000116079384</c:v>
                </c:pt>
                <c:pt idx="6">
                  <c:v>12.640148539598655</c:v>
                </c:pt>
                <c:pt idx="7">
                  <c:v>11.808153173143992</c:v>
                </c:pt>
                <c:pt idx="8">
                  <c:v>6.4585636925519765</c:v>
                </c:pt>
                <c:pt idx="9">
                  <c:v>7.3246513444654511</c:v>
                </c:pt>
                <c:pt idx="10">
                  <c:v>6.2680937649919741</c:v>
                </c:pt>
                <c:pt idx="11">
                  <c:v>0.59155017279491062</c:v>
                </c:pt>
                <c:pt idx="12">
                  <c:v>-4.7362963880033533</c:v>
                </c:pt>
                <c:pt idx="13">
                  <c:v>7.0470698127766696</c:v>
                </c:pt>
                <c:pt idx="14">
                  <c:v>0.31337496490655781</c:v>
                </c:pt>
                <c:pt idx="15">
                  <c:v>1.3601544497726934</c:v>
                </c:pt>
                <c:pt idx="16">
                  <c:v>4.5620998562247337</c:v>
                </c:pt>
                <c:pt idx="17">
                  <c:v>0.51063879797152367</c:v>
                </c:pt>
                <c:pt idx="18">
                  <c:v>3.6732379215191031</c:v>
                </c:pt>
                <c:pt idx="19">
                  <c:v>3.1683687567317662</c:v>
                </c:pt>
                <c:pt idx="20">
                  <c:v>5.0139519375565413</c:v>
                </c:pt>
                <c:pt idx="21">
                  <c:v>5.5542687608166545</c:v>
                </c:pt>
                <c:pt idx="22">
                  <c:v>0.73251854719211451</c:v>
                </c:pt>
                <c:pt idx="23">
                  <c:v>-4.1705216884750769</c:v>
                </c:pt>
                <c:pt idx="24">
                  <c:v>3.2427545023357709</c:v>
                </c:pt>
                <c:pt idx="25">
                  <c:v>-13.886777651264751</c:v>
                </c:pt>
                <c:pt idx="26">
                  <c:v>-11.200000000000003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A3-B442-9AEB-534835458E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0042032"/>
        <c:axId val="1830102656"/>
      </c:barChart>
      <c:catAx>
        <c:axId val="1830042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102656"/>
        <c:crosses val="autoZero"/>
        <c:auto val="1"/>
        <c:lblAlgn val="ctr"/>
        <c:lblOffset val="100"/>
        <c:noMultiLvlLbl val="0"/>
      </c:catAx>
      <c:valAx>
        <c:axId val="1830102656"/>
        <c:scaling>
          <c:orientation val="minMax"/>
          <c:max val="20"/>
          <c:min val="-15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30042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50" dirty="0"/>
              <a:t>Превышение предложения над спросом на труд, </a:t>
            </a:r>
          </a:p>
          <a:p>
            <a:pPr>
              <a:defRPr sz="1050"/>
            </a:pPr>
            <a:r>
              <a:rPr lang="ru-RU" sz="1050" dirty="0"/>
              <a:t>млн. чел.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7.8528613242847142E-2"/>
          <c:y val="0.24632420594442689"/>
          <c:w val="0.88270189759581985"/>
          <c:h val="0.48270695651976364"/>
        </c:manualLayout>
      </c:layout>
      <c:lineChart>
        <c:grouping val="standard"/>
        <c:varyColors val="0"/>
        <c:ser>
          <c:idx val="0"/>
          <c:order val="0"/>
          <c:tx>
            <c:strRef>
              <c:f>labor!$J$1</c:f>
              <c:strCache>
                <c:ptCount val="1"/>
                <c:pt idx="0">
                  <c:v>Превышение предложения над спросом на труд, млн. чел.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labor!$A$2:$A$315</c:f>
              <c:numCache>
                <c:formatCode>mmm\-yy</c:formatCode>
                <c:ptCount val="314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  <c:pt idx="48">
                  <c:v>37622</c:v>
                </c:pt>
                <c:pt idx="49">
                  <c:v>37653</c:v>
                </c:pt>
                <c:pt idx="50">
                  <c:v>37681</c:v>
                </c:pt>
                <c:pt idx="51">
                  <c:v>37712</c:v>
                </c:pt>
                <c:pt idx="52">
                  <c:v>37742</c:v>
                </c:pt>
                <c:pt idx="53">
                  <c:v>37773</c:v>
                </c:pt>
                <c:pt idx="54">
                  <c:v>37803</c:v>
                </c:pt>
                <c:pt idx="55">
                  <c:v>37834</c:v>
                </c:pt>
                <c:pt idx="56">
                  <c:v>37865</c:v>
                </c:pt>
                <c:pt idx="57">
                  <c:v>37895</c:v>
                </c:pt>
                <c:pt idx="58">
                  <c:v>37926</c:v>
                </c:pt>
                <c:pt idx="59">
                  <c:v>37956</c:v>
                </c:pt>
                <c:pt idx="60">
                  <c:v>37987</c:v>
                </c:pt>
                <c:pt idx="61">
                  <c:v>38018</c:v>
                </c:pt>
                <c:pt idx="62">
                  <c:v>38047</c:v>
                </c:pt>
                <c:pt idx="63">
                  <c:v>38078</c:v>
                </c:pt>
                <c:pt idx="64">
                  <c:v>38108</c:v>
                </c:pt>
                <c:pt idx="65">
                  <c:v>38139</c:v>
                </c:pt>
                <c:pt idx="66">
                  <c:v>38169</c:v>
                </c:pt>
                <c:pt idx="67">
                  <c:v>38200</c:v>
                </c:pt>
                <c:pt idx="68">
                  <c:v>38231</c:v>
                </c:pt>
                <c:pt idx="69">
                  <c:v>38261</c:v>
                </c:pt>
                <c:pt idx="70">
                  <c:v>38292</c:v>
                </c:pt>
                <c:pt idx="71">
                  <c:v>38322</c:v>
                </c:pt>
                <c:pt idx="72">
                  <c:v>38353</c:v>
                </c:pt>
                <c:pt idx="73">
                  <c:v>38384</c:v>
                </c:pt>
                <c:pt idx="74">
                  <c:v>38412</c:v>
                </c:pt>
                <c:pt idx="75">
                  <c:v>38443</c:v>
                </c:pt>
                <c:pt idx="76">
                  <c:v>38473</c:v>
                </c:pt>
                <c:pt idx="77">
                  <c:v>38504</c:v>
                </c:pt>
                <c:pt idx="78">
                  <c:v>38534</c:v>
                </c:pt>
                <c:pt idx="79">
                  <c:v>38565</c:v>
                </c:pt>
                <c:pt idx="80">
                  <c:v>38596</c:v>
                </c:pt>
                <c:pt idx="81">
                  <c:v>38626</c:v>
                </c:pt>
                <c:pt idx="82">
                  <c:v>38657</c:v>
                </c:pt>
                <c:pt idx="83">
                  <c:v>38687</c:v>
                </c:pt>
                <c:pt idx="84">
                  <c:v>38718</c:v>
                </c:pt>
                <c:pt idx="85">
                  <c:v>38749</c:v>
                </c:pt>
                <c:pt idx="86">
                  <c:v>38777</c:v>
                </c:pt>
                <c:pt idx="87">
                  <c:v>38808</c:v>
                </c:pt>
                <c:pt idx="88">
                  <c:v>38838</c:v>
                </c:pt>
                <c:pt idx="89">
                  <c:v>38869</c:v>
                </c:pt>
                <c:pt idx="90">
                  <c:v>38899</c:v>
                </c:pt>
                <c:pt idx="91">
                  <c:v>38930</c:v>
                </c:pt>
                <c:pt idx="92">
                  <c:v>38961</c:v>
                </c:pt>
                <c:pt idx="93">
                  <c:v>38991</c:v>
                </c:pt>
                <c:pt idx="94">
                  <c:v>39022</c:v>
                </c:pt>
                <c:pt idx="95">
                  <c:v>39052</c:v>
                </c:pt>
                <c:pt idx="96">
                  <c:v>39083</c:v>
                </c:pt>
                <c:pt idx="97">
                  <c:v>39114</c:v>
                </c:pt>
                <c:pt idx="98">
                  <c:v>39142</c:v>
                </c:pt>
                <c:pt idx="99">
                  <c:v>39173</c:v>
                </c:pt>
                <c:pt idx="100">
                  <c:v>39203</c:v>
                </c:pt>
                <c:pt idx="101">
                  <c:v>39234</c:v>
                </c:pt>
                <c:pt idx="102">
                  <c:v>39264</c:v>
                </c:pt>
                <c:pt idx="103">
                  <c:v>39295</c:v>
                </c:pt>
                <c:pt idx="104">
                  <c:v>39326</c:v>
                </c:pt>
                <c:pt idx="105">
                  <c:v>39356</c:v>
                </c:pt>
                <c:pt idx="106">
                  <c:v>39387</c:v>
                </c:pt>
                <c:pt idx="107">
                  <c:v>39417</c:v>
                </c:pt>
                <c:pt idx="108">
                  <c:v>39448</c:v>
                </c:pt>
                <c:pt idx="109">
                  <c:v>39479</c:v>
                </c:pt>
                <c:pt idx="110">
                  <c:v>39508</c:v>
                </c:pt>
                <c:pt idx="111">
                  <c:v>39539</c:v>
                </c:pt>
                <c:pt idx="112">
                  <c:v>39569</c:v>
                </c:pt>
                <c:pt idx="113">
                  <c:v>39600</c:v>
                </c:pt>
                <c:pt idx="114">
                  <c:v>39630</c:v>
                </c:pt>
                <c:pt idx="115">
                  <c:v>39661</c:v>
                </c:pt>
                <c:pt idx="116">
                  <c:v>39692</c:v>
                </c:pt>
                <c:pt idx="117">
                  <c:v>39722</c:v>
                </c:pt>
                <c:pt idx="118">
                  <c:v>39753</c:v>
                </c:pt>
                <c:pt idx="119">
                  <c:v>39783</c:v>
                </c:pt>
                <c:pt idx="120">
                  <c:v>39814</c:v>
                </c:pt>
                <c:pt idx="121">
                  <c:v>39845</c:v>
                </c:pt>
                <c:pt idx="122">
                  <c:v>39873</c:v>
                </c:pt>
                <c:pt idx="123">
                  <c:v>39904</c:v>
                </c:pt>
                <c:pt idx="124">
                  <c:v>39934</c:v>
                </c:pt>
                <c:pt idx="125">
                  <c:v>39965</c:v>
                </c:pt>
                <c:pt idx="126">
                  <c:v>39995</c:v>
                </c:pt>
                <c:pt idx="127">
                  <c:v>40026</c:v>
                </c:pt>
                <c:pt idx="128">
                  <c:v>40057</c:v>
                </c:pt>
                <c:pt idx="129">
                  <c:v>40087</c:v>
                </c:pt>
                <c:pt idx="130">
                  <c:v>40118</c:v>
                </c:pt>
                <c:pt idx="131">
                  <c:v>40148</c:v>
                </c:pt>
                <c:pt idx="132">
                  <c:v>40179</c:v>
                </c:pt>
                <c:pt idx="133">
                  <c:v>40210</c:v>
                </c:pt>
                <c:pt idx="134">
                  <c:v>40238</c:v>
                </c:pt>
                <c:pt idx="135">
                  <c:v>40269</c:v>
                </c:pt>
                <c:pt idx="136">
                  <c:v>40299</c:v>
                </c:pt>
                <c:pt idx="137">
                  <c:v>40330</c:v>
                </c:pt>
                <c:pt idx="138">
                  <c:v>40360</c:v>
                </c:pt>
                <c:pt idx="139">
                  <c:v>40391</c:v>
                </c:pt>
                <c:pt idx="140">
                  <c:v>40422</c:v>
                </c:pt>
                <c:pt idx="141">
                  <c:v>40452</c:v>
                </c:pt>
                <c:pt idx="142">
                  <c:v>40483</c:v>
                </c:pt>
                <c:pt idx="143">
                  <c:v>40513</c:v>
                </c:pt>
                <c:pt idx="144">
                  <c:v>40544</c:v>
                </c:pt>
                <c:pt idx="145">
                  <c:v>40575</c:v>
                </c:pt>
                <c:pt idx="146">
                  <c:v>40603</c:v>
                </c:pt>
                <c:pt idx="147">
                  <c:v>40634</c:v>
                </c:pt>
                <c:pt idx="148">
                  <c:v>40664</c:v>
                </c:pt>
                <c:pt idx="149">
                  <c:v>40695</c:v>
                </c:pt>
                <c:pt idx="150">
                  <c:v>40725</c:v>
                </c:pt>
                <c:pt idx="151">
                  <c:v>40756</c:v>
                </c:pt>
                <c:pt idx="152">
                  <c:v>40787</c:v>
                </c:pt>
                <c:pt idx="153">
                  <c:v>40817</c:v>
                </c:pt>
                <c:pt idx="154">
                  <c:v>40848</c:v>
                </c:pt>
                <c:pt idx="155">
                  <c:v>40878</c:v>
                </c:pt>
                <c:pt idx="156">
                  <c:v>40909</c:v>
                </c:pt>
                <c:pt idx="157">
                  <c:v>40940</c:v>
                </c:pt>
                <c:pt idx="158">
                  <c:v>40969</c:v>
                </c:pt>
                <c:pt idx="159">
                  <c:v>41000</c:v>
                </c:pt>
                <c:pt idx="160">
                  <c:v>41030</c:v>
                </c:pt>
                <c:pt idx="161">
                  <c:v>41061</c:v>
                </c:pt>
                <c:pt idx="162">
                  <c:v>41091</c:v>
                </c:pt>
                <c:pt idx="163">
                  <c:v>41122</c:v>
                </c:pt>
                <c:pt idx="164">
                  <c:v>41153</c:v>
                </c:pt>
                <c:pt idx="165">
                  <c:v>41183</c:v>
                </c:pt>
                <c:pt idx="166">
                  <c:v>41214</c:v>
                </c:pt>
                <c:pt idx="167">
                  <c:v>41244</c:v>
                </c:pt>
                <c:pt idx="168">
                  <c:v>41275</c:v>
                </c:pt>
                <c:pt idx="169">
                  <c:v>41306</c:v>
                </c:pt>
                <c:pt idx="170">
                  <c:v>41334</c:v>
                </c:pt>
                <c:pt idx="171">
                  <c:v>41365</c:v>
                </c:pt>
                <c:pt idx="172">
                  <c:v>41395</c:v>
                </c:pt>
                <c:pt idx="173">
                  <c:v>41426</c:v>
                </c:pt>
                <c:pt idx="174">
                  <c:v>41456</c:v>
                </c:pt>
                <c:pt idx="175">
                  <c:v>41487</c:v>
                </c:pt>
                <c:pt idx="176">
                  <c:v>41518</c:v>
                </c:pt>
                <c:pt idx="177">
                  <c:v>41548</c:v>
                </c:pt>
                <c:pt idx="178">
                  <c:v>41579</c:v>
                </c:pt>
                <c:pt idx="179">
                  <c:v>41609</c:v>
                </c:pt>
                <c:pt idx="180">
                  <c:v>41640</c:v>
                </c:pt>
                <c:pt idx="181">
                  <c:v>41671</c:v>
                </c:pt>
                <c:pt idx="182">
                  <c:v>41699</c:v>
                </c:pt>
                <c:pt idx="183">
                  <c:v>41730</c:v>
                </c:pt>
                <c:pt idx="184">
                  <c:v>41760</c:v>
                </c:pt>
                <c:pt idx="185">
                  <c:v>41791</c:v>
                </c:pt>
                <c:pt idx="186">
                  <c:v>41821</c:v>
                </c:pt>
                <c:pt idx="187">
                  <c:v>41852</c:v>
                </c:pt>
                <c:pt idx="188">
                  <c:v>41883</c:v>
                </c:pt>
                <c:pt idx="189">
                  <c:v>41913</c:v>
                </c:pt>
                <c:pt idx="190">
                  <c:v>41944</c:v>
                </c:pt>
                <c:pt idx="191">
                  <c:v>41974</c:v>
                </c:pt>
                <c:pt idx="192">
                  <c:v>42005</c:v>
                </c:pt>
                <c:pt idx="193">
                  <c:v>42036</c:v>
                </c:pt>
                <c:pt idx="194">
                  <c:v>42064</c:v>
                </c:pt>
                <c:pt idx="195">
                  <c:v>42095</c:v>
                </c:pt>
                <c:pt idx="196">
                  <c:v>42125</c:v>
                </c:pt>
                <c:pt idx="197">
                  <c:v>42156</c:v>
                </c:pt>
                <c:pt idx="198">
                  <c:v>42186</c:v>
                </c:pt>
                <c:pt idx="199">
                  <c:v>42217</c:v>
                </c:pt>
                <c:pt idx="200">
                  <c:v>42248</c:v>
                </c:pt>
                <c:pt idx="201">
                  <c:v>42278</c:v>
                </c:pt>
                <c:pt idx="202">
                  <c:v>42309</c:v>
                </c:pt>
                <c:pt idx="203">
                  <c:v>42339</c:v>
                </c:pt>
                <c:pt idx="204">
                  <c:v>42370</c:v>
                </c:pt>
                <c:pt idx="205">
                  <c:v>42401</c:v>
                </c:pt>
                <c:pt idx="206">
                  <c:v>42430</c:v>
                </c:pt>
                <c:pt idx="207">
                  <c:v>42461</c:v>
                </c:pt>
                <c:pt idx="208">
                  <c:v>42491</c:v>
                </c:pt>
                <c:pt idx="209">
                  <c:v>42522</c:v>
                </c:pt>
                <c:pt idx="210">
                  <c:v>42552</c:v>
                </c:pt>
                <c:pt idx="211">
                  <c:v>42583</c:v>
                </c:pt>
                <c:pt idx="212">
                  <c:v>42614</c:v>
                </c:pt>
                <c:pt idx="213">
                  <c:v>42644</c:v>
                </c:pt>
                <c:pt idx="214">
                  <c:v>42675</c:v>
                </c:pt>
                <c:pt idx="215">
                  <c:v>42705</c:v>
                </c:pt>
                <c:pt idx="216">
                  <c:v>42736</c:v>
                </c:pt>
                <c:pt idx="217">
                  <c:v>42767</c:v>
                </c:pt>
                <c:pt idx="218">
                  <c:v>42795</c:v>
                </c:pt>
                <c:pt idx="219">
                  <c:v>42826</c:v>
                </c:pt>
                <c:pt idx="220">
                  <c:v>42856</c:v>
                </c:pt>
                <c:pt idx="221">
                  <c:v>42887</c:v>
                </c:pt>
                <c:pt idx="222">
                  <c:v>42917</c:v>
                </c:pt>
                <c:pt idx="223">
                  <c:v>42948</c:v>
                </c:pt>
                <c:pt idx="224">
                  <c:v>42979</c:v>
                </c:pt>
                <c:pt idx="225">
                  <c:v>43009</c:v>
                </c:pt>
                <c:pt idx="226">
                  <c:v>43040</c:v>
                </c:pt>
                <c:pt idx="227">
                  <c:v>43070</c:v>
                </c:pt>
                <c:pt idx="228">
                  <c:v>43101</c:v>
                </c:pt>
                <c:pt idx="229">
                  <c:v>43132</c:v>
                </c:pt>
                <c:pt idx="230">
                  <c:v>43160</c:v>
                </c:pt>
                <c:pt idx="231">
                  <c:v>43191</c:v>
                </c:pt>
                <c:pt idx="232">
                  <c:v>43221</c:v>
                </c:pt>
                <c:pt idx="233">
                  <c:v>43252</c:v>
                </c:pt>
                <c:pt idx="234">
                  <c:v>43282</c:v>
                </c:pt>
                <c:pt idx="235">
                  <c:v>43313</c:v>
                </c:pt>
                <c:pt idx="236">
                  <c:v>43344</c:v>
                </c:pt>
                <c:pt idx="237">
                  <c:v>43374</c:v>
                </c:pt>
                <c:pt idx="238">
                  <c:v>43405</c:v>
                </c:pt>
                <c:pt idx="239">
                  <c:v>43435</c:v>
                </c:pt>
                <c:pt idx="240">
                  <c:v>43466</c:v>
                </c:pt>
                <c:pt idx="241">
                  <c:v>43497</c:v>
                </c:pt>
                <c:pt idx="242">
                  <c:v>43525</c:v>
                </c:pt>
                <c:pt idx="243">
                  <c:v>43556</c:v>
                </c:pt>
                <c:pt idx="244">
                  <c:v>43586</c:v>
                </c:pt>
                <c:pt idx="245">
                  <c:v>43617</c:v>
                </c:pt>
                <c:pt idx="246">
                  <c:v>43647</c:v>
                </c:pt>
                <c:pt idx="247">
                  <c:v>43678</c:v>
                </c:pt>
                <c:pt idx="248">
                  <c:v>43709</c:v>
                </c:pt>
                <c:pt idx="249">
                  <c:v>43739</c:v>
                </c:pt>
                <c:pt idx="250">
                  <c:v>43770</c:v>
                </c:pt>
                <c:pt idx="251">
                  <c:v>43800</c:v>
                </c:pt>
                <c:pt idx="252">
                  <c:v>43831</c:v>
                </c:pt>
                <c:pt idx="253">
                  <c:v>43862</c:v>
                </c:pt>
                <c:pt idx="254">
                  <c:v>43891</c:v>
                </c:pt>
                <c:pt idx="255">
                  <c:v>43922</c:v>
                </c:pt>
                <c:pt idx="256">
                  <c:v>43952</c:v>
                </c:pt>
                <c:pt idx="257">
                  <c:v>43983</c:v>
                </c:pt>
                <c:pt idx="258">
                  <c:v>44013</c:v>
                </c:pt>
                <c:pt idx="259">
                  <c:v>44044</c:v>
                </c:pt>
                <c:pt idx="260">
                  <c:v>44075</c:v>
                </c:pt>
                <c:pt idx="261">
                  <c:v>44105</c:v>
                </c:pt>
                <c:pt idx="262">
                  <c:v>44136</c:v>
                </c:pt>
                <c:pt idx="263">
                  <c:v>44166</c:v>
                </c:pt>
                <c:pt idx="264">
                  <c:v>44197</c:v>
                </c:pt>
                <c:pt idx="265">
                  <c:v>44228</c:v>
                </c:pt>
                <c:pt idx="266">
                  <c:v>44256</c:v>
                </c:pt>
                <c:pt idx="267">
                  <c:v>44287</c:v>
                </c:pt>
                <c:pt idx="268">
                  <c:v>44317</c:v>
                </c:pt>
                <c:pt idx="269">
                  <c:v>44348</c:v>
                </c:pt>
                <c:pt idx="270">
                  <c:v>44378</c:v>
                </c:pt>
                <c:pt idx="271">
                  <c:v>44409</c:v>
                </c:pt>
                <c:pt idx="272">
                  <c:v>44440</c:v>
                </c:pt>
                <c:pt idx="273">
                  <c:v>44470</c:v>
                </c:pt>
                <c:pt idx="274">
                  <c:v>44501</c:v>
                </c:pt>
                <c:pt idx="275">
                  <c:v>44531</c:v>
                </c:pt>
                <c:pt idx="276">
                  <c:v>44562</c:v>
                </c:pt>
                <c:pt idx="277">
                  <c:v>44593</c:v>
                </c:pt>
                <c:pt idx="278">
                  <c:v>44621</c:v>
                </c:pt>
                <c:pt idx="279">
                  <c:v>44652</c:v>
                </c:pt>
                <c:pt idx="280">
                  <c:v>44682</c:v>
                </c:pt>
                <c:pt idx="281">
                  <c:v>44713</c:v>
                </c:pt>
                <c:pt idx="282">
                  <c:v>44743</c:v>
                </c:pt>
                <c:pt idx="283">
                  <c:v>44774</c:v>
                </c:pt>
                <c:pt idx="284">
                  <c:v>44805</c:v>
                </c:pt>
                <c:pt idx="285">
                  <c:v>44835</c:v>
                </c:pt>
                <c:pt idx="286">
                  <c:v>44866</c:v>
                </c:pt>
                <c:pt idx="287">
                  <c:v>44896</c:v>
                </c:pt>
                <c:pt idx="288">
                  <c:v>44927</c:v>
                </c:pt>
                <c:pt idx="289">
                  <c:v>44958</c:v>
                </c:pt>
                <c:pt idx="290">
                  <c:v>44986</c:v>
                </c:pt>
                <c:pt idx="291">
                  <c:v>45017</c:v>
                </c:pt>
                <c:pt idx="292">
                  <c:v>45047</c:v>
                </c:pt>
                <c:pt idx="293">
                  <c:v>45078</c:v>
                </c:pt>
                <c:pt idx="294">
                  <c:v>45108</c:v>
                </c:pt>
                <c:pt idx="295">
                  <c:v>45139</c:v>
                </c:pt>
                <c:pt idx="296">
                  <c:v>45170</c:v>
                </c:pt>
                <c:pt idx="297">
                  <c:v>45200</c:v>
                </c:pt>
                <c:pt idx="298">
                  <c:v>45231</c:v>
                </c:pt>
                <c:pt idx="299">
                  <c:v>45261</c:v>
                </c:pt>
                <c:pt idx="300">
                  <c:v>45292</c:v>
                </c:pt>
                <c:pt idx="301">
                  <c:v>45323</c:v>
                </c:pt>
                <c:pt idx="302">
                  <c:v>45352</c:v>
                </c:pt>
                <c:pt idx="303">
                  <c:v>45383</c:v>
                </c:pt>
                <c:pt idx="304">
                  <c:v>45413</c:v>
                </c:pt>
                <c:pt idx="305">
                  <c:v>45444</c:v>
                </c:pt>
                <c:pt idx="306">
                  <c:v>45474</c:v>
                </c:pt>
                <c:pt idx="307">
                  <c:v>45505</c:v>
                </c:pt>
                <c:pt idx="308">
                  <c:v>45536</c:v>
                </c:pt>
                <c:pt idx="309">
                  <c:v>45566</c:v>
                </c:pt>
                <c:pt idx="310">
                  <c:v>45597</c:v>
                </c:pt>
                <c:pt idx="311">
                  <c:v>45627</c:v>
                </c:pt>
                <c:pt idx="312">
                  <c:v>45658</c:v>
                </c:pt>
                <c:pt idx="313">
                  <c:v>45689</c:v>
                </c:pt>
              </c:numCache>
            </c:numRef>
          </c:cat>
          <c:val>
            <c:numRef>
              <c:f>labor!$J$2:$J$315</c:f>
              <c:numCache>
                <c:formatCode>0.0</c:formatCode>
                <c:ptCount val="314"/>
                <c:pt idx="0">
                  <c:v>9.7710000000000008</c:v>
                </c:pt>
                <c:pt idx="1">
                  <c:v>10.142999999999994</c:v>
                </c:pt>
                <c:pt idx="2">
                  <c:v>9.7119999999999962</c:v>
                </c:pt>
                <c:pt idx="3">
                  <c:v>9.2360000000000042</c:v>
                </c:pt>
                <c:pt idx="4">
                  <c:v>8.7650000000000077</c:v>
                </c:pt>
                <c:pt idx="5">
                  <c:v>8.4899999999999949</c:v>
                </c:pt>
                <c:pt idx="6">
                  <c:v>8.3490000000000038</c:v>
                </c:pt>
                <c:pt idx="7">
                  <c:v>8.1269999999999953</c:v>
                </c:pt>
                <c:pt idx="8">
                  <c:v>8.2180000000000035</c:v>
                </c:pt>
                <c:pt idx="9">
                  <c:v>8.3370000000000033</c:v>
                </c:pt>
                <c:pt idx="10">
                  <c:v>8.5829999999999984</c:v>
                </c:pt>
                <c:pt idx="11">
                  <c:v>8.5120000000000005</c:v>
                </c:pt>
                <c:pt idx="12">
                  <c:v>8.4020000000000081</c:v>
                </c:pt>
                <c:pt idx="13">
                  <c:v>8.3780000000000001</c:v>
                </c:pt>
                <c:pt idx="14">
                  <c:v>7.828000000000003</c:v>
                </c:pt>
                <c:pt idx="15">
                  <c:v>7.2249999999999943</c:v>
                </c:pt>
                <c:pt idx="16">
                  <c:v>6.7319999999999993</c:v>
                </c:pt>
                <c:pt idx="17">
                  <c:v>6.6009999999999991</c:v>
                </c:pt>
                <c:pt idx="18">
                  <c:v>6.3909999999999911</c:v>
                </c:pt>
                <c:pt idx="19">
                  <c:v>6.2630000000000052</c:v>
                </c:pt>
                <c:pt idx="20">
                  <c:v>6.1739999999999924</c:v>
                </c:pt>
                <c:pt idx="21">
                  <c:v>6.2199999999999989</c:v>
                </c:pt>
                <c:pt idx="22">
                  <c:v>6.2789999999999964</c:v>
                </c:pt>
                <c:pt idx="23">
                  <c:v>6.3489999999999895</c:v>
                </c:pt>
                <c:pt idx="24">
                  <c:v>6.3499999999999943</c:v>
                </c:pt>
                <c:pt idx="25">
                  <c:v>6.3399999999999892</c:v>
                </c:pt>
                <c:pt idx="26">
                  <c:v>6.0060000000000002</c:v>
                </c:pt>
                <c:pt idx="27">
                  <c:v>5.5999999999999943</c:v>
                </c:pt>
                <c:pt idx="28">
                  <c:v>5.0629999999999882</c:v>
                </c:pt>
                <c:pt idx="29">
                  <c:v>4.9909999999999997</c:v>
                </c:pt>
                <c:pt idx="30">
                  <c:v>4.9669999999999987</c:v>
                </c:pt>
                <c:pt idx="31">
                  <c:v>4.9469999999999885</c:v>
                </c:pt>
                <c:pt idx="32">
                  <c:v>5.0570000000000022</c:v>
                </c:pt>
                <c:pt idx="33">
                  <c:v>5.1230000000000047</c:v>
                </c:pt>
                <c:pt idx="34">
                  <c:v>5.3239999999999981</c:v>
                </c:pt>
                <c:pt idx="35">
                  <c:v>5.3130000000000024</c:v>
                </c:pt>
                <c:pt idx="36">
                  <c:v>5.2419999999999902</c:v>
                </c:pt>
                <c:pt idx="37">
                  <c:v>5.1710000000000065</c:v>
                </c:pt>
                <c:pt idx="38">
                  <c:v>5.0470000000000113</c:v>
                </c:pt>
                <c:pt idx="39">
                  <c:v>4.7729999999999961</c:v>
                </c:pt>
                <c:pt idx="40">
                  <c:v>4.5779999999999887</c:v>
                </c:pt>
                <c:pt idx="41">
                  <c:v>4.4300000000000068</c:v>
                </c:pt>
                <c:pt idx="42">
                  <c:v>4.3300000000000125</c:v>
                </c:pt>
                <c:pt idx="43">
                  <c:v>4.2139999999999986</c:v>
                </c:pt>
                <c:pt idx="44">
                  <c:v>4.6389999999999958</c:v>
                </c:pt>
                <c:pt idx="45">
                  <c:v>5.0150000000000006</c:v>
                </c:pt>
                <c:pt idx="46">
                  <c:v>5.4080000000000013</c:v>
                </c:pt>
                <c:pt idx="47">
                  <c:v>5.6820000000000022</c:v>
                </c:pt>
                <c:pt idx="48">
                  <c:v>5.5949999999999989</c:v>
                </c:pt>
                <c:pt idx="49">
                  <c:v>5.7620000000000005</c:v>
                </c:pt>
                <c:pt idx="50">
                  <c:v>5.4470000000000027</c:v>
                </c:pt>
                <c:pt idx="51">
                  <c:v>5.1729999999999876</c:v>
                </c:pt>
                <c:pt idx="52">
                  <c:v>4.7779999999999916</c:v>
                </c:pt>
                <c:pt idx="53">
                  <c:v>4.7459999999999951</c:v>
                </c:pt>
                <c:pt idx="54">
                  <c:v>4.6560000000000059</c:v>
                </c:pt>
                <c:pt idx="55">
                  <c:v>4.6400000000000006</c:v>
                </c:pt>
                <c:pt idx="56">
                  <c:v>4.6670000000000016</c:v>
                </c:pt>
                <c:pt idx="57">
                  <c:v>4.7310000000000088</c:v>
                </c:pt>
                <c:pt idx="58">
                  <c:v>4.8149999999999977</c:v>
                </c:pt>
                <c:pt idx="59">
                  <c:v>5.195999999999998</c:v>
                </c:pt>
                <c:pt idx="60">
                  <c:v>5.4899999999999949</c:v>
                </c:pt>
                <c:pt idx="61">
                  <c:v>5.789999999999992</c:v>
                </c:pt>
                <c:pt idx="62">
                  <c:v>5.2569999999999908</c:v>
                </c:pt>
                <c:pt idx="63">
                  <c:v>4.777000000000001</c:v>
                </c:pt>
                <c:pt idx="64">
                  <c:v>4.1800000000000068</c:v>
                </c:pt>
                <c:pt idx="65">
                  <c:v>4.1569999999999965</c:v>
                </c:pt>
                <c:pt idx="66">
                  <c:v>4.0759999999999934</c:v>
                </c:pt>
                <c:pt idx="67">
                  <c:v>4.0789999999999935</c:v>
                </c:pt>
                <c:pt idx="68">
                  <c:v>4.3019999999999925</c:v>
                </c:pt>
                <c:pt idx="69">
                  <c:v>4.563999999999993</c:v>
                </c:pt>
                <c:pt idx="70">
                  <c:v>4.8419999999999987</c:v>
                </c:pt>
                <c:pt idx="71">
                  <c:v>4.9120000000000061</c:v>
                </c:pt>
                <c:pt idx="72">
                  <c:v>4.9450000000000074</c:v>
                </c:pt>
                <c:pt idx="73">
                  <c:v>4.960000000000008</c:v>
                </c:pt>
                <c:pt idx="74">
                  <c:v>4.722999999999999</c:v>
                </c:pt>
                <c:pt idx="75">
                  <c:v>4.429000000000002</c:v>
                </c:pt>
                <c:pt idx="76">
                  <c:v>4.1049999999999898</c:v>
                </c:pt>
                <c:pt idx="77">
                  <c:v>4.0589999999999975</c:v>
                </c:pt>
                <c:pt idx="78">
                  <c:v>4.0679999999999978</c:v>
                </c:pt>
                <c:pt idx="79">
                  <c:v>3.9519999999999982</c:v>
                </c:pt>
                <c:pt idx="80">
                  <c:v>4.0629999999999882</c:v>
                </c:pt>
                <c:pt idx="81">
                  <c:v>4.1209999999999951</c:v>
                </c:pt>
                <c:pt idx="82">
                  <c:v>4.1979999999999933</c:v>
                </c:pt>
                <c:pt idx="83">
                  <c:v>4.4830000000000041</c:v>
                </c:pt>
                <c:pt idx="84">
                  <c:v>4.7019999999999982</c:v>
                </c:pt>
                <c:pt idx="85">
                  <c:v>4.8880000000000052</c:v>
                </c:pt>
                <c:pt idx="86">
                  <c:v>4.8380000000000081</c:v>
                </c:pt>
                <c:pt idx="87">
                  <c:v>4.637999999999991</c:v>
                </c:pt>
                <c:pt idx="88">
                  <c:v>4.4099999999999966</c:v>
                </c:pt>
                <c:pt idx="89">
                  <c:v>4.1599999999999966</c:v>
                </c:pt>
                <c:pt idx="90">
                  <c:v>3.965999999999994</c:v>
                </c:pt>
                <c:pt idx="91">
                  <c:v>3.6479999999999961</c:v>
                </c:pt>
                <c:pt idx="92">
                  <c:v>3.7600000000000051</c:v>
                </c:pt>
                <c:pt idx="93">
                  <c:v>3.8060000000000116</c:v>
                </c:pt>
                <c:pt idx="94">
                  <c:v>3.8780000000000001</c:v>
                </c:pt>
                <c:pt idx="95">
                  <c:v>4.1639999999999873</c:v>
                </c:pt>
                <c:pt idx="96">
                  <c:v>4.2849999999999966</c:v>
                </c:pt>
                <c:pt idx="97">
                  <c:v>4.3619999999999948</c:v>
                </c:pt>
                <c:pt idx="98">
                  <c:v>4</c:v>
                </c:pt>
                <c:pt idx="99">
                  <c:v>3.5589999999999975</c:v>
                </c:pt>
                <c:pt idx="100">
                  <c:v>3.061000000000007</c:v>
                </c:pt>
                <c:pt idx="101">
                  <c:v>2.914999999999992</c:v>
                </c:pt>
                <c:pt idx="102">
                  <c:v>2.9110000000000014</c:v>
                </c:pt>
                <c:pt idx="103">
                  <c:v>2.7819999999999965</c:v>
                </c:pt>
                <c:pt idx="104">
                  <c:v>2.8200000000000074</c:v>
                </c:pt>
                <c:pt idx="105">
                  <c:v>2.8790000000000049</c:v>
                </c:pt>
                <c:pt idx="106">
                  <c:v>2.9789999999999992</c:v>
                </c:pt>
                <c:pt idx="107">
                  <c:v>3.3739999999999952</c:v>
                </c:pt>
                <c:pt idx="108">
                  <c:v>3.7780000000000058</c:v>
                </c:pt>
                <c:pt idx="109">
                  <c:v>4.0360000000000014</c:v>
                </c:pt>
                <c:pt idx="110">
                  <c:v>3.563999999999993</c:v>
                </c:pt>
                <c:pt idx="111">
                  <c:v>3.0250000000000057</c:v>
                </c:pt>
                <c:pt idx="112">
                  <c:v>2.4470000000000027</c:v>
                </c:pt>
                <c:pt idx="113">
                  <c:v>2.5729999999999933</c:v>
                </c:pt>
                <c:pt idx="114">
                  <c:v>2.769999999999996</c:v>
                </c:pt>
                <c:pt idx="115">
                  <c:v>2.8580000000000041</c:v>
                </c:pt>
                <c:pt idx="116">
                  <c:v>3.1470000000000056</c:v>
                </c:pt>
                <c:pt idx="117">
                  <c:v>3.472999999999999</c:v>
                </c:pt>
                <c:pt idx="118">
                  <c:v>4.0169999999999959</c:v>
                </c:pt>
                <c:pt idx="119">
                  <c:v>4.9050000000000011</c:v>
                </c:pt>
                <c:pt idx="120">
                  <c:v>5.4639999999999986</c:v>
                </c:pt>
                <c:pt idx="121">
                  <c:v>6.0250000000000057</c:v>
                </c:pt>
                <c:pt idx="122">
                  <c:v>5.8799999999999955</c:v>
                </c:pt>
                <c:pt idx="123">
                  <c:v>5.5219999999999914</c:v>
                </c:pt>
                <c:pt idx="124">
                  <c:v>5.1780000000000115</c:v>
                </c:pt>
                <c:pt idx="125">
                  <c:v>5.1219999999999999</c:v>
                </c:pt>
                <c:pt idx="126">
                  <c:v>4.9519999999999982</c:v>
                </c:pt>
                <c:pt idx="127">
                  <c:v>4.8790000000000049</c:v>
                </c:pt>
                <c:pt idx="128">
                  <c:v>4.5960000000000036</c:v>
                </c:pt>
                <c:pt idx="129">
                  <c:v>4.7950000000000017</c:v>
                </c:pt>
                <c:pt idx="130">
                  <c:v>5.2069999999999936</c:v>
                </c:pt>
                <c:pt idx="131">
                  <c:v>5.2759999999999962</c:v>
                </c:pt>
                <c:pt idx="132">
                  <c:v>5.8979999999999961</c:v>
                </c:pt>
                <c:pt idx="133">
                  <c:v>5.4119999999999919</c:v>
                </c:pt>
                <c:pt idx="134">
                  <c:v>5.4130000000000109</c:v>
                </c:pt>
                <c:pt idx="135">
                  <c:v>4.8259999999999934</c:v>
                </c:pt>
                <c:pt idx="136">
                  <c:v>4.1770000000000067</c:v>
                </c:pt>
                <c:pt idx="137">
                  <c:v>3.820999999999998</c:v>
                </c:pt>
                <c:pt idx="138">
                  <c:v>3.9300000000000068</c:v>
                </c:pt>
                <c:pt idx="139">
                  <c:v>3.8439999999999941</c:v>
                </c:pt>
                <c:pt idx="140">
                  <c:v>3.6640000000000015</c:v>
                </c:pt>
                <c:pt idx="141">
                  <c:v>3.8329999999999984</c:v>
                </c:pt>
                <c:pt idx="142">
                  <c:v>3.8190000000000026</c:v>
                </c:pt>
                <c:pt idx="143">
                  <c:v>4.3179999999999978</c:v>
                </c:pt>
                <c:pt idx="144">
                  <c:v>4.6610000000000014</c:v>
                </c:pt>
                <c:pt idx="145">
                  <c:v>4.4869999999999948</c:v>
                </c:pt>
                <c:pt idx="146">
                  <c:v>3.9680000000000035</c:v>
                </c:pt>
                <c:pt idx="147">
                  <c:v>3.8559999999999945</c:v>
                </c:pt>
                <c:pt idx="148">
                  <c:v>3.1210000000000093</c:v>
                </c:pt>
                <c:pt idx="149">
                  <c:v>2.9369999999999976</c:v>
                </c:pt>
                <c:pt idx="150">
                  <c:v>3.3790000000000049</c:v>
                </c:pt>
                <c:pt idx="151">
                  <c:v>3.1289999999999907</c:v>
                </c:pt>
                <c:pt idx="152">
                  <c:v>3.1580000000000013</c:v>
                </c:pt>
                <c:pt idx="153">
                  <c:v>3.3389999999999986</c:v>
                </c:pt>
                <c:pt idx="154">
                  <c:v>3.4369999999999976</c:v>
                </c:pt>
                <c:pt idx="155">
                  <c:v>3.3389999999999986</c:v>
                </c:pt>
                <c:pt idx="156">
                  <c:v>3.539999999999992</c:v>
                </c:pt>
                <c:pt idx="157">
                  <c:v>3.3269999999999982</c:v>
                </c:pt>
                <c:pt idx="158">
                  <c:v>3.2010000000000076</c:v>
                </c:pt>
                <c:pt idx="159">
                  <c:v>2.4920000000000044</c:v>
                </c:pt>
                <c:pt idx="160">
                  <c:v>2.1749999999999972</c:v>
                </c:pt>
                <c:pt idx="161">
                  <c:v>2.2459999999999951</c:v>
                </c:pt>
                <c:pt idx="162">
                  <c:v>2.2909999999999968</c:v>
                </c:pt>
                <c:pt idx="163">
                  <c:v>2.1640000000000015</c:v>
                </c:pt>
                <c:pt idx="164">
                  <c:v>2.2289999999999992</c:v>
                </c:pt>
                <c:pt idx="165">
                  <c:v>2.416000000000011</c:v>
                </c:pt>
                <c:pt idx="166">
                  <c:v>2.5120000000000005</c:v>
                </c:pt>
                <c:pt idx="167">
                  <c:v>2.5019999999999953</c:v>
                </c:pt>
                <c:pt idx="168">
                  <c:v>3.0799999999999983</c:v>
                </c:pt>
                <c:pt idx="169">
                  <c:v>2.715999999999994</c:v>
                </c:pt>
                <c:pt idx="170">
                  <c:v>2.6020000000000039</c:v>
                </c:pt>
                <c:pt idx="171">
                  <c:v>2.1980000000000075</c:v>
                </c:pt>
                <c:pt idx="172">
                  <c:v>1.8150000000000119</c:v>
                </c:pt>
                <c:pt idx="173">
                  <c:v>2.125</c:v>
                </c:pt>
                <c:pt idx="174">
                  <c:v>2.1830000000000069</c:v>
                </c:pt>
                <c:pt idx="175">
                  <c:v>2.2240000000000038</c:v>
                </c:pt>
                <c:pt idx="176">
                  <c:v>2.2789999999999964</c:v>
                </c:pt>
                <c:pt idx="177">
                  <c:v>2.4809999999999945</c:v>
                </c:pt>
                <c:pt idx="178">
                  <c:v>2.5729999999999933</c:v>
                </c:pt>
                <c:pt idx="179">
                  <c:v>2.8220000000000027</c:v>
                </c:pt>
                <c:pt idx="180">
                  <c:v>2.7930000000000064</c:v>
                </c:pt>
                <c:pt idx="181">
                  <c:v>2.7079999999999984</c:v>
                </c:pt>
                <c:pt idx="182">
                  <c:v>2.3160000000000025</c:v>
                </c:pt>
                <c:pt idx="183">
                  <c:v>2.019999999999996</c:v>
                </c:pt>
                <c:pt idx="184">
                  <c:v>1.5210000000000008</c:v>
                </c:pt>
                <c:pt idx="185">
                  <c:v>1.5130000000000052</c:v>
                </c:pt>
                <c:pt idx="186">
                  <c:v>1.5020000000000095</c:v>
                </c:pt>
                <c:pt idx="187">
                  <c:v>1.5769999999999982</c:v>
                </c:pt>
                <c:pt idx="188">
                  <c:v>1.6599999999999966</c:v>
                </c:pt>
                <c:pt idx="189">
                  <c:v>1.9980000000000047</c:v>
                </c:pt>
                <c:pt idx="190">
                  <c:v>2.2020000000000124</c:v>
                </c:pt>
                <c:pt idx="191">
                  <c:v>2.6039999999999992</c:v>
                </c:pt>
                <c:pt idx="192">
                  <c:v>2.8900000000000006</c:v>
                </c:pt>
                <c:pt idx="193">
                  <c:v>3.1880000000000024</c:v>
                </c:pt>
                <c:pt idx="194">
                  <c:v>3.2879999999999967</c:v>
                </c:pt>
                <c:pt idx="195">
                  <c:v>3.1640000000000015</c:v>
                </c:pt>
                <c:pt idx="196">
                  <c:v>2.9249999999999972</c:v>
                </c:pt>
                <c:pt idx="197">
                  <c:v>2.7139999999999986</c:v>
                </c:pt>
                <c:pt idx="198">
                  <c:v>2.7469999999999999</c:v>
                </c:pt>
                <c:pt idx="199">
                  <c:v>2.769999999999996</c:v>
                </c:pt>
                <c:pt idx="200">
                  <c:v>2.6640000000000015</c:v>
                </c:pt>
                <c:pt idx="201">
                  <c:v>3.0120000000000005</c:v>
                </c:pt>
                <c:pt idx="202">
                  <c:v>3.1930000000000121</c:v>
                </c:pt>
                <c:pt idx="203">
                  <c:v>3.2650000000000006</c:v>
                </c:pt>
                <c:pt idx="204">
                  <c:v>3.284000000000006</c:v>
                </c:pt>
                <c:pt idx="205">
                  <c:v>3.2760000000000105</c:v>
                </c:pt>
                <c:pt idx="206">
                  <c:v>3.4329999999999927</c:v>
                </c:pt>
                <c:pt idx="207">
                  <c:v>3.2690000000000055</c:v>
                </c:pt>
                <c:pt idx="208">
                  <c:v>2.8810000000000002</c:v>
                </c:pt>
                <c:pt idx="209">
                  <c:v>2.7810000000000059</c:v>
                </c:pt>
                <c:pt idx="210">
                  <c:v>2.6739999999999924</c:v>
                </c:pt>
                <c:pt idx="211">
                  <c:v>2.5930000000000035</c:v>
                </c:pt>
                <c:pt idx="212">
                  <c:v>2.5939999999999941</c:v>
                </c:pt>
                <c:pt idx="213">
                  <c:v>2.7399999999999949</c:v>
                </c:pt>
                <c:pt idx="214">
                  <c:v>2.8329999999999984</c:v>
                </c:pt>
                <c:pt idx="215">
                  <c:v>2.9239999999999924</c:v>
                </c:pt>
                <c:pt idx="216">
                  <c:v>3.0919999999999987</c:v>
                </c:pt>
                <c:pt idx="217">
                  <c:v>2.9519999999999982</c:v>
                </c:pt>
                <c:pt idx="218">
                  <c:v>2.7590000000000003</c:v>
                </c:pt>
                <c:pt idx="219">
                  <c:v>2.6669999999999874</c:v>
                </c:pt>
                <c:pt idx="220">
                  <c:v>2.3799999999999955</c:v>
                </c:pt>
                <c:pt idx="221">
                  <c:v>2.2439999999999998</c:v>
                </c:pt>
                <c:pt idx="222">
                  <c:v>2.2360000000000042</c:v>
                </c:pt>
                <c:pt idx="223">
                  <c:v>2.1479999999999961</c:v>
                </c:pt>
                <c:pt idx="224">
                  <c:v>2.152000000000001</c:v>
                </c:pt>
                <c:pt idx="225">
                  <c:v>2.3150000000000119</c:v>
                </c:pt>
                <c:pt idx="226">
                  <c:v>2.3930000000000007</c:v>
                </c:pt>
                <c:pt idx="227">
                  <c:v>2.5080000000000098</c:v>
                </c:pt>
                <c:pt idx="228">
                  <c:v>2.5230000000000103</c:v>
                </c:pt>
                <c:pt idx="229">
                  <c:v>2.3900000000000006</c:v>
                </c:pt>
                <c:pt idx="230">
                  <c:v>2.3319999999999936</c:v>
                </c:pt>
                <c:pt idx="231">
                  <c:v>2.1730000000000018</c:v>
                </c:pt>
                <c:pt idx="232">
                  <c:v>1.9189999999999969</c:v>
                </c:pt>
                <c:pt idx="233">
                  <c:v>1.8589999999999947</c:v>
                </c:pt>
                <c:pt idx="234">
                  <c:v>1.8469999999999942</c:v>
                </c:pt>
                <c:pt idx="235">
                  <c:v>1.7620000000000005</c:v>
                </c:pt>
                <c:pt idx="236">
                  <c:v>1.6720000000000113</c:v>
                </c:pt>
                <c:pt idx="237">
                  <c:v>1.9359999999999928</c:v>
                </c:pt>
                <c:pt idx="238">
                  <c:v>2.1020000000000039</c:v>
                </c:pt>
                <c:pt idx="239">
                  <c:v>2.2139999999999986</c:v>
                </c:pt>
                <c:pt idx="240">
                  <c:v>2.2390000000000043</c:v>
                </c:pt>
                <c:pt idx="241">
                  <c:v>2.1880000000000024</c:v>
                </c:pt>
                <c:pt idx="242">
                  <c:v>1.9629999999999939</c:v>
                </c:pt>
                <c:pt idx="243">
                  <c:v>2.0279999999999916</c:v>
                </c:pt>
                <c:pt idx="244">
                  <c:v>1.6670000000000016</c:v>
                </c:pt>
                <c:pt idx="245">
                  <c:v>1.6360000000000099</c:v>
                </c:pt>
                <c:pt idx="246">
                  <c:v>1.6450000000000102</c:v>
                </c:pt>
                <c:pt idx="247">
                  <c:v>1.5559999999999974</c:v>
                </c:pt>
                <c:pt idx="248">
                  <c:v>1.6780000000000115</c:v>
                </c:pt>
                <c:pt idx="249">
                  <c:v>1.8490000000000038</c:v>
                </c:pt>
                <c:pt idx="250">
                  <c:v>1.9210000000000065</c:v>
                </c:pt>
                <c:pt idx="251">
                  <c:v>2.0120000000000005</c:v>
                </c:pt>
                <c:pt idx="252">
                  <c:v>2.0360000000000014</c:v>
                </c:pt>
                <c:pt idx="253">
                  <c:v>2.0040000000000049</c:v>
                </c:pt>
                <c:pt idx="254">
                  <c:v>2.007000000000005</c:v>
                </c:pt>
                <c:pt idx="255">
                  <c:v>2.9539999999999935</c:v>
                </c:pt>
                <c:pt idx="256">
                  <c:v>3.1149999999999949</c:v>
                </c:pt>
                <c:pt idx="257">
                  <c:v>3.0819999999999936</c:v>
                </c:pt>
                <c:pt idx="258">
                  <c:v>3.1610000000000014</c:v>
                </c:pt>
                <c:pt idx="259">
                  <c:v>3.1080000000000041</c:v>
                </c:pt>
                <c:pt idx="260">
                  <c:v>3.0259999999999962</c:v>
                </c:pt>
                <c:pt idx="261">
                  <c:v>2.9180000000000064</c:v>
                </c:pt>
                <c:pt idx="262">
                  <c:v>2.8539999999999992</c:v>
                </c:pt>
                <c:pt idx="263">
                  <c:v>2.7639999999999958</c:v>
                </c:pt>
                <c:pt idx="264">
                  <c:v>2.7060000000000031</c:v>
                </c:pt>
                <c:pt idx="265">
                  <c:v>2.546999999999997</c:v>
                </c:pt>
                <c:pt idx="266">
                  <c:v>2.2759999999999962</c:v>
                </c:pt>
                <c:pt idx="267">
                  <c:v>1.9759999999999991</c:v>
                </c:pt>
                <c:pt idx="268">
                  <c:v>1.5889999999999986</c:v>
                </c:pt>
                <c:pt idx="269">
                  <c:v>1.4099999999999966</c:v>
                </c:pt>
                <c:pt idx="270">
                  <c:v>1.2819999999999965</c:v>
                </c:pt>
                <c:pt idx="271">
                  <c:v>1.152000000000001</c:v>
                </c:pt>
                <c:pt idx="272">
                  <c:v>1.0649999999999977</c:v>
                </c:pt>
                <c:pt idx="273">
                  <c:v>1.1199999999999903</c:v>
                </c:pt>
                <c:pt idx="274">
                  <c:v>1.2150000000000034</c:v>
                </c:pt>
                <c:pt idx="275">
                  <c:v>1.3780000000000001</c:v>
                </c:pt>
                <c:pt idx="276">
                  <c:v>1.4869999999999948</c:v>
                </c:pt>
                <c:pt idx="277">
                  <c:v>1.2740000000000009</c:v>
                </c:pt>
                <c:pt idx="278">
                  <c:v>1.3279999999999887</c:v>
                </c:pt>
                <c:pt idx="279">
                  <c:v>1.2279999999999944</c:v>
                </c:pt>
                <c:pt idx="280">
                  <c:v>1.1110000000000042</c:v>
                </c:pt>
                <c:pt idx="281">
                  <c:v>1.1419999999999959</c:v>
                </c:pt>
                <c:pt idx="282">
                  <c:v>1.0520000000000067</c:v>
                </c:pt>
                <c:pt idx="283">
                  <c:v>1.0650000000000119</c:v>
                </c:pt>
                <c:pt idx="284">
                  <c:v>1.0740000000000123</c:v>
                </c:pt>
                <c:pt idx="285">
                  <c:v>1.1230000000000047</c:v>
                </c:pt>
                <c:pt idx="286">
                  <c:v>1.0879999999999939</c:v>
                </c:pt>
                <c:pt idx="287">
                  <c:v>1.1919999999999931</c:v>
                </c:pt>
                <c:pt idx="288">
                  <c:v>1.1240000000000094</c:v>
                </c:pt>
                <c:pt idx="289">
                  <c:v>1.0139999999999958</c:v>
                </c:pt>
                <c:pt idx="290">
                  <c:v>0.9439999999999884</c:v>
                </c:pt>
                <c:pt idx="291">
                  <c:v>0.74899999999999523</c:v>
                </c:pt>
                <c:pt idx="292">
                  <c:v>0.43200000000000216</c:v>
                </c:pt>
                <c:pt idx="293">
                  <c:v>0.40000000000000568</c:v>
                </c:pt>
                <c:pt idx="294">
                  <c:v>0.30700000000000216</c:v>
                </c:pt>
                <c:pt idx="295">
                  <c:v>0.31000000000000227</c:v>
                </c:pt>
                <c:pt idx="296">
                  <c:v>0.37099999999999511</c:v>
                </c:pt>
                <c:pt idx="297">
                  <c:v>0.2710000000000008</c:v>
                </c:pt>
                <c:pt idx="298">
                  <c:v>0.2710000000000008</c:v>
                </c:pt>
                <c:pt idx="299">
                  <c:v>0.47100000000000364</c:v>
                </c:pt>
                <c:pt idx="300">
                  <c:v>0.26899999999999125</c:v>
                </c:pt>
                <c:pt idx="301">
                  <c:v>0.22499999999999432</c:v>
                </c:pt>
                <c:pt idx="302">
                  <c:v>0.13800000000000523</c:v>
                </c:pt>
                <c:pt idx="303">
                  <c:v>0.10299999999999443</c:v>
                </c:pt>
                <c:pt idx="304">
                  <c:v>-0.12300000000000466</c:v>
                </c:pt>
                <c:pt idx="305">
                  <c:v>-0.22399999999998954</c:v>
                </c:pt>
                <c:pt idx="306">
                  <c:v>-0.18299999999999272</c:v>
                </c:pt>
                <c:pt idx="307">
                  <c:v>-0.24500000000000455</c:v>
                </c:pt>
                <c:pt idx="308">
                  <c:v>-0.18900000000000716</c:v>
                </c:pt>
                <c:pt idx="309">
                  <c:v>-6.1999999999997613E-2</c:v>
                </c:pt>
                <c:pt idx="310">
                  <c:v>-2.0000000000095497E-3</c:v>
                </c:pt>
                <c:pt idx="311">
                  <c:v>0.11499999999999488</c:v>
                </c:pt>
                <c:pt idx="312">
                  <c:v>0.22499999999999432</c:v>
                </c:pt>
                <c:pt idx="313">
                  <c:v>0.26399999999999579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BC-B84C-9F1B-53E17CC885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9718112"/>
        <c:axId val="1890549840"/>
      </c:lineChart>
      <c:dateAx>
        <c:axId val="188971811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90549840"/>
        <c:crosses val="autoZero"/>
        <c:auto val="1"/>
        <c:lblOffset val="100"/>
        <c:baseTimeUnit val="months"/>
      </c:dateAx>
      <c:valAx>
        <c:axId val="189054984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8971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50"/>
              <a:t>Рабочая сила и занятость, млн. чел.</a:t>
            </a:r>
            <a:endParaRPr lang="en-GB" sz="105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Рабочая сила</c:v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'3a'!$B$6:$M$6</c:f>
              <c:numCache>
                <c:formatCode>General</c:formatCode>
                <c:ptCount val="12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</c:numCache>
            </c:numRef>
          </c:cat>
          <c:val>
            <c:numRef>
              <c:f>'3a'!$B$603:$M$603</c:f>
              <c:numCache>
                <c:formatCode>General</c:formatCode>
                <c:ptCount val="12"/>
                <c:pt idx="0">
                  <c:v>75.88038845611257</c:v>
                </c:pt>
                <c:pt idx="1">
                  <c:v>75.46624128751742</c:v>
                </c:pt>
                <c:pt idx="2">
                  <c:v>75.969246822574007</c:v>
                </c:pt>
                <c:pt idx="3">
                  <c:v>75.632424714867113</c:v>
                </c:pt>
                <c:pt idx="4">
                  <c:v>76.036703380667518</c:v>
                </c:pt>
                <c:pt idx="5">
                  <c:v>76.099999999999994</c:v>
                </c:pt>
                <c:pt idx="6">
                  <c:v>76.511052421429923</c:v>
                </c:pt>
                <c:pt idx="7">
                  <c:v>76.714710521575711</c:v>
                </c:pt>
                <c:pt idx="8">
                  <c:v>76.575434962855027</c:v>
                </c:pt>
                <c:pt idx="9">
                  <c:v>76.404757865305825</c:v>
                </c:pt>
                <c:pt idx="10">
                  <c:v>76.090415818828063</c:v>
                </c:pt>
                <c:pt idx="11">
                  <c:v>75.788920923611684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D1-7342-8F37-92EFF8840C5D}"/>
            </c:ext>
          </c:extLst>
        </c:ser>
        <c:ser>
          <c:idx val="1"/>
          <c:order val="1"/>
          <c:tx>
            <c:v>Занятость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'3a'!$B$6:$M$6</c:f>
              <c:numCache>
                <c:formatCode>General</c:formatCode>
                <c:ptCount val="12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  <c:pt idx="7">
                  <c:v>2026</c:v>
                </c:pt>
                <c:pt idx="8">
                  <c:v>2027</c:v>
                </c:pt>
                <c:pt idx="9">
                  <c:v>2028</c:v>
                </c:pt>
                <c:pt idx="10">
                  <c:v>2029</c:v>
                </c:pt>
                <c:pt idx="11">
                  <c:v>2030</c:v>
                </c:pt>
              </c:numCache>
            </c:numRef>
          </c:cat>
          <c:val>
            <c:numRef>
              <c:f>'3a'!$B$682:$M$682</c:f>
              <c:numCache>
                <c:formatCode>General</c:formatCode>
                <c:ptCount val="12"/>
                <c:pt idx="0">
                  <c:v>72.392454271050894</c:v>
                </c:pt>
                <c:pt idx="1">
                  <c:v>71.115677812308505</c:v>
                </c:pt>
                <c:pt idx="2">
                  <c:v>72.297886603403995</c:v>
                </c:pt>
                <c:pt idx="3">
                  <c:v>72.643937189620104</c:v>
                </c:pt>
                <c:pt idx="4">
                  <c:v>73.599999999999994</c:v>
                </c:pt>
                <c:pt idx="5">
                  <c:v>74.099999999999994</c:v>
                </c:pt>
                <c:pt idx="6">
                  <c:v>74.482117225782986</c:v>
                </c:pt>
                <c:pt idx="7">
                  <c:v>74.677438258573133</c:v>
                </c:pt>
                <c:pt idx="8">
                  <c:v>74.532029765478029</c:v>
                </c:pt>
                <c:pt idx="9">
                  <c:v>74.35740751458701</c:v>
                </c:pt>
                <c:pt idx="10">
                  <c:v>74.03818879319951</c:v>
                </c:pt>
                <c:pt idx="11">
                  <c:v>73.730151644841939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D1-7342-8F37-92EFF8840C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6330863"/>
        <c:axId val="726503343"/>
      </c:lineChart>
      <c:catAx>
        <c:axId val="72633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726503343"/>
        <c:crosses val="autoZero"/>
        <c:auto val="1"/>
        <c:lblAlgn val="ctr"/>
        <c:lblOffset val="100"/>
        <c:noMultiLvlLbl val="0"/>
      </c:catAx>
      <c:valAx>
        <c:axId val="726503343"/>
        <c:scaling>
          <c:orientation val="minMax"/>
          <c:min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7263308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/>
              <a:t>Заработная плата и потребление домохозяйств</a:t>
            </a:r>
            <a:endParaRPr lang="en-GB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labor!$K$1</c:f>
              <c:strCache>
                <c:ptCount val="1"/>
                <c:pt idx="0">
                  <c:v>Индекс реальной заработной платы, %, г/г</c:v>
                </c:pt>
              </c:strCache>
            </c:strRef>
          </c:tx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labor!$A$158:$A$315</c:f>
              <c:numCache>
                <c:formatCode>mmm\-yy</c:formatCode>
                <c:ptCount val="158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  <c:pt idx="15">
                  <c:v>41365</c:v>
                </c:pt>
                <c:pt idx="16">
                  <c:v>41395</c:v>
                </c:pt>
                <c:pt idx="17">
                  <c:v>41426</c:v>
                </c:pt>
                <c:pt idx="18">
                  <c:v>41456</c:v>
                </c:pt>
                <c:pt idx="19">
                  <c:v>41487</c:v>
                </c:pt>
                <c:pt idx="20">
                  <c:v>41518</c:v>
                </c:pt>
                <c:pt idx="21">
                  <c:v>41548</c:v>
                </c:pt>
                <c:pt idx="22">
                  <c:v>41579</c:v>
                </c:pt>
                <c:pt idx="23">
                  <c:v>41609</c:v>
                </c:pt>
                <c:pt idx="24">
                  <c:v>41640</c:v>
                </c:pt>
                <c:pt idx="25">
                  <c:v>41671</c:v>
                </c:pt>
                <c:pt idx="26">
                  <c:v>41699</c:v>
                </c:pt>
                <c:pt idx="27">
                  <c:v>41730</c:v>
                </c:pt>
                <c:pt idx="28">
                  <c:v>41760</c:v>
                </c:pt>
                <c:pt idx="29">
                  <c:v>41791</c:v>
                </c:pt>
                <c:pt idx="30">
                  <c:v>41821</c:v>
                </c:pt>
                <c:pt idx="31">
                  <c:v>41852</c:v>
                </c:pt>
                <c:pt idx="32">
                  <c:v>41883</c:v>
                </c:pt>
                <c:pt idx="33">
                  <c:v>41913</c:v>
                </c:pt>
                <c:pt idx="34">
                  <c:v>41944</c:v>
                </c:pt>
                <c:pt idx="35">
                  <c:v>41974</c:v>
                </c:pt>
                <c:pt idx="36">
                  <c:v>42005</c:v>
                </c:pt>
                <c:pt idx="37">
                  <c:v>42036</c:v>
                </c:pt>
                <c:pt idx="38">
                  <c:v>42064</c:v>
                </c:pt>
                <c:pt idx="39">
                  <c:v>42095</c:v>
                </c:pt>
                <c:pt idx="40">
                  <c:v>42125</c:v>
                </c:pt>
                <c:pt idx="41">
                  <c:v>42156</c:v>
                </c:pt>
                <c:pt idx="42">
                  <c:v>42186</c:v>
                </c:pt>
                <c:pt idx="43">
                  <c:v>42217</c:v>
                </c:pt>
                <c:pt idx="44">
                  <c:v>42248</c:v>
                </c:pt>
                <c:pt idx="45">
                  <c:v>42278</c:v>
                </c:pt>
                <c:pt idx="46">
                  <c:v>42309</c:v>
                </c:pt>
                <c:pt idx="47">
                  <c:v>42339</c:v>
                </c:pt>
                <c:pt idx="48">
                  <c:v>42370</c:v>
                </c:pt>
                <c:pt idx="49">
                  <c:v>42401</c:v>
                </c:pt>
                <c:pt idx="50">
                  <c:v>42430</c:v>
                </c:pt>
                <c:pt idx="51">
                  <c:v>42461</c:v>
                </c:pt>
                <c:pt idx="52">
                  <c:v>42491</c:v>
                </c:pt>
                <c:pt idx="53">
                  <c:v>42522</c:v>
                </c:pt>
                <c:pt idx="54">
                  <c:v>42552</c:v>
                </c:pt>
                <c:pt idx="55">
                  <c:v>42583</c:v>
                </c:pt>
                <c:pt idx="56">
                  <c:v>42614</c:v>
                </c:pt>
                <c:pt idx="57">
                  <c:v>42644</c:v>
                </c:pt>
                <c:pt idx="58">
                  <c:v>42675</c:v>
                </c:pt>
                <c:pt idx="59">
                  <c:v>42705</c:v>
                </c:pt>
                <c:pt idx="60">
                  <c:v>42736</c:v>
                </c:pt>
                <c:pt idx="61">
                  <c:v>42767</c:v>
                </c:pt>
                <c:pt idx="62">
                  <c:v>42795</c:v>
                </c:pt>
                <c:pt idx="63">
                  <c:v>42826</c:v>
                </c:pt>
                <c:pt idx="64">
                  <c:v>42856</c:v>
                </c:pt>
                <c:pt idx="65">
                  <c:v>42887</c:v>
                </c:pt>
                <c:pt idx="66">
                  <c:v>42917</c:v>
                </c:pt>
                <c:pt idx="67">
                  <c:v>42948</c:v>
                </c:pt>
                <c:pt idx="68">
                  <c:v>42979</c:v>
                </c:pt>
                <c:pt idx="69">
                  <c:v>43009</c:v>
                </c:pt>
                <c:pt idx="70">
                  <c:v>43040</c:v>
                </c:pt>
                <c:pt idx="71">
                  <c:v>43070</c:v>
                </c:pt>
                <c:pt idx="72">
                  <c:v>43101</c:v>
                </c:pt>
                <c:pt idx="73">
                  <c:v>43132</c:v>
                </c:pt>
                <c:pt idx="74">
                  <c:v>43160</c:v>
                </c:pt>
                <c:pt idx="75">
                  <c:v>43191</c:v>
                </c:pt>
                <c:pt idx="76">
                  <c:v>43221</c:v>
                </c:pt>
                <c:pt idx="77">
                  <c:v>43252</c:v>
                </c:pt>
                <c:pt idx="78">
                  <c:v>43282</c:v>
                </c:pt>
                <c:pt idx="79">
                  <c:v>43313</c:v>
                </c:pt>
                <c:pt idx="80">
                  <c:v>43344</c:v>
                </c:pt>
                <c:pt idx="81">
                  <c:v>43374</c:v>
                </c:pt>
                <c:pt idx="82">
                  <c:v>43405</c:v>
                </c:pt>
                <c:pt idx="83">
                  <c:v>43435</c:v>
                </c:pt>
                <c:pt idx="84">
                  <c:v>43466</c:v>
                </c:pt>
                <c:pt idx="85">
                  <c:v>43497</c:v>
                </c:pt>
                <c:pt idx="86">
                  <c:v>43525</c:v>
                </c:pt>
                <c:pt idx="87">
                  <c:v>43556</c:v>
                </c:pt>
                <c:pt idx="88">
                  <c:v>43586</c:v>
                </c:pt>
                <c:pt idx="89">
                  <c:v>43617</c:v>
                </c:pt>
                <c:pt idx="90">
                  <c:v>43647</c:v>
                </c:pt>
                <c:pt idx="91">
                  <c:v>43678</c:v>
                </c:pt>
                <c:pt idx="92">
                  <c:v>43709</c:v>
                </c:pt>
                <c:pt idx="93">
                  <c:v>43739</c:v>
                </c:pt>
                <c:pt idx="94">
                  <c:v>43770</c:v>
                </c:pt>
                <c:pt idx="95">
                  <c:v>43800</c:v>
                </c:pt>
                <c:pt idx="96">
                  <c:v>43831</c:v>
                </c:pt>
                <c:pt idx="97">
                  <c:v>43862</c:v>
                </c:pt>
                <c:pt idx="98">
                  <c:v>43891</c:v>
                </c:pt>
                <c:pt idx="99">
                  <c:v>43922</c:v>
                </c:pt>
                <c:pt idx="100">
                  <c:v>43952</c:v>
                </c:pt>
                <c:pt idx="101">
                  <c:v>43983</c:v>
                </c:pt>
                <c:pt idx="102">
                  <c:v>44013</c:v>
                </c:pt>
                <c:pt idx="103">
                  <c:v>44044</c:v>
                </c:pt>
                <c:pt idx="104">
                  <c:v>44075</c:v>
                </c:pt>
                <c:pt idx="105">
                  <c:v>44105</c:v>
                </c:pt>
                <c:pt idx="106">
                  <c:v>44136</c:v>
                </c:pt>
                <c:pt idx="107">
                  <c:v>44166</c:v>
                </c:pt>
                <c:pt idx="108">
                  <c:v>44197</c:v>
                </c:pt>
                <c:pt idx="109">
                  <c:v>44228</c:v>
                </c:pt>
                <c:pt idx="110">
                  <c:v>44256</c:v>
                </c:pt>
                <c:pt idx="111">
                  <c:v>44287</c:v>
                </c:pt>
                <c:pt idx="112">
                  <c:v>44317</c:v>
                </c:pt>
                <c:pt idx="113">
                  <c:v>44348</c:v>
                </c:pt>
                <c:pt idx="114">
                  <c:v>44378</c:v>
                </c:pt>
                <c:pt idx="115">
                  <c:v>44409</c:v>
                </c:pt>
                <c:pt idx="116">
                  <c:v>44440</c:v>
                </c:pt>
                <c:pt idx="117">
                  <c:v>44470</c:v>
                </c:pt>
                <c:pt idx="118">
                  <c:v>44501</c:v>
                </c:pt>
                <c:pt idx="119">
                  <c:v>44531</c:v>
                </c:pt>
                <c:pt idx="120">
                  <c:v>44562</c:v>
                </c:pt>
                <c:pt idx="121">
                  <c:v>44593</c:v>
                </c:pt>
                <c:pt idx="122">
                  <c:v>44621</c:v>
                </c:pt>
                <c:pt idx="123">
                  <c:v>44652</c:v>
                </c:pt>
                <c:pt idx="124">
                  <c:v>44682</c:v>
                </c:pt>
                <c:pt idx="125">
                  <c:v>44713</c:v>
                </c:pt>
                <c:pt idx="126">
                  <c:v>44743</c:v>
                </c:pt>
                <c:pt idx="127">
                  <c:v>44774</c:v>
                </c:pt>
                <c:pt idx="128">
                  <c:v>44805</c:v>
                </c:pt>
                <c:pt idx="129">
                  <c:v>44835</c:v>
                </c:pt>
                <c:pt idx="130">
                  <c:v>44866</c:v>
                </c:pt>
                <c:pt idx="131">
                  <c:v>44896</c:v>
                </c:pt>
                <c:pt idx="132">
                  <c:v>44927</c:v>
                </c:pt>
                <c:pt idx="133">
                  <c:v>44958</c:v>
                </c:pt>
                <c:pt idx="134">
                  <c:v>44986</c:v>
                </c:pt>
                <c:pt idx="135">
                  <c:v>45017</c:v>
                </c:pt>
                <c:pt idx="136">
                  <c:v>45047</c:v>
                </c:pt>
                <c:pt idx="137">
                  <c:v>45078</c:v>
                </c:pt>
                <c:pt idx="138">
                  <c:v>45108</c:v>
                </c:pt>
                <c:pt idx="139">
                  <c:v>45139</c:v>
                </c:pt>
                <c:pt idx="140">
                  <c:v>45170</c:v>
                </c:pt>
                <c:pt idx="141">
                  <c:v>45200</c:v>
                </c:pt>
                <c:pt idx="142">
                  <c:v>45231</c:v>
                </c:pt>
                <c:pt idx="143">
                  <c:v>45261</c:v>
                </c:pt>
                <c:pt idx="144">
                  <c:v>45292</c:v>
                </c:pt>
                <c:pt idx="145">
                  <c:v>45323</c:v>
                </c:pt>
                <c:pt idx="146">
                  <c:v>45352</c:v>
                </c:pt>
                <c:pt idx="147">
                  <c:v>45383</c:v>
                </c:pt>
                <c:pt idx="148">
                  <c:v>45413</c:v>
                </c:pt>
                <c:pt idx="149">
                  <c:v>45444</c:v>
                </c:pt>
                <c:pt idx="150">
                  <c:v>45474</c:v>
                </c:pt>
                <c:pt idx="151">
                  <c:v>45505</c:v>
                </c:pt>
                <c:pt idx="152">
                  <c:v>45536</c:v>
                </c:pt>
                <c:pt idx="153">
                  <c:v>45566</c:v>
                </c:pt>
                <c:pt idx="154">
                  <c:v>45597</c:v>
                </c:pt>
                <c:pt idx="155">
                  <c:v>45627</c:v>
                </c:pt>
                <c:pt idx="156">
                  <c:v>45658</c:v>
                </c:pt>
                <c:pt idx="157">
                  <c:v>45689</c:v>
                </c:pt>
              </c:numCache>
            </c:numRef>
          </c:cat>
          <c:val>
            <c:numRef>
              <c:f>labor!$K$158:$K$315</c:f>
              <c:numCache>
                <c:formatCode>General</c:formatCode>
                <c:ptCount val="158"/>
                <c:pt idx="0">
                  <c:v>10.5</c:v>
                </c:pt>
                <c:pt idx="1">
                  <c:v>12.100000000000009</c:v>
                </c:pt>
                <c:pt idx="2">
                  <c:v>8.9999999999999716</c:v>
                </c:pt>
                <c:pt idx="3">
                  <c:v>11.099999999999994</c:v>
                </c:pt>
                <c:pt idx="4">
                  <c:v>12.400000000000006</c:v>
                </c:pt>
                <c:pt idx="5">
                  <c:v>10.200000000000003</c:v>
                </c:pt>
                <c:pt idx="6">
                  <c:v>8.0999999999999801</c:v>
                </c:pt>
                <c:pt idx="7">
                  <c:v>6</c:v>
                </c:pt>
                <c:pt idx="8">
                  <c:v>4.7000000000000028</c:v>
                </c:pt>
                <c:pt idx="9">
                  <c:v>7.0999999999999801</c:v>
                </c:pt>
                <c:pt idx="10">
                  <c:v>6.7000000000000028</c:v>
                </c:pt>
                <c:pt idx="11">
                  <c:v>5</c:v>
                </c:pt>
                <c:pt idx="12">
                  <c:v>5.4000000000000057</c:v>
                </c:pt>
                <c:pt idx="13">
                  <c:v>3.2999999999999972</c:v>
                </c:pt>
                <c:pt idx="14">
                  <c:v>5.0999999999999943</c:v>
                </c:pt>
                <c:pt idx="15">
                  <c:v>8.5000000000000142</c:v>
                </c:pt>
                <c:pt idx="16">
                  <c:v>4.7000000000000028</c:v>
                </c:pt>
                <c:pt idx="17">
                  <c:v>5.2999999999999972</c:v>
                </c:pt>
                <c:pt idx="18">
                  <c:v>6.4000000000000341</c:v>
                </c:pt>
                <c:pt idx="19">
                  <c:v>6.7999999999999972</c:v>
                </c:pt>
                <c:pt idx="20">
                  <c:v>6.2999999999999972</c:v>
                </c:pt>
                <c:pt idx="21">
                  <c:v>5.4000000000000199</c:v>
                </c:pt>
                <c:pt idx="22">
                  <c:v>4.0999999999999943</c:v>
                </c:pt>
                <c:pt idx="23">
                  <c:v>2.7000000000000028</c:v>
                </c:pt>
                <c:pt idx="24">
                  <c:v>5.2000000000000028</c:v>
                </c:pt>
                <c:pt idx="25">
                  <c:v>4.5999999999999801</c:v>
                </c:pt>
                <c:pt idx="26">
                  <c:v>3.7999999999999972</c:v>
                </c:pt>
                <c:pt idx="27">
                  <c:v>3.1999999999999886</c:v>
                </c:pt>
                <c:pt idx="28">
                  <c:v>2.0999999999999943</c:v>
                </c:pt>
                <c:pt idx="29">
                  <c:v>2.0999999999999943</c:v>
                </c:pt>
                <c:pt idx="30">
                  <c:v>1.4000000000000057</c:v>
                </c:pt>
                <c:pt idx="31">
                  <c:v>-1.2000000000000171</c:v>
                </c:pt>
                <c:pt idx="32">
                  <c:v>1.4999999999999716</c:v>
                </c:pt>
                <c:pt idx="33">
                  <c:v>0.5999999999999801</c:v>
                </c:pt>
                <c:pt idx="34">
                  <c:v>-1.1999999999999886</c:v>
                </c:pt>
                <c:pt idx="35">
                  <c:v>-3.9999999999999858</c:v>
                </c:pt>
                <c:pt idx="36">
                  <c:v>-8.4000000000000057</c:v>
                </c:pt>
                <c:pt idx="37">
                  <c:v>-7.4000000000000199</c:v>
                </c:pt>
                <c:pt idx="38">
                  <c:v>-10.59999999999998</c:v>
                </c:pt>
                <c:pt idx="39">
                  <c:v>-9.5999999999999943</c:v>
                </c:pt>
                <c:pt idx="40">
                  <c:v>-7.4000000000000057</c:v>
                </c:pt>
                <c:pt idx="41">
                  <c:v>-8.5999999999999943</c:v>
                </c:pt>
                <c:pt idx="42">
                  <c:v>-9.1999999999999886</c:v>
                </c:pt>
                <c:pt idx="43">
                  <c:v>-9</c:v>
                </c:pt>
                <c:pt idx="44">
                  <c:v>-10.400000000000006</c:v>
                </c:pt>
                <c:pt idx="45">
                  <c:v>-10.499999999999986</c:v>
                </c:pt>
                <c:pt idx="46">
                  <c:v>-10.40000000000002</c:v>
                </c:pt>
                <c:pt idx="47">
                  <c:v>-8.4000000000000057</c:v>
                </c:pt>
                <c:pt idx="48">
                  <c:v>-3.6000000000000085</c:v>
                </c:pt>
                <c:pt idx="49">
                  <c:v>0.59999999999999432</c:v>
                </c:pt>
                <c:pt idx="50">
                  <c:v>1.4999999999999858</c:v>
                </c:pt>
                <c:pt idx="51">
                  <c:v>-1.0999999999999801</c:v>
                </c:pt>
                <c:pt idx="52">
                  <c:v>0.99999999999998579</c:v>
                </c:pt>
                <c:pt idx="53">
                  <c:v>1.1000000000000085</c:v>
                </c:pt>
                <c:pt idx="54">
                  <c:v>-1.2999999999999829</c:v>
                </c:pt>
                <c:pt idx="55">
                  <c:v>2.6999999999999886</c:v>
                </c:pt>
                <c:pt idx="56">
                  <c:v>1.8999999999999915</c:v>
                </c:pt>
                <c:pt idx="57">
                  <c:v>0.40000000000000568</c:v>
                </c:pt>
                <c:pt idx="58">
                  <c:v>2.1000000000000227</c:v>
                </c:pt>
                <c:pt idx="59">
                  <c:v>2.7999999999999972</c:v>
                </c:pt>
                <c:pt idx="60">
                  <c:v>1.0000000000000142</c:v>
                </c:pt>
                <c:pt idx="61">
                  <c:v>0.79999999999999716</c:v>
                </c:pt>
                <c:pt idx="62">
                  <c:v>3.0999999999999943</c:v>
                </c:pt>
                <c:pt idx="63">
                  <c:v>3.7999999999999972</c:v>
                </c:pt>
                <c:pt idx="64">
                  <c:v>2.7000000000000028</c:v>
                </c:pt>
                <c:pt idx="65">
                  <c:v>3.7999999999999829</c:v>
                </c:pt>
                <c:pt idx="66">
                  <c:v>3</c:v>
                </c:pt>
                <c:pt idx="67">
                  <c:v>2.2999999999999972</c:v>
                </c:pt>
                <c:pt idx="68">
                  <c:v>4.2999999999999972</c:v>
                </c:pt>
                <c:pt idx="69">
                  <c:v>5.4000000000000199</c:v>
                </c:pt>
                <c:pt idx="70">
                  <c:v>5.7999999999999972</c:v>
                </c:pt>
                <c:pt idx="71">
                  <c:v>6.2000000000000028</c:v>
                </c:pt>
                <c:pt idx="72">
                  <c:v>11.000000000000014</c:v>
                </c:pt>
                <c:pt idx="73">
                  <c:v>10.5</c:v>
                </c:pt>
                <c:pt idx="74">
                  <c:v>8.7000000000000028</c:v>
                </c:pt>
                <c:pt idx="75">
                  <c:v>7.5999999999999943</c:v>
                </c:pt>
                <c:pt idx="76">
                  <c:v>7.5999999999999801</c:v>
                </c:pt>
                <c:pt idx="77">
                  <c:v>7.2000000000000028</c:v>
                </c:pt>
                <c:pt idx="78">
                  <c:v>7.4999999999999858</c:v>
                </c:pt>
                <c:pt idx="79">
                  <c:v>6.7999999999999972</c:v>
                </c:pt>
                <c:pt idx="80">
                  <c:v>4.9000000000000057</c:v>
                </c:pt>
                <c:pt idx="81">
                  <c:v>5.1999999999999886</c:v>
                </c:pt>
                <c:pt idx="82">
                  <c:v>4.1999999999999886</c:v>
                </c:pt>
                <c:pt idx="83">
                  <c:v>2.9000000000000057</c:v>
                </c:pt>
                <c:pt idx="84">
                  <c:v>1.0999999999999943</c:v>
                </c:pt>
                <c:pt idx="85">
                  <c:v>0</c:v>
                </c:pt>
                <c:pt idx="86">
                  <c:v>2.3000000000000114</c:v>
                </c:pt>
                <c:pt idx="87">
                  <c:v>3.1000000000000085</c:v>
                </c:pt>
                <c:pt idx="88">
                  <c:v>1.5999999999999801</c:v>
                </c:pt>
                <c:pt idx="89">
                  <c:v>2.9000000000000057</c:v>
                </c:pt>
                <c:pt idx="90">
                  <c:v>3</c:v>
                </c:pt>
                <c:pt idx="91">
                  <c:v>2.4000000000000057</c:v>
                </c:pt>
                <c:pt idx="92">
                  <c:v>3.0999999999999943</c:v>
                </c:pt>
                <c:pt idx="93">
                  <c:v>3.8000000000000114</c:v>
                </c:pt>
                <c:pt idx="94">
                  <c:v>2.7000000000000028</c:v>
                </c:pt>
                <c:pt idx="95">
                  <c:v>6.9000000000000057</c:v>
                </c:pt>
                <c:pt idx="96">
                  <c:v>6.5</c:v>
                </c:pt>
                <c:pt idx="97">
                  <c:v>5.7000000000000171</c:v>
                </c:pt>
                <c:pt idx="98">
                  <c:v>5.9000000000000057</c:v>
                </c:pt>
                <c:pt idx="99">
                  <c:v>-2</c:v>
                </c:pt>
                <c:pt idx="100">
                  <c:v>0.99999999999998579</c:v>
                </c:pt>
                <c:pt idx="101">
                  <c:v>0.5999999999999801</c:v>
                </c:pt>
                <c:pt idx="102">
                  <c:v>2.8999999999999915</c:v>
                </c:pt>
                <c:pt idx="103">
                  <c:v>9.9999999999994316E-2</c:v>
                </c:pt>
                <c:pt idx="104">
                  <c:v>2.2000000000000028</c:v>
                </c:pt>
                <c:pt idx="105">
                  <c:v>0.5</c:v>
                </c:pt>
                <c:pt idx="106">
                  <c:v>0.19999999999998863</c:v>
                </c:pt>
                <c:pt idx="107">
                  <c:v>4.5999999999999801</c:v>
                </c:pt>
                <c:pt idx="108">
                  <c:v>9.9999999999994316E-2</c:v>
                </c:pt>
                <c:pt idx="109">
                  <c:v>2</c:v>
                </c:pt>
                <c:pt idx="110">
                  <c:v>1.8000000000000114</c:v>
                </c:pt>
                <c:pt idx="111">
                  <c:v>7.7999999999999829</c:v>
                </c:pt>
                <c:pt idx="112">
                  <c:v>3.3000000000000256</c:v>
                </c:pt>
                <c:pt idx="113">
                  <c:v>4.9000000000000199</c:v>
                </c:pt>
                <c:pt idx="114">
                  <c:v>2.2000000000000313</c:v>
                </c:pt>
                <c:pt idx="115">
                  <c:v>1.4999999999999858</c:v>
                </c:pt>
                <c:pt idx="116">
                  <c:v>2</c:v>
                </c:pt>
                <c:pt idx="117">
                  <c:v>0.59999999999999432</c:v>
                </c:pt>
                <c:pt idx="118">
                  <c:v>3.4000000000000057</c:v>
                </c:pt>
                <c:pt idx="119">
                  <c:v>3.5999999999999943</c:v>
                </c:pt>
                <c:pt idx="120">
                  <c:v>1.8999999999999915</c:v>
                </c:pt>
                <c:pt idx="121">
                  <c:v>2.5999999999999943</c:v>
                </c:pt>
                <c:pt idx="122">
                  <c:v>3.5999999999999659</c:v>
                </c:pt>
                <c:pt idx="123">
                  <c:v>-7.2000000000000171</c:v>
                </c:pt>
                <c:pt idx="124">
                  <c:v>-6.0999999999999943</c:v>
                </c:pt>
                <c:pt idx="125">
                  <c:v>-3.2000000000000028</c:v>
                </c:pt>
                <c:pt idx="126">
                  <c:v>-3.2000000000000028</c:v>
                </c:pt>
                <c:pt idx="127">
                  <c:v>-1.2000000000000028</c:v>
                </c:pt>
                <c:pt idx="128">
                  <c:v>-1.4000000000000057</c:v>
                </c:pt>
                <c:pt idx="129">
                  <c:v>0.40000000000000568</c:v>
                </c:pt>
                <c:pt idx="130">
                  <c:v>0.29999999999999716</c:v>
                </c:pt>
                <c:pt idx="131">
                  <c:v>0.60000000000000853</c:v>
                </c:pt>
                <c:pt idx="132">
                  <c:v>0.60000000000000853</c:v>
                </c:pt>
                <c:pt idx="133">
                  <c:v>2.0000000000000142</c:v>
                </c:pt>
                <c:pt idx="134">
                  <c:v>2.7000000000000313</c:v>
                </c:pt>
                <c:pt idx="135">
                  <c:v>10.399999999999991</c:v>
                </c:pt>
                <c:pt idx="136">
                  <c:v>13.299999999999983</c:v>
                </c:pt>
                <c:pt idx="137">
                  <c:v>10.500000000000014</c:v>
                </c:pt>
                <c:pt idx="138">
                  <c:v>9.2000000000000028</c:v>
                </c:pt>
                <c:pt idx="139">
                  <c:v>9.5</c:v>
                </c:pt>
                <c:pt idx="140">
                  <c:v>7.2000000000000028</c:v>
                </c:pt>
                <c:pt idx="141">
                  <c:v>9.9000000000000199</c:v>
                </c:pt>
                <c:pt idx="142">
                  <c:v>7.2000000000000028</c:v>
                </c:pt>
                <c:pt idx="143">
                  <c:v>8.5</c:v>
                </c:pt>
                <c:pt idx="144">
                  <c:v>8.5</c:v>
                </c:pt>
                <c:pt idx="145">
                  <c:v>10.799999999999983</c:v>
                </c:pt>
                <c:pt idx="146">
                  <c:v>12.899999999999991</c:v>
                </c:pt>
                <c:pt idx="147">
                  <c:v>8.5</c:v>
                </c:pt>
                <c:pt idx="148">
                  <c:v>8.7999999999999829</c:v>
                </c:pt>
                <c:pt idx="149">
                  <c:v>6.2000000000000028</c:v>
                </c:pt>
                <c:pt idx="150">
                  <c:v>8.1000000000000085</c:v>
                </c:pt>
                <c:pt idx="151">
                  <c:v>7.7000000000000028</c:v>
                </c:pt>
                <c:pt idx="152">
                  <c:v>8.4000000000000199</c:v>
                </c:pt>
                <c:pt idx="153">
                  <c:v>7.2000000000000028</c:v>
                </c:pt>
                <c:pt idx="154">
                  <c:v>7.3000000000000256</c:v>
                </c:pt>
                <c:pt idx="155">
                  <c:v>11.300000000000011</c:v>
                </c:pt>
                <c:pt idx="156">
                  <c:v>6.5</c:v>
                </c:pt>
                <c:pt idx="157">
                  <c:v>6.2999999999999972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6E-904B-BC13-6B4E4967B140}"/>
            </c:ext>
          </c:extLst>
        </c:ser>
        <c:ser>
          <c:idx val="1"/>
          <c:order val="1"/>
          <c:tx>
            <c:strRef>
              <c:f>labor!$L$1</c:f>
              <c:strCache>
                <c:ptCount val="1"/>
                <c:pt idx="0">
                  <c:v>Индекс потребительского спроса, %, г/г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labor!$A$158:$A$315</c:f>
              <c:numCache>
                <c:formatCode>mmm\-yy</c:formatCode>
                <c:ptCount val="158"/>
                <c:pt idx="0">
                  <c:v>40909</c:v>
                </c:pt>
                <c:pt idx="1">
                  <c:v>40940</c:v>
                </c:pt>
                <c:pt idx="2">
                  <c:v>40969</c:v>
                </c:pt>
                <c:pt idx="3">
                  <c:v>41000</c:v>
                </c:pt>
                <c:pt idx="4">
                  <c:v>41030</c:v>
                </c:pt>
                <c:pt idx="5">
                  <c:v>41061</c:v>
                </c:pt>
                <c:pt idx="6">
                  <c:v>41091</c:v>
                </c:pt>
                <c:pt idx="7">
                  <c:v>41122</c:v>
                </c:pt>
                <c:pt idx="8">
                  <c:v>41153</c:v>
                </c:pt>
                <c:pt idx="9">
                  <c:v>41183</c:v>
                </c:pt>
                <c:pt idx="10">
                  <c:v>41214</c:v>
                </c:pt>
                <c:pt idx="11">
                  <c:v>41244</c:v>
                </c:pt>
                <c:pt idx="12">
                  <c:v>41275</c:v>
                </c:pt>
                <c:pt idx="13">
                  <c:v>41306</c:v>
                </c:pt>
                <c:pt idx="14">
                  <c:v>41334</c:v>
                </c:pt>
                <c:pt idx="15">
                  <c:v>41365</c:v>
                </c:pt>
                <c:pt idx="16">
                  <c:v>41395</c:v>
                </c:pt>
                <c:pt idx="17">
                  <c:v>41426</c:v>
                </c:pt>
                <c:pt idx="18">
                  <c:v>41456</c:v>
                </c:pt>
                <c:pt idx="19">
                  <c:v>41487</c:v>
                </c:pt>
                <c:pt idx="20">
                  <c:v>41518</c:v>
                </c:pt>
                <c:pt idx="21">
                  <c:v>41548</c:v>
                </c:pt>
                <c:pt idx="22">
                  <c:v>41579</c:v>
                </c:pt>
                <c:pt idx="23">
                  <c:v>41609</c:v>
                </c:pt>
                <c:pt idx="24">
                  <c:v>41640</c:v>
                </c:pt>
                <c:pt idx="25">
                  <c:v>41671</c:v>
                </c:pt>
                <c:pt idx="26">
                  <c:v>41699</c:v>
                </c:pt>
                <c:pt idx="27">
                  <c:v>41730</c:v>
                </c:pt>
                <c:pt idx="28">
                  <c:v>41760</c:v>
                </c:pt>
                <c:pt idx="29">
                  <c:v>41791</c:v>
                </c:pt>
                <c:pt idx="30">
                  <c:v>41821</c:v>
                </c:pt>
                <c:pt idx="31">
                  <c:v>41852</c:v>
                </c:pt>
                <c:pt idx="32">
                  <c:v>41883</c:v>
                </c:pt>
                <c:pt idx="33">
                  <c:v>41913</c:v>
                </c:pt>
                <c:pt idx="34">
                  <c:v>41944</c:v>
                </c:pt>
                <c:pt idx="35">
                  <c:v>41974</c:v>
                </c:pt>
                <c:pt idx="36">
                  <c:v>42005</c:v>
                </c:pt>
                <c:pt idx="37">
                  <c:v>42036</c:v>
                </c:pt>
                <c:pt idx="38">
                  <c:v>42064</c:v>
                </c:pt>
                <c:pt idx="39">
                  <c:v>42095</c:v>
                </c:pt>
                <c:pt idx="40">
                  <c:v>42125</c:v>
                </c:pt>
                <c:pt idx="41">
                  <c:v>42156</c:v>
                </c:pt>
                <c:pt idx="42">
                  <c:v>42186</c:v>
                </c:pt>
                <c:pt idx="43">
                  <c:v>42217</c:v>
                </c:pt>
                <c:pt idx="44">
                  <c:v>42248</c:v>
                </c:pt>
                <c:pt idx="45">
                  <c:v>42278</c:v>
                </c:pt>
                <c:pt idx="46">
                  <c:v>42309</c:v>
                </c:pt>
                <c:pt idx="47">
                  <c:v>42339</c:v>
                </c:pt>
                <c:pt idx="48">
                  <c:v>42370</c:v>
                </c:pt>
                <c:pt idx="49">
                  <c:v>42401</c:v>
                </c:pt>
                <c:pt idx="50">
                  <c:v>42430</c:v>
                </c:pt>
                <c:pt idx="51">
                  <c:v>42461</c:v>
                </c:pt>
                <c:pt idx="52">
                  <c:v>42491</c:v>
                </c:pt>
                <c:pt idx="53">
                  <c:v>42522</c:v>
                </c:pt>
                <c:pt idx="54">
                  <c:v>42552</c:v>
                </c:pt>
                <c:pt idx="55">
                  <c:v>42583</c:v>
                </c:pt>
                <c:pt idx="56">
                  <c:v>42614</c:v>
                </c:pt>
                <c:pt idx="57">
                  <c:v>42644</c:v>
                </c:pt>
                <c:pt idx="58">
                  <c:v>42675</c:v>
                </c:pt>
                <c:pt idx="59">
                  <c:v>42705</c:v>
                </c:pt>
                <c:pt idx="60">
                  <c:v>42736</c:v>
                </c:pt>
                <c:pt idx="61">
                  <c:v>42767</c:v>
                </c:pt>
                <c:pt idx="62">
                  <c:v>42795</c:v>
                </c:pt>
                <c:pt idx="63">
                  <c:v>42826</c:v>
                </c:pt>
                <c:pt idx="64">
                  <c:v>42856</c:v>
                </c:pt>
                <c:pt idx="65">
                  <c:v>42887</c:v>
                </c:pt>
                <c:pt idx="66">
                  <c:v>42917</c:v>
                </c:pt>
                <c:pt idx="67">
                  <c:v>42948</c:v>
                </c:pt>
                <c:pt idx="68">
                  <c:v>42979</c:v>
                </c:pt>
                <c:pt idx="69">
                  <c:v>43009</c:v>
                </c:pt>
                <c:pt idx="70">
                  <c:v>43040</c:v>
                </c:pt>
                <c:pt idx="71">
                  <c:v>43070</c:v>
                </c:pt>
                <c:pt idx="72">
                  <c:v>43101</c:v>
                </c:pt>
                <c:pt idx="73">
                  <c:v>43132</c:v>
                </c:pt>
                <c:pt idx="74">
                  <c:v>43160</c:v>
                </c:pt>
                <c:pt idx="75">
                  <c:v>43191</c:v>
                </c:pt>
                <c:pt idx="76">
                  <c:v>43221</c:v>
                </c:pt>
                <c:pt idx="77">
                  <c:v>43252</c:v>
                </c:pt>
                <c:pt idx="78">
                  <c:v>43282</c:v>
                </c:pt>
                <c:pt idx="79">
                  <c:v>43313</c:v>
                </c:pt>
                <c:pt idx="80">
                  <c:v>43344</c:v>
                </c:pt>
                <c:pt idx="81">
                  <c:v>43374</c:v>
                </c:pt>
                <c:pt idx="82">
                  <c:v>43405</c:v>
                </c:pt>
                <c:pt idx="83">
                  <c:v>43435</c:v>
                </c:pt>
                <c:pt idx="84">
                  <c:v>43466</c:v>
                </c:pt>
                <c:pt idx="85">
                  <c:v>43497</c:v>
                </c:pt>
                <c:pt idx="86">
                  <c:v>43525</c:v>
                </c:pt>
                <c:pt idx="87">
                  <c:v>43556</c:v>
                </c:pt>
                <c:pt idx="88">
                  <c:v>43586</c:v>
                </c:pt>
                <c:pt idx="89">
                  <c:v>43617</c:v>
                </c:pt>
                <c:pt idx="90">
                  <c:v>43647</c:v>
                </c:pt>
                <c:pt idx="91">
                  <c:v>43678</c:v>
                </c:pt>
                <c:pt idx="92">
                  <c:v>43709</c:v>
                </c:pt>
                <c:pt idx="93">
                  <c:v>43739</c:v>
                </c:pt>
                <c:pt idx="94">
                  <c:v>43770</c:v>
                </c:pt>
                <c:pt idx="95">
                  <c:v>43800</c:v>
                </c:pt>
                <c:pt idx="96">
                  <c:v>43831</c:v>
                </c:pt>
                <c:pt idx="97">
                  <c:v>43862</c:v>
                </c:pt>
                <c:pt idx="98">
                  <c:v>43891</c:v>
                </c:pt>
                <c:pt idx="99">
                  <c:v>43922</c:v>
                </c:pt>
                <c:pt idx="100">
                  <c:v>43952</c:v>
                </c:pt>
                <c:pt idx="101">
                  <c:v>43983</c:v>
                </c:pt>
                <c:pt idx="102">
                  <c:v>44013</c:v>
                </c:pt>
                <c:pt idx="103">
                  <c:v>44044</c:v>
                </c:pt>
                <c:pt idx="104">
                  <c:v>44075</c:v>
                </c:pt>
                <c:pt idx="105">
                  <c:v>44105</c:v>
                </c:pt>
                <c:pt idx="106">
                  <c:v>44136</c:v>
                </c:pt>
                <c:pt idx="107">
                  <c:v>44166</c:v>
                </c:pt>
                <c:pt idx="108">
                  <c:v>44197</c:v>
                </c:pt>
                <c:pt idx="109">
                  <c:v>44228</c:v>
                </c:pt>
                <c:pt idx="110">
                  <c:v>44256</c:v>
                </c:pt>
                <c:pt idx="111">
                  <c:v>44287</c:v>
                </c:pt>
                <c:pt idx="112">
                  <c:v>44317</c:v>
                </c:pt>
                <c:pt idx="113">
                  <c:v>44348</c:v>
                </c:pt>
                <c:pt idx="114">
                  <c:v>44378</c:v>
                </c:pt>
                <c:pt idx="115">
                  <c:v>44409</c:v>
                </c:pt>
                <c:pt idx="116">
                  <c:v>44440</c:v>
                </c:pt>
                <c:pt idx="117">
                  <c:v>44470</c:v>
                </c:pt>
                <c:pt idx="118">
                  <c:v>44501</c:v>
                </c:pt>
                <c:pt idx="119">
                  <c:v>44531</c:v>
                </c:pt>
                <c:pt idx="120">
                  <c:v>44562</c:v>
                </c:pt>
                <c:pt idx="121">
                  <c:v>44593</c:v>
                </c:pt>
                <c:pt idx="122">
                  <c:v>44621</c:v>
                </c:pt>
                <c:pt idx="123">
                  <c:v>44652</c:v>
                </c:pt>
                <c:pt idx="124">
                  <c:v>44682</c:v>
                </c:pt>
                <c:pt idx="125">
                  <c:v>44713</c:v>
                </c:pt>
                <c:pt idx="126">
                  <c:v>44743</c:v>
                </c:pt>
                <c:pt idx="127">
                  <c:v>44774</c:v>
                </c:pt>
                <c:pt idx="128">
                  <c:v>44805</c:v>
                </c:pt>
                <c:pt idx="129">
                  <c:v>44835</c:v>
                </c:pt>
                <c:pt idx="130">
                  <c:v>44866</c:v>
                </c:pt>
                <c:pt idx="131">
                  <c:v>44896</c:v>
                </c:pt>
                <c:pt idx="132">
                  <c:v>44927</c:v>
                </c:pt>
                <c:pt idx="133">
                  <c:v>44958</c:v>
                </c:pt>
                <c:pt idx="134">
                  <c:v>44986</c:v>
                </c:pt>
                <c:pt idx="135">
                  <c:v>45017</c:v>
                </c:pt>
                <c:pt idx="136">
                  <c:v>45047</c:v>
                </c:pt>
                <c:pt idx="137">
                  <c:v>45078</c:v>
                </c:pt>
                <c:pt idx="138">
                  <c:v>45108</c:v>
                </c:pt>
                <c:pt idx="139">
                  <c:v>45139</c:v>
                </c:pt>
                <c:pt idx="140">
                  <c:v>45170</c:v>
                </c:pt>
                <c:pt idx="141">
                  <c:v>45200</c:v>
                </c:pt>
                <c:pt idx="142">
                  <c:v>45231</c:v>
                </c:pt>
                <c:pt idx="143">
                  <c:v>45261</c:v>
                </c:pt>
                <c:pt idx="144">
                  <c:v>45292</c:v>
                </c:pt>
                <c:pt idx="145">
                  <c:v>45323</c:v>
                </c:pt>
                <c:pt idx="146">
                  <c:v>45352</c:v>
                </c:pt>
                <c:pt idx="147">
                  <c:v>45383</c:v>
                </c:pt>
                <c:pt idx="148">
                  <c:v>45413</c:v>
                </c:pt>
                <c:pt idx="149">
                  <c:v>45444</c:v>
                </c:pt>
                <c:pt idx="150">
                  <c:v>45474</c:v>
                </c:pt>
                <c:pt idx="151">
                  <c:v>45505</c:v>
                </c:pt>
                <c:pt idx="152">
                  <c:v>45536</c:v>
                </c:pt>
                <c:pt idx="153">
                  <c:v>45566</c:v>
                </c:pt>
                <c:pt idx="154">
                  <c:v>45597</c:v>
                </c:pt>
                <c:pt idx="155">
                  <c:v>45627</c:v>
                </c:pt>
                <c:pt idx="156">
                  <c:v>45658</c:v>
                </c:pt>
                <c:pt idx="157">
                  <c:v>45689</c:v>
                </c:pt>
              </c:numCache>
            </c:numRef>
          </c:cat>
          <c:val>
            <c:numRef>
              <c:f>labor!$L$158:$L$315</c:f>
              <c:numCache>
                <c:formatCode>0.0</c:formatCode>
                <c:ptCount val="158"/>
                <c:pt idx="0">
                  <c:v>6.6095988530040728</c:v>
                </c:pt>
                <c:pt idx="1">
                  <c:v>7.790269777736043</c:v>
                </c:pt>
                <c:pt idx="2">
                  <c:v>6.9449537857326646</c:v>
                </c:pt>
                <c:pt idx="3">
                  <c:v>6.0200370269600256</c:v>
                </c:pt>
                <c:pt idx="4">
                  <c:v>6.4658303672629103</c:v>
                </c:pt>
                <c:pt idx="5">
                  <c:v>6.5700898049505838</c:v>
                </c:pt>
                <c:pt idx="6">
                  <c:v>5.4627382681992316</c:v>
                </c:pt>
                <c:pt idx="7">
                  <c:v>4.4894543309691386</c:v>
                </c:pt>
                <c:pt idx="8">
                  <c:v>4.6572947904539461</c:v>
                </c:pt>
                <c:pt idx="9">
                  <c:v>4.6165746634025169</c:v>
                </c:pt>
                <c:pt idx="10">
                  <c:v>4.7728870938764629</c:v>
                </c:pt>
                <c:pt idx="11">
                  <c:v>4.6069809783150504</c:v>
                </c:pt>
                <c:pt idx="12">
                  <c:v>4.5557475576024586</c:v>
                </c:pt>
                <c:pt idx="13">
                  <c:v>3.0103858102454524</c:v>
                </c:pt>
                <c:pt idx="14">
                  <c:v>3.6360093555569506</c:v>
                </c:pt>
                <c:pt idx="15">
                  <c:v>3.9634427109272252</c:v>
                </c:pt>
                <c:pt idx="16">
                  <c:v>2.847071188825737</c:v>
                </c:pt>
                <c:pt idx="17">
                  <c:v>2.9426621335629051</c:v>
                </c:pt>
                <c:pt idx="18">
                  <c:v>4.0148861863241478</c:v>
                </c:pt>
                <c:pt idx="19">
                  <c:v>4.1710974134028618</c:v>
                </c:pt>
                <c:pt idx="20">
                  <c:v>3.1573023852599391</c:v>
                </c:pt>
                <c:pt idx="21">
                  <c:v>3.1099684325514971</c:v>
                </c:pt>
                <c:pt idx="22">
                  <c:v>3.3445545055641759</c:v>
                </c:pt>
                <c:pt idx="23">
                  <c:v>2.727567661893886</c:v>
                </c:pt>
                <c:pt idx="24">
                  <c:v>2.5853851369099061</c:v>
                </c:pt>
                <c:pt idx="25">
                  <c:v>3.3996436402833154</c:v>
                </c:pt>
                <c:pt idx="26">
                  <c:v>3.730123456076285</c:v>
                </c:pt>
                <c:pt idx="27">
                  <c:v>2.4335809862962634</c:v>
                </c:pt>
                <c:pt idx="28">
                  <c:v>2.0047341469029476</c:v>
                </c:pt>
                <c:pt idx="29">
                  <c:v>1.0754229816081136</c:v>
                </c:pt>
                <c:pt idx="30">
                  <c:v>1.3875518785276029</c:v>
                </c:pt>
                <c:pt idx="31">
                  <c:v>1.4879208215030104</c:v>
                </c:pt>
                <c:pt idx="32">
                  <c:v>1.9134162974278155</c:v>
                </c:pt>
                <c:pt idx="33">
                  <c:v>1.6081407128239107</c:v>
                </c:pt>
                <c:pt idx="34">
                  <c:v>1.6753227403346926</c:v>
                </c:pt>
                <c:pt idx="35">
                  <c:v>4.4866507556432964</c:v>
                </c:pt>
                <c:pt idx="36">
                  <c:v>-3.318955463933861</c:v>
                </c:pt>
                <c:pt idx="37">
                  <c:v>-6.0613709704739875</c:v>
                </c:pt>
                <c:pt idx="38">
                  <c:v>-7.2021078251782598</c:v>
                </c:pt>
                <c:pt idx="39">
                  <c:v>-8.2729870982248741</c:v>
                </c:pt>
                <c:pt idx="40">
                  <c:v>-8.1312742883480098</c:v>
                </c:pt>
                <c:pt idx="41">
                  <c:v>-7.933197846146129</c:v>
                </c:pt>
                <c:pt idx="42">
                  <c:v>-7.9992367133000783</c:v>
                </c:pt>
                <c:pt idx="43">
                  <c:v>-8.0709719739221697</c:v>
                </c:pt>
                <c:pt idx="44">
                  <c:v>-8.8079169137063644</c:v>
                </c:pt>
                <c:pt idx="45">
                  <c:v>-9.2549443588879967</c:v>
                </c:pt>
                <c:pt idx="46">
                  <c:v>-10.133476971467147</c:v>
                </c:pt>
                <c:pt idx="47">
                  <c:v>-12.042354232355592</c:v>
                </c:pt>
                <c:pt idx="48">
                  <c:v>-5.4854582583133293</c:v>
                </c:pt>
                <c:pt idx="49">
                  <c:v>-2.8327961228503824</c:v>
                </c:pt>
                <c:pt idx="50">
                  <c:v>-4.1833325056620083</c:v>
                </c:pt>
                <c:pt idx="51">
                  <c:v>-3.3804426386121662</c:v>
                </c:pt>
                <c:pt idx="52">
                  <c:v>-3.9048310730091202</c:v>
                </c:pt>
                <c:pt idx="53">
                  <c:v>-4.0905864378670316</c:v>
                </c:pt>
                <c:pt idx="54">
                  <c:v>-4.8921524905657208</c:v>
                </c:pt>
                <c:pt idx="55">
                  <c:v>-2.32628940792371</c:v>
                </c:pt>
                <c:pt idx="56">
                  <c:v>-2.9372018762884835</c:v>
                </c:pt>
                <c:pt idx="57">
                  <c:v>-3.8311335166405485</c:v>
                </c:pt>
                <c:pt idx="58">
                  <c:v>-3.2468138607157329</c:v>
                </c:pt>
                <c:pt idx="59">
                  <c:v>-4.5402586332442212</c:v>
                </c:pt>
                <c:pt idx="60">
                  <c:v>-0.80144368844415226</c:v>
                </c:pt>
                <c:pt idx="61">
                  <c:v>-2.5397270863989831</c:v>
                </c:pt>
                <c:pt idx="62">
                  <c:v>3.4848534223939964E-2</c:v>
                </c:pt>
                <c:pt idx="63">
                  <c:v>9.968858676181469E-2</c:v>
                </c:pt>
                <c:pt idx="64">
                  <c:v>1.1161521131852936</c:v>
                </c:pt>
                <c:pt idx="65">
                  <c:v>1.3468532453208866</c:v>
                </c:pt>
                <c:pt idx="66">
                  <c:v>2.3387541046425468</c:v>
                </c:pt>
                <c:pt idx="67">
                  <c:v>0.29807751582301023</c:v>
                </c:pt>
                <c:pt idx="68">
                  <c:v>2.4888447303525254</c:v>
                </c:pt>
                <c:pt idx="69">
                  <c:v>2.9122514066663285</c:v>
                </c:pt>
                <c:pt idx="70">
                  <c:v>2.4281175455894015</c:v>
                </c:pt>
                <c:pt idx="71">
                  <c:v>2.9274157698337291</c:v>
                </c:pt>
                <c:pt idx="72">
                  <c:v>3.5206311249441455</c:v>
                </c:pt>
                <c:pt idx="73">
                  <c:v>2.5511073841930028</c:v>
                </c:pt>
                <c:pt idx="74">
                  <c:v>3.1239422982726666</c:v>
                </c:pt>
                <c:pt idx="75">
                  <c:v>3.7596383675916059</c:v>
                </c:pt>
                <c:pt idx="76">
                  <c:v>3.3944837896651734</c:v>
                </c:pt>
                <c:pt idx="77">
                  <c:v>4.1443273799481091</c:v>
                </c:pt>
                <c:pt idx="78">
                  <c:v>3.6970932990349326</c:v>
                </c:pt>
                <c:pt idx="79">
                  <c:v>3.6850874316954929</c:v>
                </c:pt>
                <c:pt idx="80">
                  <c:v>3.0243590027626084</c:v>
                </c:pt>
                <c:pt idx="81">
                  <c:v>2.7009047395254413</c:v>
                </c:pt>
                <c:pt idx="82">
                  <c:v>3.6225493541175524</c:v>
                </c:pt>
                <c:pt idx="83">
                  <c:v>2.9772803812227409</c:v>
                </c:pt>
                <c:pt idx="84">
                  <c:v>1.9753876055738857</c:v>
                </c:pt>
                <c:pt idx="85">
                  <c:v>2.59031676603081</c:v>
                </c:pt>
                <c:pt idx="86">
                  <c:v>2.471210276995464</c:v>
                </c:pt>
                <c:pt idx="87">
                  <c:v>2.1485393201340628</c:v>
                </c:pt>
                <c:pt idx="88">
                  <c:v>1.9333696880988356</c:v>
                </c:pt>
                <c:pt idx="89">
                  <c:v>1.6249854345486483</c:v>
                </c:pt>
                <c:pt idx="90">
                  <c:v>1.4792663112845617</c:v>
                </c:pt>
                <c:pt idx="91">
                  <c:v>1.365719899869859</c:v>
                </c:pt>
                <c:pt idx="92">
                  <c:v>1.3889031119603601</c:v>
                </c:pt>
                <c:pt idx="93">
                  <c:v>2.1346263065712776</c:v>
                </c:pt>
                <c:pt idx="94">
                  <c:v>2.4724694615374716</c:v>
                </c:pt>
                <c:pt idx="95">
                  <c:v>2.0335650495307078</c:v>
                </c:pt>
                <c:pt idx="96">
                  <c:v>2.993622279938549</c:v>
                </c:pt>
                <c:pt idx="97">
                  <c:v>4.3717583477751134</c:v>
                </c:pt>
                <c:pt idx="98">
                  <c:v>4.008309949708476</c:v>
                </c:pt>
                <c:pt idx="99">
                  <c:v>-26.962620093592903</c:v>
                </c:pt>
                <c:pt idx="100">
                  <c:v>-23.68793360324193</c:v>
                </c:pt>
                <c:pt idx="101">
                  <c:v>-12.967009855948405</c:v>
                </c:pt>
                <c:pt idx="102">
                  <c:v>-5.8158959709301996</c:v>
                </c:pt>
                <c:pt idx="103">
                  <c:v>-3.9963636620410341</c:v>
                </c:pt>
                <c:pt idx="104">
                  <c:v>-3.2110786908215943</c:v>
                </c:pt>
                <c:pt idx="105">
                  <c:v>-2.9693118235276899</c:v>
                </c:pt>
                <c:pt idx="106">
                  <c:v>-4.8104266602049819</c:v>
                </c:pt>
                <c:pt idx="107">
                  <c:v>-4.1724536573392328</c:v>
                </c:pt>
                <c:pt idx="108">
                  <c:v>-1.3344088860053631</c:v>
                </c:pt>
                <c:pt idx="109">
                  <c:v>-1.7634143014422818</c:v>
                </c:pt>
                <c:pt idx="110">
                  <c:v>-0.47420130562539953</c:v>
                </c:pt>
                <c:pt idx="111">
                  <c:v>43.945942595857161</c:v>
                </c:pt>
                <c:pt idx="112">
                  <c:v>36.862462666093194</c:v>
                </c:pt>
                <c:pt idx="113">
                  <c:v>18.939183935116247</c:v>
                </c:pt>
                <c:pt idx="114">
                  <c:v>9.8661965986387941</c:v>
                </c:pt>
                <c:pt idx="115">
                  <c:v>8.424432301410036</c:v>
                </c:pt>
                <c:pt idx="116">
                  <c:v>8.1262247466470257</c:v>
                </c:pt>
                <c:pt idx="117">
                  <c:v>6.8147700108502391</c:v>
                </c:pt>
                <c:pt idx="118">
                  <c:v>6.1202597267478467</c:v>
                </c:pt>
                <c:pt idx="119">
                  <c:v>7.0920486304131884</c:v>
                </c:pt>
                <c:pt idx="120">
                  <c:v>7.2109120480340181</c:v>
                </c:pt>
                <c:pt idx="121">
                  <c:v>8.3595701234368391</c:v>
                </c:pt>
                <c:pt idx="122">
                  <c:v>4.0405772907848245</c:v>
                </c:pt>
                <c:pt idx="123">
                  <c:v>-6.5565854409588837</c:v>
                </c:pt>
                <c:pt idx="124">
                  <c:v>-6.8069769895185885</c:v>
                </c:pt>
                <c:pt idx="125">
                  <c:v>-6.2152926902110011</c:v>
                </c:pt>
                <c:pt idx="126">
                  <c:v>-6.01788284998824</c:v>
                </c:pt>
                <c:pt idx="127">
                  <c:v>-5.8423644164617201</c:v>
                </c:pt>
                <c:pt idx="128">
                  <c:v>-7.3814932744232209</c:v>
                </c:pt>
                <c:pt idx="129">
                  <c:v>-6.7874124088818064</c:v>
                </c:pt>
                <c:pt idx="130">
                  <c:v>-4.6089275713547408</c:v>
                </c:pt>
                <c:pt idx="131">
                  <c:v>-7.1729705664721735</c:v>
                </c:pt>
                <c:pt idx="132">
                  <c:v>-2.9146931275239183</c:v>
                </c:pt>
                <c:pt idx="133">
                  <c:v>-3.6676166747935355</c:v>
                </c:pt>
                <c:pt idx="134">
                  <c:v>-0.60705011607223014</c:v>
                </c:pt>
                <c:pt idx="135">
                  <c:v>9.2857187023473813</c:v>
                </c:pt>
                <c:pt idx="136">
                  <c:v>11.373522509740724</c:v>
                </c:pt>
                <c:pt idx="137">
                  <c:v>11.990880474024678</c:v>
                </c:pt>
                <c:pt idx="138">
                  <c:v>12.811041039578413</c:v>
                </c:pt>
                <c:pt idx="139">
                  <c:v>12.976382658607633</c:v>
                </c:pt>
                <c:pt idx="140">
                  <c:v>12.289593586050287</c:v>
                </c:pt>
                <c:pt idx="141">
                  <c:v>12.38230416749073</c:v>
                </c:pt>
                <c:pt idx="142">
                  <c:v>9.7153602347159733</c:v>
                </c:pt>
                <c:pt idx="143">
                  <c:v>10.012705989070753</c:v>
                </c:pt>
                <c:pt idx="144">
                  <c:v>7.2190098653266972</c:v>
                </c:pt>
                <c:pt idx="145">
                  <c:v>9.9863856410459562</c:v>
                </c:pt>
                <c:pt idx="146">
                  <c:v>8.6829265608428727</c:v>
                </c:pt>
                <c:pt idx="147">
                  <c:v>7.7380959839754695</c:v>
                </c:pt>
                <c:pt idx="148">
                  <c:v>6.9709446026308939</c:v>
                </c:pt>
                <c:pt idx="149">
                  <c:v>5.9862493641987697</c:v>
                </c:pt>
                <c:pt idx="150">
                  <c:v>6.0175751046263599</c:v>
                </c:pt>
                <c:pt idx="151">
                  <c:v>4.9977461609368845</c:v>
                </c:pt>
                <c:pt idx="152">
                  <c:v>5.7803106530617612</c:v>
                </c:pt>
                <c:pt idx="153">
                  <c:v>4.9825706727185093</c:v>
                </c:pt>
                <c:pt idx="154">
                  <c:v>5.4402253633733721</c:v>
                </c:pt>
                <c:pt idx="155">
                  <c:v>4.9835097081325301</c:v>
                </c:pt>
                <c:pt idx="156">
                  <c:v>4.9485552533818407</c:v>
                </c:pt>
                <c:pt idx="157">
                  <c:v>2.3491680171245406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6E-904B-BC13-6B4E4967B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9718112"/>
        <c:axId val="1890549840"/>
      </c:lineChart>
      <c:dateAx>
        <c:axId val="188971811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90549840"/>
        <c:crosses val="autoZero"/>
        <c:auto val="1"/>
        <c:lblOffset val="100"/>
        <c:baseTimeUnit val="months"/>
      </c:dateAx>
      <c:valAx>
        <c:axId val="1890549840"/>
        <c:scaling>
          <c:orientation val="minMax"/>
          <c:min val="-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8971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/>
              <a:t>Заработная плата и производительность</a:t>
            </a:r>
            <a:r>
              <a:rPr lang="ru-RU" sz="1000" baseline="0"/>
              <a:t> труда</a:t>
            </a:r>
            <a:endParaRPr lang="en-GB" sz="1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labor!$K$1</c:f>
              <c:strCache>
                <c:ptCount val="1"/>
                <c:pt idx="0">
                  <c:v>Индекс реальной заработной платы, %, г/г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labor!$A$182:$A$315</c:f>
              <c:numCache>
                <c:formatCode>mmm\-yy</c:formatCode>
                <c:ptCount val="134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  <c:pt idx="23">
                  <c:v>42339</c:v>
                </c:pt>
                <c:pt idx="24">
                  <c:v>42370</c:v>
                </c:pt>
                <c:pt idx="25">
                  <c:v>42401</c:v>
                </c:pt>
                <c:pt idx="26">
                  <c:v>42430</c:v>
                </c:pt>
                <c:pt idx="27">
                  <c:v>42461</c:v>
                </c:pt>
                <c:pt idx="28">
                  <c:v>42491</c:v>
                </c:pt>
                <c:pt idx="29">
                  <c:v>42522</c:v>
                </c:pt>
                <c:pt idx="30">
                  <c:v>42552</c:v>
                </c:pt>
                <c:pt idx="31">
                  <c:v>42583</c:v>
                </c:pt>
                <c:pt idx="32">
                  <c:v>42614</c:v>
                </c:pt>
                <c:pt idx="33">
                  <c:v>42644</c:v>
                </c:pt>
                <c:pt idx="34">
                  <c:v>42675</c:v>
                </c:pt>
                <c:pt idx="35">
                  <c:v>42705</c:v>
                </c:pt>
                <c:pt idx="36">
                  <c:v>42736</c:v>
                </c:pt>
                <c:pt idx="37">
                  <c:v>42767</c:v>
                </c:pt>
                <c:pt idx="38">
                  <c:v>42795</c:v>
                </c:pt>
                <c:pt idx="39">
                  <c:v>42826</c:v>
                </c:pt>
                <c:pt idx="40">
                  <c:v>42856</c:v>
                </c:pt>
                <c:pt idx="41">
                  <c:v>42887</c:v>
                </c:pt>
                <c:pt idx="42">
                  <c:v>42917</c:v>
                </c:pt>
                <c:pt idx="43">
                  <c:v>42948</c:v>
                </c:pt>
                <c:pt idx="44">
                  <c:v>42979</c:v>
                </c:pt>
                <c:pt idx="45">
                  <c:v>43009</c:v>
                </c:pt>
                <c:pt idx="46">
                  <c:v>43040</c:v>
                </c:pt>
                <c:pt idx="47">
                  <c:v>43070</c:v>
                </c:pt>
                <c:pt idx="48">
                  <c:v>43101</c:v>
                </c:pt>
                <c:pt idx="49">
                  <c:v>43132</c:v>
                </c:pt>
                <c:pt idx="50">
                  <c:v>43160</c:v>
                </c:pt>
                <c:pt idx="51">
                  <c:v>43191</c:v>
                </c:pt>
                <c:pt idx="52">
                  <c:v>43221</c:v>
                </c:pt>
                <c:pt idx="53">
                  <c:v>43252</c:v>
                </c:pt>
                <c:pt idx="54">
                  <c:v>43282</c:v>
                </c:pt>
                <c:pt idx="55">
                  <c:v>43313</c:v>
                </c:pt>
                <c:pt idx="56">
                  <c:v>43344</c:v>
                </c:pt>
                <c:pt idx="57">
                  <c:v>43374</c:v>
                </c:pt>
                <c:pt idx="58">
                  <c:v>43405</c:v>
                </c:pt>
                <c:pt idx="59">
                  <c:v>43435</c:v>
                </c:pt>
                <c:pt idx="60">
                  <c:v>43466</c:v>
                </c:pt>
                <c:pt idx="61">
                  <c:v>43497</c:v>
                </c:pt>
                <c:pt idx="62">
                  <c:v>43525</c:v>
                </c:pt>
                <c:pt idx="63">
                  <c:v>43556</c:v>
                </c:pt>
                <c:pt idx="64">
                  <c:v>43586</c:v>
                </c:pt>
                <c:pt idx="65">
                  <c:v>43617</c:v>
                </c:pt>
                <c:pt idx="66">
                  <c:v>43647</c:v>
                </c:pt>
                <c:pt idx="67">
                  <c:v>43678</c:v>
                </c:pt>
                <c:pt idx="68">
                  <c:v>43709</c:v>
                </c:pt>
                <c:pt idx="69">
                  <c:v>43739</c:v>
                </c:pt>
                <c:pt idx="70">
                  <c:v>43770</c:v>
                </c:pt>
                <c:pt idx="71">
                  <c:v>43800</c:v>
                </c:pt>
                <c:pt idx="72">
                  <c:v>43831</c:v>
                </c:pt>
                <c:pt idx="73">
                  <c:v>43862</c:v>
                </c:pt>
                <c:pt idx="74">
                  <c:v>43891</c:v>
                </c:pt>
                <c:pt idx="75">
                  <c:v>43922</c:v>
                </c:pt>
                <c:pt idx="76">
                  <c:v>43952</c:v>
                </c:pt>
                <c:pt idx="77">
                  <c:v>43983</c:v>
                </c:pt>
                <c:pt idx="78">
                  <c:v>44013</c:v>
                </c:pt>
                <c:pt idx="79">
                  <c:v>44044</c:v>
                </c:pt>
                <c:pt idx="80">
                  <c:v>44075</c:v>
                </c:pt>
                <c:pt idx="81">
                  <c:v>44105</c:v>
                </c:pt>
                <c:pt idx="82">
                  <c:v>44136</c:v>
                </c:pt>
                <c:pt idx="83">
                  <c:v>44166</c:v>
                </c:pt>
                <c:pt idx="84">
                  <c:v>44197</c:v>
                </c:pt>
                <c:pt idx="85">
                  <c:v>44228</c:v>
                </c:pt>
                <c:pt idx="86">
                  <c:v>44256</c:v>
                </c:pt>
                <c:pt idx="87">
                  <c:v>44287</c:v>
                </c:pt>
                <c:pt idx="88">
                  <c:v>44317</c:v>
                </c:pt>
                <c:pt idx="89">
                  <c:v>44348</c:v>
                </c:pt>
                <c:pt idx="90">
                  <c:v>44378</c:v>
                </c:pt>
                <c:pt idx="91">
                  <c:v>44409</c:v>
                </c:pt>
                <c:pt idx="92">
                  <c:v>44440</c:v>
                </c:pt>
                <c:pt idx="93">
                  <c:v>44470</c:v>
                </c:pt>
                <c:pt idx="94">
                  <c:v>44501</c:v>
                </c:pt>
                <c:pt idx="95">
                  <c:v>44531</c:v>
                </c:pt>
                <c:pt idx="96">
                  <c:v>44562</c:v>
                </c:pt>
                <c:pt idx="97">
                  <c:v>44593</c:v>
                </c:pt>
                <c:pt idx="98">
                  <c:v>44621</c:v>
                </c:pt>
                <c:pt idx="99">
                  <c:v>44652</c:v>
                </c:pt>
                <c:pt idx="100">
                  <c:v>44682</c:v>
                </c:pt>
                <c:pt idx="101">
                  <c:v>44713</c:v>
                </c:pt>
                <c:pt idx="102">
                  <c:v>44743</c:v>
                </c:pt>
                <c:pt idx="103">
                  <c:v>44774</c:v>
                </c:pt>
                <c:pt idx="104">
                  <c:v>44805</c:v>
                </c:pt>
                <c:pt idx="105">
                  <c:v>44835</c:v>
                </c:pt>
                <c:pt idx="106">
                  <c:v>44866</c:v>
                </c:pt>
                <c:pt idx="107">
                  <c:v>44896</c:v>
                </c:pt>
                <c:pt idx="108">
                  <c:v>44927</c:v>
                </c:pt>
                <c:pt idx="109">
                  <c:v>44958</c:v>
                </c:pt>
                <c:pt idx="110">
                  <c:v>44986</c:v>
                </c:pt>
                <c:pt idx="111">
                  <c:v>45017</c:v>
                </c:pt>
                <c:pt idx="112">
                  <c:v>45047</c:v>
                </c:pt>
                <c:pt idx="113">
                  <c:v>45078</c:v>
                </c:pt>
                <c:pt idx="114">
                  <c:v>45108</c:v>
                </c:pt>
                <c:pt idx="115">
                  <c:v>45139</c:v>
                </c:pt>
                <c:pt idx="116">
                  <c:v>45170</c:v>
                </c:pt>
                <c:pt idx="117">
                  <c:v>45200</c:v>
                </c:pt>
                <c:pt idx="118">
                  <c:v>45231</c:v>
                </c:pt>
                <c:pt idx="119">
                  <c:v>45261</c:v>
                </c:pt>
                <c:pt idx="120">
                  <c:v>45292</c:v>
                </c:pt>
                <c:pt idx="121">
                  <c:v>45323</c:v>
                </c:pt>
                <c:pt idx="122">
                  <c:v>45352</c:v>
                </c:pt>
                <c:pt idx="123">
                  <c:v>45383</c:v>
                </c:pt>
                <c:pt idx="124">
                  <c:v>45413</c:v>
                </c:pt>
                <c:pt idx="125">
                  <c:v>45444</c:v>
                </c:pt>
                <c:pt idx="126">
                  <c:v>45474</c:v>
                </c:pt>
                <c:pt idx="127">
                  <c:v>45505</c:v>
                </c:pt>
                <c:pt idx="128">
                  <c:v>45536</c:v>
                </c:pt>
                <c:pt idx="129">
                  <c:v>45566</c:v>
                </c:pt>
                <c:pt idx="130">
                  <c:v>45597</c:v>
                </c:pt>
                <c:pt idx="131">
                  <c:v>45627</c:v>
                </c:pt>
                <c:pt idx="132">
                  <c:v>45658</c:v>
                </c:pt>
                <c:pt idx="133">
                  <c:v>45689</c:v>
                </c:pt>
              </c:numCache>
            </c:numRef>
          </c:cat>
          <c:val>
            <c:numRef>
              <c:f>labor!$K$182:$K$315</c:f>
              <c:numCache>
                <c:formatCode>General</c:formatCode>
                <c:ptCount val="134"/>
                <c:pt idx="0">
                  <c:v>5.2000000000000028</c:v>
                </c:pt>
                <c:pt idx="1">
                  <c:v>4.5999999999999801</c:v>
                </c:pt>
                <c:pt idx="2">
                  <c:v>3.7999999999999972</c:v>
                </c:pt>
                <c:pt idx="3">
                  <c:v>3.1999999999999886</c:v>
                </c:pt>
                <c:pt idx="4">
                  <c:v>2.0999999999999943</c:v>
                </c:pt>
                <c:pt idx="5">
                  <c:v>2.0999999999999943</c:v>
                </c:pt>
                <c:pt idx="6">
                  <c:v>1.4000000000000057</c:v>
                </c:pt>
                <c:pt idx="7">
                  <c:v>-1.2000000000000171</c:v>
                </c:pt>
                <c:pt idx="8">
                  <c:v>1.4999999999999716</c:v>
                </c:pt>
                <c:pt idx="9">
                  <c:v>0.5999999999999801</c:v>
                </c:pt>
                <c:pt idx="10">
                  <c:v>-1.1999999999999886</c:v>
                </c:pt>
                <c:pt idx="11">
                  <c:v>-3.9999999999999858</c:v>
                </c:pt>
                <c:pt idx="12">
                  <c:v>-8.4000000000000057</c:v>
                </c:pt>
                <c:pt idx="13">
                  <c:v>-7.4000000000000199</c:v>
                </c:pt>
                <c:pt idx="14">
                  <c:v>-10.59999999999998</c:v>
                </c:pt>
                <c:pt idx="15">
                  <c:v>-9.5999999999999943</c:v>
                </c:pt>
                <c:pt idx="16">
                  <c:v>-7.4000000000000057</c:v>
                </c:pt>
                <c:pt idx="17">
                  <c:v>-8.5999999999999943</c:v>
                </c:pt>
                <c:pt idx="18">
                  <c:v>-9.1999999999999886</c:v>
                </c:pt>
                <c:pt idx="19">
                  <c:v>-9</c:v>
                </c:pt>
                <c:pt idx="20">
                  <c:v>-10.400000000000006</c:v>
                </c:pt>
                <c:pt idx="21">
                  <c:v>-10.499999999999986</c:v>
                </c:pt>
                <c:pt idx="22">
                  <c:v>-10.40000000000002</c:v>
                </c:pt>
                <c:pt idx="23">
                  <c:v>-8.4000000000000057</c:v>
                </c:pt>
                <c:pt idx="24">
                  <c:v>-3.6000000000000085</c:v>
                </c:pt>
                <c:pt idx="25">
                  <c:v>0.59999999999999432</c:v>
                </c:pt>
                <c:pt idx="26">
                  <c:v>1.4999999999999858</c:v>
                </c:pt>
                <c:pt idx="27">
                  <c:v>-1.0999999999999801</c:v>
                </c:pt>
                <c:pt idx="28">
                  <c:v>0.99999999999998579</c:v>
                </c:pt>
                <c:pt idx="29">
                  <c:v>1.1000000000000085</c:v>
                </c:pt>
                <c:pt idx="30">
                  <c:v>-1.2999999999999829</c:v>
                </c:pt>
                <c:pt idx="31">
                  <c:v>2.6999999999999886</c:v>
                </c:pt>
                <c:pt idx="32">
                  <c:v>1.8999999999999915</c:v>
                </c:pt>
                <c:pt idx="33">
                  <c:v>0.40000000000000568</c:v>
                </c:pt>
                <c:pt idx="34">
                  <c:v>2.1000000000000227</c:v>
                </c:pt>
                <c:pt idx="35">
                  <c:v>2.7999999999999972</c:v>
                </c:pt>
                <c:pt idx="36">
                  <c:v>1.0000000000000142</c:v>
                </c:pt>
                <c:pt idx="37">
                  <c:v>0.79999999999999716</c:v>
                </c:pt>
                <c:pt idx="38">
                  <c:v>3.0999999999999943</c:v>
                </c:pt>
                <c:pt idx="39">
                  <c:v>3.7999999999999972</c:v>
                </c:pt>
                <c:pt idx="40">
                  <c:v>2.7000000000000028</c:v>
                </c:pt>
                <c:pt idx="41">
                  <c:v>3.7999999999999829</c:v>
                </c:pt>
                <c:pt idx="42">
                  <c:v>3</c:v>
                </c:pt>
                <c:pt idx="43">
                  <c:v>2.2999999999999972</c:v>
                </c:pt>
                <c:pt idx="44">
                  <c:v>4.2999999999999972</c:v>
                </c:pt>
                <c:pt idx="45">
                  <c:v>5.4000000000000199</c:v>
                </c:pt>
                <c:pt idx="46">
                  <c:v>5.7999999999999972</c:v>
                </c:pt>
                <c:pt idx="47">
                  <c:v>6.2000000000000028</c:v>
                </c:pt>
                <c:pt idx="48">
                  <c:v>11.000000000000014</c:v>
                </c:pt>
                <c:pt idx="49">
                  <c:v>10.5</c:v>
                </c:pt>
                <c:pt idx="50">
                  <c:v>8.7000000000000028</c:v>
                </c:pt>
                <c:pt idx="51">
                  <c:v>7.5999999999999943</c:v>
                </c:pt>
                <c:pt idx="52">
                  <c:v>7.5999999999999801</c:v>
                </c:pt>
                <c:pt idx="53">
                  <c:v>7.2000000000000028</c:v>
                </c:pt>
                <c:pt idx="54">
                  <c:v>7.4999999999999858</c:v>
                </c:pt>
                <c:pt idx="55">
                  <c:v>6.7999999999999972</c:v>
                </c:pt>
                <c:pt idx="56">
                  <c:v>4.9000000000000057</c:v>
                </c:pt>
                <c:pt idx="57">
                  <c:v>5.1999999999999886</c:v>
                </c:pt>
                <c:pt idx="58">
                  <c:v>4.1999999999999886</c:v>
                </c:pt>
                <c:pt idx="59">
                  <c:v>2.9000000000000057</c:v>
                </c:pt>
                <c:pt idx="60">
                  <c:v>1.0999999999999943</c:v>
                </c:pt>
                <c:pt idx="61">
                  <c:v>0</c:v>
                </c:pt>
                <c:pt idx="62">
                  <c:v>2.3000000000000114</c:v>
                </c:pt>
                <c:pt idx="63">
                  <c:v>3.1000000000000085</c:v>
                </c:pt>
                <c:pt idx="64">
                  <c:v>1.5999999999999801</c:v>
                </c:pt>
                <c:pt idx="65">
                  <c:v>2.9000000000000057</c:v>
                </c:pt>
                <c:pt idx="66">
                  <c:v>3</c:v>
                </c:pt>
                <c:pt idx="67">
                  <c:v>2.4000000000000057</c:v>
                </c:pt>
                <c:pt idx="68">
                  <c:v>3.0999999999999943</c:v>
                </c:pt>
                <c:pt idx="69">
                  <c:v>3.8000000000000114</c:v>
                </c:pt>
                <c:pt idx="70">
                  <c:v>2.7000000000000028</c:v>
                </c:pt>
                <c:pt idx="71">
                  <c:v>6.9000000000000057</c:v>
                </c:pt>
                <c:pt idx="72">
                  <c:v>6.5</c:v>
                </c:pt>
                <c:pt idx="73">
                  <c:v>5.7000000000000171</c:v>
                </c:pt>
                <c:pt idx="74">
                  <c:v>5.9000000000000057</c:v>
                </c:pt>
                <c:pt idx="75">
                  <c:v>-2</c:v>
                </c:pt>
                <c:pt idx="76">
                  <c:v>0.99999999999998579</c:v>
                </c:pt>
                <c:pt idx="77">
                  <c:v>0.5999999999999801</c:v>
                </c:pt>
                <c:pt idx="78">
                  <c:v>2.8999999999999915</c:v>
                </c:pt>
                <c:pt idx="79">
                  <c:v>9.9999999999994316E-2</c:v>
                </c:pt>
                <c:pt idx="80">
                  <c:v>2.2000000000000028</c:v>
                </c:pt>
                <c:pt idx="81">
                  <c:v>0.5</c:v>
                </c:pt>
                <c:pt idx="82">
                  <c:v>0.19999999999998863</c:v>
                </c:pt>
                <c:pt idx="83">
                  <c:v>4.5999999999999801</c:v>
                </c:pt>
                <c:pt idx="84">
                  <c:v>9.9999999999994316E-2</c:v>
                </c:pt>
                <c:pt idx="85">
                  <c:v>2</c:v>
                </c:pt>
                <c:pt idx="86">
                  <c:v>1.8000000000000114</c:v>
                </c:pt>
                <c:pt idx="87">
                  <c:v>7.7999999999999829</c:v>
                </c:pt>
                <c:pt idx="88">
                  <c:v>3.3000000000000256</c:v>
                </c:pt>
                <c:pt idx="89">
                  <c:v>4.9000000000000199</c:v>
                </c:pt>
                <c:pt idx="90">
                  <c:v>2.2000000000000313</c:v>
                </c:pt>
                <c:pt idx="91">
                  <c:v>1.4999999999999858</c:v>
                </c:pt>
                <c:pt idx="92">
                  <c:v>2</c:v>
                </c:pt>
                <c:pt idx="93">
                  <c:v>0.59999999999999432</c:v>
                </c:pt>
                <c:pt idx="94">
                  <c:v>3.4000000000000057</c:v>
                </c:pt>
                <c:pt idx="95">
                  <c:v>3.5999999999999943</c:v>
                </c:pt>
                <c:pt idx="96">
                  <c:v>1.8999999999999915</c:v>
                </c:pt>
                <c:pt idx="97">
                  <c:v>2.5999999999999943</c:v>
                </c:pt>
                <c:pt idx="98">
                  <c:v>3.5999999999999659</c:v>
                </c:pt>
                <c:pt idx="99">
                  <c:v>-7.2000000000000171</c:v>
                </c:pt>
                <c:pt idx="100">
                  <c:v>-6.0999999999999943</c:v>
                </c:pt>
                <c:pt idx="101">
                  <c:v>-3.2000000000000028</c:v>
                </c:pt>
                <c:pt idx="102">
                  <c:v>-3.2000000000000028</c:v>
                </c:pt>
                <c:pt idx="103">
                  <c:v>-1.2000000000000028</c:v>
                </c:pt>
                <c:pt idx="104">
                  <c:v>-1.4000000000000057</c:v>
                </c:pt>
                <c:pt idx="105">
                  <c:v>0.40000000000000568</c:v>
                </c:pt>
                <c:pt idx="106">
                  <c:v>0.29999999999999716</c:v>
                </c:pt>
                <c:pt idx="107">
                  <c:v>0.60000000000000853</c:v>
                </c:pt>
                <c:pt idx="108">
                  <c:v>0.60000000000000853</c:v>
                </c:pt>
                <c:pt idx="109">
                  <c:v>2.0000000000000142</c:v>
                </c:pt>
                <c:pt idx="110">
                  <c:v>2.7000000000000313</c:v>
                </c:pt>
                <c:pt idx="111">
                  <c:v>10.399999999999991</c:v>
                </c:pt>
                <c:pt idx="112">
                  <c:v>13.299999999999983</c:v>
                </c:pt>
                <c:pt idx="113">
                  <c:v>10.500000000000014</c:v>
                </c:pt>
                <c:pt idx="114">
                  <c:v>9.2000000000000028</c:v>
                </c:pt>
                <c:pt idx="115">
                  <c:v>9.5</c:v>
                </c:pt>
                <c:pt idx="116">
                  <c:v>7.2000000000000028</c:v>
                </c:pt>
                <c:pt idx="117">
                  <c:v>9.9000000000000199</c:v>
                </c:pt>
                <c:pt idx="118">
                  <c:v>7.2000000000000028</c:v>
                </c:pt>
                <c:pt idx="119">
                  <c:v>8.5</c:v>
                </c:pt>
                <c:pt idx="120">
                  <c:v>8.5</c:v>
                </c:pt>
                <c:pt idx="121">
                  <c:v>10.799999999999983</c:v>
                </c:pt>
                <c:pt idx="122">
                  <c:v>12.899999999999991</c:v>
                </c:pt>
                <c:pt idx="123">
                  <c:v>8.5</c:v>
                </c:pt>
                <c:pt idx="124">
                  <c:v>8.7999999999999829</c:v>
                </c:pt>
                <c:pt idx="125">
                  <c:v>6.2000000000000028</c:v>
                </c:pt>
                <c:pt idx="126">
                  <c:v>8.1000000000000085</c:v>
                </c:pt>
                <c:pt idx="127">
                  <c:v>7.7000000000000028</c:v>
                </c:pt>
                <c:pt idx="128">
                  <c:v>8.4000000000000199</c:v>
                </c:pt>
                <c:pt idx="129">
                  <c:v>7.2000000000000028</c:v>
                </c:pt>
                <c:pt idx="130">
                  <c:v>7.3000000000000256</c:v>
                </c:pt>
                <c:pt idx="131">
                  <c:v>11.300000000000011</c:v>
                </c:pt>
                <c:pt idx="132">
                  <c:v>6.5</c:v>
                </c:pt>
                <c:pt idx="133">
                  <c:v>6.2999999999999972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51-DD49-94FA-39EC142D20F9}"/>
            </c:ext>
          </c:extLst>
        </c:ser>
        <c:ser>
          <c:idx val="1"/>
          <c:order val="1"/>
          <c:tx>
            <c:strRef>
              <c:f>labor!$O$1</c:f>
              <c:strCache>
                <c:ptCount val="1"/>
                <c:pt idx="0">
                  <c:v>Индекс производительности труда, %, г/г</c:v>
                </c:pt>
              </c:strCache>
            </c:strRef>
          </c:tx>
          <c:spPr>
            <a:ln w="254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labor!$A$182:$A$315</c:f>
              <c:numCache>
                <c:formatCode>mmm\-yy</c:formatCode>
                <c:ptCount val="134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  <c:pt idx="23">
                  <c:v>42339</c:v>
                </c:pt>
                <c:pt idx="24">
                  <c:v>42370</c:v>
                </c:pt>
                <c:pt idx="25">
                  <c:v>42401</c:v>
                </c:pt>
                <c:pt idx="26">
                  <c:v>42430</c:v>
                </c:pt>
                <c:pt idx="27">
                  <c:v>42461</c:v>
                </c:pt>
                <c:pt idx="28">
                  <c:v>42491</c:v>
                </c:pt>
                <c:pt idx="29">
                  <c:v>42522</c:v>
                </c:pt>
                <c:pt idx="30">
                  <c:v>42552</c:v>
                </c:pt>
                <c:pt idx="31">
                  <c:v>42583</c:v>
                </c:pt>
                <c:pt idx="32">
                  <c:v>42614</c:v>
                </c:pt>
                <c:pt idx="33">
                  <c:v>42644</c:v>
                </c:pt>
                <c:pt idx="34">
                  <c:v>42675</c:v>
                </c:pt>
                <c:pt idx="35">
                  <c:v>42705</c:v>
                </c:pt>
                <c:pt idx="36">
                  <c:v>42736</c:v>
                </c:pt>
                <c:pt idx="37">
                  <c:v>42767</c:v>
                </c:pt>
                <c:pt idx="38">
                  <c:v>42795</c:v>
                </c:pt>
                <c:pt idx="39">
                  <c:v>42826</c:v>
                </c:pt>
                <c:pt idx="40">
                  <c:v>42856</c:v>
                </c:pt>
                <c:pt idx="41">
                  <c:v>42887</c:v>
                </c:pt>
                <c:pt idx="42">
                  <c:v>42917</c:v>
                </c:pt>
                <c:pt idx="43">
                  <c:v>42948</c:v>
                </c:pt>
                <c:pt idx="44">
                  <c:v>42979</c:v>
                </c:pt>
                <c:pt idx="45">
                  <c:v>43009</c:v>
                </c:pt>
                <c:pt idx="46">
                  <c:v>43040</c:v>
                </c:pt>
                <c:pt idx="47">
                  <c:v>43070</c:v>
                </c:pt>
                <c:pt idx="48">
                  <c:v>43101</c:v>
                </c:pt>
                <c:pt idx="49">
                  <c:v>43132</c:v>
                </c:pt>
                <c:pt idx="50">
                  <c:v>43160</c:v>
                </c:pt>
                <c:pt idx="51">
                  <c:v>43191</c:v>
                </c:pt>
                <c:pt idx="52">
                  <c:v>43221</c:v>
                </c:pt>
                <c:pt idx="53">
                  <c:v>43252</c:v>
                </c:pt>
                <c:pt idx="54">
                  <c:v>43282</c:v>
                </c:pt>
                <c:pt idx="55">
                  <c:v>43313</c:v>
                </c:pt>
                <c:pt idx="56">
                  <c:v>43344</c:v>
                </c:pt>
                <c:pt idx="57">
                  <c:v>43374</c:v>
                </c:pt>
                <c:pt idx="58">
                  <c:v>43405</c:v>
                </c:pt>
                <c:pt idx="59">
                  <c:v>43435</c:v>
                </c:pt>
                <c:pt idx="60">
                  <c:v>43466</c:v>
                </c:pt>
                <c:pt idx="61">
                  <c:v>43497</c:v>
                </c:pt>
                <c:pt idx="62">
                  <c:v>43525</c:v>
                </c:pt>
                <c:pt idx="63">
                  <c:v>43556</c:v>
                </c:pt>
                <c:pt idx="64">
                  <c:v>43586</c:v>
                </c:pt>
                <c:pt idx="65">
                  <c:v>43617</c:v>
                </c:pt>
                <c:pt idx="66">
                  <c:v>43647</c:v>
                </c:pt>
                <c:pt idx="67">
                  <c:v>43678</c:v>
                </c:pt>
                <c:pt idx="68">
                  <c:v>43709</c:v>
                </c:pt>
                <c:pt idx="69">
                  <c:v>43739</c:v>
                </c:pt>
                <c:pt idx="70">
                  <c:v>43770</c:v>
                </c:pt>
                <c:pt idx="71">
                  <c:v>43800</c:v>
                </c:pt>
                <c:pt idx="72">
                  <c:v>43831</c:v>
                </c:pt>
                <c:pt idx="73">
                  <c:v>43862</c:v>
                </c:pt>
                <c:pt idx="74">
                  <c:v>43891</c:v>
                </c:pt>
                <c:pt idx="75">
                  <c:v>43922</c:v>
                </c:pt>
                <c:pt idx="76">
                  <c:v>43952</c:v>
                </c:pt>
                <c:pt idx="77">
                  <c:v>43983</c:v>
                </c:pt>
                <c:pt idx="78">
                  <c:v>44013</c:v>
                </c:pt>
                <c:pt idx="79">
                  <c:v>44044</c:v>
                </c:pt>
                <c:pt idx="80">
                  <c:v>44075</c:v>
                </c:pt>
                <c:pt idx="81">
                  <c:v>44105</c:v>
                </c:pt>
                <c:pt idx="82">
                  <c:v>44136</c:v>
                </c:pt>
                <c:pt idx="83">
                  <c:v>44166</c:v>
                </c:pt>
                <c:pt idx="84">
                  <c:v>44197</c:v>
                </c:pt>
                <c:pt idx="85">
                  <c:v>44228</c:v>
                </c:pt>
                <c:pt idx="86">
                  <c:v>44256</c:v>
                </c:pt>
                <c:pt idx="87">
                  <c:v>44287</c:v>
                </c:pt>
                <c:pt idx="88">
                  <c:v>44317</c:v>
                </c:pt>
                <c:pt idx="89">
                  <c:v>44348</c:v>
                </c:pt>
                <c:pt idx="90">
                  <c:v>44378</c:v>
                </c:pt>
                <c:pt idx="91">
                  <c:v>44409</c:v>
                </c:pt>
                <c:pt idx="92">
                  <c:v>44440</c:v>
                </c:pt>
                <c:pt idx="93">
                  <c:v>44470</c:v>
                </c:pt>
                <c:pt idx="94">
                  <c:v>44501</c:v>
                </c:pt>
                <c:pt idx="95">
                  <c:v>44531</c:v>
                </c:pt>
                <c:pt idx="96">
                  <c:v>44562</c:v>
                </c:pt>
                <c:pt idx="97">
                  <c:v>44593</c:v>
                </c:pt>
                <c:pt idx="98">
                  <c:v>44621</c:v>
                </c:pt>
                <c:pt idx="99">
                  <c:v>44652</c:v>
                </c:pt>
                <c:pt idx="100">
                  <c:v>44682</c:v>
                </c:pt>
                <c:pt idx="101">
                  <c:v>44713</c:v>
                </c:pt>
                <c:pt idx="102">
                  <c:v>44743</c:v>
                </c:pt>
                <c:pt idx="103">
                  <c:v>44774</c:v>
                </c:pt>
                <c:pt idx="104">
                  <c:v>44805</c:v>
                </c:pt>
                <c:pt idx="105">
                  <c:v>44835</c:v>
                </c:pt>
                <c:pt idx="106">
                  <c:v>44866</c:v>
                </c:pt>
                <c:pt idx="107">
                  <c:v>44896</c:v>
                </c:pt>
                <c:pt idx="108">
                  <c:v>44927</c:v>
                </c:pt>
                <c:pt idx="109">
                  <c:v>44958</c:v>
                </c:pt>
                <c:pt idx="110">
                  <c:v>44986</c:v>
                </c:pt>
                <c:pt idx="111">
                  <c:v>45017</c:v>
                </c:pt>
                <c:pt idx="112">
                  <c:v>45047</c:v>
                </c:pt>
                <c:pt idx="113">
                  <c:v>45078</c:v>
                </c:pt>
                <c:pt idx="114">
                  <c:v>45108</c:v>
                </c:pt>
                <c:pt idx="115">
                  <c:v>45139</c:v>
                </c:pt>
                <c:pt idx="116">
                  <c:v>45170</c:v>
                </c:pt>
                <c:pt idx="117">
                  <c:v>45200</c:v>
                </c:pt>
                <c:pt idx="118">
                  <c:v>45231</c:v>
                </c:pt>
                <c:pt idx="119">
                  <c:v>45261</c:v>
                </c:pt>
                <c:pt idx="120">
                  <c:v>45292</c:v>
                </c:pt>
                <c:pt idx="121">
                  <c:v>45323</c:v>
                </c:pt>
                <c:pt idx="122">
                  <c:v>45352</c:v>
                </c:pt>
                <c:pt idx="123">
                  <c:v>45383</c:v>
                </c:pt>
                <c:pt idx="124">
                  <c:v>45413</c:v>
                </c:pt>
                <c:pt idx="125">
                  <c:v>45444</c:v>
                </c:pt>
                <c:pt idx="126">
                  <c:v>45474</c:v>
                </c:pt>
                <c:pt idx="127">
                  <c:v>45505</c:v>
                </c:pt>
                <c:pt idx="128">
                  <c:v>45536</c:v>
                </c:pt>
                <c:pt idx="129">
                  <c:v>45566</c:v>
                </c:pt>
                <c:pt idx="130">
                  <c:v>45597</c:v>
                </c:pt>
                <c:pt idx="131">
                  <c:v>45627</c:v>
                </c:pt>
                <c:pt idx="132">
                  <c:v>45658</c:v>
                </c:pt>
                <c:pt idx="133">
                  <c:v>45689</c:v>
                </c:pt>
              </c:numCache>
            </c:numRef>
          </c:cat>
          <c:val>
            <c:numRef>
              <c:f>labor!$O$182:$O$315</c:f>
              <c:numCache>
                <c:formatCode>0.00</c:formatCode>
                <c:ptCount val="134"/>
                <c:pt idx="0">
                  <c:v>1.5456381407899471</c:v>
                </c:pt>
                <c:pt idx="1">
                  <c:v>2.7726884426248546</c:v>
                </c:pt>
                <c:pt idx="2">
                  <c:v>-0.55860305474054428</c:v>
                </c:pt>
                <c:pt idx="3">
                  <c:v>1.8522808173282357</c:v>
                </c:pt>
                <c:pt idx="4">
                  <c:v>-0.44885183534583462</c:v>
                </c:pt>
                <c:pt idx="5">
                  <c:v>1.8094119595183855</c:v>
                </c:pt>
                <c:pt idx="6">
                  <c:v>1.9123254053608179</c:v>
                </c:pt>
                <c:pt idx="7">
                  <c:v>2.4318400558094027</c:v>
                </c:pt>
                <c:pt idx="8">
                  <c:v>3.6823442077106279</c:v>
                </c:pt>
                <c:pt idx="9">
                  <c:v>1.6350372962930066</c:v>
                </c:pt>
                <c:pt idx="10">
                  <c:v>0.76147520822996739</c:v>
                </c:pt>
                <c:pt idx="11">
                  <c:v>3.0373857319509199</c:v>
                </c:pt>
                <c:pt idx="12">
                  <c:v>-2.2015065171137138</c:v>
                </c:pt>
                <c:pt idx="13">
                  <c:v>-2.2177152662254258</c:v>
                </c:pt>
                <c:pt idx="14">
                  <c:v>-1.3244935998727954</c:v>
                </c:pt>
                <c:pt idx="15">
                  <c:v>-3.4378766464523522</c:v>
                </c:pt>
                <c:pt idx="16">
                  <c:v>-4.7316276029723241</c:v>
                </c:pt>
                <c:pt idx="17">
                  <c:v>-2.7568525592846527</c:v>
                </c:pt>
                <c:pt idx="18">
                  <c:v>-3.3059788595957258</c:v>
                </c:pt>
                <c:pt idx="19">
                  <c:v>-2.7709403568641449</c:v>
                </c:pt>
                <c:pt idx="20">
                  <c:v>-2.5347727929717081</c:v>
                </c:pt>
                <c:pt idx="21">
                  <c:v>-1.6486297436688346</c:v>
                </c:pt>
                <c:pt idx="22">
                  <c:v>-1.9365861337103922</c:v>
                </c:pt>
                <c:pt idx="23">
                  <c:v>-2.9303231908814382</c:v>
                </c:pt>
                <c:pt idx="24">
                  <c:v>-1.6090231883940902</c:v>
                </c:pt>
                <c:pt idx="25">
                  <c:v>1.2990589711229319</c:v>
                </c:pt>
                <c:pt idx="26">
                  <c:v>0.93952048791831544</c:v>
                </c:pt>
                <c:pt idx="27">
                  <c:v>-0.49975571679307507</c:v>
                </c:pt>
                <c:pt idx="28">
                  <c:v>0.74530897599417756</c:v>
                </c:pt>
                <c:pt idx="29">
                  <c:v>-0.4711764622840775</c:v>
                </c:pt>
                <c:pt idx="30">
                  <c:v>-7.333600138406382E-2</c:v>
                </c:pt>
                <c:pt idx="31">
                  <c:v>1.850990670775488</c:v>
                </c:pt>
                <c:pt idx="32">
                  <c:v>1.0581800210252084</c:v>
                </c:pt>
                <c:pt idx="33">
                  <c:v>1.4432919229741259</c:v>
                </c:pt>
                <c:pt idx="34">
                  <c:v>3.4656387807482645</c:v>
                </c:pt>
                <c:pt idx="35">
                  <c:v>0.73227251133783966</c:v>
                </c:pt>
                <c:pt idx="36">
                  <c:v>5.3200451242329478</c:v>
                </c:pt>
                <c:pt idx="37">
                  <c:v>0.57841453768034512</c:v>
                </c:pt>
                <c:pt idx="38">
                  <c:v>2.9310274413098227</c:v>
                </c:pt>
                <c:pt idx="39">
                  <c:v>3.736909534911419</c:v>
                </c:pt>
                <c:pt idx="40">
                  <c:v>6.156373610875761</c:v>
                </c:pt>
                <c:pt idx="41">
                  <c:v>6.0693960826138778</c:v>
                </c:pt>
                <c:pt idx="42">
                  <c:v>4.7599374095413367</c:v>
                </c:pt>
                <c:pt idx="43">
                  <c:v>5.8111550423466412</c:v>
                </c:pt>
                <c:pt idx="44">
                  <c:v>5.4642768050106696</c:v>
                </c:pt>
                <c:pt idx="45">
                  <c:v>2.2993890101396488</c:v>
                </c:pt>
                <c:pt idx="46">
                  <c:v>1.3493171775803745</c:v>
                </c:pt>
                <c:pt idx="47">
                  <c:v>0.33822350654436661</c:v>
                </c:pt>
                <c:pt idx="48">
                  <c:v>4.0245220560292125</c:v>
                </c:pt>
                <c:pt idx="49">
                  <c:v>3.3020371014677323</c:v>
                </c:pt>
                <c:pt idx="50">
                  <c:v>2.2926599862322519</c:v>
                </c:pt>
                <c:pt idx="51">
                  <c:v>3.9162644901484924</c:v>
                </c:pt>
                <c:pt idx="52">
                  <c:v>3.9866403167389848</c:v>
                </c:pt>
                <c:pt idx="53">
                  <c:v>2.0834537222749816</c:v>
                </c:pt>
                <c:pt idx="54">
                  <c:v>3.5799031209609069</c:v>
                </c:pt>
                <c:pt idx="55">
                  <c:v>1.2021101476958478</c:v>
                </c:pt>
                <c:pt idx="56">
                  <c:v>0.95034916489163379</c:v>
                </c:pt>
                <c:pt idx="57">
                  <c:v>5.1144023144000954</c:v>
                </c:pt>
                <c:pt idx="58">
                  <c:v>2.328053454476958</c:v>
                </c:pt>
                <c:pt idx="59">
                  <c:v>5.514588348769081</c:v>
                </c:pt>
                <c:pt idx="60">
                  <c:v>0.81500791711772536</c:v>
                </c:pt>
                <c:pt idx="61">
                  <c:v>2.6173758355646015</c:v>
                </c:pt>
                <c:pt idx="62">
                  <c:v>2.0471889708800575</c:v>
                </c:pt>
                <c:pt idx="63">
                  <c:v>4.2249300935283429</c:v>
                </c:pt>
                <c:pt idx="64">
                  <c:v>0.98235003931395681</c:v>
                </c:pt>
                <c:pt idx="65">
                  <c:v>2.4989449246532445</c:v>
                </c:pt>
                <c:pt idx="66">
                  <c:v>4.1142112753549043</c:v>
                </c:pt>
                <c:pt idx="67">
                  <c:v>4.0879885338159596</c:v>
                </c:pt>
                <c:pt idx="68">
                  <c:v>5.9032370696690606</c:v>
                </c:pt>
                <c:pt idx="69">
                  <c:v>5.4695683677889804</c:v>
                </c:pt>
                <c:pt idx="70">
                  <c:v>1.7458012832784675</c:v>
                </c:pt>
                <c:pt idx="71">
                  <c:v>2.6434437728918425</c:v>
                </c:pt>
                <c:pt idx="72">
                  <c:v>1.9667863568147084</c:v>
                </c:pt>
                <c:pt idx="73">
                  <c:v>5.8720348463980372</c:v>
                </c:pt>
                <c:pt idx="74">
                  <c:v>2.7704378624997759</c:v>
                </c:pt>
                <c:pt idx="75">
                  <c:v>-7.0643925233606808</c:v>
                </c:pt>
                <c:pt idx="76">
                  <c:v>-7.2117772300434808</c:v>
                </c:pt>
                <c:pt idx="77">
                  <c:v>-3.7764596924459966</c:v>
                </c:pt>
                <c:pt idx="78">
                  <c:v>-1.3285653017899222</c:v>
                </c:pt>
                <c:pt idx="79">
                  <c:v>0.16172218482590495</c:v>
                </c:pt>
                <c:pt idx="80">
                  <c:v>0.79856849662942864</c:v>
                </c:pt>
                <c:pt idx="81">
                  <c:v>-2.0449663555621385</c:v>
                </c:pt>
                <c:pt idx="82">
                  <c:v>1.9624998178357203</c:v>
                </c:pt>
                <c:pt idx="83">
                  <c:v>6.0194857708109026</c:v>
                </c:pt>
                <c:pt idx="84">
                  <c:v>-0.1672310963154473</c:v>
                </c:pt>
                <c:pt idx="85">
                  <c:v>-1.2714091826736507</c:v>
                </c:pt>
                <c:pt idx="86">
                  <c:v>4.7836432587316438</c:v>
                </c:pt>
                <c:pt idx="87">
                  <c:v>12.698601738965621</c:v>
                </c:pt>
                <c:pt idx="88">
                  <c:v>12.153193283792518</c:v>
                </c:pt>
                <c:pt idx="89">
                  <c:v>9.1198094255932887</c:v>
                </c:pt>
                <c:pt idx="90">
                  <c:v>3.9662874116521607</c:v>
                </c:pt>
                <c:pt idx="91">
                  <c:v>1.8183193542590033</c:v>
                </c:pt>
                <c:pt idx="92">
                  <c:v>2.3544851997492913</c:v>
                </c:pt>
                <c:pt idx="93">
                  <c:v>3.8681359931259038</c:v>
                </c:pt>
                <c:pt idx="94">
                  <c:v>5.6440822256178222</c:v>
                </c:pt>
                <c:pt idx="95">
                  <c:v>4.6174022174670313</c:v>
                </c:pt>
                <c:pt idx="96">
                  <c:v>7.2080023140025702</c:v>
                </c:pt>
                <c:pt idx="97">
                  <c:v>4.5524765603652497</c:v>
                </c:pt>
                <c:pt idx="98">
                  <c:v>1.8980952935136344</c:v>
                </c:pt>
                <c:pt idx="99">
                  <c:v>-3.3310770415764921</c:v>
                </c:pt>
                <c:pt idx="100">
                  <c:v>-3.333785362870259</c:v>
                </c:pt>
                <c:pt idx="101">
                  <c:v>-4.1089055851454219</c:v>
                </c:pt>
                <c:pt idx="102">
                  <c:v>-2.0740298450932642</c:v>
                </c:pt>
                <c:pt idx="103">
                  <c:v>-0.81999827560368033</c:v>
                </c:pt>
                <c:pt idx="104">
                  <c:v>-1.958801128739367</c:v>
                </c:pt>
                <c:pt idx="105">
                  <c:v>-1.9813502330544281</c:v>
                </c:pt>
                <c:pt idx="106">
                  <c:v>-1.5128097488039884</c:v>
                </c:pt>
                <c:pt idx="107">
                  <c:v>-2.379114358574725</c:v>
                </c:pt>
                <c:pt idx="108">
                  <c:v>-3.2016521413418531</c:v>
                </c:pt>
                <c:pt idx="109">
                  <c:v>-2.2736045441909312</c:v>
                </c:pt>
                <c:pt idx="110">
                  <c:v>-0.4584029915247072</c:v>
                </c:pt>
                <c:pt idx="111">
                  <c:v>4.5662802647704268</c:v>
                </c:pt>
                <c:pt idx="112">
                  <c:v>8.0112841365529732</c:v>
                </c:pt>
                <c:pt idx="113">
                  <c:v>7.5636538491269505</c:v>
                </c:pt>
                <c:pt idx="114">
                  <c:v>6.9206954985735081</c:v>
                </c:pt>
                <c:pt idx="115">
                  <c:v>7.266728024926465</c:v>
                </c:pt>
                <c:pt idx="116">
                  <c:v>7.4645570668569121</c:v>
                </c:pt>
                <c:pt idx="117">
                  <c:v>6.5169552749804041</c:v>
                </c:pt>
                <c:pt idx="118">
                  <c:v>4.0335911827676796</c:v>
                </c:pt>
                <c:pt idx="119">
                  <c:v>3.6742760033244082</c:v>
                </c:pt>
                <c:pt idx="120">
                  <c:v>4.9168418412460397</c:v>
                </c:pt>
                <c:pt idx="121">
                  <c:v>8.4839781200669506</c:v>
                </c:pt>
                <c:pt idx="122">
                  <c:v>4.4116336024575276</c:v>
                </c:pt>
                <c:pt idx="123">
                  <c:v>4.9184114829975414</c:v>
                </c:pt>
                <c:pt idx="124">
                  <c:v>5.8704005064245877</c:v>
                </c:pt>
                <c:pt idx="125">
                  <c:v>1.8839540890572692</c:v>
                </c:pt>
                <c:pt idx="126">
                  <c:v>3.4120883778906688</c:v>
                </c:pt>
                <c:pt idx="127">
                  <c:v>1.0918152252119455</c:v>
                </c:pt>
                <c:pt idx="128">
                  <c:v>2.1857644780791787</c:v>
                </c:pt>
                <c:pt idx="129">
                  <c:v>3.1150832052915831</c:v>
                </c:pt>
                <c:pt idx="130">
                  <c:v>2.5177641926245542</c:v>
                </c:pt>
                <c:pt idx="131">
                  <c:v>6.8802179953584073</c:v>
                </c:pt>
                <c:pt idx="132">
                  <c:v>2.6791836734693817</c:v>
                </c:pt>
                <c:pt idx="133">
                  <c:v>-0.10827679782904909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51-DD49-94FA-39EC142D20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9718112"/>
        <c:axId val="1890549840"/>
      </c:lineChart>
      <c:dateAx>
        <c:axId val="1889718112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90549840"/>
        <c:crosses val="autoZero"/>
        <c:auto val="1"/>
        <c:lblOffset val="100"/>
        <c:baseTimeUnit val="months"/>
      </c:dateAx>
      <c:valAx>
        <c:axId val="189054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89718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Экспорт</a:t>
            </a:r>
            <a:r>
              <a:rPr lang="ru-RU" baseline="0"/>
              <a:t> и импорт, трлн. р, в ценах 2021 г.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Экспорт!$BT$1</c:f>
              <c:strCache>
                <c:ptCount val="1"/>
                <c:pt idx="0">
                  <c:v>Сырьевой энергетический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Экспорт!$A$8:$A$32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Экспорт!$BT$8:$BT$32</c:f>
              <c:numCache>
                <c:formatCode>0.0</c:formatCode>
                <c:ptCount val="25"/>
                <c:pt idx="0">
                  <c:v>11.474858848052042</c:v>
                </c:pt>
                <c:pt idx="1">
                  <c:v>11.935180103874558</c:v>
                </c:pt>
                <c:pt idx="2">
                  <c:v>13.354329243728019</c:v>
                </c:pt>
                <c:pt idx="3">
                  <c:v>14.974522506018051</c:v>
                </c:pt>
                <c:pt idx="4">
                  <c:v>16.572128382150041</c:v>
                </c:pt>
                <c:pt idx="5">
                  <c:v>17.046610085217864</c:v>
                </c:pt>
                <c:pt idx="6">
                  <c:v>17.073378802675176</c:v>
                </c:pt>
                <c:pt idx="7">
                  <c:v>17.569638301590402</c:v>
                </c:pt>
                <c:pt idx="8">
                  <c:v>17.296440698855978</c:v>
                </c:pt>
                <c:pt idx="9">
                  <c:v>17.256709609647164</c:v>
                </c:pt>
                <c:pt idx="10">
                  <c:v>18.056591913416757</c:v>
                </c:pt>
                <c:pt idx="11">
                  <c:v>17.997653615829837</c:v>
                </c:pt>
                <c:pt idx="12">
                  <c:v>17.949909524296888</c:v>
                </c:pt>
                <c:pt idx="13">
                  <c:v>18.759867567662432</c:v>
                </c:pt>
                <c:pt idx="14">
                  <c:v>18.383354304970069</c:v>
                </c:pt>
                <c:pt idx="15">
                  <c:v>19.586895915114571</c:v>
                </c:pt>
                <c:pt idx="16">
                  <c:v>19.795630780589452</c:v>
                </c:pt>
                <c:pt idx="17">
                  <c:v>19.83068515922427</c:v>
                </c:pt>
                <c:pt idx="18">
                  <c:v>20.597029878667879</c:v>
                </c:pt>
                <c:pt idx="19">
                  <c:v>20.871940020659725</c:v>
                </c:pt>
                <c:pt idx="20">
                  <c:v>19.390694651034249</c:v>
                </c:pt>
                <c:pt idx="21">
                  <c:v>19.361414192858465</c:v>
                </c:pt>
                <c:pt idx="22">
                  <c:v>18.041841786298082</c:v>
                </c:pt>
                <c:pt idx="23">
                  <c:v>16.837750752799334</c:v>
                </c:pt>
                <c:pt idx="24">
                  <c:v>16.880890832914591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FC-1F44-B141-69552F277118}"/>
            </c:ext>
          </c:extLst>
        </c:ser>
        <c:ser>
          <c:idx val="1"/>
          <c:order val="1"/>
          <c:tx>
            <c:strRef>
              <c:f>Экспорт!$BU$1</c:f>
              <c:strCache>
                <c:ptCount val="1"/>
                <c:pt idx="0">
                  <c:v>Сырьевой неэнергетический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Экспорт!$A$8:$A$32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Экспорт!$BU$8:$BU$32</c:f>
              <c:numCache>
                <c:formatCode>0.0</c:formatCode>
                <c:ptCount val="25"/>
                <c:pt idx="0">
                  <c:v>4.2690772090972731</c:v>
                </c:pt>
                <c:pt idx="1">
                  <c:v>4.2163047919876577</c:v>
                </c:pt>
                <c:pt idx="2">
                  <c:v>4.6699596269097414</c:v>
                </c:pt>
                <c:pt idx="3">
                  <c:v>4.8030500182698059</c:v>
                </c:pt>
                <c:pt idx="4">
                  <c:v>5.5117823703865554</c:v>
                </c:pt>
                <c:pt idx="5">
                  <c:v>5.8752765728067375</c:v>
                </c:pt>
                <c:pt idx="6">
                  <c:v>5.657969017838516</c:v>
                </c:pt>
                <c:pt idx="7">
                  <c:v>5.574538353432513</c:v>
                </c:pt>
                <c:pt idx="8">
                  <c:v>5.0451304306802118</c:v>
                </c:pt>
                <c:pt idx="9">
                  <c:v>4.5883113492271121</c:v>
                </c:pt>
                <c:pt idx="10">
                  <c:v>4.6584757866183999</c:v>
                </c:pt>
                <c:pt idx="11">
                  <c:v>4.5460515706120148</c:v>
                </c:pt>
                <c:pt idx="12">
                  <c:v>4.932851872766431</c:v>
                </c:pt>
                <c:pt idx="13">
                  <c:v>4.7332550531441173</c:v>
                </c:pt>
                <c:pt idx="14">
                  <c:v>5.2136933054609509</c:v>
                </c:pt>
                <c:pt idx="15">
                  <c:v>5.512777369419644</c:v>
                </c:pt>
                <c:pt idx="16">
                  <c:v>5.9526904830689418</c:v>
                </c:pt>
                <c:pt idx="17">
                  <c:v>5.7545687286290583</c:v>
                </c:pt>
                <c:pt idx="18">
                  <c:v>6.501735468873326</c:v>
                </c:pt>
                <c:pt idx="19">
                  <c:v>5.793072645078329</c:v>
                </c:pt>
                <c:pt idx="20">
                  <c:v>5.8485580322974027</c:v>
                </c:pt>
                <c:pt idx="21">
                  <c:v>6.1134672744590004</c:v>
                </c:pt>
                <c:pt idx="22">
                  <c:v>5.3908191439405382</c:v>
                </c:pt>
                <c:pt idx="23">
                  <c:v>5.8249787334764012</c:v>
                </c:pt>
                <c:pt idx="24">
                  <c:v>5.4498847718917869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FC-1F44-B141-69552F277118}"/>
            </c:ext>
          </c:extLst>
        </c:ser>
        <c:ser>
          <c:idx val="2"/>
          <c:order val="2"/>
          <c:tx>
            <c:strRef>
              <c:f>Экспорт!$BV$1</c:f>
              <c:strCache>
                <c:ptCount val="1"/>
                <c:pt idx="0">
                  <c:v>Прочий экспорт товаров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Экспорт!$A$8:$A$32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Экспорт!$BV$8:$BV$32</c:f>
              <c:numCache>
                <c:formatCode>0.0</c:formatCode>
                <c:ptCount val="25"/>
                <c:pt idx="0">
                  <c:v>2.0134446755954505</c:v>
                </c:pt>
                <c:pt idx="1">
                  <c:v>2.3517060133101202</c:v>
                </c:pt>
                <c:pt idx="2">
                  <c:v>2.3847309169632234</c:v>
                </c:pt>
                <c:pt idx="3">
                  <c:v>3.2111776799419736</c:v>
                </c:pt>
                <c:pt idx="4">
                  <c:v>3.6193862884001402</c:v>
                </c:pt>
                <c:pt idx="5">
                  <c:v>4.4414741933868651</c:v>
                </c:pt>
                <c:pt idx="6">
                  <c:v>6.6362838093916112</c:v>
                </c:pt>
                <c:pt idx="7">
                  <c:v>8.0642456620022962</c:v>
                </c:pt>
                <c:pt idx="8">
                  <c:v>9.0514646636319522</c:v>
                </c:pt>
                <c:pt idx="9">
                  <c:v>8.0611476139374432</c:v>
                </c:pt>
                <c:pt idx="10">
                  <c:v>9.298609450429284</c:v>
                </c:pt>
                <c:pt idx="11">
                  <c:v>9.5702948135581423</c:v>
                </c:pt>
                <c:pt idx="12">
                  <c:v>9.6680386029366794</c:v>
                </c:pt>
                <c:pt idx="13">
                  <c:v>10.542677379193453</c:v>
                </c:pt>
                <c:pt idx="14">
                  <c:v>10.612552389568977</c:v>
                </c:pt>
                <c:pt idx="15">
                  <c:v>10.366526715465779</c:v>
                </c:pt>
                <c:pt idx="16">
                  <c:v>10.841578736341608</c:v>
                </c:pt>
                <c:pt idx="17">
                  <c:v>12.839246112146668</c:v>
                </c:pt>
                <c:pt idx="18">
                  <c:v>13.459934652458793</c:v>
                </c:pt>
                <c:pt idx="19">
                  <c:v>14.190787334261946</c:v>
                </c:pt>
                <c:pt idx="20">
                  <c:v>13.912647316668352</c:v>
                </c:pt>
                <c:pt idx="21">
                  <c:v>14.946618532682534</c:v>
                </c:pt>
                <c:pt idx="22">
                  <c:v>11.375595241455393</c:v>
                </c:pt>
                <c:pt idx="23">
                  <c:v>8.2470019941885528</c:v>
                </c:pt>
                <c:pt idx="24">
                  <c:v>8.8880531904625517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FC-1F44-B141-69552F277118}"/>
            </c:ext>
          </c:extLst>
        </c:ser>
        <c:ser>
          <c:idx val="3"/>
          <c:order val="3"/>
          <c:tx>
            <c:strRef>
              <c:f>Экспорт!$BW$1</c:f>
              <c:strCache>
                <c:ptCount val="1"/>
                <c:pt idx="0">
                  <c:v>Импорт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Экспорт!$A$8:$A$32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Экспорт!$BW$8:$BW$32</c:f>
              <c:numCache>
                <c:formatCode>General</c:formatCode>
                <c:ptCount val="25"/>
                <c:pt idx="0">
                  <c:v>6.5928787880003004</c:v>
                </c:pt>
                <c:pt idx="1">
                  <c:v>7.825747307108931</c:v>
                </c:pt>
                <c:pt idx="2">
                  <c:v>8.9683063926036315</c:v>
                </c:pt>
                <c:pt idx="3">
                  <c:v>10.518074516098768</c:v>
                </c:pt>
                <c:pt idx="4">
                  <c:v>12.964585820156556</c:v>
                </c:pt>
                <c:pt idx="5">
                  <c:v>15.120734247803288</c:v>
                </c:pt>
                <c:pt idx="6">
                  <c:v>18.337465149730555</c:v>
                </c:pt>
                <c:pt idx="7">
                  <c:v>23.142737531139574</c:v>
                </c:pt>
                <c:pt idx="8">
                  <c:v>26.561206495794199</c:v>
                </c:pt>
                <c:pt idx="9">
                  <c:v>18.48148047196656</c:v>
                </c:pt>
                <c:pt idx="10">
                  <c:v>23.252060903282292</c:v>
                </c:pt>
                <c:pt idx="11">
                  <c:v>27.969000000000001</c:v>
                </c:pt>
                <c:pt idx="12">
                  <c:v>30.6767</c:v>
                </c:pt>
                <c:pt idx="13">
                  <c:v>31.762400000000003</c:v>
                </c:pt>
                <c:pt idx="14">
                  <c:v>29.456299999999999</c:v>
                </c:pt>
                <c:pt idx="15">
                  <c:v>22.0808</c:v>
                </c:pt>
                <c:pt idx="16">
                  <c:v>21.27</c:v>
                </c:pt>
                <c:pt idx="17">
                  <c:v>24.952900000000003</c:v>
                </c:pt>
                <c:pt idx="18">
                  <c:v>25.6159</c:v>
                </c:pt>
                <c:pt idx="19">
                  <c:v>26.4177</c:v>
                </c:pt>
                <c:pt idx="20">
                  <c:v>23.279</c:v>
                </c:pt>
                <c:pt idx="21">
                  <c:v>27.731999999999999</c:v>
                </c:pt>
                <c:pt idx="22">
                  <c:v>24.823336849453874</c:v>
                </c:pt>
                <c:pt idx="23">
                  <c:v>27.823489987604596</c:v>
                </c:pt>
                <c:pt idx="24">
                  <c:v>28.353986618899846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DFC-1F44-B141-69552F2771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57143615"/>
        <c:axId val="1787680191"/>
      </c:lineChart>
      <c:catAx>
        <c:axId val="657143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787680191"/>
        <c:crosses val="autoZero"/>
        <c:auto val="1"/>
        <c:lblAlgn val="ctr"/>
        <c:lblOffset val="100"/>
        <c:noMultiLvlLbl val="0"/>
      </c:catAx>
      <c:valAx>
        <c:axId val="1787680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57143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Счет текущих</a:t>
            </a:r>
            <a:r>
              <a:rPr lang="ru-RU" baseline="0" dirty="0"/>
              <a:t> операций</a:t>
            </a:r>
            <a:endParaRPr lang="en-GB" dirty="0"/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title>
    <c:autoTitleDeleted val="0"/>
    <c:plotArea>
      <c:layout>
        <c:manualLayout>
          <c:layoutTarget val="inner"/>
          <c:xMode val="edge"/>
          <c:yMode val="edge"/>
          <c:x val="5.69886171984526E-2"/>
          <c:y val="3.8618748089104538E-2"/>
          <c:w val="0.88181844833401846"/>
          <c:h val="0.58492401386830839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Sheet1!$D$36</c:f>
              <c:strCache>
                <c:ptCount val="1"/>
                <c:pt idx="0">
                  <c:v>рубли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Sheet1!$E$34:$AQ$34</c:f>
              <c:strCache>
                <c:ptCount val="39"/>
                <c:pt idx="0">
                  <c:v>янв 2022</c:v>
                </c:pt>
                <c:pt idx="1">
                  <c:v>фев 2022</c:v>
                </c:pt>
                <c:pt idx="2">
                  <c:v>мар 2023</c:v>
                </c:pt>
                <c:pt idx="3">
                  <c:v>апр 2022</c:v>
                </c:pt>
                <c:pt idx="4">
                  <c:v>май 2022</c:v>
                </c:pt>
                <c:pt idx="5">
                  <c:v>июн 2022</c:v>
                </c:pt>
                <c:pt idx="6">
                  <c:v>июл 2022</c:v>
                </c:pt>
                <c:pt idx="7">
                  <c:v>авг 2022</c:v>
                </c:pt>
                <c:pt idx="8">
                  <c:v>сент 2022</c:v>
                </c:pt>
                <c:pt idx="9">
                  <c:v>окт 2022</c:v>
                </c:pt>
                <c:pt idx="10">
                  <c:v>ноя 2022</c:v>
                </c:pt>
                <c:pt idx="11">
                  <c:v>дек 2022</c:v>
                </c:pt>
                <c:pt idx="12">
                  <c:v>янв 2023</c:v>
                </c:pt>
                <c:pt idx="13">
                  <c:v>фев 2023</c:v>
                </c:pt>
                <c:pt idx="14">
                  <c:v>мар 2023</c:v>
                </c:pt>
                <c:pt idx="15">
                  <c:v>апр 2023</c:v>
                </c:pt>
                <c:pt idx="16">
                  <c:v>май 2023</c:v>
                </c:pt>
                <c:pt idx="17">
                  <c:v>июн 2023</c:v>
                </c:pt>
                <c:pt idx="18">
                  <c:v>июл 2023</c:v>
                </c:pt>
                <c:pt idx="19">
                  <c:v>авг 2023</c:v>
                </c:pt>
                <c:pt idx="20">
                  <c:v>сент 2023</c:v>
                </c:pt>
                <c:pt idx="21">
                  <c:v>окт 2023</c:v>
                </c:pt>
                <c:pt idx="22">
                  <c:v>ноя 2023</c:v>
                </c:pt>
                <c:pt idx="23">
                  <c:v>дек 2023</c:v>
                </c:pt>
                <c:pt idx="24">
                  <c:v>янв 2024</c:v>
                </c:pt>
                <c:pt idx="25">
                  <c:v>фев 2024</c:v>
                </c:pt>
                <c:pt idx="26">
                  <c:v>мар 2024</c:v>
                </c:pt>
                <c:pt idx="27">
                  <c:v>апр 2024</c:v>
                </c:pt>
                <c:pt idx="28">
                  <c:v>май 2024</c:v>
                </c:pt>
                <c:pt idx="29">
                  <c:v>июнь 2024</c:v>
                </c:pt>
                <c:pt idx="30">
                  <c:v>июль 2024</c:v>
                </c:pt>
                <c:pt idx="31">
                  <c:v>авг 2024</c:v>
                </c:pt>
                <c:pt idx="32">
                  <c:v>сент 2024</c:v>
                </c:pt>
                <c:pt idx="33">
                  <c:v>окт 2024</c:v>
                </c:pt>
                <c:pt idx="34">
                  <c:v>ноя 2024</c:v>
                </c:pt>
                <c:pt idx="35">
                  <c:v>дек 2024</c:v>
                </c:pt>
                <c:pt idx="36">
                  <c:v>янв 2025</c:v>
                </c:pt>
                <c:pt idx="37">
                  <c:v>фев 2025</c:v>
                </c:pt>
                <c:pt idx="38">
                  <c:v>мар 2025</c:v>
                </c:pt>
              </c:strCache>
            </c:strRef>
          </c:cat>
          <c:val>
            <c:numRef>
              <c:f>Sheet1!$E$36:$AQ$36</c:f>
              <c:numCache>
                <c:formatCode>0.0000</c:formatCode>
                <c:ptCount val="39"/>
                <c:pt idx="0">
                  <c:v>-2.1891914156824335</c:v>
                </c:pt>
                <c:pt idx="1">
                  <c:v>-2.4778857015150271</c:v>
                </c:pt>
                <c:pt idx="2">
                  <c:v>2.471658896244306</c:v>
                </c:pt>
                <c:pt idx="3">
                  <c:v>1.4448553508182611</c:v>
                </c:pt>
                <c:pt idx="4">
                  <c:v>7.8158088116234659</c:v>
                </c:pt>
                <c:pt idx="5">
                  <c:v>10.917446284221999</c:v>
                </c:pt>
                <c:pt idx="6">
                  <c:v>8.5895204097389133</c:v>
                </c:pt>
                <c:pt idx="7">
                  <c:v>8.8408531556218435</c:v>
                </c:pt>
                <c:pt idx="8">
                  <c:v>10.086338428266922</c:v>
                </c:pt>
                <c:pt idx="9">
                  <c:v>10.500063685835233</c:v>
                </c:pt>
                <c:pt idx="10">
                  <c:v>10.410092755946572</c:v>
                </c:pt>
                <c:pt idx="11">
                  <c:v>11.380245350350435</c:v>
                </c:pt>
                <c:pt idx="12">
                  <c:v>4.0730449679920824</c:v>
                </c:pt>
                <c:pt idx="13">
                  <c:v>4.6642204838966634</c:v>
                </c:pt>
                <c:pt idx="14">
                  <c:v>7.4459225048567799</c:v>
                </c:pt>
                <c:pt idx="15">
                  <c:v>4.9093475579849439</c:v>
                </c:pt>
                <c:pt idx="16">
                  <c:v>6.4254131016608831</c:v>
                </c:pt>
                <c:pt idx="17">
                  <c:v>6.9155993976465311</c:v>
                </c:pt>
                <c:pt idx="18">
                  <c:v>5.2594191501549474</c:v>
                </c:pt>
                <c:pt idx="19">
                  <c:v>7.0881318997579434</c:v>
                </c:pt>
                <c:pt idx="20">
                  <c:v>7.7637729747964688</c:v>
                </c:pt>
                <c:pt idx="21">
                  <c:v>5.6838090285550891</c:v>
                </c:pt>
                <c:pt idx="22">
                  <c:v>3.9299458688481597</c:v>
                </c:pt>
                <c:pt idx="23">
                  <c:v>4.2859824114083036</c:v>
                </c:pt>
                <c:pt idx="24">
                  <c:v>2.2029896397964386</c:v>
                </c:pt>
                <c:pt idx="25">
                  <c:v>3.4395462245172439</c:v>
                </c:pt>
                <c:pt idx="26">
                  <c:v>9.123425971314278</c:v>
                </c:pt>
                <c:pt idx="27">
                  <c:v>3.2616956373770609</c:v>
                </c:pt>
                <c:pt idx="28">
                  <c:v>1.8247826672753167</c:v>
                </c:pt>
                <c:pt idx="29">
                  <c:v>3.2097137002301164</c:v>
                </c:pt>
                <c:pt idx="30">
                  <c:v>0.58206366538266074</c:v>
                </c:pt>
                <c:pt idx="31">
                  <c:v>0.84702317042861175</c:v>
                </c:pt>
                <c:pt idx="32">
                  <c:v>1.8944854757779837</c:v>
                </c:pt>
                <c:pt idx="33">
                  <c:v>0.94362034448850096</c:v>
                </c:pt>
                <c:pt idx="34">
                  <c:v>3.6526166584660373</c:v>
                </c:pt>
                <c:pt idx="35">
                  <c:v>1.6773375510167128</c:v>
                </c:pt>
                <c:pt idx="36">
                  <c:v>-0.40352813391979581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45-1243-95A7-3EFA2C335626}"/>
            </c:ext>
          </c:extLst>
        </c:ser>
        <c:ser>
          <c:idx val="2"/>
          <c:order val="2"/>
          <c:tx>
            <c:strRef>
              <c:f>Sheet1!$D$37</c:f>
              <c:strCache>
                <c:ptCount val="1"/>
                <c:pt idx="0">
                  <c:v>долары и евро минус отток первичных и вторичных доходов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Sheet1!$E$34:$AQ$34</c:f>
              <c:strCache>
                <c:ptCount val="39"/>
                <c:pt idx="0">
                  <c:v>янв 2022</c:v>
                </c:pt>
                <c:pt idx="1">
                  <c:v>фев 2022</c:v>
                </c:pt>
                <c:pt idx="2">
                  <c:v>мар 2023</c:v>
                </c:pt>
                <c:pt idx="3">
                  <c:v>апр 2022</c:v>
                </c:pt>
                <c:pt idx="4">
                  <c:v>май 2022</c:v>
                </c:pt>
                <c:pt idx="5">
                  <c:v>июн 2022</c:v>
                </c:pt>
                <c:pt idx="6">
                  <c:v>июл 2022</c:v>
                </c:pt>
                <c:pt idx="7">
                  <c:v>авг 2022</c:v>
                </c:pt>
                <c:pt idx="8">
                  <c:v>сент 2022</c:v>
                </c:pt>
                <c:pt idx="9">
                  <c:v>окт 2022</c:v>
                </c:pt>
                <c:pt idx="10">
                  <c:v>ноя 2022</c:v>
                </c:pt>
                <c:pt idx="11">
                  <c:v>дек 2022</c:v>
                </c:pt>
                <c:pt idx="12">
                  <c:v>янв 2023</c:v>
                </c:pt>
                <c:pt idx="13">
                  <c:v>фев 2023</c:v>
                </c:pt>
                <c:pt idx="14">
                  <c:v>мар 2023</c:v>
                </c:pt>
                <c:pt idx="15">
                  <c:v>апр 2023</c:v>
                </c:pt>
                <c:pt idx="16">
                  <c:v>май 2023</c:v>
                </c:pt>
                <c:pt idx="17">
                  <c:v>июн 2023</c:v>
                </c:pt>
                <c:pt idx="18">
                  <c:v>июл 2023</c:v>
                </c:pt>
                <c:pt idx="19">
                  <c:v>авг 2023</c:v>
                </c:pt>
                <c:pt idx="20">
                  <c:v>сент 2023</c:v>
                </c:pt>
                <c:pt idx="21">
                  <c:v>окт 2023</c:v>
                </c:pt>
                <c:pt idx="22">
                  <c:v>ноя 2023</c:v>
                </c:pt>
                <c:pt idx="23">
                  <c:v>дек 2023</c:v>
                </c:pt>
                <c:pt idx="24">
                  <c:v>янв 2024</c:v>
                </c:pt>
                <c:pt idx="25">
                  <c:v>фев 2024</c:v>
                </c:pt>
                <c:pt idx="26">
                  <c:v>мар 2024</c:v>
                </c:pt>
                <c:pt idx="27">
                  <c:v>апр 2024</c:v>
                </c:pt>
                <c:pt idx="28">
                  <c:v>май 2024</c:v>
                </c:pt>
                <c:pt idx="29">
                  <c:v>июнь 2024</c:v>
                </c:pt>
                <c:pt idx="30">
                  <c:v>июль 2024</c:v>
                </c:pt>
                <c:pt idx="31">
                  <c:v>авг 2024</c:v>
                </c:pt>
                <c:pt idx="32">
                  <c:v>сент 2024</c:v>
                </c:pt>
                <c:pt idx="33">
                  <c:v>окт 2024</c:v>
                </c:pt>
                <c:pt idx="34">
                  <c:v>ноя 2024</c:v>
                </c:pt>
                <c:pt idx="35">
                  <c:v>дек 2024</c:v>
                </c:pt>
                <c:pt idx="36">
                  <c:v>янв 2025</c:v>
                </c:pt>
                <c:pt idx="37">
                  <c:v>фев 2025</c:v>
                </c:pt>
                <c:pt idx="38">
                  <c:v>мар 2025</c:v>
                </c:pt>
              </c:strCache>
            </c:strRef>
          </c:cat>
          <c:val>
            <c:numRef>
              <c:f>Sheet1!$E$37:$AQ$37</c:f>
              <c:numCache>
                <c:formatCode>0.0000</c:formatCode>
                <c:ptCount val="39"/>
                <c:pt idx="0">
                  <c:v>21.578749092943799</c:v>
                </c:pt>
                <c:pt idx="1">
                  <c:v>23.217681063472853</c:v>
                </c:pt>
                <c:pt idx="2">
                  <c:v>30.396229584860471</c:v>
                </c:pt>
                <c:pt idx="3">
                  <c:v>24.96314173420096</c:v>
                </c:pt>
                <c:pt idx="4">
                  <c:v>18.121359799600704</c:v>
                </c:pt>
                <c:pt idx="5">
                  <c:v>15.548367678531406</c:v>
                </c:pt>
                <c:pt idx="6">
                  <c:v>3.858509726214141</c:v>
                </c:pt>
                <c:pt idx="7">
                  <c:v>2.1627876486703421</c:v>
                </c:pt>
                <c:pt idx="8">
                  <c:v>-0.69983058935885722</c:v>
                </c:pt>
                <c:pt idx="9">
                  <c:v>4.0113516907127051</c:v>
                </c:pt>
                <c:pt idx="10">
                  <c:v>5.4842013935872522</c:v>
                </c:pt>
                <c:pt idx="11">
                  <c:v>-0.10889889010806009</c:v>
                </c:pt>
                <c:pt idx="12">
                  <c:v>1.0095521533206999</c:v>
                </c:pt>
                <c:pt idx="13">
                  <c:v>-1.3623962871108439</c:v>
                </c:pt>
                <c:pt idx="14">
                  <c:v>0.92534533764268545</c:v>
                </c:pt>
                <c:pt idx="15">
                  <c:v>-3.0185650609712233</c:v>
                </c:pt>
                <c:pt idx="16">
                  <c:v>-0.86116007550659068</c:v>
                </c:pt>
                <c:pt idx="17">
                  <c:v>-3.2864365923434802</c:v>
                </c:pt>
                <c:pt idx="18">
                  <c:v>-2.9284390539889182</c:v>
                </c:pt>
                <c:pt idx="19">
                  <c:v>-1.2940723767988827</c:v>
                </c:pt>
                <c:pt idx="20">
                  <c:v>-1.0037132272060316</c:v>
                </c:pt>
                <c:pt idx="21">
                  <c:v>-2.0081569586183727</c:v>
                </c:pt>
                <c:pt idx="22">
                  <c:v>-0.41921092884403155</c:v>
                </c:pt>
                <c:pt idx="23">
                  <c:v>-5.0573127408209801</c:v>
                </c:pt>
                <c:pt idx="24">
                  <c:v>-1.3640481382058007</c:v>
                </c:pt>
                <c:pt idx="25">
                  <c:v>-0.65218551024574722</c:v>
                </c:pt>
                <c:pt idx="26">
                  <c:v>2.9445852623452229E-2</c:v>
                </c:pt>
                <c:pt idx="27">
                  <c:v>-0.82168923436071495</c:v>
                </c:pt>
                <c:pt idx="28">
                  <c:v>-3.5277322191721678</c:v>
                </c:pt>
                <c:pt idx="29">
                  <c:v>-3.0995492146703816</c:v>
                </c:pt>
                <c:pt idx="30">
                  <c:v>-7.6516510679998424</c:v>
                </c:pt>
                <c:pt idx="31">
                  <c:v>-3.2990667185865292</c:v>
                </c:pt>
                <c:pt idx="32">
                  <c:v>-0.97460124871550846</c:v>
                </c:pt>
                <c:pt idx="33">
                  <c:v>-1.5967952474339704</c:v>
                </c:pt>
                <c:pt idx="34">
                  <c:v>-0.39834137525111402</c:v>
                </c:pt>
                <c:pt idx="35">
                  <c:v>-2.1484544414645761</c:v>
                </c:pt>
                <c:pt idx="36">
                  <c:v>-1.6464672292120826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45-1243-95A7-3EFA2C335626}"/>
            </c:ext>
          </c:extLst>
        </c:ser>
        <c:ser>
          <c:idx val="3"/>
          <c:order val="3"/>
          <c:tx>
            <c:strRef>
              <c:f>Sheet1!$D$38</c:f>
              <c:strCache>
                <c:ptCount val="1"/>
                <c:pt idx="0">
                  <c:v>юани, лиры, рупии и др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Sheet1!$E$34:$AQ$34</c:f>
              <c:strCache>
                <c:ptCount val="39"/>
                <c:pt idx="0">
                  <c:v>янв 2022</c:v>
                </c:pt>
                <c:pt idx="1">
                  <c:v>фев 2022</c:v>
                </c:pt>
                <c:pt idx="2">
                  <c:v>мар 2023</c:v>
                </c:pt>
                <c:pt idx="3">
                  <c:v>апр 2022</c:v>
                </c:pt>
                <c:pt idx="4">
                  <c:v>май 2022</c:v>
                </c:pt>
                <c:pt idx="5">
                  <c:v>июн 2022</c:v>
                </c:pt>
                <c:pt idx="6">
                  <c:v>июл 2022</c:v>
                </c:pt>
                <c:pt idx="7">
                  <c:v>авг 2022</c:v>
                </c:pt>
                <c:pt idx="8">
                  <c:v>сент 2022</c:v>
                </c:pt>
                <c:pt idx="9">
                  <c:v>окт 2022</c:v>
                </c:pt>
                <c:pt idx="10">
                  <c:v>ноя 2022</c:v>
                </c:pt>
                <c:pt idx="11">
                  <c:v>дек 2022</c:v>
                </c:pt>
                <c:pt idx="12">
                  <c:v>янв 2023</c:v>
                </c:pt>
                <c:pt idx="13">
                  <c:v>фев 2023</c:v>
                </c:pt>
                <c:pt idx="14">
                  <c:v>мар 2023</c:v>
                </c:pt>
                <c:pt idx="15">
                  <c:v>апр 2023</c:v>
                </c:pt>
                <c:pt idx="16">
                  <c:v>май 2023</c:v>
                </c:pt>
                <c:pt idx="17">
                  <c:v>июн 2023</c:v>
                </c:pt>
                <c:pt idx="18">
                  <c:v>июл 2023</c:v>
                </c:pt>
                <c:pt idx="19">
                  <c:v>авг 2023</c:v>
                </c:pt>
                <c:pt idx="20">
                  <c:v>сент 2023</c:v>
                </c:pt>
                <c:pt idx="21">
                  <c:v>окт 2023</c:v>
                </c:pt>
                <c:pt idx="22">
                  <c:v>ноя 2023</c:v>
                </c:pt>
                <c:pt idx="23">
                  <c:v>дек 2023</c:v>
                </c:pt>
                <c:pt idx="24">
                  <c:v>янв 2024</c:v>
                </c:pt>
                <c:pt idx="25">
                  <c:v>фев 2024</c:v>
                </c:pt>
                <c:pt idx="26">
                  <c:v>мар 2024</c:v>
                </c:pt>
                <c:pt idx="27">
                  <c:v>апр 2024</c:v>
                </c:pt>
                <c:pt idx="28">
                  <c:v>май 2024</c:v>
                </c:pt>
                <c:pt idx="29">
                  <c:v>июнь 2024</c:v>
                </c:pt>
                <c:pt idx="30">
                  <c:v>июль 2024</c:v>
                </c:pt>
                <c:pt idx="31">
                  <c:v>авг 2024</c:v>
                </c:pt>
                <c:pt idx="32">
                  <c:v>сент 2024</c:v>
                </c:pt>
                <c:pt idx="33">
                  <c:v>окт 2024</c:v>
                </c:pt>
                <c:pt idx="34">
                  <c:v>ноя 2024</c:v>
                </c:pt>
                <c:pt idx="35">
                  <c:v>дек 2024</c:v>
                </c:pt>
                <c:pt idx="36">
                  <c:v>янв 2025</c:v>
                </c:pt>
                <c:pt idx="37">
                  <c:v>фев 2025</c:v>
                </c:pt>
                <c:pt idx="38">
                  <c:v>мар 2025</c:v>
                </c:pt>
              </c:strCache>
            </c:strRef>
          </c:cat>
          <c:val>
            <c:numRef>
              <c:f>Sheet1!$E$38:$AQ$38</c:f>
              <c:numCache>
                <c:formatCode>0.0000</c:formatCode>
                <c:ptCount val="39"/>
                <c:pt idx="0">
                  <c:v>-0.95955767726139296</c:v>
                </c:pt>
                <c:pt idx="1">
                  <c:v>-1.0297953619577971</c:v>
                </c:pt>
                <c:pt idx="2">
                  <c:v>5.2111518895227693E-2</c:v>
                </c:pt>
                <c:pt idx="3">
                  <c:v>-0.80627708501922424</c:v>
                </c:pt>
                <c:pt idx="4">
                  <c:v>-1.1971686112241859</c:v>
                </c:pt>
                <c:pt idx="5">
                  <c:v>-1.7753962753401353E-2</c:v>
                </c:pt>
                <c:pt idx="6">
                  <c:v>0.43196986404694648</c:v>
                </c:pt>
                <c:pt idx="7">
                  <c:v>1.6563591957078181</c:v>
                </c:pt>
                <c:pt idx="8">
                  <c:v>1.1634921610919404</c:v>
                </c:pt>
                <c:pt idx="9">
                  <c:v>-1.7114153765479676</c:v>
                </c:pt>
                <c:pt idx="10">
                  <c:v>-1.6942941495338601</c:v>
                </c:pt>
                <c:pt idx="11">
                  <c:v>3.4286535397576312</c:v>
                </c:pt>
                <c:pt idx="12">
                  <c:v>0.11740287868725741</c:v>
                </c:pt>
                <c:pt idx="13">
                  <c:v>-0.30182419678581773</c:v>
                </c:pt>
                <c:pt idx="14">
                  <c:v>-1.0712678424994664</c:v>
                </c:pt>
                <c:pt idx="15">
                  <c:v>-1.5907824970137572</c:v>
                </c:pt>
                <c:pt idx="16">
                  <c:v>3.5746973845705909E-2</c:v>
                </c:pt>
                <c:pt idx="17">
                  <c:v>-1.629162805303082</c:v>
                </c:pt>
                <c:pt idx="18">
                  <c:v>-2.0309800961660311</c:v>
                </c:pt>
                <c:pt idx="19">
                  <c:v>-0.39405952295909152</c:v>
                </c:pt>
                <c:pt idx="20">
                  <c:v>3.139940252409561</c:v>
                </c:pt>
                <c:pt idx="21">
                  <c:v>1.7243479300633169</c:v>
                </c:pt>
                <c:pt idx="22">
                  <c:v>1.7892650599958699</c:v>
                </c:pt>
                <c:pt idx="23">
                  <c:v>1.2713303294127147</c:v>
                </c:pt>
                <c:pt idx="24">
                  <c:v>2.0610584984093361</c:v>
                </c:pt>
                <c:pt idx="25">
                  <c:v>2.9126392857284777</c:v>
                </c:pt>
                <c:pt idx="26">
                  <c:v>7.1471281760622745</c:v>
                </c:pt>
                <c:pt idx="27">
                  <c:v>4.6599935969836572</c:v>
                </c:pt>
                <c:pt idx="28">
                  <c:v>7.2029495518968183</c:v>
                </c:pt>
                <c:pt idx="29">
                  <c:v>4.9898355144402586</c:v>
                </c:pt>
                <c:pt idx="30">
                  <c:v>6.1695874026172177</c:v>
                </c:pt>
                <c:pt idx="31">
                  <c:v>5.1520435481579518</c:v>
                </c:pt>
                <c:pt idx="32">
                  <c:v>5.1801157729375298</c:v>
                </c:pt>
                <c:pt idx="33">
                  <c:v>4.453174902945511</c:v>
                </c:pt>
                <c:pt idx="34">
                  <c:v>4.8457247167850745</c:v>
                </c:pt>
                <c:pt idx="35">
                  <c:v>3.1711168904478626</c:v>
                </c:pt>
                <c:pt idx="36">
                  <c:v>4.4499953631318823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45-1243-95A7-3EFA2C335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6105056"/>
        <c:axId val="38714416"/>
      </c:barChart>
      <c:lineChart>
        <c:grouping val="standard"/>
        <c:varyColors val="0"/>
        <c:ser>
          <c:idx val="0"/>
          <c:order val="0"/>
          <c:tx>
            <c:strRef>
              <c:f>Sheet1!$D$35</c:f>
              <c:strCache>
                <c:ptCount val="1"/>
                <c:pt idx="0">
                  <c:v>Счет текущих операций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Sheet1!$E$34:$AQ$34</c:f>
              <c:strCache>
                <c:ptCount val="39"/>
                <c:pt idx="0">
                  <c:v>янв 2022</c:v>
                </c:pt>
                <c:pt idx="1">
                  <c:v>фев 2022</c:v>
                </c:pt>
                <c:pt idx="2">
                  <c:v>мар 2023</c:v>
                </c:pt>
                <c:pt idx="3">
                  <c:v>апр 2022</c:v>
                </c:pt>
                <c:pt idx="4">
                  <c:v>май 2022</c:v>
                </c:pt>
                <c:pt idx="5">
                  <c:v>июн 2022</c:v>
                </c:pt>
                <c:pt idx="6">
                  <c:v>июл 2022</c:v>
                </c:pt>
                <c:pt idx="7">
                  <c:v>авг 2022</c:v>
                </c:pt>
                <c:pt idx="8">
                  <c:v>сент 2022</c:v>
                </c:pt>
                <c:pt idx="9">
                  <c:v>окт 2022</c:v>
                </c:pt>
                <c:pt idx="10">
                  <c:v>ноя 2022</c:v>
                </c:pt>
                <c:pt idx="11">
                  <c:v>дек 2022</c:v>
                </c:pt>
                <c:pt idx="12">
                  <c:v>янв 2023</c:v>
                </c:pt>
                <c:pt idx="13">
                  <c:v>фев 2023</c:v>
                </c:pt>
                <c:pt idx="14">
                  <c:v>мар 2023</c:v>
                </c:pt>
                <c:pt idx="15">
                  <c:v>апр 2023</c:v>
                </c:pt>
                <c:pt idx="16">
                  <c:v>май 2023</c:v>
                </c:pt>
                <c:pt idx="17">
                  <c:v>июн 2023</c:v>
                </c:pt>
                <c:pt idx="18">
                  <c:v>июл 2023</c:v>
                </c:pt>
                <c:pt idx="19">
                  <c:v>авг 2023</c:v>
                </c:pt>
                <c:pt idx="20">
                  <c:v>сент 2023</c:v>
                </c:pt>
                <c:pt idx="21">
                  <c:v>окт 2023</c:v>
                </c:pt>
                <c:pt idx="22">
                  <c:v>ноя 2023</c:v>
                </c:pt>
                <c:pt idx="23">
                  <c:v>дек 2023</c:v>
                </c:pt>
                <c:pt idx="24">
                  <c:v>янв 2024</c:v>
                </c:pt>
                <c:pt idx="25">
                  <c:v>фев 2024</c:v>
                </c:pt>
                <c:pt idx="26">
                  <c:v>мар 2024</c:v>
                </c:pt>
                <c:pt idx="27">
                  <c:v>апр 2024</c:v>
                </c:pt>
                <c:pt idx="28">
                  <c:v>май 2024</c:v>
                </c:pt>
                <c:pt idx="29">
                  <c:v>июнь 2024</c:v>
                </c:pt>
                <c:pt idx="30">
                  <c:v>июль 2024</c:v>
                </c:pt>
                <c:pt idx="31">
                  <c:v>авг 2024</c:v>
                </c:pt>
                <c:pt idx="32">
                  <c:v>сент 2024</c:v>
                </c:pt>
                <c:pt idx="33">
                  <c:v>окт 2024</c:v>
                </c:pt>
                <c:pt idx="34">
                  <c:v>ноя 2024</c:v>
                </c:pt>
                <c:pt idx="35">
                  <c:v>дек 2024</c:v>
                </c:pt>
                <c:pt idx="36">
                  <c:v>янв 2025</c:v>
                </c:pt>
                <c:pt idx="37">
                  <c:v>фев 2025</c:v>
                </c:pt>
                <c:pt idx="38">
                  <c:v>мар 2025</c:v>
                </c:pt>
              </c:strCache>
            </c:strRef>
          </c:cat>
          <c:val>
            <c:numRef>
              <c:f>Sheet1!$E$35:$AQ$35</c:f>
              <c:numCache>
                <c:formatCode>#\ ##0.0</c:formatCode>
                <c:ptCount val="39"/>
                <c:pt idx="0">
                  <c:v>18.43</c:v>
                </c:pt>
                <c:pt idx="1">
                  <c:v>19.71</c:v>
                </c:pt>
                <c:pt idx="2">
                  <c:v>32.92</c:v>
                </c:pt>
                <c:pt idx="3">
                  <c:v>25.549999999999997</c:v>
                </c:pt>
                <c:pt idx="4">
                  <c:v>24.740000000000006</c:v>
                </c:pt>
                <c:pt idx="5">
                  <c:v>26.390000000000004</c:v>
                </c:pt>
                <c:pt idx="6">
                  <c:v>12.880000000000003</c:v>
                </c:pt>
                <c:pt idx="7">
                  <c:v>12.66</c:v>
                </c:pt>
                <c:pt idx="8">
                  <c:v>10.549999999999997</c:v>
                </c:pt>
                <c:pt idx="9">
                  <c:v>12.8</c:v>
                </c:pt>
                <c:pt idx="10">
                  <c:v>14.2</c:v>
                </c:pt>
                <c:pt idx="11">
                  <c:v>14.7</c:v>
                </c:pt>
                <c:pt idx="12">
                  <c:v>5.2</c:v>
                </c:pt>
                <c:pt idx="13">
                  <c:v>2.9</c:v>
                </c:pt>
                <c:pt idx="14">
                  <c:v>7.3</c:v>
                </c:pt>
                <c:pt idx="15">
                  <c:v>0.3</c:v>
                </c:pt>
                <c:pt idx="16">
                  <c:v>5.5</c:v>
                </c:pt>
                <c:pt idx="17">
                  <c:v>2</c:v>
                </c:pt>
                <c:pt idx="18">
                  <c:v>0.2</c:v>
                </c:pt>
                <c:pt idx="19">
                  <c:v>5.4</c:v>
                </c:pt>
                <c:pt idx="20">
                  <c:v>9.9</c:v>
                </c:pt>
                <c:pt idx="21">
                  <c:v>5.4</c:v>
                </c:pt>
                <c:pt idx="22">
                  <c:v>5.3</c:v>
                </c:pt>
                <c:pt idx="23">
                  <c:v>0.6</c:v>
                </c:pt>
                <c:pt idx="24">
                  <c:v>2.9</c:v>
                </c:pt>
                <c:pt idx="25">
                  <c:v>5.7</c:v>
                </c:pt>
                <c:pt idx="26">
                  <c:v>16.3</c:v>
                </c:pt>
                <c:pt idx="27">
                  <c:v>7.1</c:v>
                </c:pt>
                <c:pt idx="28">
                  <c:v>5.5</c:v>
                </c:pt>
                <c:pt idx="29">
                  <c:v>5.0999999999999996</c:v>
                </c:pt>
                <c:pt idx="30">
                  <c:v>-0.9</c:v>
                </c:pt>
                <c:pt idx="31">
                  <c:v>2.7</c:v>
                </c:pt>
                <c:pt idx="32">
                  <c:v>6.2</c:v>
                </c:pt>
                <c:pt idx="33">
                  <c:v>3.9</c:v>
                </c:pt>
                <c:pt idx="34">
                  <c:v>8.1999999999999993</c:v>
                </c:pt>
                <c:pt idx="35">
                  <c:v>2.7</c:v>
                </c:pt>
                <c:pt idx="36">
                  <c:v>2.4</c:v>
                </c:pt>
                <c:pt idx="37">
                  <c:v>6.7</c:v>
                </c:pt>
                <c:pt idx="38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A45-1243-95A7-3EFA2C335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6105056"/>
        <c:axId val="38714416"/>
      </c:lineChart>
      <c:lineChart>
        <c:grouping val="standard"/>
        <c:varyColors val="0"/>
        <c:ser>
          <c:idx val="4"/>
          <c:order val="4"/>
          <c:tx>
            <c:strRef>
              <c:f>Sheet1!$D$39</c:f>
              <c:strCache>
                <c:ptCount val="1"/>
                <c:pt idx="0">
                  <c:v>Курс, руб./$ - правая шкала</c:v>
                </c:pt>
              </c:strCache>
            </c:strRef>
          </c:tx>
          <c:spPr>
            <a:ln w="254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Sheet1!$E$34:$AQ$34</c:f>
              <c:strCache>
                <c:ptCount val="39"/>
                <c:pt idx="0">
                  <c:v>янв 2022</c:v>
                </c:pt>
                <c:pt idx="1">
                  <c:v>фев 2022</c:v>
                </c:pt>
                <c:pt idx="2">
                  <c:v>мар 2023</c:v>
                </c:pt>
                <c:pt idx="3">
                  <c:v>апр 2022</c:v>
                </c:pt>
                <c:pt idx="4">
                  <c:v>май 2022</c:v>
                </c:pt>
                <c:pt idx="5">
                  <c:v>июн 2022</c:v>
                </c:pt>
                <c:pt idx="6">
                  <c:v>июл 2022</c:v>
                </c:pt>
                <c:pt idx="7">
                  <c:v>авг 2022</c:v>
                </c:pt>
                <c:pt idx="8">
                  <c:v>сент 2022</c:v>
                </c:pt>
                <c:pt idx="9">
                  <c:v>окт 2022</c:v>
                </c:pt>
                <c:pt idx="10">
                  <c:v>ноя 2022</c:v>
                </c:pt>
                <c:pt idx="11">
                  <c:v>дек 2022</c:v>
                </c:pt>
                <c:pt idx="12">
                  <c:v>янв 2023</c:v>
                </c:pt>
                <c:pt idx="13">
                  <c:v>фев 2023</c:v>
                </c:pt>
                <c:pt idx="14">
                  <c:v>мар 2023</c:v>
                </c:pt>
                <c:pt idx="15">
                  <c:v>апр 2023</c:v>
                </c:pt>
                <c:pt idx="16">
                  <c:v>май 2023</c:v>
                </c:pt>
                <c:pt idx="17">
                  <c:v>июн 2023</c:v>
                </c:pt>
                <c:pt idx="18">
                  <c:v>июл 2023</c:v>
                </c:pt>
                <c:pt idx="19">
                  <c:v>авг 2023</c:v>
                </c:pt>
                <c:pt idx="20">
                  <c:v>сент 2023</c:v>
                </c:pt>
                <c:pt idx="21">
                  <c:v>окт 2023</c:v>
                </c:pt>
                <c:pt idx="22">
                  <c:v>ноя 2023</c:v>
                </c:pt>
                <c:pt idx="23">
                  <c:v>дек 2023</c:v>
                </c:pt>
                <c:pt idx="24">
                  <c:v>янв 2024</c:v>
                </c:pt>
                <c:pt idx="25">
                  <c:v>фев 2024</c:v>
                </c:pt>
                <c:pt idx="26">
                  <c:v>мар 2024</c:v>
                </c:pt>
                <c:pt idx="27">
                  <c:v>апр 2024</c:v>
                </c:pt>
                <c:pt idx="28">
                  <c:v>май 2024</c:v>
                </c:pt>
                <c:pt idx="29">
                  <c:v>июнь 2024</c:v>
                </c:pt>
                <c:pt idx="30">
                  <c:v>июль 2024</c:v>
                </c:pt>
                <c:pt idx="31">
                  <c:v>авг 2024</c:v>
                </c:pt>
                <c:pt idx="32">
                  <c:v>сент 2024</c:v>
                </c:pt>
                <c:pt idx="33">
                  <c:v>окт 2024</c:v>
                </c:pt>
                <c:pt idx="34">
                  <c:v>ноя 2024</c:v>
                </c:pt>
                <c:pt idx="35">
                  <c:v>дек 2024</c:v>
                </c:pt>
                <c:pt idx="36">
                  <c:v>янв 2025</c:v>
                </c:pt>
                <c:pt idx="37">
                  <c:v>фев 2025</c:v>
                </c:pt>
                <c:pt idx="38">
                  <c:v>мар 2025</c:v>
                </c:pt>
              </c:strCache>
            </c:strRef>
          </c:cat>
          <c:val>
            <c:numRef>
              <c:f>Sheet1!$E$39:$AQ$39</c:f>
              <c:numCache>
                <c:formatCode>General</c:formatCode>
                <c:ptCount val="39"/>
                <c:pt idx="0">
                  <c:v>75.883700000000005</c:v>
                </c:pt>
                <c:pt idx="1">
                  <c:v>77.404799999999994</c:v>
                </c:pt>
                <c:pt idx="2">
                  <c:v>104.081</c:v>
                </c:pt>
                <c:pt idx="3">
                  <c:v>77.914599999999993</c:v>
                </c:pt>
                <c:pt idx="4">
                  <c:v>64.777000000000001</c:v>
                </c:pt>
                <c:pt idx="5">
                  <c:v>57.269399999999997</c:v>
                </c:pt>
                <c:pt idx="6">
                  <c:v>58.151499999999999</c:v>
                </c:pt>
                <c:pt idx="7">
                  <c:v>60.352200000000003</c:v>
                </c:pt>
                <c:pt idx="8">
                  <c:v>59.800600000000003</c:v>
                </c:pt>
                <c:pt idx="9">
                  <c:v>60.906399999999998</c:v>
                </c:pt>
                <c:pt idx="10">
                  <c:v>60.878100000000003</c:v>
                </c:pt>
                <c:pt idx="11">
                  <c:v>65.439499999999995</c:v>
                </c:pt>
                <c:pt idx="12">
                  <c:v>69.226399999999998</c:v>
                </c:pt>
                <c:pt idx="13">
                  <c:v>73.0047</c:v>
                </c:pt>
                <c:pt idx="14">
                  <c:v>76.082499999999996</c:v>
                </c:pt>
                <c:pt idx="15">
                  <c:v>80.880300000000005</c:v>
                </c:pt>
                <c:pt idx="16">
                  <c:v>78.936700000000002</c:v>
                </c:pt>
                <c:pt idx="17">
                  <c:v>83.146799999999999</c:v>
                </c:pt>
                <c:pt idx="18">
                  <c:v>90.416499999999999</c:v>
                </c:pt>
                <c:pt idx="19">
                  <c:v>95.262900000000002</c:v>
                </c:pt>
                <c:pt idx="20">
                  <c:v>96.6494</c:v>
                </c:pt>
                <c:pt idx="21">
                  <c:v>97.006799999999998</c:v>
                </c:pt>
                <c:pt idx="22">
                  <c:v>90.5715</c:v>
                </c:pt>
                <c:pt idx="23">
                  <c:v>90.759600000000006</c:v>
                </c:pt>
                <c:pt idx="24">
                  <c:v>88.982500000000002</c:v>
                </c:pt>
                <c:pt idx="25">
                  <c:v>91.610299999999995</c:v>
                </c:pt>
                <c:pt idx="26">
                  <c:v>91.694100000000006</c:v>
                </c:pt>
                <c:pt idx="27">
                  <c:v>92.885599999999997</c:v>
                </c:pt>
                <c:pt idx="28">
                  <c:v>90.870400000000004</c:v>
                </c:pt>
                <c:pt idx="29">
                  <c:v>88.045900000000003</c:v>
                </c:pt>
                <c:pt idx="30" formatCode="0.0">
                  <c:v>87.397900000000007</c:v>
                </c:pt>
                <c:pt idx="31" formatCode="0.0">
                  <c:v>88.969499999999996</c:v>
                </c:pt>
                <c:pt idx="32" formatCode="0.0">
                  <c:v>91.297399999999996</c:v>
                </c:pt>
                <c:pt idx="33" formatCode="0.0">
                  <c:v>96.1143</c:v>
                </c:pt>
                <c:pt idx="34" formatCode="0.0">
                  <c:v>100.31270000000001</c:v>
                </c:pt>
                <c:pt idx="35" formatCode="0.0">
                  <c:v>102.446</c:v>
                </c:pt>
                <c:pt idx="36" formatCode="0.0000">
                  <c:v>100.8506</c:v>
                </c:pt>
                <c:pt idx="37" formatCode="0.0000">
                  <c:v>92.824600000000004</c:v>
                </c:pt>
                <c:pt idx="38" formatCode="0.0000">
                  <c:v>86.066299999999998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A45-1243-95A7-3EFA2C3356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35552"/>
        <c:axId val="213396608"/>
      </c:lineChart>
      <c:catAx>
        <c:axId val="35610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38714416"/>
        <c:crosses val="autoZero"/>
        <c:auto val="1"/>
        <c:lblAlgn val="ctr"/>
        <c:lblOffset val="100"/>
        <c:noMultiLvlLbl val="0"/>
      </c:catAx>
      <c:valAx>
        <c:axId val="38714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356105056"/>
        <c:crosses val="autoZero"/>
        <c:crossBetween val="between"/>
      </c:valAx>
      <c:valAx>
        <c:axId val="2133966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4935552"/>
        <c:crosses val="max"/>
        <c:crossBetween val="between"/>
      </c:valAx>
      <c:catAx>
        <c:axId val="14935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3396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313062232010325E-2"/>
          <c:y val="0.75084447466602544"/>
          <c:w val="0.92429099600501741"/>
          <c:h val="0.204495531891013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643262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1pPr>
    <a:lvl2pPr indent="1143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2pPr>
    <a:lvl3pPr indent="2286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3pPr>
    <a:lvl4pPr indent="3429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4pPr>
    <a:lvl5pPr indent="4572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5pPr>
    <a:lvl6pPr indent="5715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6pPr>
    <a:lvl7pPr indent="6858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7pPr>
    <a:lvl8pPr indent="8001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8pPr>
    <a:lvl9pPr indent="914400" defTabSz="228600" latinLnBrk="0">
      <a:lnSpc>
        <a:spcPct val="117999"/>
      </a:lnSpc>
      <a:defRPr sz="11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раздела">
    <p:bg>
      <p:bgPr>
        <a:solidFill>
          <a:srgbClr val="CCD5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.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640128" y="516905"/>
            <a:ext cx="8001001" cy="788244"/>
          </a:xfrm>
          <a:prstGeom prst="rect">
            <a:avLst/>
          </a:prstGeom>
        </p:spPr>
        <p:txBody>
          <a:bodyPr lIns="0" tIns="0" rIns="0" bIns="0" anchor="t"/>
          <a:lstStyle>
            <a:lvl1pPr marL="0" marR="0" indent="0" algn="l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marL="0" marR="0" lvl="0" indent="0" algn="l" defTabSz="4127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AFA94-2DE3-486E-8B0C-CDAF1E55B7F8}" type="slidenum">
              <a:rPr lang="ru-RU" smtClean="0"/>
              <a:pPr marL="0" marR="0" lvl="0" indent="0" algn="l" defTabSz="41275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dirty="0"/>
              <a:t>.</a:t>
            </a:r>
          </a:p>
        </p:txBody>
      </p:sp>
      <p:sp>
        <p:nvSpPr>
          <p:cNvPr id="3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40128" y="2575545"/>
            <a:ext cx="8001001" cy="3810001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lang="ru-RU"/>
              <a:t>Образец заголовка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6449097"/>
      </p:ext>
    </p:extLst>
  </p:cSld>
  <p:clrMapOvr>
    <a:masterClrMapping/>
  </p:clrMapOvr>
  <p:transition spd="med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Линия"/>
          <p:cNvSpPr/>
          <p:nvPr/>
        </p:nvSpPr>
        <p:spPr>
          <a:xfrm>
            <a:off x="646261" y="1133764"/>
            <a:ext cx="10899479" cy="1"/>
          </a:xfrm>
          <a:prstGeom prst="line">
            <a:avLst/>
          </a:prstGeom>
          <a:ln w="1905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Macroeconomic stability…"/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646261" y="1580161"/>
            <a:ext cx="10899479" cy="420685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41275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lang="en-US" sz="1500" b="1" baseline="0" smtClean="0">
                <a:solidFill>
                  <a:srgbClr val="262626"/>
                </a:solidFill>
                <a:sym typeface="Arial"/>
              </a:defRPr>
            </a:lvl1pPr>
            <a:lvl2pPr>
              <a:defRPr/>
            </a:lvl2pPr>
          </a:lstStyle>
          <a:p>
            <a:r>
              <a:rPr lang="ru-RU" dirty="0"/>
              <a:t>Уровень текста 1</a:t>
            </a:r>
          </a:p>
          <a:p>
            <a:pPr marL="317500" marR="0" lvl="1" indent="0" algn="l" defTabSz="41275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endParaRPr lang="ru-RU" dirty="0"/>
          </a:p>
          <a:p>
            <a:pPr marL="317500" marR="0" lvl="1" indent="0" algn="l" defTabSz="41275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Уровень текста 2</a:t>
            </a:r>
          </a:p>
          <a:p>
            <a:endParaRPr lang="ru-RU" dirty="0"/>
          </a:p>
        </p:txBody>
      </p:sp>
      <p:sp>
        <p:nvSpPr>
          <p:cNvPr id="44" name="Прямоугольник"/>
          <p:cNvSpPr/>
          <p:nvPr/>
        </p:nvSpPr>
        <p:spPr>
          <a:xfrm>
            <a:off x="0" y="6232341"/>
            <a:ext cx="12192000" cy="62442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45" name="Source: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963075" y="6449330"/>
            <a:ext cx="9596804" cy="2769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r">
              <a:buSzTx/>
              <a:buNone/>
              <a:defRPr sz="1200" b="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ru-RU" dirty="0"/>
              <a:t>Источник</a:t>
            </a:r>
            <a:r>
              <a:rPr dirty="0"/>
              <a:t>: </a:t>
            </a: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46261" y="6444890"/>
            <a:ext cx="234840" cy="230833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150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54050" y="289"/>
            <a:ext cx="9207501" cy="1133475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1"/>
            </a:lvl1pPr>
          </a:lstStyle>
          <a:p>
            <a:r>
              <a:rPr lang="ru-RU"/>
              <a:t>Образец заголовка</a:t>
            </a:r>
            <a:endParaRPr dirty="0"/>
          </a:p>
        </p:txBody>
      </p:sp>
      <p:pic>
        <p:nvPicPr>
          <p:cNvPr id="9" name="Изображение" descr="Изображение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214385" y="221293"/>
            <a:ext cx="1331355" cy="70099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Изображение" descr="Изображение">
            <a:extLst>
              <a:ext uri="{FF2B5EF4-FFF2-40B4-BE49-F238E27FC236}">
                <a16:creationId xmlns:a16="http://schemas.microsoft.com/office/drawing/2014/main" id="{330ED55B-F925-4CB6-8A35-91776ABD05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214385" y="221293"/>
            <a:ext cx="1331355" cy="70099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0534844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32128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Спасибо за внимание!">
    <p:bg>
      <p:bgPr>
        <a:solidFill>
          <a:srgbClr val="CED5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пасибо за внимание!"/>
          <p:cNvSpPr txBox="1">
            <a:spLocks noGrp="1"/>
          </p:cNvSpPr>
          <p:nvPr>
            <p:ph type="body" sz="quarter" idx="13"/>
          </p:nvPr>
        </p:nvSpPr>
        <p:spPr>
          <a:xfrm>
            <a:off x="640128" y="516905"/>
            <a:ext cx="11283715" cy="788244"/>
          </a:xfrm>
          <a:prstGeom prst="rect">
            <a:avLst/>
          </a:prstGeom>
        </p:spPr>
        <p:txBody>
          <a:bodyPr anchor="t"/>
          <a:lstStyle>
            <a:lvl1pPr marL="0" indent="0" algn="l">
              <a:buSzTx/>
              <a:buNone/>
              <a:defRPr sz="45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43382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Линия"/>
          <p:cNvSpPr/>
          <p:nvPr/>
        </p:nvSpPr>
        <p:spPr>
          <a:xfrm>
            <a:off x="646261" y="1133764"/>
            <a:ext cx="10899479" cy="1"/>
          </a:xfrm>
          <a:prstGeom prst="line">
            <a:avLst/>
          </a:prstGeom>
          <a:ln w="1905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Macroeconomic stability…"/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646261" y="1580161"/>
            <a:ext cx="10899479" cy="420685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41275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lang="en-US" sz="1500" b="1" baseline="0" smtClean="0">
                <a:solidFill>
                  <a:srgbClr val="262626"/>
                </a:solidFill>
                <a:sym typeface="Arial"/>
              </a:defRPr>
            </a:lvl1pPr>
            <a:lvl2pPr>
              <a:defRPr/>
            </a:lvl2pPr>
          </a:lstStyle>
          <a:p>
            <a:r>
              <a:rPr lang="ru-RU" dirty="0"/>
              <a:t>Уровень текста 1</a:t>
            </a:r>
          </a:p>
          <a:p>
            <a:pPr marL="317500" marR="0" lvl="1" indent="0" algn="l" defTabSz="41275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endParaRPr lang="ru-RU" dirty="0"/>
          </a:p>
          <a:p>
            <a:pPr marL="317500" marR="0" lvl="1" indent="0" algn="l" defTabSz="412750" rtl="0" eaLnBrk="1" fontAlgn="auto" latinLnBrk="0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Уровень текста 2</a:t>
            </a:r>
          </a:p>
          <a:p>
            <a:endParaRPr lang="ru-RU" dirty="0"/>
          </a:p>
        </p:txBody>
      </p:sp>
      <p:sp>
        <p:nvSpPr>
          <p:cNvPr id="44" name="Прямоугольник"/>
          <p:cNvSpPr/>
          <p:nvPr/>
        </p:nvSpPr>
        <p:spPr>
          <a:xfrm>
            <a:off x="0" y="6232341"/>
            <a:ext cx="12192000" cy="624424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45" name="Source: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963075" y="6449330"/>
            <a:ext cx="9596804" cy="2769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r">
              <a:buSzTx/>
              <a:buNone/>
              <a:defRPr sz="1200" b="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ru-RU" dirty="0"/>
              <a:t>Источник</a:t>
            </a:r>
            <a:r>
              <a:rPr dirty="0"/>
              <a:t>: </a:t>
            </a: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46261" y="6444890"/>
            <a:ext cx="234840" cy="230833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150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54050" y="289"/>
            <a:ext cx="9207501" cy="1133475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1"/>
            </a:lvl1pPr>
          </a:lstStyle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214385" y="221293"/>
            <a:ext cx="1331355" cy="70099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Информация о мероприятии"/>
          <p:cNvSpPr txBox="1">
            <a:spLocks noGrp="1"/>
          </p:cNvSpPr>
          <p:nvPr>
            <p:ph type="body" sz="quarter" idx="13"/>
          </p:nvPr>
        </p:nvSpPr>
        <p:spPr>
          <a:xfrm>
            <a:off x="647341" y="3411387"/>
            <a:ext cx="6350001" cy="303481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Имя автора"/>
          <p:cNvSpPr txBox="1">
            <a:spLocks noGrp="1"/>
          </p:cNvSpPr>
          <p:nvPr>
            <p:ph type="body" sz="quarter" idx="14"/>
          </p:nvPr>
        </p:nvSpPr>
        <p:spPr>
          <a:xfrm>
            <a:off x="640129" y="2938356"/>
            <a:ext cx="6350001" cy="303481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1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47700" y="527051"/>
            <a:ext cx="7620000" cy="2092375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lang="ru-RU"/>
              <a:t>Образец заголовка</a:t>
            </a:r>
            <a:endParaRPr/>
          </a:p>
        </p:txBody>
      </p:sp>
      <p:pic>
        <p:nvPicPr>
          <p:cNvPr id="8" name="Изображение" descr="Изображение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128" y="5383476"/>
            <a:ext cx="4001900" cy="105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Изображение" descr="Изображение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23402" y="1478153"/>
            <a:ext cx="5375994" cy="538961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22666635"/>
      </p:ext>
    </p:extLst>
  </p:cSld>
  <p:clrMapOvr>
    <a:masterClrMapping/>
  </p:clrMapOvr>
  <p:transition spd="med"/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844550" y="177800"/>
            <a:ext cx="105029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44550" y="1574800"/>
            <a:ext cx="105029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/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  <a:endParaRPr lang="ru-RU" dirty="0"/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947754" y="6540500"/>
            <a:ext cx="290144" cy="28725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87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3" r:id="rId4"/>
    <p:sldLayoutId id="2147483652" r:id="rId5"/>
    <p:sldLayoutId id="2147483664" r:id="rId6"/>
  </p:sldLayoutIdLst>
  <p:transition spd="med"/>
  <p:hf hdr="0" ftr="0" dt="0"/>
  <p:txStyles>
    <p:titleStyle>
      <a:lvl1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41275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1pPr>
      <a:lvl2pPr marL="317500" marR="0" indent="0" algn="l" defTabSz="41275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2pPr>
      <a:lvl3pPr marL="635000" marR="0" indent="0" algn="l" defTabSz="41275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3pPr>
      <a:lvl4pPr marL="952500" marR="0" indent="0" algn="l" defTabSz="41275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4pPr>
      <a:lvl5pPr marL="1270000" marR="0" indent="0" algn="l" defTabSz="41275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15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5pPr>
      <a:lvl6pPr marL="1785938" marR="0" indent="-198438" algn="ctr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15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103438" marR="0" indent="-198438" algn="ctr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15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2420938" marR="0" indent="-198438" algn="ctr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15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738438" marR="0" indent="-198438" algn="ctr" defTabSz="41275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15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3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6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9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2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5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8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1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400" algn="ctr" defTabSz="41275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Energy sector impacts on the economic to growth in Russia: Oil case"/>
          <p:cNvSpPr txBox="1">
            <a:spLocks noGrp="1"/>
          </p:cNvSpPr>
          <p:nvPr>
            <p:ph type="title"/>
          </p:nvPr>
        </p:nvSpPr>
        <p:spPr>
          <a:xfrm>
            <a:off x="647700" y="527050"/>
            <a:ext cx="6031396" cy="2092376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Внешние риски и сценарии развития российской экономики</a:t>
            </a:r>
            <a:endParaRPr sz="2400" dirty="0"/>
          </a:p>
        </p:txBody>
      </p:sp>
      <p:sp>
        <p:nvSpPr>
          <p:cNvPr id="2" name="Energy sector impacts on the economic to growth in Russia: Oil case">
            <a:extLst>
              <a:ext uri="{FF2B5EF4-FFF2-40B4-BE49-F238E27FC236}">
                <a16:creationId xmlns:a16="http://schemas.microsoft.com/office/drawing/2014/main" id="{C1B85A9F-CA91-E0A8-09F2-6A3AF132A990}"/>
              </a:ext>
            </a:extLst>
          </p:cNvPr>
          <p:cNvSpPr txBox="1">
            <a:spLocks/>
          </p:cNvSpPr>
          <p:nvPr/>
        </p:nvSpPr>
        <p:spPr>
          <a:xfrm>
            <a:off x="647700" y="2619426"/>
            <a:ext cx="5932004" cy="501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1400" b="1" dirty="0"/>
              <a:t>Гусев Михаил Сергеевич</a:t>
            </a:r>
            <a:endParaRPr lang="en-US" sz="1400" b="1" dirty="0"/>
          </a:p>
          <a:p>
            <a:pPr>
              <a:lnSpc>
                <a:spcPct val="150000"/>
              </a:lnSpc>
            </a:pPr>
            <a:endParaRPr lang="en-US" sz="1400" b="1" dirty="0"/>
          </a:p>
          <a:p>
            <a:pPr>
              <a:lnSpc>
                <a:spcPct val="150000"/>
              </a:lnSpc>
            </a:pPr>
            <a:endParaRPr lang="ru-RU" sz="1400" b="1" dirty="0"/>
          </a:p>
        </p:txBody>
      </p:sp>
      <p:sp>
        <p:nvSpPr>
          <p:cNvPr id="3" name="Energy sector impacts on the economic to growth in Russia: Oil case">
            <a:extLst>
              <a:ext uri="{FF2B5EF4-FFF2-40B4-BE49-F238E27FC236}">
                <a16:creationId xmlns:a16="http://schemas.microsoft.com/office/drawing/2014/main" id="{D34AAC54-D927-9628-3C4D-464CD98FF508}"/>
              </a:ext>
            </a:extLst>
          </p:cNvPr>
          <p:cNvSpPr txBox="1">
            <a:spLocks/>
          </p:cNvSpPr>
          <p:nvPr/>
        </p:nvSpPr>
        <p:spPr>
          <a:xfrm>
            <a:off x="647700" y="3235653"/>
            <a:ext cx="6578048" cy="501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l" rtl="0"/>
            <a:r>
              <a:rPr lang="ru-RU" sz="1400" b="1" i="0" u="none" strike="noStrike" dirty="0">
                <a:solidFill>
                  <a:srgbClr val="000000"/>
                </a:solidFill>
                <a:effectLst/>
              </a:rPr>
              <a:t>Открытая дискуссия</a:t>
            </a:r>
            <a:r>
              <a:rPr lang="en-US" sz="1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ru-RU" sz="1400" b="1" i="0" u="none" strike="noStrike" dirty="0">
                <a:solidFill>
                  <a:srgbClr val="000000"/>
                </a:solidFill>
                <a:effectLst/>
              </a:rPr>
              <a:t>Президента АРБ</a:t>
            </a:r>
            <a:r>
              <a:rPr lang="en-US" sz="1400" b="1" i="0" u="none" strike="noStrike" dirty="0">
                <a:solidFill>
                  <a:srgbClr val="000000"/>
                </a:solidFill>
                <a:effectLst/>
              </a:rPr>
              <a:t> </a:t>
            </a:r>
            <a:br>
              <a:rPr lang="en-US" sz="1400" b="1" i="0" u="none" strike="noStrike" dirty="0">
                <a:solidFill>
                  <a:srgbClr val="000000"/>
                </a:solidFill>
                <a:effectLst/>
              </a:rPr>
            </a:br>
            <a:r>
              <a:rPr lang="ru-RU" sz="1400" b="1" i="0" u="none" strike="noStrike" dirty="0">
                <a:solidFill>
                  <a:srgbClr val="000000"/>
                </a:solidFill>
                <a:effectLst/>
              </a:rPr>
              <a:t>«Тарифные войны и пошлины. История, наши дни и прогнозы влияния»</a:t>
            </a:r>
            <a:endParaRPr lang="en-US" sz="3200" b="1" dirty="0"/>
          </a:p>
          <a:p>
            <a:pPr>
              <a:lnSpc>
                <a:spcPct val="150000"/>
              </a:lnSpc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371721806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55FCD-F483-0059-6381-17A8D1BA9E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759"/>
          </a:xfrm>
        </p:spPr>
        <p:txBody>
          <a:bodyPr/>
          <a:lstStyle/>
          <a:p>
            <a:r>
              <a:rPr lang="ru-RU" dirty="0"/>
              <a:t>Источники: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873FF-C163-C581-1C95-CB049AFEC6D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D829D7-FC72-5E0D-3D62-F6A4B14C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Сценарии</a:t>
            </a:r>
            <a:endParaRPr lang="en-RU" dirty="0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27F7C5E3-5145-08FD-3DA2-9A7E42CCD8B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8044" y="1361663"/>
            <a:ext cx="11533631" cy="4681327"/>
          </a:xfrm>
        </p:spPr>
        <p:txBody>
          <a:bodyPr/>
          <a:lstStyle/>
          <a:p>
            <a:r>
              <a:rPr lang="ru-RU" sz="1200" dirty="0"/>
              <a:t>Базовый сценарий </a:t>
            </a:r>
            <a:r>
              <a:rPr lang="ru-RU" sz="1200" b="0" dirty="0"/>
              <a:t>- инерционный сценарий. Сценарные параметры между базовым и консервативным сценариями МЭР.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экспортная цена на нефть в </a:t>
            </a:r>
            <a:r>
              <a:rPr lang="en-US" sz="1200" b="0" dirty="0"/>
              <a:t>$</a:t>
            </a:r>
            <a:r>
              <a:rPr lang="ru-RU" sz="1200" b="0" dirty="0"/>
              <a:t>60</a:t>
            </a:r>
            <a:r>
              <a:rPr lang="en-US" sz="1200" b="0" dirty="0"/>
              <a:t>/</a:t>
            </a:r>
            <a:r>
              <a:rPr lang="ru-RU" sz="1200" b="0" dirty="0" err="1"/>
              <a:t>барр</a:t>
            </a:r>
            <a:r>
              <a:rPr lang="ru-RU" sz="1200" b="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восстановление добычи и экспорта нефти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рост неэнергетического экспорта на 2,5% в год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сбалансированный бюджет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реальная ключевая ставка - 6%</a:t>
            </a:r>
          </a:p>
          <a:p>
            <a:endParaRPr lang="ru-RU" sz="1200" b="0" dirty="0"/>
          </a:p>
          <a:p>
            <a:r>
              <a:rPr lang="ru-RU" sz="1200" dirty="0"/>
              <a:t>Сценарий торговой войны </a:t>
            </a:r>
            <a:r>
              <a:rPr lang="ru-RU" sz="1200" b="0" dirty="0"/>
              <a:t>– сокращение внешнего спроса и цен углеводороды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снижение экспортных цен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снижение экспорта и добычи углеводородов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замедление темпов роста неэнергетического экспорта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сбалансированный бюджет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реальная ключевая ставка - 6%</a:t>
            </a:r>
          </a:p>
          <a:p>
            <a:endParaRPr lang="ru-RU" sz="1200" b="0" dirty="0"/>
          </a:p>
          <a:p>
            <a:r>
              <a:rPr lang="ru-RU" sz="1200" dirty="0"/>
              <a:t>Сценарий торговой войны и </a:t>
            </a:r>
            <a:r>
              <a:rPr lang="ru-RU" sz="1200" dirty="0" err="1"/>
              <a:t>контрциклической</a:t>
            </a:r>
            <a:r>
              <a:rPr lang="ru-RU" sz="1200" i="1" dirty="0"/>
              <a:t> </a:t>
            </a:r>
            <a:r>
              <a:rPr lang="ru-RU" sz="1200" dirty="0"/>
              <a:t>макроэкономической политики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дефицита бюджета в 2 трлн. р. в год (1-0,5% ВВП) в 2025-2030 гг.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реальная ключевая ставка - 2%</a:t>
            </a:r>
          </a:p>
        </p:txBody>
      </p:sp>
    </p:spTree>
    <p:extLst>
      <p:ext uri="{BB962C8B-B14F-4D97-AF65-F5344CB8AC3E}">
        <p14:creationId xmlns:p14="http://schemas.microsoft.com/office/powerpoint/2010/main" val="83803559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60F45-D6D7-01E8-1A4E-0D4ECC6816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988A5-F48E-4646-6F0B-65552F7E9FD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E72626D-24BB-2E46-4CE5-4BEA3EEFE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Инструменты антикризисной политики</a:t>
            </a:r>
            <a:endParaRPr lang="en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22DE0A-8287-9E74-B08F-8EA771A77A4B}"/>
              </a:ext>
            </a:extLst>
          </p:cNvPr>
          <p:cNvSpPr txBox="1"/>
          <p:nvPr/>
        </p:nvSpPr>
        <p:spPr>
          <a:xfrm>
            <a:off x="2917748" y="1351971"/>
            <a:ext cx="1587345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Правительство</a:t>
            </a:r>
            <a:endParaRPr kumimoji="0" lang="en-RU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DE3CF8-4A57-9BAC-6901-501CEC45A99F}"/>
              </a:ext>
            </a:extLst>
          </p:cNvPr>
          <p:cNvSpPr txBox="1"/>
          <p:nvPr/>
        </p:nvSpPr>
        <p:spPr>
          <a:xfrm>
            <a:off x="654050" y="1888214"/>
            <a:ext cx="2022243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Дополнительные расходы бюджета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(или бюджетная консолидация)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D0070B-4B4D-ABDD-62A8-9AB8D7E6336E}"/>
              </a:ext>
            </a:extLst>
          </p:cNvPr>
          <p:cNvSpPr txBox="1"/>
          <p:nvPr/>
        </p:nvSpPr>
        <p:spPr>
          <a:xfrm>
            <a:off x="915016" y="2934901"/>
            <a:ext cx="2329990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поддержка населения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с</a:t>
            </a: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убсидии для би</a:t>
            </a:r>
            <a:r>
              <a:rPr lang="ru-RU" sz="1400" b="0" dirty="0">
                <a:latin typeface="+mn-lt"/>
              </a:rPr>
              <a:t>знеса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гос. инвестиции</a:t>
            </a:r>
            <a:endParaRPr lang="en-US" sz="1400" b="0" dirty="0">
              <a:latin typeface="+mn-lt"/>
            </a:endParaRP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гос. закупки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D37500-A1D6-0619-E47F-290F26B79EE0}"/>
              </a:ext>
            </a:extLst>
          </p:cNvPr>
          <p:cNvSpPr txBox="1"/>
          <p:nvPr/>
        </p:nvSpPr>
        <p:spPr>
          <a:xfrm>
            <a:off x="915016" y="3930814"/>
            <a:ext cx="2642225" cy="16106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1400" dirty="0">
                <a:latin typeface="+mn-lt"/>
              </a:rPr>
              <a:t>Источники </a:t>
            </a:r>
          </a:p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1400" dirty="0">
                <a:latin typeface="+mn-lt"/>
              </a:rPr>
              <a:t>финансирования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внутренние займы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внешние займы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резервные фонды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эмиссия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повышение налогов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1973FB-1BC6-43E2-CAB3-623053156D3F}"/>
              </a:ext>
            </a:extLst>
          </p:cNvPr>
          <p:cNvSpPr txBox="1"/>
          <p:nvPr/>
        </p:nvSpPr>
        <p:spPr>
          <a:xfrm>
            <a:off x="3401122" y="1920375"/>
            <a:ext cx="2022243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Регулирование внутренних цен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0EE8BE-EBE5-932B-76C3-792A1FFF6B61}"/>
              </a:ext>
            </a:extLst>
          </p:cNvPr>
          <p:cNvSpPr txBox="1"/>
          <p:nvPr/>
        </p:nvSpPr>
        <p:spPr>
          <a:xfrm>
            <a:off x="3568392" y="2992863"/>
            <a:ext cx="2329990" cy="748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э/энергия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природный газ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 err="1">
                <a:latin typeface="+mn-lt"/>
              </a:rPr>
              <a:t>ж.д</a:t>
            </a:r>
            <a:r>
              <a:rPr lang="ru-RU" sz="1400" b="0" dirty="0">
                <a:latin typeface="+mn-lt"/>
              </a:rPr>
              <a:t>. перевозки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56AAC6-5533-8033-8E54-B433998C636A}"/>
              </a:ext>
            </a:extLst>
          </p:cNvPr>
          <p:cNvSpPr txBox="1"/>
          <p:nvPr/>
        </p:nvSpPr>
        <p:spPr>
          <a:xfrm>
            <a:off x="3568392" y="3947064"/>
            <a:ext cx="2642225" cy="18261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1400" dirty="0">
                <a:latin typeface="+mn-lt"/>
              </a:rPr>
              <a:t>Источники </a:t>
            </a:r>
          </a:p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ru-RU" sz="1400" dirty="0">
                <a:latin typeface="+mn-lt"/>
              </a:rPr>
              <a:t>финансирования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прибыль естественных монополий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</a:t>
            </a: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овышение </a:t>
            </a:r>
            <a:r>
              <a:rPr lang="ru-RU" sz="1400" b="0" dirty="0">
                <a:latin typeface="+mn-lt"/>
              </a:rPr>
              <a:t>эффективности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о</a:t>
            </a: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пережающий рост тарифов в будущем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F5FD3B-A973-C75D-6723-AD4D81CE7E9B}"/>
              </a:ext>
            </a:extLst>
          </p:cNvPr>
          <p:cNvSpPr txBox="1"/>
          <p:nvPr/>
        </p:nvSpPr>
        <p:spPr>
          <a:xfrm>
            <a:off x="5757515" y="1926414"/>
            <a:ext cx="2022243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Регулирование внешней торговли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C46DB2-13D3-1037-DFC7-72A3A535E086}"/>
              </a:ext>
            </a:extLst>
          </p:cNvPr>
          <p:cNvSpPr txBox="1"/>
          <p:nvPr/>
        </p:nvSpPr>
        <p:spPr>
          <a:xfrm>
            <a:off x="5757515" y="2991203"/>
            <a:ext cx="2329990" cy="11798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пошлины на пшеницу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запрет на экспорт бензина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квоты на экспорт удобрений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7B3629-0DFF-9A05-9FBE-6106E6B66B79}"/>
              </a:ext>
            </a:extLst>
          </p:cNvPr>
          <p:cNvSpPr txBox="1"/>
          <p:nvPr/>
        </p:nvSpPr>
        <p:spPr>
          <a:xfrm>
            <a:off x="9039459" y="1340857"/>
            <a:ext cx="1910421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Центральный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банк</a:t>
            </a:r>
            <a:endParaRPr kumimoji="0" lang="en-RU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443A75-F580-E17D-F937-ABD1F876B0D0}"/>
              </a:ext>
            </a:extLst>
          </p:cNvPr>
          <p:cNvSpPr txBox="1"/>
          <p:nvPr/>
        </p:nvSpPr>
        <p:spPr>
          <a:xfrm>
            <a:off x="8263131" y="1920374"/>
            <a:ext cx="1732620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Регулирование валютного курса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D92EEB-3822-D4B0-240B-9805AF83DA15}"/>
              </a:ext>
            </a:extLst>
          </p:cNvPr>
          <p:cNvSpPr txBox="1"/>
          <p:nvPr/>
        </p:nvSpPr>
        <p:spPr>
          <a:xfrm>
            <a:off x="8263131" y="2987210"/>
            <a:ext cx="1732620" cy="748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Продажа ЗВР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ограничение оттока капитала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6EEA6B7-F8C9-45C2-ED50-B6411AD7B3C2}"/>
              </a:ext>
            </a:extLst>
          </p:cNvPr>
          <p:cNvSpPr txBox="1"/>
          <p:nvPr/>
        </p:nvSpPr>
        <p:spPr>
          <a:xfrm>
            <a:off x="10116276" y="2986197"/>
            <a:ext cx="1912850" cy="16106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повышение ключевой ставки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изменение норм резервирования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количественные ограничения кредитования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9C8792-8596-2AFF-82CF-187591C7F633}"/>
              </a:ext>
            </a:extLst>
          </p:cNvPr>
          <p:cNvSpPr txBox="1"/>
          <p:nvPr/>
        </p:nvSpPr>
        <p:spPr>
          <a:xfrm>
            <a:off x="9994670" y="1932753"/>
            <a:ext cx="1732620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Подавление инфляции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B5940BB-DD06-0D97-99E1-AB50CB472BF1}"/>
              </a:ext>
            </a:extLst>
          </p:cNvPr>
          <p:cNvSpPr/>
          <p:nvPr/>
        </p:nvSpPr>
        <p:spPr>
          <a:xfrm>
            <a:off x="-91334" y="1167911"/>
            <a:ext cx="8918935" cy="4842302"/>
          </a:xfrm>
          <a:prstGeom prst="ellipse">
            <a:avLst/>
          </a:prstGeom>
          <a:solidFill>
            <a:schemeClr val="accent1">
              <a:alpha val="32797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RU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5208E7F-B601-AF1D-5CFE-B0CAEA0ADA51}"/>
              </a:ext>
            </a:extLst>
          </p:cNvPr>
          <p:cNvSpPr/>
          <p:nvPr/>
        </p:nvSpPr>
        <p:spPr>
          <a:xfrm>
            <a:off x="8511221" y="1216521"/>
            <a:ext cx="3161420" cy="4737947"/>
          </a:xfrm>
          <a:prstGeom prst="ellipse">
            <a:avLst/>
          </a:prstGeom>
          <a:solidFill>
            <a:srgbClr val="FFC000">
              <a:alpha val="32797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7FAB0DF-AD78-3352-3755-42420311BD90}"/>
              </a:ext>
            </a:extLst>
          </p:cNvPr>
          <p:cNvSpPr txBox="1"/>
          <p:nvPr/>
        </p:nvSpPr>
        <p:spPr>
          <a:xfrm>
            <a:off x="5818468" y="4343808"/>
            <a:ext cx="2022243" cy="7489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latin typeface="+mn-lt"/>
              </a:rPr>
              <a:t>Регулирование экономической деятельности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2F5ABE-3828-7B73-F1F9-03C7D21B4493}"/>
              </a:ext>
            </a:extLst>
          </p:cNvPr>
          <p:cNvSpPr txBox="1"/>
          <p:nvPr/>
        </p:nvSpPr>
        <p:spPr>
          <a:xfrm>
            <a:off x="5857845" y="5178482"/>
            <a:ext cx="2329990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проверки бизнеса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1400" b="0" dirty="0">
                <a:latin typeface="+mn-lt"/>
              </a:rPr>
              <a:t>п</a:t>
            </a:r>
            <a:r>
              <a:rPr kumimoji="0" lang="ru-RU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араллельный импорт</a:t>
            </a:r>
            <a:endParaRPr kumimoji="0" lang="en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8224882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55FCD-F483-0059-6381-17A8D1BA9E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759"/>
          </a:xfrm>
        </p:spPr>
        <p:txBody>
          <a:bodyPr/>
          <a:lstStyle/>
          <a:p>
            <a:r>
              <a:rPr lang="ru-RU" dirty="0"/>
              <a:t>Источники: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873FF-C163-C581-1C95-CB049AFEC6D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D829D7-FC72-5E0D-3D62-F6A4B14C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макроэкономические показатели прогноза</a:t>
            </a:r>
            <a:endParaRPr lang="en-RU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027DD7D-5625-B14D-8B74-E004F1C24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454043"/>
              </p:ext>
            </p:extLst>
          </p:nvPr>
        </p:nvGraphicFramePr>
        <p:xfrm>
          <a:off x="1242391" y="1319200"/>
          <a:ext cx="9207499" cy="455326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755851">
                  <a:extLst>
                    <a:ext uri="{9D8B030D-6E8A-4147-A177-3AD203B41FA5}">
                      <a16:colId xmlns:a16="http://schemas.microsoft.com/office/drawing/2014/main" val="3750704094"/>
                    </a:ext>
                  </a:extLst>
                </a:gridCol>
                <a:gridCol w="1702967">
                  <a:extLst>
                    <a:ext uri="{9D8B030D-6E8A-4147-A177-3AD203B41FA5}">
                      <a16:colId xmlns:a16="http://schemas.microsoft.com/office/drawing/2014/main" val="3765411871"/>
                    </a:ext>
                  </a:extLst>
                </a:gridCol>
                <a:gridCol w="437321">
                  <a:extLst>
                    <a:ext uri="{9D8B030D-6E8A-4147-A177-3AD203B41FA5}">
                      <a16:colId xmlns:a16="http://schemas.microsoft.com/office/drawing/2014/main" val="2153208005"/>
                    </a:ext>
                  </a:extLst>
                </a:gridCol>
                <a:gridCol w="654080">
                  <a:extLst>
                    <a:ext uri="{9D8B030D-6E8A-4147-A177-3AD203B41FA5}">
                      <a16:colId xmlns:a16="http://schemas.microsoft.com/office/drawing/2014/main" val="1961568275"/>
                    </a:ext>
                  </a:extLst>
                </a:gridCol>
                <a:gridCol w="931456">
                  <a:extLst>
                    <a:ext uri="{9D8B030D-6E8A-4147-A177-3AD203B41FA5}">
                      <a16:colId xmlns:a16="http://schemas.microsoft.com/office/drawing/2014/main" val="373774000"/>
                    </a:ext>
                  </a:extLst>
                </a:gridCol>
                <a:gridCol w="931456">
                  <a:extLst>
                    <a:ext uri="{9D8B030D-6E8A-4147-A177-3AD203B41FA5}">
                      <a16:colId xmlns:a16="http://schemas.microsoft.com/office/drawing/2014/main" val="3604534294"/>
                    </a:ext>
                  </a:extLst>
                </a:gridCol>
                <a:gridCol w="931456">
                  <a:extLst>
                    <a:ext uri="{9D8B030D-6E8A-4147-A177-3AD203B41FA5}">
                      <a16:colId xmlns:a16="http://schemas.microsoft.com/office/drawing/2014/main" val="1861650358"/>
                    </a:ext>
                  </a:extLst>
                </a:gridCol>
                <a:gridCol w="931456">
                  <a:extLst>
                    <a:ext uri="{9D8B030D-6E8A-4147-A177-3AD203B41FA5}">
                      <a16:colId xmlns:a16="http://schemas.microsoft.com/office/drawing/2014/main" val="1868858599"/>
                    </a:ext>
                  </a:extLst>
                </a:gridCol>
                <a:gridCol w="931456">
                  <a:extLst>
                    <a:ext uri="{9D8B030D-6E8A-4147-A177-3AD203B41FA5}">
                      <a16:colId xmlns:a16="http://schemas.microsoft.com/office/drawing/2014/main" val="1829420974"/>
                    </a:ext>
                  </a:extLst>
                </a:gridCol>
              </a:tblGrid>
              <a:tr h="80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>
                          <a:effectLst/>
                        </a:rPr>
                        <a:t>Показатель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u="none" strike="noStrike">
                          <a:effectLst/>
                        </a:rPr>
                        <a:t>Сценарий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RU" sz="1050" u="none" strike="noStrike">
                          <a:effectLst/>
                        </a:rPr>
                        <a:t>2024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2025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2026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2027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2028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2029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2030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114820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Занятость, млн. чел.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74,2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73,9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73,3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1528492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73,6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73,9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73,7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73,3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72,9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72,6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5051314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74,9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75,7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75,3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74,0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73,6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5233401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Безработица, %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2,3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2,2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3,1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63575378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3,7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3,6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4,0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4,1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3676012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2,0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1,2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1,5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4522304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ВВП, % г/г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4,1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427401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-0,7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6643188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1,1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2,2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5390991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Доля импорта в ВВП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0,162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0,158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0,162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0,166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0,170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0,173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8268314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0,149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7679233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0,143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0,147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0,159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0,161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7777084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 dirty="0">
                          <a:effectLst/>
                        </a:rPr>
                        <a:t>ИПЦ, % г/г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Базовый сценарий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8,6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10,9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9,3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6,7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6,1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5,7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3867555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11,3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9,0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8,2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7,0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5,9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5,4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52795810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12,9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12,5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11,5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10,1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8,3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7,9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9090485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Курс р/$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92,4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103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108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122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59117266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105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124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128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132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7250323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110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120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128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137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143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150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28453249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Счет текущих операций, млрд. долл.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</a:t>
                      </a:r>
                      <a:r>
                        <a:rPr lang="ru-RU" sz="1050" u="none" strike="noStrike" dirty="0">
                          <a:effectLst/>
                        </a:rPr>
                        <a:t>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64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5</a:t>
                      </a:r>
                      <a:r>
                        <a:rPr lang="ru-RU" sz="1050" u="none" strike="noStrike" dirty="0">
                          <a:effectLst/>
                        </a:rPr>
                        <a:t>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47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</a:t>
                      </a:r>
                      <a:r>
                        <a:rPr lang="ru-RU" sz="1050" u="none" strike="noStrike" dirty="0">
                          <a:effectLst/>
                        </a:rPr>
                        <a:t>2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4315366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</a:t>
                      </a:r>
                      <a:r>
                        <a:rPr lang="ru-RU" sz="1050" u="none" strike="noStrike" dirty="0">
                          <a:effectLst/>
                        </a:rPr>
                        <a:t>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</a:t>
                      </a:r>
                      <a:r>
                        <a:rPr lang="ru-RU" sz="1050" u="none" strike="noStrike" dirty="0">
                          <a:effectLst/>
                        </a:rPr>
                        <a:t>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2597945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75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46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29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14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9747432"/>
                  </a:ext>
                </a:extLst>
              </a:tr>
              <a:tr h="14812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050" u="none" strike="noStrike">
                          <a:effectLst/>
                        </a:rPr>
                        <a:t>Изменение резервов (платежный баланс), млрд. долл.</a:t>
                      </a:r>
                      <a:endParaRPr lang="ru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Базовый сценарий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RU" sz="1050" u="none" strike="noStrike">
                          <a:effectLst/>
                        </a:rPr>
                        <a:t>-4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-6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-8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3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7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62249623"/>
                  </a:ext>
                </a:extLst>
              </a:tr>
              <a:tr h="148120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</a:rPr>
                        <a:t>Торговая война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-9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-3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-8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-1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0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 dirty="0">
                          <a:effectLst/>
                        </a:rPr>
                        <a:t>-4</a:t>
                      </a:r>
                      <a:endParaRPr lang="en-RU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31825599"/>
                  </a:ext>
                </a:extLst>
              </a:tr>
              <a:tr h="220301"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Торговая война и стимулы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/>
                </a:tc>
                <a:tc vMerge="1">
                  <a:txBody>
                    <a:bodyPr/>
                    <a:lstStyle/>
                    <a:p>
                      <a:endParaRPr lang="en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-5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none" strike="noStrike">
                          <a:effectLst/>
                        </a:rPr>
                        <a:t>-6</a:t>
                      </a:r>
                      <a:endParaRPr lang="en-RU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-21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-12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-14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RU" sz="1050" u="sng" strike="noStrike" dirty="0">
                          <a:solidFill>
                            <a:srgbClr val="FF0000"/>
                          </a:solidFill>
                          <a:effectLst/>
                        </a:rPr>
                        <a:t>-21</a:t>
                      </a:r>
                      <a:endParaRPr lang="en-RU" sz="105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48" marR="4148" marT="4148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4401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80203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55FCD-F483-0059-6381-17A8D1BA9E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759"/>
          </a:xfrm>
        </p:spPr>
        <p:txBody>
          <a:bodyPr/>
          <a:lstStyle/>
          <a:p>
            <a:r>
              <a:rPr lang="ru-RU" dirty="0"/>
              <a:t>Источники: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873FF-C163-C581-1C95-CB049AFEC6D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D829D7-FC72-5E0D-3D62-F6A4B14C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Ограничения стимулирующей макроэкономической политики</a:t>
            </a:r>
            <a:endParaRPr lang="en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7F3D0E-9FB9-F8AC-5140-07022EF7AFD6}"/>
              </a:ext>
            </a:extLst>
          </p:cNvPr>
          <p:cNvSpPr txBox="1"/>
          <p:nvPr/>
        </p:nvSpPr>
        <p:spPr>
          <a:xfrm>
            <a:off x="654050" y="1635035"/>
            <a:ext cx="2913822" cy="656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Бюджетный импульс</a:t>
            </a:r>
          </a:p>
          <a:p>
            <a:pPr marL="285750" marR="0" indent="-28575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Смягчение </a:t>
            </a:r>
            <a:r>
              <a:rPr lang="ru-RU" sz="1800" dirty="0"/>
              <a:t>ДКП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089D3-8D94-7204-9161-BD52C7A2263B}"/>
              </a:ext>
            </a:extLst>
          </p:cNvPr>
          <p:cNvSpPr txBox="1"/>
          <p:nvPr/>
        </p:nvSpPr>
        <p:spPr>
          <a:xfrm>
            <a:off x="4203978" y="1807521"/>
            <a:ext cx="1537251" cy="379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Рост спроса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80FAA-DE63-4085-AA71-6E4F6047FF82}"/>
              </a:ext>
            </a:extLst>
          </p:cNvPr>
          <p:cNvSpPr txBox="1"/>
          <p:nvPr/>
        </p:nvSpPr>
        <p:spPr>
          <a:xfrm>
            <a:off x="6377335" y="1801369"/>
            <a:ext cx="1822173" cy="379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Рост импорта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4670C4-BBE4-1EE5-B3A0-247C43D46A09}"/>
              </a:ext>
            </a:extLst>
          </p:cNvPr>
          <p:cNvSpPr txBox="1"/>
          <p:nvPr/>
        </p:nvSpPr>
        <p:spPr>
          <a:xfrm>
            <a:off x="8703366" y="1810230"/>
            <a:ext cx="3054624" cy="379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Ограничения по экспорту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6F47E7-4AA4-DAD2-82A5-47F4A57FB59A}"/>
              </a:ext>
            </a:extLst>
          </p:cNvPr>
          <p:cNvSpPr txBox="1"/>
          <p:nvPr/>
        </p:nvSpPr>
        <p:spPr>
          <a:xfrm>
            <a:off x="6377334" y="2678484"/>
            <a:ext cx="1822173" cy="656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Девальвация рубля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5FF7D6-F4E4-A695-E4E6-92D90DFE6F09}"/>
              </a:ext>
            </a:extLst>
          </p:cNvPr>
          <p:cNvSpPr txBox="1"/>
          <p:nvPr/>
        </p:nvSpPr>
        <p:spPr>
          <a:xfrm>
            <a:off x="3973720" y="3964297"/>
            <a:ext cx="1997765" cy="379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Дефицит труда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7EE77E-3B5C-A74C-B397-91A3C3A4FDF9}"/>
              </a:ext>
            </a:extLst>
          </p:cNvPr>
          <p:cNvSpPr txBox="1"/>
          <p:nvPr/>
        </p:nvSpPr>
        <p:spPr>
          <a:xfrm>
            <a:off x="9153665" y="2683949"/>
            <a:ext cx="1822173" cy="656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Снижение доли импорта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1EC44A-6ADA-DE28-039B-A163F83F77F6}"/>
              </a:ext>
            </a:extLst>
          </p:cNvPr>
          <p:cNvSpPr txBox="1"/>
          <p:nvPr/>
        </p:nvSpPr>
        <p:spPr>
          <a:xfrm>
            <a:off x="6377333" y="3964297"/>
            <a:ext cx="1822173" cy="37959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Инфляция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4E16F8-7369-7802-2BAC-E49EDF5DE9DF}"/>
              </a:ext>
            </a:extLst>
          </p:cNvPr>
          <p:cNvSpPr txBox="1"/>
          <p:nvPr/>
        </p:nvSpPr>
        <p:spPr>
          <a:xfrm>
            <a:off x="6377332" y="4879794"/>
            <a:ext cx="1822173" cy="93358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Потеря конкурентоспособности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59876D-16BD-7DEA-3931-FCE30111D601}"/>
              </a:ext>
            </a:extLst>
          </p:cNvPr>
          <p:cNvSpPr txBox="1"/>
          <p:nvPr/>
        </p:nvSpPr>
        <p:spPr>
          <a:xfrm>
            <a:off x="608221" y="2678483"/>
            <a:ext cx="2913822" cy="656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Ограничения по трудовым ресурсам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5685829-9391-1456-A59D-BF204AC0EB6C}"/>
              </a:ext>
            </a:extLst>
          </p:cNvPr>
          <p:cNvSpPr txBox="1"/>
          <p:nvPr/>
        </p:nvSpPr>
        <p:spPr>
          <a:xfrm>
            <a:off x="4203978" y="2678484"/>
            <a:ext cx="1537251" cy="65659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Рост занятости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CD896C2E-4D89-D5A1-FAF5-495AF4637852}"/>
              </a:ext>
            </a:extLst>
          </p:cNvPr>
          <p:cNvCxnSpPr>
            <a:stCxn id="2" idx="3"/>
            <a:endCxn id="6" idx="1"/>
          </p:cNvCxnSpPr>
          <p:nvPr/>
        </p:nvCxnSpPr>
        <p:spPr>
          <a:xfrm>
            <a:off x="3567872" y="1963330"/>
            <a:ext cx="636106" cy="0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20F2B5F3-FAEA-2413-4960-FFD6E1D1BC86}"/>
              </a:ext>
            </a:extLst>
          </p:cNvPr>
          <p:cNvCxnSpPr>
            <a:stCxn id="6" idx="3"/>
            <a:endCxn id="7" idx="1"/>
          </p:cNvCxnSpPr>
          <p:nvPr/>
        </p:nvCxnSpPr>
        <p:spPr>
          <a:xfrm flipV="1">
            <a:off x="5741229" y="1991165"/>
            <a:ext cx="636106" cy="0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C324F640-9A73-B648-A451-3B016E2CD45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rot="5400000">
            <a:off x="7039660" y="2429722"/>
            <a:ext cx="497524" cy="1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DBAEB0D4-DD3D-FD2F-F9C4-233E9E7238E9}"/>
              </a:ext>
            </a:extLst>
          </p:cNvPr>
          <p:cNvCxnSpPr>
            <a:stCxn id="8" idx="1"/>
            <a:endCxn id="10" idx="3"/>
          </p:cNvCxnSpPr>
          <p:nvPr/>
        </p:nvCxnSpPr>
        <p:spPr>
          <a:xfrm rot="10800000" flipV="1">
            <a:off x="8199508" y="2000025"/>
            <a:ext cx="503859" cy="1006753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95AC4BAD-51FF-3D99-2F50-5BB9255C5AC6}"/>
              </a:ext>
            </a:extLst>
          </p:cNvPr>
          <p:cNvCxnSpPr>
            <a:stCxn id="10" idx="2"/>
            <a:endCxn id="13" idx="0"/>
          </p:cNvCxnSpPr>
          <p:nvPr/>
        </p:nvCxnSpPr>
        <p:spPr>
          <a:xfrm rot="5400000">
            <a:off x="6973810" y="3649685"/>
            <a:ext cx="629223" cy="1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Elbow Connector 32">
            <a:extLst>
              <a:ext uri="{FF2B5EF4-FFF2-40B4-BE49-F238E27FC236}">
                <a16:creationId xmlns:a16="http://schemas.microsoft.com/office/drawing/2014/main" id="{3B6290DF-F9F1-3CA5-9642-EA83655A55FE}"/>
              </a:ext>
            </a:extLst>
          </p:cNvPr>
          <p:cNvCxnSpPr>
            <a:stCxn id="16" idx="2"/>
            <a:endCxn id="11" idx="0"/>
          </p:cNvCxnSpPr>
          <p:nvPr/>
        </p:nvCxnSpPr>
        <p:spPr>
          <a:xfrm rot="5400000">
            <a:off x="4657993" y="3649685"/>
            <a:ext cx="629223" cy="1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F2BD725E-80F4-3A59-343D-522AACFF84F9}"/>
              </a:ext>
            </a:extLst>
          </p:cNvPr>
          <p:cNvCxnSpPr>
            <a:stCxn id="11" idx="3"/>
            <a:endCxn id="13" idx="1"/>
          </p:cNvCxnSpPr>
          <p:nvPr/>
        </p:nvCxnSpPr>
        <p:spPr>
          <a:xfrm>
            <a:off x="5971485" y="4154093"/>
            <a:ext cx="405848" cy="0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D38C7915-859C-15AC-4640-84DAEAFBD23D}"/>
              </a:ext>
            </a:extLst>
          </p:cNvPr>
          <p:cNvCxnSpPr>
            <a:stCxn id="15" idx="3"/>
            <a:endCxn id="11" idx="1"/>
          </p:cNvCxnSpPr>
          <p:nvPr/>
        </p:nvCxnSpPr>
        <p:spPr>
          <a:xfrm>
            <a:off x="3522043" y="3006778"/>
            <a:ext cx="451677" cy="1147315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F9501CF9-AC30-A48C-0494-8BA4A0DC597A}"/>
              </a:ext>
            </a:extLst>
          </p:cNvPr>
          <p:cNvCxnSpPr>
            <a:stCxn id="6" idx="2"/>
            <a:endCxn id="16" idx="0"/>
          </p:cNvCxnSpPr>
          <p:nvPr/>
        </p:nvCxnSpPr>
        <p:spPr>
          <a:xfrm rot="5400000">
            <a:off x="4733268" y="2439148"/>
            <a:ext cx="491372" cy="0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60DD80AB-2584-9A6F-F466-121CE4D5F7EB}"/>
              </a:ext>
            </a:extLst>
          </p:cNvPr>
          <p:cNvCxnSpPr>
            <a:cxnSpLocks/>
            <a:stCxn id="10" idx="2"/>
            <a:endCxn id="12" idx="2"/>
          </p:cNvCxnSpPr>
          <p:nvPr/>
        </p:nvCxnSpPr>
        <p:spPr>
          <a:xfrm rot="16200000" flipH="1">
            <a:off x="8673854" y="1949640"/>
            <a:ext cx="5465" cy="2776331"/>
          </a:xfrm>
          <a:prstGeom prst="bentConnector3">
            <a:avLst>
              <a:gd name="adj1" fmla="val 4282983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304B3246-4816-61C7-E4A5-9E47A5D3D54E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H="1" flipV="1">
            <a:off x="4203978" y="3006779"/>
            <a:ext cx="6771860" cy="5465"/>
          </a:xfrm>
          <a:prstGeom prst="bentConnector5">
            <a:avLst>
              <a:gd name="adj1" fmla="val -3376"/>
              <a:gd name="adj2" fmla="val 10290210"/>
              <a:gd name="adj3" fmla="val 103376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3578F6D8-95D8-A95F-3F47-34CEF9B9B176}"/>
              </a:ext>
            </a:extLst>
          </p:cNvPr>
          <p:cNvCxnSpPr>
            <a:stCxn id="13" idx="2"/>
            <a:endCxn id="14" idx="0"/>
          </p:cNvCxnSpPr>
          <p:nvPr/>
        </p:nvCxnSpPr>
        <p:spPr>
          <a:xfrm rot="5400000">
            <a:off x="7020467" y="4611841"/>
            <a:ext cx="535906" cy="1"/>
          </a:xfrm>
          <a:prstGeom prst="bentConnector3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Elbow Connector 51">
            <a:extLst>
              <a:ext uri="{FF2B5EF4-FFF2-40B4-BE49-F238E27FC236}">
                <a16:creationId xmlns:a16="http://schemas.microsoft.com/office/drawing/2014/main" id="{A2BEB28E-8D1C-7B57-D497-1B116EC00612}"/>
              </a:ext>
            </a:extLst>
          </p:cNvPr>
          <p:cNvCxnSpPr>
            <a:stCxn id="14" idx="3"/>
            <a:endCxn id="7" idx="0"/>
          </p:cNvCxnSpPr>
          <p:nvPr/>
        </p:nvCxnSpPr>
        <p:spPr>
          <a:xfrm flipH="1" flipV="1">
            <a:off x="7288422" y="1801369"/>
            <a:ext cx="911083" cy="3545220"/>
          </a:xfrm>
          <a:prstGeom prst="bentConnector4">
            <a:avLst>
              <a:gd name="adj1" fmla="val -413456"/>
              <a:gd name="adj2" fmla="val 106448"/>
            </a:avLst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EF45095C-8292-A6A4-E560-C6322500263B}"/>
              </a:ext>
            </a:extLst>
          </p:cNvPr>
          <p:cNvSpPr/>
          <p:nvPr/>
        </p:nvSpPr>
        <p:spPr>
          <a:xfrm>
            <a:off x="6301410" y="1376266"/>
            <a:ext cx="5637327" cy="1154311"/>
          </a:xfrm>
          <a:prstGeom prst="ellipse">
            <a:avLst/>
          </a:prstGeom>
          <a:solidFill>
            <a:srgbClr val="FF0000">
              <a:alpha val="32797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6147E9A-F8F6-58E1-3B99-4A59B76B8800}"/>
              </a:ext>
            </a:extLst>
          </p:cNvPr>
          <p:cNvSpPr/>
          <p:nvPr/>
        </p:nvSpPr>
        <p:spPr>
          <a:xfrm>
            <a:off x="495357" y="2405524"/>
            <a:ext cx="5500426" cy="1154311"/>
          </a:xfrm>
          <a:prstGeom prst="ellipse">
            <a:avLst/>
          </a:prstGeom>
          <a:solidFill>
            <a:srgbClr val="FF0000">
              <a:alpha val="32797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7" name="Text Placeholder 6">
            <a:extLst>
              <a:ext uri="{FF2B5EF4-FFF2-40B4-BE49-F238E27FC236}">
                <a16:creationId xmlns:a16="http://schemas.microsoft.com/office/drawing/2014/main" id="{5FC52AC7-640B-A7CF-2D98-73F20535123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99872" y="5140960"/>
            <a:ext cx="5241357" cy="920390"/>
          </a:xfrm>
        </p:spPr>
        <p:txBody>
          <a:bodyPr/>
          <a:lstStyle/>
          <a:p>
            <a:r>
              <a:rPr lang="ru-RU" sz="1200" b="0" dirty="0"/>
              <a:t>Стимулирующая макроэкономическая политика в условиях ограничений по трудовым ресурсам, экспорту и при оттоке капитала может привести к неконтролируемой инфляционно-девальвационной спирали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RU" sz="1200" b="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87FDA0E-0B82-5CA8-BCDC-5434B954BE19}"/>
              </a:ext>
            </a:extLst>
          </p:cNvPr>
          <p:cNvSpPr txBox="1"/>
          <p:nvPr/>
        </p:nvSpPr>
        <p:spPr>
          <a:xfrm>
            <a:off x="9153665" y="3687297"/>
            <a:ext cx="1822173" cy="93358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Повышение регулируемых цен и тарифов</a:t>
            </a:r>
            <a:endParaRPr kumimoji="0" lang="en-RU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2F440BD-7E6E-A7F7-AD97-FFB289CBD0D1}"/>
              </a:ext>
            </a:extLst>
          </p:cNvPr>
          <p:cNvCxnSpPr>
            <a:stCxn id="13" idx="3"/>
            <a:endCxn id="58" idx="1"/>
          </p:cNvCxnSpPr>
          <p:nvPr/>
        </p:nvCxnSpPr>
        <p:spPr>
          <a:xfrm flipV="1">
            <a:off x="8199506" y="4154092"/>
            <a:ext cx="954159" cy="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76603237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91264D-E512-A495-887C-476C43ABD004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46261" y="1133764"/>
            <a:ext cx="10899479" cy="512207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Замедление мировой экономики в результате тарифной войны приведет к замедлению экономического роста в России. Масштаб замедления будет зависеть от сценарных параметров. Ключевой вопрос – замедлится ли мировая экономика? Если замедлится – снизится ли спрос на энергоносители? Меры поддержки экономики в крупнейших странах могут привести к обратному эффекту – росту производства, спроса на энергию и мировых цен.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Снижение экспорта и падение экспортных цен может быть компенсировано на основе антикризисной политики, но только в краткосрочной перспективе.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Сценарий ответных стимулирующих мер в виде смягчения ДКП и увеличения дефицита бюджета является несбалансированным из-за ограничений на рынке труда и ограничений на экспорт. Стимулирование роста за счет регулярной макроэкономической политики может привести к инфляционно-девальвационной спирали.</a:t>
            </a: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Ответом макроэкономической политики на внешние шоки в текущих условиях может стать бюджетная консолидация при жесткой ДКП (по аналогии с 2014-2015 гг.).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Сохранение темпов роста выше среднемировых потребует наряду с инструментами регулярной макроэкономической политик использования инструментов промышленной политики и контроля за трансграничным движением капитала.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23834-1515-4B50-8E59-9A70A79C573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761E4B-1D0B-FDB0-431F-B6381A7AF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  <a:endParaRPr lang="en-RU" dirty="0"/>
          </a:p>
        </p:txBody>
      </p:sp>
    </p:spTree>
    <p:extLst>
      <p:ext uri="{BB962C8B-B14F-4D97-AF65-F5344CB8AC3E}">
        <p14:creationId xmlns:p14="http://schemas.microsoft.com/office/powerpoint/2010/main" val="146664211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Контакты"/>
          <p:cNvSpPr txBox="1"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ru-RU" dirty="0"/>
              <a:t>Контакты</a:t>
            </a:r>
            <a:endParaRPr dirty="0"/>
          </a:p>
        </p:txBody>
      </p:sp>
      <p:sp>
        <p:nvSpPr>
          <p:cNvPr id="100" name="www.ecfor.ru / shirov"/>
          <p:cNvSpPr txBox="1"/>
          <p:nvPr/>
        </p:nvSpPr>
        <p:spPr>
          <a:xfrm>
            <a:off x="1435000" y="2537980"/>
            <a:ext cx="484698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spAutoFit/>
          </a:bodyPr>
          <a:lstStyle>
            <a:lvl1pPr algn="l">
              <a:defRPr sz="5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sz="2500" dirty="0"/>
              <a:t>www.ecfor.ru</a:t>
            </a:r>
          </a:p>
        </p:txBody>
      </p:sp>
      <p:sp>
        <p:nvSpPr>
          <p:cNvPr id="101" name="ankolp@gmail.com"/>
          <p:cNvSpPr txBox="1"/>
          <p:nvPr/>
        </p:nvSpPr>
        <p:spPr>
          <a:xfrm>
            <a:off x="1412715" y="3207803"/>
            <a:ext cx="4741665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spAutoFit/>
          </a:bodyPr>
          <a:lstStyle>
            <a:lvl1pPr algn="l">
              <a:defRPr sz="5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endParaRPr sz="2500" dirty="0"/>
          </a:p>
        </p:txBody>
      </p:sp>
      <p:pic>
        <p:nvPicPr>
          <p:cNvPr id="108" name="Изображение" descr="Изображение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128" y="3207803"/>
            <a:ext cx="480547" cy="4805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09" name="Изображение" descr="Изображение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0128" y="2536681"/>
            <a:ext cx="480547" cy="48055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9423A5-7EDF-45FF-990B-B3901910CE61}"/>
              </a:ext>
            </a:extLst>
          </p:cNvPr>
          <p:cNvSpPr/>
          <p:nvPr/>
        </p:nvSpPr>
        <p:spPr>
          <a:xfrm>
            <a:off x="1412715" y="3153387"/>
            <a:ext cx="261321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500" b="0" dirty="0" err="1">
                <a:latin typeface="+mn-lt"/>
                <a:ea typeface="+mn-ea"/>
                <a:cs typeface="+mn-cs"/>
                <a:sym typeface="Arial"/>
              </a:rPr>
              <a:t>m.gusef@mail.ru</a:t>
            </a:r>
            <a:endParaRPr lang="en-US" sz="2500" b="0" dirty="0">
              <a:latin typeface="+mn-lt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80653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E1AE3-14DE-6A95-2F32-DB9D36924E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759"/>
          </a:xfrm>
        </p:spPr>
        <p:txBody>
          <a:bodyPr/>
          <a:lstStyle/>
          <a:p>
            <a:r>
              <a:rPr lang="ru-RU" dirty="0"/>
              <a:t>Источники: ЦБ, Росстат;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25E9F-6C61-0027-1761-F193DFAE51B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21DD4F-5DD5-61BB-9165-42C961A8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Насколько внешние шоки опасны для экономического роста в России?</a:t>
            </a:r>
            <a:endParaRPr lang="en-RU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2E2DAD3-5521-7B49-8A48-18CF7CF88A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338525"/>
              </p:ext>
            </p:extLst>
          </p:nvPr>
        </p:nvGraphicFramePr>
        <p:xfrm>
          <a:off x="304801" y="1303773"/>
          <a:ext cx="6370656" cy="1668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F30C1BE-5509-16DD-A3F1-83FFB2006320}"/>
              </a:ext>
            </a:extLst>
          </p:cNvPr>
          <p:cNvSpPr txBox="1"/>
          <p:nvPr/>
        </p:nvSpPr>
        <p:spPr>
          <a:xfrm>
            <a:off x="6761477" y="1282537"/>
            <a:ext cx="4903597" cy="47192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Helvetica Neue"/>
                <a:cs typeface="Helvetica Neue"/>
                <a:sym typeface="Helvetica Neue"/>
              </a:rPr>
              <a:t>2015 г. – падение цен сопоставимо с 2008-2009 г. Но падение ВВП в 4 раза меньше. Не было просадки физ. объема экспорта. 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0" dirty="0">
                <a:latin typeface="+mn-lt"/>
              </a:rPr>
              <a:t>Бюджетная консолидация и ужесточение ДКП привели к меленному восстановлению и провалу в динамике доходов населения.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Helvetica Neue"/>
              <a:cs typeface="Helvetica Neue"/>
              <a:sym typeface="Helvetica Neue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0" dirty="0">
                <a:latin typeface="+mn-lt"/>
              </a:rPr>
              <a:t>2020 г. – падение экспортных цен и падение физ. объема экспорта сопоставимые с 2008-2009 гг. Но падение ВВП в 3 раза меньше. И переход к расширенному воспроизводству.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0" dirty="0">
                <a:latin typeface="+mn-lt"/>
              </a:rPr>
              <a:t>Что стало возможным за счет сильного бюджетного импульса и смягчения ДКП.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1200" b="0" dirty="0">
              <a:latin typeface="+mn-lt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0" dirty="0">
                <a:latin typeface="+mn-lt"/>
              </a:rPr>
              <a:t>2022 г. – падение физ. объема экспорта было компенсировано ростом экспортных цен. Экспортная выручка выросла на 17%. Бюджетный импульс и рост экспортной выручки позволили почти безболезненно пройти кризис 2022 г. Санкции способствовали активизации внутренних источников роста.</a:t>
            </a: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1200" b="0" dirty="0">
              <a:latin typeface="+mn-lt"/>
            </a:endParaRPr>
          </a:p>
          <a:p>
            <a:pPr marL="0" marR="0" indent="0" algn="just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0" dirty="0">
                <a:latin typeface="+mn-lt"/>
              </a:rPr>
              <a:t>2023-2024 гг. – падение экспортной выручки не привело к экономическому спаду. Опережающий рост бюджетных расходов, уход западных компаний, дефицит на рынке труда сформировали условия для устойчивого роста доходов населения и инвестиций. Изменение структуры государственных расходов в пользу оборонного сектора привело к рассогласованию структуры спроса и предложения и ускорению инфляции.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E144C07-2891-AC22-4A14-0CC9B3FD59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5477423"/>
              </p:ext>
            </p:extLst>
          </p:nvPr>
        </p:nvGraphicFramePr>
        <p:xfrm>
          <a:off x="304801" y="4734803"/>
          <a:ext cx="6370656" cy="1417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BF18489-42BB-C88B-15A8-AAEFE8260F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6963656"/>
              </p:ext>
            </p:extLst>
          </p:nvPr>
        </p:nvGraphicFramePr>
        <p:xfrm>
          <a:off x="390821" y="3193775"/>
          <a:ext cx="6370656" cy="1417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0713088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Ограничения развития: дефицит трудовых ресурсов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46261" y="5165387"/>
            <a:ext cx="10899479" cy="115199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Высокие темпы роста выпуска (при снизившейся доле импорта) и отвлечение трудоспособного население на СВО сформировали дефицит на рынке труда, который вызывает опережающий рост зарплат и рост потребления домохозяйств.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Одновременно дефицит трудовых ресурсов приводит к тому, что зарплаты растут быстрее производительности труда, что создает инфляционное давление. Дополнительным </a:t>
            </a:r>
            <a:r>
              <a:rPr lang="ru-RU" sz="1200" b="0" dirty="0" err="1"/>
              <a:t>проинфляционным</a:t>
            </a:r>
            <a:r>
              <a:rPr lang="ru-RU" sz="1200" b="0" dirty="0"/>
              <a:t> фактором становится изменение структуры выпуска в пользу ВПК.</a:t>
            </a:r>
            <a:endParaRPr lang="en-RU" sz="1200" b="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A169800-56B8-6F16-B892-91E3AA1E44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12628"/>
              </p:ext>
            </p:extLst>
          </p:nvPr>
        </p:nvGraphicFramePr>
        <p:xfrm>
          <a:off x="881101" y="3278221"/>
          <a:ext cx="4517750" cy="1760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8B35F9B-5CEF-4CC5-93B2-50225DA833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00728"/>
              </p:ext>
            </p:extLst>
          </p:nvPr>
        </p:nvGraphicFramePr>
        <p:xfrm>
          <a:off x="881101" y="1156418"/>
          <a:ext cx="4517750" cy="2092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302AC855-C864-1D4A-99B8-9B4C2DD20F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849641"/>
              </p:ext>
            </p:extLst>
          </p:nvPr>
        </p:nvGraphicFramePr>
        <p:xfrm>
          <a:off x="6279005" y="1182398"/>
          <a:ext cx="5031894" cy="2198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D11DC46B-BCC2-8D4A-ACBB-4033F3028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887013"/>
              </p:ext>
            </p:extLst>
          </p:nvPr>
        </p:nvGraphicFramePr>
        <p:xfrm>
          <a:off x="6279005" y="3278219"/>
          <a:ext cx="5031894" cy="188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1487781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ЦБ;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50" y="289"/>
            <a:ext cx="9367774" cy="1133475"/>
          </a:xfrm>
        </p:spPr>
        <p:txBody>
          <a:bodyPr/>
          <a:lstStyle/>
          <a:p>
            <a:r>
              <a:rPr lang="ru-RU" dirty="0"/>
              <a:t>Ограничения развития: сокращение экспорта при стабильном импорте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47674" y="5241636"/>
            <a:ext cx="11533631" cy="906802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В 2024 г. экспорт энергетических товаров (в натуральном выражении) был на 19% ниже 2019 г., неэнергетических сырьевых товаров – на 6% ниже, прочий экспорт – на 37% ниже; совокупный экспорт – на 24% ниже.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Импорт в натуральном выражении в 2024 г. был выше 2019 г. на 7%.</a:t>
            </a:r>
            <a:endParaRPr lang="en-US" sz="1200" b="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5234274-91EB-1AFD-E80F-EB30B2DF92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096384"/>
              </p:ext>
            </p:extLst>
          </p:nvPr>
        </p:nvGraphicFramePr>
        <p:xfrm>
          <a:off x="1963075" y="1371600"/>
          <a:ext cx="8542586" cy="3766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208593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ЦБ;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50" y="289"/>
            <a:ext cx="9367774" cy="1133475"/>
          </a:xfrm>
        </p:spPr>
        <p:txBody>
          <a:bodyPr/>
          <a:lstStyle/>
          <a:p>
            <a:r>
              <a:rPr lang="ru-RU" dirty="0"/>
              <a:t>Ограничения развития: сокращение торгового баланса и отток капитала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99872" y="4909355"/>
            <a:ext cx="11533631" cy="115199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Снижение торгового баланса на фоне сохраняющегося оттока капитала повышает давление на валютный курс.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Сокращение экспорта и торгового баланса в 2023-2024 гг. привело к повышенной волатильности внутригодовой динамики счета текущих операций.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Зависимость от импорта в целом по экономике снизилась, но не существенно (частично из-за роста оборонных производств). Сохраняется отток капитала. Стагнация и тем более снижение экспорта в данных условиях приведет к дальнейшему сокращению счета текущих операций с последующей девальвацией.</a:t>
            </a:r>
            <a:endParaRPr lang="en-US" sz="1200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Стагнация нефтегазового экспорта предъявляет повышенные требования к развитию несырьевого экспорта и импортозамещению.</a:t>
            </a:r>
            <a:endParaRPr lang="en-RU" sz="1200" b="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94F9E83A-2D2A-53EF-0259-52D946985D9F}"/>
              </a:ext>
            </a:extLst>
          </p:cNvPr>
          <p:cNvGraphicFramePr>
            <a:graphicFrameLocks/>
          </p:cNvGraphicFramePr>
          <p:nvPr/>
        </p:nvGraphicFramePr>
        <p:xfrm>
          <a:off x="5399181" y="1265711"/>
          <a:ext cx="6463635" cy="3767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6345659B-928C-F441-8033-2468AB50A092}"/>
              </a:ext>
            </a:extLst>
          </p:cNvPr>
          <p:cNvGraphicFramePr>
            <a:graphicFrameLocks/>
          </p:cNvGraphicFramePr>
          <p:nvPr/>
        </p:nvGraphicFramePr>
        <p:xfrm>
          <a:off x="646261" y="1316402"/>
          <a:ext cx="4864100" cy="3629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466691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ЦБ;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50" y="289"/>
            <a:ext cx="9367774" cy="1133475"/>
          </a:xfrm>
        </p:spPr>
        <p:txBody>
          <a:bodyPr/>
          <a:lstStyle/>
          <a:p>
            <a:r>
              <a:rPr lang="ru-RU" dirty="0"/>
              <a:t>Ограничения развития: расхождение структуры спроса и предложения под воздействием увеличения оборонных расходов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87680" y="4857795"/>
            <a:ext cx="11533631" cy="1409203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Увеличение оборонных расходов приводит к изменению структуры экономики в пользу оборонных производств. Остальные отрасли реального сектора растут медленнее конечного спроса, что приводит к повышения инфляционного давления.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Высокие процентные ставки приводят к усилению структурного сдвига в пользу ВПК, где предприятия либо субсидируются государством либо вынуждены накапливать долг. Доступность заемного финансирования в остальных секторах ограничена.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Рост оборонных расходов и платежей по обслуживанию долга ограничивает расходы на экономику.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82F2AC5-DCC8-164A-834E-6E7B1C2B26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548871"/>
              </p:ext>
            </p:extLst>
          </p:nvPr>
        </p:nvGraphicFramePr>
        <p:xfrm>
          <a:off x="646261" y="1311656"/>
          <a:ext cx="4864100" cy="363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73AC94D-57C8-9C05-C5DC-A77CA35E90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4849246"/>
              </p:ext>
            </p:extLst>
          </p:nvPr>
        </p:nvGraphicFramePr>
        <p:xfrm>
          <a:off x="6096000" y="1485167"/>
          <a:ext cx="5230368" cy="3282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0793338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ЦБ; Евростат; </a:t>
            </a:r>
            <a:r>
              <a:rPr lang="en-US" dirty="0"/>
              <a:t>BEA; </a:t>
            </a:r>
            <a:r>
              <a:rPr lang="ru-RU" dirty="0"/>
              <a:t>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50" y="289"/>
            <a:ext cx="9367774" cy="1133475"/>
          </a:xfrm>
        </p:spPr>
        <p:txBody>
          <a:bodyPr/>
          <a:lstStyle/>
          <a:p>
            <a:r>
              <a:rPr lang="ru-RU" dirty="0"/>
              <a:t>Ограничения развития: расходы на НИОКР, инвестиции в человеческий капитал, производительность труда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87679" y="5058280"/>
            <a:ext cx="11533631" cy="94519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b="0" dirty="0"/>
              <a:t>При существующем уровне затрат на НИОКР и инвестиций в человеческий капитал, темпы экономического роста не превысят 2%. Нулевой вклад со стороны затрат на НИОКР и человеческий капитал, умеренно отрицательный вклад внешнеэкономической конъюнктуры, и отрицательный вклад сокращения занятости может быть только компенсирован ростом нормы накопления.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50" b="0" dirty="0"/>
              <a:t>Технологическая модернизация прошла в отдельных экспортоориентированных секторах. Производительность труда удалось повысить до среднемирового уровня и выше. В большинстве отраслей обрабатывающей промышленности сохраняется кратное отставание от развитых стран.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B7D5897-6959-124D-8B96-C7537A30ED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2369784"/>
              </p:ext>
            </p:extLst>
          </p:nvPr>
        </p:nvGraphicFramePr>
        <p:xfrm>
          <a:off x="491979" y="1177050"/>
          <a:ext cx="5762516" cy="3899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F917BEA-6493-0D46-B4A4-8AFD0B56B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5964592"/>
              </p:ext>
            </p:extLst>
          </p:nvPr>
        </p:nvGraphicFramePr>
        <p:xfrm>
          <a:off x="6676696" y="1245038"/>
          <a:ext cx="5084379" cy="1955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0A98BD5D-4E18-0D4D-BD29-3E77930327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368409"/>
              </p:ext>
            </p:extLst>
          </p:nvPr>
        </p:nvGraphicFramePr>
        <p:xfrm>
          <a:off x="6676695" y="3254664"/>
          <a:ext cx="5084379" cy="171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93386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6450A-217F-14E8-F7B8-3B8B1630AF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823"/>
          </a:xfrm>
        </p:spPr>
        <p:txBody>
          <a:bodyPr/>
          <a:lstStyle/>
          <a:p>
            <a:r>
              <a:rPr lang="ru-RU" dirty="0"/>
              <a:t>Источники: Росстат;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B6AB6-9FE8-5523-1463-DF86F7BEF9C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16AA127-B09F-EE85-49A0-385C2DBFE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050" y="289"/>
            <a:ext cx="9367774" cy="1133475"/>
          </a:xfrm>
        </p:spPr>
        <p:txBody>
          <a:bodyPr/>
          <a:lstStyle/>
          <a:p>
            <a:r>
              <a:rPr lang="ru-RU" dirty="0"/>
              <a:t>Ограничения развития: приоритеты бизнеса</a:t>
            </a:r>
            <a:endParaRPr lang="en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299CE3-94F8-C530-8083-3F23D7C3C1DF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99872" y="5140960"/>
            <a:ext cx="11533631" cy="92039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Из 1 рубля чистого дохода нефинансовых корпораций 60 коп. собственники забирают в виде дохода и 40 коп. инвестируется в новы производства.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0" dirty="0"/>
              <a:t>Сложившиеся приоритеты бизнеса в распределении доходов приводят к тому, что объем новых инвестиций (без учета амортизации) в реальном выражении находится на уровне 2006-2007 гг., и значительная часть доходов от производства трансформируется в отток капитала. Экономика могла бы расти быстрее.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RU" sz="1200" b="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0DD1351-94FE-F4DC-A2BC-536E08F093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6924091"/>
              </p:ext>
            </p:extLst>
          </p:nvPr>
        </p:nvGraphicFramePr>
        <p:xfrm>
          <a:off x="775251" y="1262270"/>
          <a:ext cx="10684565" cy="38786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981607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55FCD-F483-0059-6381-17A8D1BA9E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63075" y="6449330"/>
            <a:ext cx="9596804" cy="242759"/>
          </a:xfrm>
        </p:spPr>
        <p:txBody>
          <a:bodyPr/>
          <a:lstStyle/>
          <a:p>
            <a:r>
              <a:rPr lang="ru-RU" dirty="0"/>
              <a:t>Источники: МЭР;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C873FF-C163-C581-1C95-CB049AFEC6D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0D829D7-FC72-5E0D-3D62-F6A4B14C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параметры сценарных условий</a:t>
            </a:r>
            <a:endParaRPr lang="en-RU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A19408D-A8A7-EDB8-EF97-21ECB1935A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706845"/>
              </p:ext>
            </p:extLst>
          </p:nvPr>
        </p:nvGraphicFramePr>
        <p:xfrm>
          <a:off x="1202635" y="1325769"/>
          <a:ext cx="4269516" cy="2182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E5D646F-6D33-8443-A24B-33ED66AE89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469890"/>
              </p:ext>
            </p:extLst>
          </p:nvPr>
        </p:nvGraphicFramePr>
        <p:xfrm>
          <a:off x="6291470" y="1313069"/>
          <a:ext cx="4269516" cy="2182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0570C5F-090A-2043-B4DA-0236B33634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0583203"/>
              </p:ext>
            </p:extLst>
          </p:nvPr>
        </p:nvGraphicFramePr>
        <p:xfrm>
          <a:off x="1106870" y="3743587"/>
          <a:ext cx="4269516" cy="2182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0BCAADB-2EC0-E149-A453-642CD2A3DF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451330"/>
              </p:ext>
            </p:extLst>
          </p:nvPr>
        </p:nvGraphicFramePr>
        <p:xfrm>
          <a:off x="6291470" y="3743587"/>
          <a:ext cx="4269516" cy="2182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8307009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ИНП РАН тема презентации">
  <a:themeElements>
    <a:clrScheme name="ИНП РАН">
      <a:dk1>
        <a:srgbClr val="000000"/>
      </a:dk1>
      <a:lt1>
        <a:srgbClr val="FFFFFF"/>
      </a:lt1>
      <a:dk2>
        <a:srgbClr val="1B1B42"/>
      </a:dk2>
      <a:lt2>
        <a:srgbClr val="D2D9E1"/>
      </a:lt2>
      <a:accent1>
        <a:srgbClr val="6CE3B9"/>
      </a:accent1>
      <a:accent2>
        <a:srgbClr val="63BBF0"/>
      </a:accent2>
      <a:accent3>
        <a:srgbClr val="9874E0"/>
      </a:accent3>
      <a:accent4>
        <a:srgbClr val="E1636C"/>
      </a:accent4>
      <a:accent5>
        <a:srgbClr val="F4A43A"/>
      </a:accent5>
      <a:accent6>
        <a:srgbClr val="FF503C"/>
      </a:accent6>
      <a:hlink>
        <a:srgbClr val="0000FF"/>
      </a:hlink>
      <a:folHlink>
        <a:srgbClr val="7030A0"/>
      </a:folHlink>
    </a:clrScheme>
    <a:fontScheme name="ИНП РАН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ИНП РАН тема презентации" id="{AC81486D-5126-4F00-B946-48BAB3BE6463}" vid="{FBC978EC-5606-486F-86B8-EA113DE7D3BB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ИНП РАН тема презентации</Template>
  <TotalTime>45179</TotalTime>
  <Words>1747</Words>
  <Application>Microsoft Macintosh PowerPoint</Application>
  <PresentationFormat>Widescreen</PresentationFormat>
  <Paragraphs>358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Helvetica Neue</vt:lpstr>
      <vt:lpstr>Helvetica Neue Light</vt:lpstr>
      <vt:lpstr>Helvetica Neue Medium</vt:lpstr>
      <vt:lpstr>ИНП РАН тема презентации</vt:lpstr>
      <vt:lpstr>Внешние риски и сценарии развития российской экономики</vt:lpstr>
      <vt:lpstr>Насколько внешние шоки опасны для экономического роста в России?</vt:lpstr>
      <vt:lpstr>Ограничения развития: дефицит трудовых ресурсов</vt:lpstr>
      <vt:lpstr>Ограничения развития: сокращение экспорта при стабильном импорте</vt:lpstr>
      <vt:lpstr>Ограничения развития: сокращение торгового баланса и отток капитала</vt:lpstr>
      <vt:lpstr>Ограничения развития: расхождение структуры спроса и предложения под воздействием увеличения оборонных расходов</vt:lpstr>
      <vt:lpstr>Ограничения развития: расходы на НИОКР, инвестиции в человеческий капитал, производительность труда</vt:lpstr>
      <vt:lpstr>Ограничения развития: приоритеты бизнеса</vt:lpstr>
      <vt:lpstr>Ключевые параметры сценарных условий</vt:lpstr>
      <vt:lpstr>Сценарии</vt:lpstr>
      <vt:lpstr>Инструменты антикризисной политики</vt:lpstr>
      <vt:lpstr>Ключевые макроэкономические показатели прогноза</vt:lpstr>
      <vt:lpstr>Ограничения стимулирующей макроэкономической политики</vt:lpstr>
      <vt:lpstr>Выводы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creator>Андрей Колпаков</dc:creator>
  <cp:lastModifiedBy>Misha Gusev</cp:lastModifiedBy>
  <cp:revision>648</cp:revision>
  <dcterms:modified xsi:type="dcterms:W3CDTF">2025-04-25T09:03:00Z</dcterms:modified>
</cp:coreProperties>
</file>