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5" r:id="rId3"/>
    <p:sldId id="817" r:id="rId4"/>
    <p:sldId id="298" r:id="rId5"/>
    <p:sldId id="837" r:id="rId6"/>
    <p:sldId id="295" r:id="rId7"/>
    <p:sldId id="287" r:id="rId8"/>
    <p:sldId id="843" r:id="rId9"/>
    <p:sldId id="842" r:id="rId10"/>
    <p:sldId id="839" r:id="rId11"/>
    <p:sldId id="844" r:id="rId12"/>
    <p:sldId id="845" r:id="rId13"/>
    <p:sldId id="846" r:id="rId14"/>
    <p:sldId id="847" r:id="rId15"/>
    <p:sldId id="289" r:id="rId16"/>
    <p:sldId id="848" r:id="rId17"/>
    <p:sldId id="849" r:id="rId18"/>
    <p:sldId id="290" r:id="rId19"/>
    <p:sldId id="261" r:id="rId20"/>
    <p:sldId id="262" r:id="rId21"/>
    <p:sldId id="292" r:id="rId22"/>
    <p:sldId id="293" r:id="rId23"/>
    <p:sldId id="263" r:id="rId24"/>
    <p:sldId id="264" r:id="rId25"/>
    <p:sldId id="838" r:id="rId26"/>
    <p:sldId id="840" r:id="rId27"/>
    <p:sldId id="286" r:id="rId28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sha" initials="M" lastIdx="3" clrIdx="0"/>
  <p:cmAuthor id="2" name="Анфиногенова Александра" initials="АА" lastIdx="1" clrIdx="1">
    <p:extLst>
      <p:ext uri="{19B8F6BF-5375-455C-9EA6-DF929625EA0E}">
        <p15:presenceInfo xmlns:p15="http://schemas.microsoft.com/office/powerpoint/2012/main" userId="S-1-5-21-3121013020-450288948-3461010101-25847" providerId="AD"/>
      </p:ext>
    </p:extLst>
  </p:cmAuthor>
  <p:cmAuthor id="3" name="Забалуева Мария" initials="ЗМ" lastIdx="2" clrIdx="2"/>
  <p:cmAuthor id="4" name="Каногина Наталья" initials="КН" lastIdx="2" clrIdx="3">
    <p:extLst>
      <p:ext uri="{19B8F6BF-5375-455C-9EA6-DF929625EA0E}">
        <p15:presenceInfo xmlns:p15="http://schemas.microsoft.com/office/powerpoint/2012/main" userId="S-1-5-21-3121013020-450288948-3461010101-318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EFF"/>
    <a:srgbClr val="F2F2F2"/>
    <a:srgbClr val="98BEFF"/>
    <a:srgbClr val="06193F"/>
    <a:srgbClr val="FF8533"/>
    <a:srgbClr val="FFFFFF"/>
    <a:srgbClr val="1BC337"/>
    <a:srgbClr val="83EB96"/>
    <a:srgbClr val="FFC34B"/>
    <a:srgbClr val="009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6" autoAdjust="0"/>
    <p:restoredTop sz="94660"/>
  </p:normalViewPr>
  <p:slideViewPr>
    <p:cSldViewPr>
      <p:cViewPr>
        <p:scale>
          <a:sx n="75" d="100"/>
          <a:sy n="75" d="100"/>
        </p:scale>
        <p:origin x="2585" y="1203"/>
      </p:cViewPr>
      <p:guideLst>
        <p:guide orient="horz" pos="527"/>
        <p:guide pos="3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7109280696598"/>
          <c:y val="0"/>
          <c:w val="0.57321719376651215"/>
          <c:h val="0.8598257906497681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47EFF"/>
            </a:solidFill>
          </c:spPr>
          <c:dPt>
            <c:idx val="0"/>
            <c:bubble3D val="0"/>
            <c:spPr>
              <a:solidFill>
                <a:srgbClr val="347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CA0-4570-B657-7964320D35E5}"/>
              </c:ext>
            </c:extLst>
          </c:dPt>
          <c:dPt>
            <c:idx val="1"/>
            <c:bubble3D val="0"/>
            <c:spPr>
              <a:solidFill>
                <a:srgbClr val="347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CA0-4570-B657-7964320D35E5}"/>
              </c:ext>
            </c:extLst>
          </c:dPt>
          <c:dPt>
            <c:idx val="2"/>
            <c:bubble3D val="0"/>
            <c:spPr>
              <a:solidFill>
                <a:srgbClr val="347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CA0-4570-B657-7964320D35E5}"/>
              </c:ext>
            </c:extLst>
          </c:dPt>
          <c:dPt>
            <c:idx val="3"/>
            <c:bubble3D val="0"/>
            <c:spPr>
              <a:solidFill>
                <a:srgbClr val="347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CA0-4570-B657-7964320D35E5}"/>
              </c:ext>
            </c:extLst>
          </c:dPt>
          <c:dPt>
            <c:idx val="4"/>
            <c:bubble3D val="0"/>
            <c:spPr>
              <a:solidFill>
                <a:srgbClr val="347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CA0-4570-B657-7964320D35E5}"/>
              </c:ext>
            </c:extLst>
          </c:dPt>
          <c:dPt>
            <c:idx val="5"/>
            <c:bubble3D val="0"/>
            <c:spPr>
              <a:solidFill>
                <a:srgbClr val="347E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CA0-4570-B657-7964320D35E5}"/>
              </c:ext>
            </c:extLst>
          </c:dPt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2-4D19-A05D-9B001F223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6D3767F-816C-400B-89BE-0E9A5D93263C}" type="datetimeFigureOut">
              <a:rPr lang="ru-RU"/>
              <a:t>28.05.2024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E5213E-4097-4C21-BFA9-BC6AD1DBADB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9kas.sudrf.ru/modules.php?name=sud_delo&amp;srv_num=1&amp;name_op=doc&amp;number=8169285&amp;delo_id=2800001&amp;new=2800001&amp;text_number=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085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8E5213E-4097-4C21-BFA9-BC6AD1DBADB9}" type="slidenum">
              <a:rPr lang="ru-RU"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u="none" strike="noStrike" cap="none" spc="0" dirty="0">
              <a:ln>
                <a:noFill/>
              </a:ln>
              <a:solidFill>
                <a:srgbClr val="000000"/>
              </a:solidFill>
              <a:latin typeface="Century Gothic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5213E-4097-4C21-BFA9-BC6AD1DBADB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4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25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917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5213E-4097-4C21-BFA9-BC6AD1DBADB9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795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!Закрепи плиз для себя, чтобы использовать данные</a:t>
            </a:r>
            <a:r>
              <a:rPr lang="ru-RU" baseline="0" dirty="0"/>
              <a:t> два слайда во всех презентациях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E5213E-4097-4C21-BFA9-BC6AD1DBAD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44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8E5213E-4097-4C21-BFA9-BC6AD1DBADB9}" type="slidenum">
              <a:rPr lang="ru-RU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ДЕЛО № 8Г-10825/2022 [88-10853/2022]</a:t>
            </a:r>
            <a:endParaRPr lang="ru-RU" sz="1200" b="0" i="0" u="none" strike="noStrike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Второго кассационного суда общей юрисдикции от 18.05.2021 по делу N 88-10644/2021</a:t>
            </a:r>
          </a:p>
          <a:p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 Шестого кассационного суда общей юрисдикции от 14.05.2020 по делу N 88-10258/2020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5213E-4097-4C21-BFA9-BC6AD1DBAD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4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ФЗ 63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5213E-4097-4C21-BFA9-BC6AD1DBADB9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95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Закон об электронном дубликате документа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находится на утверждении в Госдуме. Документ позволяет продлевать срок действия электронных документов, создавать их дубликаты, выпускать дубликаты юридически значимых бумажных документов, переводить их в электронные архивы. Закон содержит технологические правила. Однако пока нет чётких стандартов и регламентов реализации, регулирующих хранение цифровой подписи свыше 15 лет. Утверждение закона ожидается в ближайшие 1,5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5213E-4097-4C21-BFA9-BC6AD1DBAD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66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https://www.rbc.ru/life/news/664da8329a7947cf1c62a8f8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E5213E-4097-4C21-BFA9-BC6AD1DBADB9}" type="slidenum">
              <a:rPr kumimoji="0" lang="ru-RU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8488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8E5213E-4097-4C21-BFA9-BC6AD1DBADB9}" type="slidenum">
              <a:rPr lang="ru-RU"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В Наше решение поменяла местами 1 и 2 пункты</a:t>
            </a:r>
          </a:p>
          <a:p>
            <a:pPr>
              <a:defRPr/>
            </a:pPr>
            <a:r>
              <a:rPr lang="ru-RU" dirty="0"/>
              <a:t>3 пункт скорректировала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8E5213E-4097-4C21-BFA9-BC6AD1DBADB9}" type="slidenum">
              <a:rPr lang="ru-RU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8763000" y="0"/>
            <a:ext cx="3429000" cy="3429000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8" name="Прямоугольник 7"/>
          <p:cNvSpPr/>
          <p:nvPr userDrawn="1"/>
        </p:nvSpPr>
        <p:spPr bwMode="auto">
          <a:xfrm>
            <a:off x="8763000" y="3429000"/>
            <a:ext cx="3429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9" name="Прямоугольник 8"/>
          <p:cNvSpPr/>
          <p:nvPr userDrawn="1"/>
        </p:nvSpPr>
        <p:spPr bwMode="auto">
          <a:xfrm>
            <a:off x="5334000" y="3429000"/>
            <a:ext cx="3429000" cy="3429000"/>
          </a:xfrm>
          <a:prstGeom prst="rect">
            <a:avLst/>
          </a:prstGeom>
          <a:solidFill>
            <a:srgbClr val="98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048765"/>
            <a:ext cx="6271517" cy="121155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763000" y="1052513"/>
            <a:ext cx="3381671" cy="944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Century Gothic"/>
              </a:defRPr>
            </a:lvl1pPr>
          </a:lstStyle>
          <a:p>
            <a:pPr lvl="0">
              <a:defRPr/>
            </a:pPr>
            <a:r>
              <a:rPr lang="en-US" dirty="0"/>
              <a:t>2022</a:t>
            </a:r>
            <a:endParaRPr lang="ru-RU" dirty="0"/>
          </a:p>
        </p:txBody>
      </p:sp>
      <p:pic>
        <p:nvPicPr>
          <p:cNvPr id="11" name="Рисунок 5">
            <a:extLst>
              <a:ext uri="{FF2B5EF4-FFF2-40B4-BE49-F238E27FC236}">
                <a16:creationId xmlns:a16="http://schemas.microsoft.com/office/drawing/2014/main" id="{619B0030-0C9B-4242-9BAB-54433A7F04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0409" y="4863890"/>
            <a:ext cx="1894182" cy="55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екстовой бл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0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9" y="365125"/>
            <a:ext cx="4976813" cy="6303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859F9B-5DA1-4926-847E-043C3BE6F4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3EAD3183-95E1-4985-BFB9-1493A4C6866C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ой блок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614488"/>
            <a:ext cx="6381558" cy="272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/>
              <a:buNone/>
              <a:defRPr sz="1400"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3" name="Текст 21"/>
          <p:cNvSpPr>
            <a:spLocks noGrp="1"/>
          </p:cNvSpPr>
          <p:nvPr>
            <p:ph type="body" sz="quarter" idx="11"/>
          </p:nvPr>
        </p:nvSpPr>
        <p:spPr bwMode="auto">
          <a:xfrm>
            <a:off x="4562669" y="2231114"/>
            <a:ext cx="6381558" cy="272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/>
              <a:buNone/>
              <a:defRPr sz="1400"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21"/>
          <p:cNvSpPr>
            <a:spLocks noGrp="1"/>
          </p:cNvSpPr>
          <p:nvPr>
            <p:ph type="body" sz="quarter" idx="12"/>
          </p:nvPr>
        </p:nvSpPr>
        <p:spPr bwMode="auto">
          <a:xfrm>
            <a:off x="4562669" y="2847740"/>
            <a:ext cx="6381558" cy="272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/>
              <a:buNone/>
              <a:defRPr sz="1400"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Текст 21"/>
          <p:cNvSpPr>
            <a:spLocks noGrp="1"/>
          </p:cNvSpPr>
          <p:nvPr>
            <p:ph type="body" sz="quarter" idx="13"/>
          </p:nvPr>
        </p:nvSpPr>
        <p:spPr bwMode="auto">
          <a:xfrm>
            <a:off x="4562669" y="3464366"/>
            <a:ext cx="6381558" cy="2726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/>
              <a:buNone/>
              <a:defRPr sz="1400"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8" y="365125"/>
            <a:ext cx="4976813" cy="6985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7909CB-EA40-4ABC-AF71-B269A6C5E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8DE7BE4D-CCE7-4D98-9644-8DC8502D57DE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ой блок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614488"/>
            <a:ext cx="6861923" cy="4694832"/>
          </a:xfrm>
          <a:prstGeom prst="rect">
            <a:avLst/>
          </a:prstGeom>
        </p:spPr>
        <p:txBody>
          <a:bodyPr>
            <a:normAutofit/>
          </a:bodyPr>
          <a:lstStyle>
            <a:lvl1pPr marL="285744" indent="-285744">
              <a:buClr>
                <a:srgbClr val="FF8533"/>
              </a:buClr>
              <a:buFont typeface="Wingdings"/>
              <a:buChar char="§"/>
              <a:defRPr sz="1400"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lang="en-US" dirty="0"/>
          </a:p>
          <a:p>
            <a:pPr lvl="0">
              <a:defRPr/>
            </a:pPr>
            <a:endParaRPr lang="ru-RU" dirty="0"/>
          </a:p>
        </p:txBody>
      </p:sp>
      <p:sp>
        <p:nvSpPr>
          <p:cNvPr id="3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9" y="368685"/>
            <a:ext cx="4976813" cy="62035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553FC1-2593-42E9-BEE8-4E4918A0F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FDE775B1-4229-4010-9FA4-0532CBB75B41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ой блок (3 шт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387078"/>
            <a:ext cx="6381558" cy="341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061A40"/>
                </a:solidFill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21"/>
          <p:cNvSpPr>
            <a:spLocks noGrp="1"/>
          </p:cNvSpPr>
          <p:nvPr>
            <p:ph type="body" sz="quarter" idx="12"/>
          </p:nvPr>
        </p:nvSpPr>
        <p:spPr bwMode="auto">
          <a:xfrm>
            <a:off x="4562669" y="2045494"/>
            <a:ext cx="6381558" cy="341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Текст 21"/>
          <p:cNvSpPr>
            <a:spLocks noGrp="1"/>
          </p:cNvSpPr>
          <p:nvPr>
            <p:ph type="body" sz="quarter" idx="14"/>
          </p:nvPr>
        </p:nvSpPr>
        <p:spPr bwMode="auto">
          <a:xfrm>
            <a:off x="722349" y="1387079"/>
            <a:ext cx="2651166" cy="4870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5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8" y="365126"/>
            <a:ext cx="4976813" cy="6048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B1087EA-5E17-471F-89B8-B2E860972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DDEA58AD-9461-4B0C-A517-D02094EEC362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ой блок (4 шт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387078"/>
            <a:ext cx="6381557" cy="341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1800" b="1">
                <a:solidFill>
                  <a:srgbClr val="061A40"/>
                </a:solidFill>
                <a:latin typeface="Century Gothic"/>
              </a:defRPr>
            </a:lvl1pPr>
          </a:lstStyle>
          <a:p>
            <a:pPr marL="0" lvl="0" indent="0">
              <a:buNone/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3" name="Текст 21"/>
          <p:cNvSpPr>
            <a:spLocks noGrp="1"/>
          </p:cNvSpPr>
          <p:nvPr>
            <p:ph type="body" sz="quarter" idx="11"/>
          </p:nvPr>
        </p:nvSpPr>
        <p:spPr bwMode="auto">
          <a:xfrm>
            <a:off x="722349" y="1387080"/>
            <a:ext cx="2651166" cy="144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4" name="Текст 21"/>
          <p:cNvSpPr>
            <a:spLocks noGrp="1"/>
          </p:cNvSpPr>
          <p:nvPr>
            <p:ph type="body" sz="quarter" idx="12"/>
          </p:nvPr>
        </p:nvSpPr>
        <p:spPr bwMode="auto">
          <a:xfrm>
            <a:off x="4562669" y="2046289"/>
            <a:ext cx="6381557" cy="341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5" name="Текст 21"/>
          <p:cNvSpPr>
            <a:spLocks noGrp="1"/>
          </p:cNvSpPr>
          <p:nvPr>
            <p:ph type="body" sz="quarter" idx="13"/>
          </p:nvPr>
        </p:nvSpPr>
        <p:spPr bwMode="auto">
          <a:xfrm>
            <a:off x="722349" y="3115473"/>
            <a:ext cx="2651166" cy="3142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9" y="360229"/>
            <a:ext cx="4976813" cy="55743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87C638-A2A2-4424-87E1-B012CB9D5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12" name="Рисунок 3">
            <a:extLst>
              <a:ext uri="{FF2B5EF4-FFF2-40B4-BE49-F238E27FC236}">
                <a16:creationId xmlns:a16="http://schemas.microsoft.com/office/drawing/2014/main" id="{F50CCBD9-D9D9-4867-8A91-9D62FD4C73EC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екстовой блок (4 шт.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387078"/>
            <a:ext cx="6381557" cy="341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1800" b="1">
                <a:solidFill>
                  <a:srgbClr val="061A40"/>
                </a:solidFill>
                <a:latin typeface="Century Gothic"/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Текст 21"/>
          <p:cNvSpPr>
            <a:spLocks noGrp="1"/>
          </p:cNvSpPr>
          <p:nvPr>
            <p:ph type="body" sz="quarter" idx="11"/>
          </p:nvPr>
        </p:nvSpPr>
        <p:spPr bwMode="auto">
          <a:xfrm>
            <a:off x="722349" y="1387080"/>
            <a:ext cx="2651166" cy="1445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600" b="1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21"/>
          <p:cNvSpPr>
            <a:spLocks noGrp="1"/>
          </p:cNvSpPr>
          <p:nvPr>
            <p:ph type="body" sz="quarter" idx="12"/>
          </p:nvPr>
        </p:nvSpPr>
        <p:spPr bwMode="auto">
          <a:xfrm>
            <a:off x="4562669" y="2046289"/>
            <a:ext cx="6381557" cy="341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5" name="Текст 21"/>
          <p:cNvSpPr>
            <a:spLocks noGrp="1"/>
          </p:cNvSpPr>
          <p:nvPr>
            <p:ph type="body" sz="quarter" idx="13"/>
          </p:nvPr>
        </p:nvSpPr>
        <p:spPr bwMode="auto">
          <a:xfrm>
            <a:off x="722349" y="3115473"/>
            <a:ext cx="2651166" cy="31424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600" b="0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9" y="365125"/>
            <a:ext cx="4976813" cy="53994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7E05D1-8DDA-4C06-9CB0-07A19ABB95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 flipV="1">
            <a:off x="10716855" y="5229200"/>
            <a:ext cx="1162880" cy="1202979"/>
          </a:xfrm>
          <a:prstGeom prst="rect">
            <a:avLst/>
          </a:prstGeom>
        </p:spPr>
      </p:pic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798C6AFF-C2E5-4ACE-A990-8BD513C23FBB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-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E87FA-BA25-4FC2-AE02-1A6D134FB64A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ой блок + логотип партнер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387078"/>
            <a:ext cx="6381558" cy="341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1800" b="1">
                <a:solidFill>
                  <a:srgbClr val="061A40"/>
                </a:solidFill>
                <a:latin typeface="Century Gothic"/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21"/>
          <p:cNvSpPr>
            <a:spLocks noGrp="1"/>
          </p:cNvSpPr>
          <p:nvPr>
            <p:ph type="body" sz="quarter" idx="12"/>
          </p:nvPr>
        </p:nvSpPr>
        <p:spPr bwMode="auto">
          <a:xfrm>
            <a:off x="4562669" y="2045494"/>
            <a:ext cx="6381558" cy="341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39789" y="728662"/>
            <a:ext cx="2436812" cy="5953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Логотип партнера</a:t>
            </a:r>
            <a:endParaRPr dirty="0"/>
          </a:p>
        </p:txBody>
      </p:sp>
      <p:sp>
        <p:nvSpPr>
          <p:cNvPr id="3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8" y="360229"/>
            <a:ext cx="4976813" cy="54484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3BA3FA4-BCA4-4759-83F6-69D71F6563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12" name="Рисунок 5">
            <a:extLst>
              <a:ext uri="{FF2B5EF4-FFF2-40B4-BE49-F238E27FC236}">
                <a16:creationId xmlns:a16="http://schemas.microsoft.com/office/drawing/2014/main" id="{7F880ABA-9A05-4EC8-B9E0-7E44820EC8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43"/>
          <a:stretch/>
        </p:blipFill>
        <p:spPr bwMode="auto">
          <a:xfrm>
            <a:off x="10560496" y="6096393"/>
            <a:ext cx="1256317" cy="3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ой блок + логотип партнера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387078"/>
            <a:ext cx="6381557" cy="341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1800" b="1">
                <a:solidFill>
                  <a:srgbClr val="061A40"/>
                </a:solidFill>
                <a:latin typeface="Century Gothic"/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21"/>
          <p:cNvSpPr>
            <a:spLocks noGrp="1"/>
          </p:cNvSpPr>
          <p:nvPr>
            <p:ph type="body" sz="quarter" idx="12"/>
          </p:nvPr>
        </p:nvSpPr>
        <p:spPr bwMode="auto">
          <a:xfrm>
            <a:off x="4562669" y="2045494"/>
            <a:ext cx="6381557" cy="341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839789" y="728662"/>
            <a:ext cx="2436812" cy="59531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Логотип партнера</a:t>
            </a:r>
            <a:endParaRPr dirty="0"/>
          </a:p>
        </p:txBody>
      </p:sp>
      <p:sp>
        <p:nvSpPr>
          <p:cNvPr id="10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9" y="365125"/>
            <a:ext cx="4976813" cy="5862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71A05B-BE8F-4DE6-894B-E7F105877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9C22A3D-1E5D-4B46-84F7-3ED1DCD4ADC7}"/>
              </a:ext>
            </a:extLst>
          </p:cNvPr>
          <p:cNvGrpSpPr/>
          <p:nvPr userDrawn="1"/>
        </p:nvGrpSpPr>
        <p:grpSpPr bwMode="auto">
          <a:xfrm>
            <a:off x="-3368" y="2768600"/>
            <a:ext cx="4108294" cy="4108292"/>
            <a:chOff x="0" y="2740795"/>
            <a:chExt cx="4100876" cy="410087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6301B3A-7973-4D63-A2AA-BB5037AC594F}"/>
                </a:ext>
              </a:extLst>
            </p:cNvPr>
            <p:cNvSpPr/>
            <p:nvPr/>
          </p:nvSpPr>
          <p:spPr bwMode="auto">
            <a:xfrm>
              <a:off x="0" y="2740795"/>
              <a:ext cx="2050438" cy="2050438"/>
            </a:xfrm>
            <a:prstGeom prst="rect">
              <a:avLst/>
            </a:prstGeom>
            <a:solidFill>
              <a:srgbClr val="FF85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4606D33-296C-4821-9DAE-DB71001D678F}"/>
                </a:ext>
              </a:extLst>
            </p:cNvPr>
            <p:cNvSpPr/>
            <p:nvPr/>
          </p:nvSpPr>
          <p:spPr bwMode="auto">
            <a:xfrm>
              <a:off x="2050438" y="2740795"/>
              <a:ext cx="2050438" cy="2050438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B971662-396A-42ED-9492-30316159575E}"/>
                </a:ext>
              </a:extLst>
            </p:cNvPr>
            <p:cNvSpPr/>
            <p:nvPr/>
          </p:nvSpPr>
          <p:spPr bwMode="auto">
            <a:xfrm>
              <a:off x="0" y="4791234"/>
              <a:ext cx="2050438" cy="2050438"/>
            </a:xfrm>
            <a:prstGeom prst="rect">
              <a:avLst/>
            </a:prstGeom>
            <a:solidFill>
              <a:srgbClr val="1B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18" name="Рисунок 5">
            <a:extLst>
              <a:ext uri="{FF2B5EF4-FFF2-40B4-BE49-F238E27FC236}">
                <a16:creationId xmlns:a16="http://schemas.microsoft.com/office/drawing/2014/main" id="{94036DCB-DEE8-4B0A-ABEB-4205BB9687E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43"/>
          <a:stretch/>
        </p:blipFill>
        <p:spPr bwMode="auto">
          <a:xfrm>
            <a:off x="10560496" y="6096393"/>
            <a:ext cx="1256317" cy="3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 компани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Текст 2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930776" y="1652887"/>
            <a:ext cx="4875697" cy="2040610"/>
          </a:xfrm>
          <a:prstGeom prst="rect">
            <a:avLst/>
          </a:prstGeom>
        </p:spPr>
        <p:txBody>
          <a:bodyPr>
            <a:normAutofit/>
          </a:bodyPr>
          <a:lstStyle>
            <a:lvl1pPr marL="285744" indent="-285744">
              <a:buClr>
                <a:srgbClr val="008FFF"/>
              </a:buClr>
              <a:buFont typeface="Wingdings"/>
              <a:buChar char="§"/>
              <a:defRPr sz="1400">
                <a:solidFill>
                  <a:srgbClr val="06193F"/>
                </a:solidFill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marL="0" marR="0" lvl="0" indent="0" algn="l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 i="0" u="none" strike="noStrike" cap="none" spc="0" dirty="0">
                <a:ln>
                  <a:noFill/>
                </a:ln>
                <a:solidFill>
                  <a:srgbClr val="061A40"/>
                </a:solidFill>
                <a:latin typeface="Montserrat "/>
              </a:rPr>
              <a:t>Департамент систем управления документами (ДСУД) создан в ГК ЛАНИТ в 1998 году. </a:t>
            </a:r>
            <a:endParaRPr dirty="0"/>
          </a:p>
          <a:p>
            <a:pPr marL="0" marR="0" lvl="0" indent="0" algn="l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dirty="0">
              <a:solidFill>
                <a:prstClr val="black"/>
              </a:solidFill>
              <a:latin typeface="Montserrat "/>
            </a:endParaRPr>
          </a:p>
          <a:p>
            <a:pPr marL="0" marR="0" lvl="0" indent="0" algn="l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 dirty="0">
              <a:ln>
                <a:noFill/>
              </a:ln>
              <a:solidFill>
                <a:prstClr val="black"/>
              </a:solidFill>
              <a:latin typeface="Montserrat "/>
            </a:endParaRPr>
          </a:p>
          <a:p>
            <a:pPr marL="0" marR="0" lvl="0" indent="0" algn="l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ontserrat "/>
              </a:rPr>
              <a:t>Мы занимаемся разработкой, внедрением </a:t>
            </a:r>
            <a:br>
              <a:rPr lang="ru-RU" sz="1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ontserrat "/>
              </a:rPr>
            </a:br>
            <a:r>
              <a:rPr lang="ru-RU" sz="1400" b="0" i="0" u="none" strike="noStrike" cap="none" spc="0" dirty="0">
                <a:ln>
                  <a:noFill/>
                </a:ln>
                <a:solidFill>
                  <a:prstClr val="black"/>
                </a:solidFill>
                <a:latin typeface="Montserrat "/>
              </a:rPr>
              <a:t>и комплексной поддержкой электронных архивов и систем электронного документооборота на собственных ECM-платформах.</a:t>
            </a:r>
            <a:endParaRPr dirty="0"/>
          </a:p>
        </p:txBody>
      </p:sp>
      <p:sp>
        <p:nvSpPr>
          <p:cNvPr id="4" name="Заголовок 18"/>
          <p:cNvSpPr>
            <a:spLocks noGrp="1"/>
          </p:cNvSpPr>
          <p:nvPr>
            <p:ph type="title" hasCustomPrompt="1"/>
          </p:nvPr>
        </p:nvSpPr>
        <p:spPr bwMode="auto">
          <a:xfrm>
            <a:off x="4930776" y="405967"/>
            <a:ext cx="4976813" cy="5421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rgbClr val="061A40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 dirty="0"/>
              <a:t>О нас</a:t>
            </a:r>
            <a:endParaRPr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D4EB2E-C7A8-4E01-BC2B-A27AE605F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 flipV="1">
            <a:off x="10716855" y="5229200"/>
            <a:ext cx="1162880" cy="120297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E0B3643-AB9D-4597-BEBD-073CBE8C4BC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" y="2282576"/>
            <a:ext cx="2290875" cy="2290875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69618AE-1016-4856-A144-3D2075C4E81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" y="2"/>
            <a:ext cx="2290875" cy="2290875"/>
          </a:xfrm>
          <a:prstGeom prst="rect">
            <a:avLst/>
          </a:prstGeom>
          <a:solidFill>
            <a:srgbClr val="FF8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2FB2A4-2662-4E5E-A3DB-2BB88D9DB002}"/>
              </a:ext>
            </a:extLst>
          </p:cNvPr>
          <p:cNvSpPr/>
          <p:nvPr userDrawn="1"/>
        </p:nvSpPr>
        <p:spPr bwMode="auto">
          <a:xfrm>
            <a:off x="0" y="4573408"/>
            <a:ext cx="2284595" cy="2284592"/>
          </a:xfrm>
          <a:prstGeom prst="rect">
            <a:avLst/>
          </a:prstGeom>
          <a:solidFill>
            <a:srgbClr val="1B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 spc="0">
              <a:ln>
                <a:noFill/>
              </a:ln>
              <a:solidFill>
                <a:prstClr val="white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E85F5E4-7457-48B4-B8C2-B1B5B1BB3917}"/>
              </a:ext>
            </a:extLst>
          </p:cNvPr>
          <p:cNvSpPr/>
          <p:nvPr userDrawn="1"/>
        </p:nvSpPr>
        <p:spPr bwMode="auto">
          <a:xfrm>
            <a:off x="2284594" y="4567126"/>
            <a:ext cx="2315231" cy="2315230"/>
          </a:xfrm>
          <a:prstGeom prst="rect">
            <a:avLst/>
          </a:prstGeom>
          <a:solidFill>
            <a:srgbClr val="0619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1" i="0" u="none" strike="noStrike" cap="none" spc="0">
              <a:ln>
                <a:noFill/>
              </a:ln>
              <a:solidFill>
                <a:srgbClr val="06193F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24" name="Текст 31">
            <a:extLst>
              <a:ext uri="{FF2B5EF4-FFF2-40B4-BE49-F238E27FC236}">
                <a16:creationId xmlns:a16="http://schemas.microsoft.com/office/drawing/2014/main" id="{C6F86CC2-8DC5-471A-B019-84BCF2E46B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351281" y="5224463"/>
            <a:ext cx="2217907" cy="582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500к+</a:t>
            </a:r>
            <a:endParaRPr/>
          </a:p>
        </p:txBody>
      </p:sp>
      <p:sp>
        <p:nvSpPr>
          <p:cNvPr id="25" name="Текст 31">
            <a:extLst>
              <a:ext uri="{FF2B5EF4-FFF2-40B4-BE49-F238E27FC236}">
                <a16:creationId xmlns:a16="http://schemas.microsoft.com/office/drawing/2014/main" id="{94A1059A-4932-490D-A74D-188B53CA34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333256" y="5976071"/>
            <a:ext cx="2217907" cy="472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автоматизированных рабочих мест</a:t>
            </a:r>
            <a:endParaRPr/>
          </a:p>
        </p:txBody>
      </p:sp>
      <p:sp>
        <p:nvSpPr>
          <p:cNvPr id="26" name="Текст 31">
            <a:extLst>
              <a:ext uri="{FF2B5EF4-FFF2-40B4-BE49-F238E27FC236}">
                <a16:creationId xmlns:a16="http://schemas.microsoft.com/office/drawing/2014/main" id="{9BD697BE-805D-4317-BB46-965AD454DE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0644" y="5224463"/>
            <a:ext cx="2217907" cy="582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250+</a:t>
            </a:r>
            <a:endParaRPr/>
          </a:p>
        </p:txBody>
      </p:sp>
      <p:sp>
        <p:nvSpPr>
          <p:cNvPr id="27" name="Текст 31">
            <a:extLst>
              <a:ext uri="{FF2B5EF4-FFF2-40B4-BE49-F238E27FC236}">
                <a16:creationId xmlns:a16="http://schemas.microsoft.com/office/drawing/2014/main" id="{D6AC7427-ED52-48D6-A403-2C74596746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20644" y="5976071"/>
            <a:ext cx="2217907" cy="472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сотрудников</a:t>
            </a:r>
            <a:endParaRPr/>
          </a:p>
        </p:txBody>
      </p:sp>
      <p:sp>
        <p:nvSpPr>
          <p:cNvPr id="28" name="Текст 31">
            <a:extLst>
              <a:ext uri="{FF2B5EF4-FFF2-40B4-BE49-F238E27FC236}">
                <a16:creationId xmlns:a16="http://schemas.microsoft.com/office/drawing/2014/main" id="{D8EDE29E-FC2F-4E03-A432-F243C81B9C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20644" y="2941889"/>
            <a:ext cx="2217907" cy="582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200+</a:t>
            </a:r>
            <a:endParaRPr/>
          </a:p>
        </p:txBody>
      </p:sp>
      <p:sp>
        <p:nvSpPr>
          <p:cNvPr id="29" name="Текст 31">
            <a:extLst>
              <a:ext uri="{FF2B5EF4-FFF2-40B4-BE49-F238E27FC236}">
                <a16:creationId xmlns:a16="http://schemas.microsoft.com/office/drawing/2014/main" id="{46F9F5FF-DC48-45F9-B7CB-FE95F6F7C5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20644" y="3693497"/>
            <a:ext cx="2217907" cy="472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проектов внедрения</a:t>
            </a:r>
            <a:endParaRPr/>
          </a:p>
        </p:txBody>
      </p:sp>
      <p:sp>
        <p:nvSpPr>
          <p:cNvPr id="30" name="Текст 31">
            <a:extLst>
              <a:ext uri="{FF2B5EF4-FFF2-40B4-BE49-F238E27FC236}">
                <a16:creationId xmlns:a16="http://schemas.microsoft.com/office/drawing/2014/main" id="{7A42AFA4-68E5-4E0B-A339-27B5746E22E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20644" y="666914"/>
            <a:ext cx="2217907" cy="5826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+mj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24</a:t>
            </a:r>
            <a:endParaRPr/>
          </a:p>
        </p:txBody>
      </p:sp>
      <p:sp>
        <p:nvSpPr>
          <p:cNvPr id="31" name="Текст 31">
            <a:extLst>
              <a:ext uri="{FF2B5EF4-FFF2-40B4-BE49-F238E27FC236}">
                <a16:creationId xmlns:a16="http://schemas.microsoft.com/office/drawing/2014/main" id="{B983A81D-9CBF-420C-880F-948B011AE5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20644" y="1418522"/>
            <a:ext cx="2217907" cy="472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>
              <a:defRPr sz="900">
                <a:solidFill>
                  <a:schemeClr val="bg1"/>
                </a:solidFill>
              </a:defRPr>
            </a:lvl2pPr>
            <a:lvl3pPr>
              <a:defRPr sz="90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года на рынке</a:t>
            </a:r>
            <a:endParaRPr/>
          </a:p>
        </p:txBody>
      </p:sp>
      <p:pic>
        <p:nvPicPr>
          <p:cNvPr id="40" name="Рисунок 5">
            <a:extLst>
              <a:ext uri="{FF2B5EF4-FFF2-40B4-BE49-F238E27FC236}">
                <a16:creationId xmlns:a16="http://schemas.microsoft.com/office/drawing/2014/main" id="{84DA1628-1DC2-416E-B962-72B626983E6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43"/>
          <a:stretch/>
        </p:blipFill>
        <p:spPr bwMode="auto">
          <a:xfrm>
            <a:off x="10560496" y="447312"/>
            <a:ext cx="1256317" cy="3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 со спикером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8763000" y="3429000"/>
            <a:ext cx="3429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048765"/>
            <a:ext cx="6271517" cy="121155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Рисунок 10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852524" y="4284665"/>
            <a:ext cx="1717675" cy="17176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Фото спикера</a:t>
            </a:r>
            <a:endParaRPr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824199" y="4816734"/>
            <a:ext cx="2159000" cy="286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Century Gothic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>
              <a:defRPr/>
            </a:pPr>
            <a:r>
              <a:rPr lang="ru-RU"/>
              <a:t>Иван Иванов</a:t>
            </a:r>
            <a:endParaRPr/>
          </a:p>
        </p:txBody>
      </p:sp>
      <p:sp>
        <p:nvSpPr>
          <p:cNvPr id="17" name="Текст 1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2824199" y="5196590"/>
            <a:ext cx="2159000" cy="286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600" b="0" i="0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Должность</a:t>
            </a:r>
            <a:endParaRPr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891150-3DDA-4444-923E-D5619CC7F3CE}"/>
              </a:ext>
            </a:extLst>
          </p:cNvPr>
          <p:cNvSpPr/>
          <p:nvPr userDrawn="1"/>
        </p:nvSpPr>
        <p:spPr bwMode="auto">
          <a:xfrm>
            <a:off x="8763000" y="0"/>
            <a:ext cx="3429000" cy="3429000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0C913B3-78B1-4369-B9AB-86AC3B8F9F6D}"/>
              </a:ext>
            </a:extLst>
          </p:cNvPr>
          <p:cNvSpPr/>
          <p:nvPr userDrawn="1"/>
        </p:nvSpPr>
        <p:spPr bwMode="auto">
          <a:xfrm>
            <a:off x="5334000" y="3429000"/>
            <a:ext cx="3429000" cy="3429000"/>
          </a:xfrm>
          <a:prstGeom prst="rect">
            <a:avLst/>
          </a:prstGeom>
          <a:solidFill>
            <a:srgbClr val="98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4" name="Текст 15">
            <a:extLst>
              <a:ext uri="{FF2B5EF4-FFF2-40B4-BE49-F238E27FC236}">
                <a16:creationId xmlns:a16="http://schemas.microsoft.com/office/drawing/2014/main" id="{01924A92-73CE-4B56-8F89-10F72188D7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763000" y="1052513"/>
            <a:ext cx="3381671" cy="944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Century Gothic"/>
              </a:defRPr>
            </a:lvl1pPr>
          </a:lstStyle>
          <a:p>
            <a:pPr lvl="0">
              <a:defRPr/>
            </a:pPr>
            <a:r>
              <a:rPr lang="en-US" dirty="0"/>
              <a:t>2022</a:t>
            </a:r>
            <a:endParaRPr lang="ru-RU" dirty="0"/>
          </a:p>
        </p:txBody>
      </p:sp>
      <p:pic>
        <p:nvPicPr>
          <p:cNvPr id="25" name="Рисунок 5">
            <a:extLst>
              <a:ext uri="{FF2B5EF4-FFF2-40B4-BE49-F238E27FC236}">
                <a16:creationId xmlns:a16="http://schemas.microsoft.com/office/drawing/2014/main" id="{15794507-C8FF-4EFF-8616-620AAFAAC8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0409" y="4863890"/>
            <a:ext cx="1894182" cy="55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Цита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E3451D-0F7E-4526-A1AB-AA03B904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8348" y="3353625"/>
            <a:ext cx="1962150" cy="15621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930777" y="2013950"/>
            <a:ext cx="5629721" cy="21610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FFF"/>
              </a:buClr>
              <a:buFont typeface="Wingdings"/>
              <a:buNone/>
              <a:defRPr sz="2400"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Цитата</a:t>
            </a:r>
            <a:endParaRPr dirty="0"/>
          </a:p>
        </p:txBody>
      </p:sp>
      <p:sp>
        <p:nvSpPr>
          <p:cNvPr id="23" name="Текст 21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930777" y="4563680"/>
            <a:ext cx="5629721" cy="3520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08FFF"/>
              </a:buClr>
              <a:buFont typeface="Wingdings"/>
              <a:buNone/>
              <a:defRPr sz="1600" b="1">
                <a:solidFill>
                  <a:srgbClr val="06193F"/>
                </a:solidFill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Иван Иванов, должность</a:t>
            </a:r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95826F-0F8D-4F89-AA1F-DEA40A8409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10" name="Рисунок 3">
            <a:extLst>
              <a:ext uri="{FF2B5EF4-FFF2-40B4-BE49-F238E27FC236}">
                <a16:creationId xmlns:a16="http://schemas.microsoft.com/office/drawing/2014/main" id="{FB24A187-F1A7-4EA1-88E5-762C1EBE782A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е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Рисунок 34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8024813" y="1"/>
            <a:ext cx="4167187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Фотография</a:t>
            </a:r>
            <a:endParaRPr dirty="0"/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12"/>
          </p:nvPr>
        </p:nvSpPr>
        <p:spPr bwMode="auto">
          <a:xfrm>
            <a:off x="519107" y="1614488"/>
            <a:ext cx="6607407" cy="4514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9107" y="365126"/>
            <a:ext cx="6607407" cy="782540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ей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Рисунок 34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8024813" y="1"/>
            <a:ext cx="4167187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Фотография</a:t>
            </a:r>
            <a:endParaRPr dirty="0"/>
          </a:p>
        </p:txBody>
      </p:sp>
      <p:sp>
        <p:nvSpPr>
          <p:cNvPr id="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519108" y="1303103"/>
            <a:ext cx="6013451" cy="341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1800" b="1">
                <a:solidFill>
                  <a:srgbClr val="061A40"/>
                </a:solidFill>
                <a:latin typeface="Century Gothic"/>
              </a:defRPr>
            </a:lvl1pPr>
          </a:lstStyle>
          <a:p>
            <a:pPr marL="0" lvl="0" indent="0">
              <a:buNone/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3" name="Текст 21"/>
          <p:cNvSpPr>
            <a:spLocks noGrp="1"/>
          </p:cNvSpPr>
          <p:nvPr>
            <p:ph type="body" sz="quarter" idx="13"/>
          </p:nvPr>
        </p:nvSpPr>
        <p:spPr bwMode="auto">
          <a:xfrm>
            <a:off x="519108" y="1962313"/>
            <a:ext cx="6013451" cy="40830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19108" y="365125"/>
            <a:ext cx="6013451" cy="698565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 с фотографией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" name="Рисунок 34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0" y="1"/>
            <a:ext cx="4167187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Фотография</a:t>
            </a:r>
            <a:endParaRPr dirty="0"/>
          </a:p>
        </p:txBody>
      </p:sp>
      <p:sp>
        <p:nvSpPr>
          <p:cNvPr id="5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313257"/>
            <a:ext cx="6381557" cy="341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1800" b="1">
                <a:solidFill>
                  <a:srgbClr val="061A40"/>
                </a:solidFill>
                <a:latin typeface="Century Gothic"/>
              </a:defRPr>
            </a:lvl1pPr>
          </a:lstStyle>
          <a:p>
            <a:pPr marL="0" lvl="0" indent="0">
              <a:buNone/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6" name="Текст 21"/>
          <p:cNvSpPr>
            <a:spLocks noGrp="1"/>
          </p:cNvSpPr>
          <p:nvPr>
            <p:ph type="body" sz="quarter" idx="12"/>
          </p:nvPr>
        </p:nvSpPr>
        <p:spPr bwMode="auto">
          <a:xfrm>
            <a:off x="4562669" y="1971673"/>
            <a:ext cx="6381557" cy="3413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2" name="Заголовок 18"/>
          <p:cNvSpPr txBox="1"/>
          <p:nvPr userDrawn="1"/>
        </p:nvSpPr>
        <p:spPr bwMode="auto">
          <a:xfrm>
            <a:off x="4562669" y="364167"/>
            <a:ext cx="5344920" cy="3413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061A40"/>
                </a:solidFill>
                <a:latin typeface="Montserrat ExtraBold"/>
                <a:ea typeface="+mj-ea"/>
                <a:cs typeface="+mj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sz="3600" b="1" dirty="0">
                <a:solidFill>
                  <a:srgbClr val="061A40"/>
                </a:solidFill>
                <a:latin typeface="Century Gothic"/>
                <a:ea typeface="Arial"/>
                <a:cs typeface="Arial"/>
              </a:rPr>
              <a:t>Образец заголовка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B92274-1849-4592-9277-3BD76F9E9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 flipV="1">
            <a:off x="10716855" y="5229200"/>
            <a:ext cx="1162880" cy="1202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криншо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160B30-9453-413D-A151-E51B0E1FE0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5938" y="365125"/>
            <a:ext cx="10837862" cy="605259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6" name="Рисунок 34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15938" y="1331223"/>
            <a:ext cx="11128666" cy="5084034"/>
          </a:xfrm>
          <a:prstGeom prst="roundRect">
            <a:avLst>
              <a:gd name="adj" fmla="val 6283"/>
            </a:avLst>
          </a:prstGeom>
          <a:solidFill>
            <a:schemeClr val="bg1"/>
          </a:solidFill>
          <a:ln>
            <a:noFill/>
          </a:ln>
          <a:effectLst>
            <a:outerShdw blurRad="1651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30181" indent="0" algn="ctr">
              <a:buNone/>
              <a:defRPr lang="ru-RU" sz="160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 marL="358775" lvl="0" defTabSz="914400">
              <a:defRPr/>
            </a:pPr>
            <a:r>
              <a:rPr lang="ru-RU" dirty="0"/>
              <a:t>Скриншот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sz="quarter" idx="10" hasCustomPrompt="1"/>
          </p:nvPr>
        </p:nvSpPr>
        <p:spPr bwMode="auto">
          <a:xfrm>
            <a:off x="519108" y="1408113"/>
            <a:ext cx="11009770" cy="47212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Таблица</a:t>
            </a:r>
            <a:endParaRPr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515938" y="365125"/>
            <a:ext cx="10837862" cy="1325563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373C17-B8CD-4BEA-929E-41FB520D0B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аблица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" name="Текст 21"/>
          <p:cNvSpPr>
            <a:spLocks noGrp="1"/>
          </p:cNvSpPr>
          <p:nvPr>
            <p:ph type="body" sz="quarter" idx="13"/>
          </p:nvPr>
        </p:nvSpPr>
        <p:spPr bwMode="auto">
          <a:xfrm>
            <a:off x="849349" y="1387079"/>
            <a:ext cx="2427252" cy="4870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0" name="Таблица 8"/>
          <p:cNvSpPr>
            <a:spLocks noGrp="1"/>
          </p:cNvSpPr>
          <p:nvPr>
            <p:ph type="tbl" sz="quarter" idx="14" hasCustomPrompt="1"/>
          </p:nvPr>
        </p:nvSpPr>
        <p:spPr bwMode="auto">
          <a:xfrm>
            <a:off x="4656139" y="1387079"/>
            <a:ext cx="6686550" cy="4870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Таблица</a:t>
            </a:r>
            <a:endParaRPr dirty="0"/>
          </a:p>
        </p:txBody>
      </p:sp>
      <p:sp>
        <p:nvSpPr>
          <p:cNvPr id="3" name="Заголовок 18"/>
          <p:cNvSpPr txBox="1"/>
          <p:nvPr userDrawn="1"/>
        </p:nvSpPr>
        <p:spPr bwMode="auto">
          <a:xfrm>
            <a:off x="4562668" y="364131"/>
            <a:ext cx="4976813" cy="3413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061A40"/>
                </a:solidFill>
                <a:latin typeface="Montserrat ExtraBold"/>
                <a:ea typeface="+mj-ea"/>
                <a:cs typeface="+mj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sz="3600" b="1" dirty="0">
                <a:solidFill>
                  <a:srgbClr val="061A40"/>
                </a:solidFill>
                <a:latin typeface="Century Gothic"/>
                <a:ea typeface="Arial"/>
                <a:cs typeface="Arial"/>
              </a:rPr>
              <a:t>Образец заголовка</a:t>
            </a:r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E2878F-0757-4939-AA04-94609A0CC1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EB9280AF-5B2C-45A1-8D2E-8FF01B425732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иаграмм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Диаграмма 4"/>
          <p:cNvSpPr>
            <a:spLocks noGrp="1"/>
          </p:cNvSpPr>
          <p:nvPr>
            <p:ph type="chart" sz="quarter" idx="10" hasCustomPrompt="1"/>
          </p:nvPr>
        </p:nvSpPr>
        <p:spPr bwMode="auto">
          <a:xfrm>
            <a:off x="515938" y="1819275"/>
            <a:ext cx="11184650" cy="431006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Диаграмма</a:t>
            </a: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5938" y="365126"/>
            <a:ext cx="10837862" cy="679904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F67FD7-DE6E-4BC2-9BCF-14BF21249B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иаграмма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5" name="Текст 21"/>
          <p:cNvSpPr>
            <a:spLocks noGrp="1"/>
          </p:cNvSpPr>
          <p:nvPr>
            <p:ph type="body" sz="quarter" idx="13"/>
          </p:nvPr>
        </p:nvSpPr>
        <p:spPr bwMode="auto">
          <a:xfrm>
            <a:off x="849349" y="1387079"/>
            <a:ext cx="2427252" cy="48708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Century Gothic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иаграмма 4"/>
          <p:cNvSpPr>
            <a:spLocks noGrp="1"/>
          </p:cNvSpPr>
          <p:nvPr>
            <p:ph type="chart" sz="quarter" idx="10" hasCustomPrompt="1"/>
          </p:nvPr>
        </p:nvSpPr>
        <p:spPr bwMode="auto">
          <a:xfrm>
            <a:off x="4548188" y="1387079"/>
            <a:ext cx="6794463" cy="48708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r>
              <a:rPr lang="ru-RU" dirty="0"/>
              <a:t>Диаграмма</a:t>
            </a:r>
            <a:endParaRPr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562667" y="365126"/>
            <a:ext cx="6763139" cy="754548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33B748-D7DE-466F-9010-8842CD648D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93E1270E-39C9-4177-A2AC-9E5D8AFEEB1E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-пустой-разделённы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562668" y="365125"/>
            <a:ext cx="6791131" cy="759619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F5176D-417C-44BA-B430-13B188FDFC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8" name="Рисунок 3">
            <a:extLst>
              <a:ext uri="{FF2B5EF4-FFF2-40B4-BE49-F238E27FC236}">
                <a16:creationId xmlns:a16="http://schemas.microsoft.com/office/drawing/2014/main" id="{FD55D4A1-C198-43DB-9D66-E10060A68B9C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Титул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8763000" y="3429000"/>
            <a:ext cx="3429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839788" y="2823224"/>
            <a:ext cx="3240314" cy="1211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1922C6E-84A9-4131-A885-C039C4DCBFF8}"/>
              </a:ext>
            </a:extLst>
          </p:cNvPr>
          <p:cNvSpPr/>
          <p:nvPr userDrawn="1"/>
        </p:nvSpPr>
        <p:spPr bwMode="auto">
          <a:xfrm>
            <a:off x="8763000" y="0"/>
            <a:ext cx="3429000" cy="3429000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7A66B23-C1CA-421A-AE41-608D87DB9421}"/>
              </a:ext>
            </a:extLst>
          </p:cNvPr>
          <p:cNvSpPr/>
          <p:nvPr userDrawn="1"/>
        </p:nvSpPr>
        <p:spPr bwMode="auto">
          <a:xfrm>
            <a:off x="5334000" y="3429000"/>
            <a:ext cx="3429000" cy="3429000"/>
          </a:xfrm>
          <a:prstGeom prst="rect">
            <a:avLst/>
          </a:prstGeom>
          <a:solidFill>
            <a:srgbClr val="98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18" name="Рисунок 5">
            <a:extLst>
              <a:ext uri="{FF2B5EF4-FFF2-40B4-BE49-F238E27FC236}">
                <a16:creationId xmlns:a16="http://schemas.microsoft.com/office/drawing/2014/main" id="{8FEB1193-19CA-4C66-B508-A8AFD81110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0409" y="4863890"/>
            <a:ext cx="1894182" cy="55922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Текст 15">
            <a:extLst>
              <a:ext uri="{FF2B5EF4-FFF2-40B4-BE49-F238E27FC236}">
                <a16:creationId xmlns:a16="http://schemas.microsoft.com/office/drawing/2014/main" id="{9803FB6D-FAC2-46BD-8CDB-7349482B97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763000" y="1052513"/>
            <a:ext cx="3381671" cy="944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Century Gothic"/>
              </a:defRPr>
            </a:lvl1pPr>
          </a:lstStyle>
          <a:p>
            <a:pPr lvl="0">
              <a:defRPr/>
            </a:pPr>
            <a:r>
              <a:rPr lang="en-US" dirty="0"/>
              <a:t>2022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4299516" y="0"/>
            <a:ext cx="4463483" cy="6857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300000"/>
              </a:lnSpc>
              <a:buNone/>
              <a:defRPr lang="ru-RU" sz="1600" b="0">
                <a:solidFill>
                  <a:schemeClr val="bg1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dirty="0"/>
              <a:t>Место для иллюстрации</a:t>
            </a:r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-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5938" y="365126"/>
            <a:ext cx="10515600" cy="661242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58F3C-CDAC-4614-BB90-B36D6DE3E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Слайд-пуст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28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-пустой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515938" y="365125"/>
            <a:ext cx="10515600" cy="642581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C4FFDE-0247-4E2C-8FB1-76F65BC93B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 flipV="1">
            <a:off x="10716855" y="5229200"/>
            <a:ext cx="1162880" cy="12029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 компании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" name="Заголовок 18"/>
          <p:cNvSpPr>
            <a:spLocks noGrp="1"/>
          </p:cNvSpPr>
          <p:nvPr>
            <p:ph type="title"/>
          </p:nvPr>
        </p:nvSpPr>
        <p:spPr bwMode="auto">
          <a:xfrm>
            <a:off x="519109" y="2932634"/>
            <a:ext cx="4515116" cy="9927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2BBC541-0992-4872-8313-E14B74E947A6}"/>
              </a:ext>
            </a:extLst>
          </p:cNvPr>
          <p:cNvSpPr/>
          <p:nvPr userDrawn="1"/>
        </p:nvSpPr>
        <p:spPr bwMode="auto">
          <a:xfrm>
            <a:off x="8763000" y="0"/>
            <a:ext cx="3429000" cy="3429000"/>
          </a:xfrm>
          <a:prstGeom prst="rect">
            <a:avLst/>
          </a:prstGeom>
          <a:solidFill>
            <a:srgbClr val="FF8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2B4D11-7E46-405E-BCF3-08CD817EBBB1}"/>
              </a:ext>
            </a:extLst>
          </p:cNvPr>
          <p:cNvSpPr/>
          <p:nvPr userDrawn="1"/>
        </p:nvSpPr>
        <p:spPr bwMode="auto">
          <a:xfrm>
            <a:off x="8763000" y="3429000"/>
            <a:ext cx="3429000" cy="3429000"/>
          </a:xfrm>
          <a:prstGeom prst="rect">
            <a:avLst/>
          </a:prstGeom>
          <a:solidFill>
            <a:srgbClr val="1B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9EF417-C91C-4DAE-84A0-D939C868842B}"/>
              </a:ext>
            </a:extLst>
          </p:cNvPr>
          <p:cNvSpPr/>
          <p:nvPr userDrawn="1"/>
        </p:nvSpPr>
        <p:spPr bwMode="auto">
          <a:xfrm>
            <a:off x="5332413" y="3429000"/>
            <a:ext cx="3429000" cy="3429000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1A3FF8-AAE0-48A8-99FC-95A1E7779456}"/>
              </a:ext>
            </a:extLst>
          </p:cNvPr>
          <p:cNvSpPr/>
          <p:nvPr userDrawn="1"/>
        </p:nvSpPr>
        <p:spPr bwMode="auto">
          <a:xfrm>
            <a:off x="5332413" y="0"/>
            <a:ext cx="3432175" cy="3429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О компании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8"/>
          <p:cNvSpPr>
            <a:spLocks noGrp="1"/>
          </p:cNvSpPr>
          <p:nvPr>
            <p:ph type="title"/>
          </p:nvPr>
        </p:nvSpPr>
        <p:spPr bwMode="auto">
          <a:xfrm>
            <a:off x="519108" y="393992"/>
            <a:ext cx="3999625" cy="98067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519109" y="1703793"/>
            <a:ext cx="3999626" cy="3413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ru-RU" sz="1800" b="1">
                <a:solidFill>
                  <a:srgbClr val="061A40"/>
                </a:solidFill>
                <a:latin typeface="Century Gothic"/>
              </a:defRPr>
            </a:lvl1pPr>
          </a:lstStyle>
          <a:p>
            <a:pPr marL="0" lvl="0" indent="0"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Текст 21"/>
          <p:cNvSpPr>
            <a:spLocks noGrp="1"/>
          </p:cNvSpPr>
          <p:nvPr>
            <p:ph type="body" sz="quarter" idx="13"/>
          </p:nvPr>
        </p:nvSpPr>
        <p:spPr bwMode="auto">
          <a:xfrm>
            <a:off x="519109" y="2374235"/>
            <a:ext cx="3999626" cy="2308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Century Gothic" panose="020B0502020202020204" pitchFamily="34" charset="0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4B56004-F1D2-4257-963C-784756ECE688}"/>
              </a:ext>
            </a:extLst>
          </p:cNvPr>
          <p:cNvSpPr/>
          <p:nvPr userDrawn="1"/>
        </p:nvSpPr>
        <p:spPr bwMode="auto">
          <a:xfrm>
            <a:off x="8763000" y="0"/>
            <a:ext cx="3429000" cy="3429000"/>
          </a:xfrm>
          <a:prstGeom prst="rect">
            <a:avLst/>
          </a:prstGeom>
          <a:solidFill>
            <a:srgbClr val="FF8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D62DCEC-55A7-4936-8BF7-C11CA308C7B5}"/>
              </a:ext>
            </a:extLst>
          </p:cNvPr>
          <p:cNvSpPr/>
          <p:nvPr userDrawn="1"/>
        </p:nvSpPr>
        <p:spPr bwMode="auto">
          <a:xfrm>
            <a:off x="8763000" y="3429000"/>
            <a:ext cx="3429000" cy="3429000"/>
          </a:xfrm>
          <a:prstGeom prst="rect">
            <a:avLst/>
          </a:prstGeom>
          <a:solidFill>
            <a:srgbClr val="1B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15F2CA-17C6-418F-B4AC-E5E119D25274}"/>
              </a:ext>
            </a:extLst>
          </p:cNvPr>
          <p:cNvSpPr/>
          <p:nvPr userDrawn="1"/>
        </p:nvSpPr>
        <p:spPr bwMode="auto">
          <a:xfrm>
            <a:off x="5332413" y="3429000"/>
            <a:ext cx="3429000" cy="3429000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2AC151-D891-4E6C-89CA-38B99A92FBBC}"/>
              </a:ext>
            </a:extLst>
          </p:cNvPr>
          <p:cNvSpPr/>
          <p:nvPr userDrawn="1"/>
        </p:nvSpPr>
        <p:spPr bwMode="auto">
          <a:xfrm>
            <a:off x="5332413" y="0"/>
            <a:ext cx="3432175" cy="3429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14" name="Рисунок 5">
            <a:extLst>
              <a:ext uri="{FF2B5EF4-FFF2-40B4-BE49-F238E27FC236}">
                <a16:creationId xmlns:a16="http://schemas.microsoft.com/office/drawing/2014/main" id="{2CB1C484-01EE-46DA-AF5D-D95DAD9C3F9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43"/>
          <a:stretch/>
        </p:blipFill>
        <p:spPr bwMode="auto">
          <a:xfrm>
            <a:off x="519108" y="6096393"/>
            <a:ext cx="1192643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лайд-пустой-с лог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15938" y="365125"/>
            <a:ext cx="10008993" cy="670573"/>
          </a:xfrm>
          <a:prstGeom prst="rect">
            <a:avLst/>
          </a:prstGeom>
        </p:spPr>
        <p:txBody>
          <a:bodyPr/>
          <a:lstStyle>
            <a:lvl1pPr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B0673E-9A66-4935-863F-68A6D539BF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69C64E-7207-4B47-9088-F47CBD7C1F7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43"/>
          <a:stretch/>
        </p:blipFill>
        <p:spPr bwMode="auto">
          <a:xfrm>
            <a:off x="10560496" y="6096393"/>
            <a:ext cx="1256317" cy="3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Слайд-пустой-с лого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5DC1A-8AAF-4EE8-8360-95AD7440E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009040-6F41-42CC-B276-3A9235D5504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" r="343"/>
          <a:stretch/>
        </p:blipFill>
        <p:spPr bwMode="auto">
          <a:xfrm>
            <a:off x="10560496" y="6096393"/>
            <a:ext cx="1256317" cy="3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инальный слайд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8763000" y="3429000"/>
            <a:ext cx="3429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 bwMode="auto">
          <a:xfrm>
            <a:off x="722349" y="1844824"/>
            <a:ext cx="6387365" cy="52235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D68D9CA-39FD-44D9-BE12-28D2E68240F5}"/>
              </a:ext>
            </a:extLst>
          </p:cNvPr>
          <p:cNvSpPr/>
          <p:nvPr userDrawn="1"/>
        </p:nvSpPr>
        <p:spPr bwMode="auto">
          <a:xfrm>
            <a:off x="8763000" y="0"/>
            <a:ext cx="3429000" cy="3429000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CAC5C2-8048-461C-9930-E87880CA05FC}"/>
              </a:ext>
            </a:extLst>
          </p:cNvPr>
          <p:cNvSpPr/>
          <p:nvPr userDrawn="1"/>
        </p:nvSpPr>
        <p:spPr bwMode="auto">
          <a:xfrm>
            <a:off x="5334000" y="3429000"/>
            <a:ext cx="3429000" cy="3429000"/>
          </a:xfrm>
          <a:prstGeom prst="rect">
            <a:avLst/>
          </a:prstGeom>
          <a:solidFill>
            <a:srgbClr val="98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pic>
        <p:nvPicPr>
          <p:cNvPr id="13" name="Рисунок 3">
            <a:extLst>
              <a:ext uri="{FF2B5EF4-FFF2-40B4-BE49-F238E27FC236}">
                <a16:creationId xmlns:a16="http://schemas.microsoft.com/office/drawing/2014/main" id="{E1B8283E-6F7E-4B19-90B1-45EFD7FDBD5F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49" y="600075"/>
            <a:ext cx="1647825" cy="598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2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3_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</a:defRPr>
            </a:lvl1pPr>
            <a:lvl2pPr>
              <a:defRPr>
                <a:solidFill>
                  <a:schemeClr val="bg1"/>
                </a:solidFill>
                <a:latin typeface="Century Gothic"/>
              </a:defRPr>
            </a:lvl2pPr>
            <a:lvl3pPr>
              <a:defRPr>
                <a:solidFill>
                  <a:schemeClr val="bg1"/>
                </a:solidFill>
                <a:latin typeface="Century Gothic"/>
              </a:defRPr>
            </a:lvl3pPr>
            <a:lvl4pPr>
              <a:defRPr>
                <a:solidFill>
                  <a:schemeClr val="bg1"/>
                </a:solidFill>
                <a:latin typeface="Century Gothic"/>
              </a:defRPr>
            </a:lvl4pPr>
            <a:lvl5pPr>
              <a:defRPr>
                <a:solidFill>
                  <a:schemeClr val="bg1"/>
                </a:solidFill>
                <a:latin typeface="Century Gothic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fld id="{38897917-576C-4CDB-93D3-B30B2F62EC10}" type="datetime1">
              <a:rPr lang="ru-RU"/>
              <a:t>28.05.2024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fld id="{4F4B2979-878D-4ED2-945D-792CA1DF54EA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35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итул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8763000" y="3429000"/>
            <a:ext cx="3429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839788" y="2823224"/>
            <a:ext cx="3240314" cy="121155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BB0F56F-15E6-4DCB-B3BF-B47181EEAC0D}"/>
              </a:ext>
            </a:extLst>
          </p:cNvPr>
          <p:cNvSpPr/>
          <p:nvPr userDrawn="1"/>
        </p:nvSpPr>
        <p:spPr bwMode="auto">
          <a:xfrm>
            <a:off x="8763000" y="0"/>
            <a:ext cx="3429000" cy="3429000"/>
          </a:xfrm>
          <a:prstGeom prst="rect">
            <a:avLst/>
          </a:prstGeom>
          <a:solidFill>
            <a:srgbClr val="FF8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984E6C3-171C-4370-9A3B-CB7576825C3E}"/>
              </a:ext>
            </a:extLst>
          </p:cNvPr>
          <p:cNvSpPr/>
          <p:nvPr userDrawn="1"/>
        </p:nvSpPr>
        <p:spPr bwMode="auto">
          <a:xfrm>
            <a:off x="5334000" y="3429000"/>
            <a:ext cx="3429000" cy="3429000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3" name="Текст 15">
            <a:extLst>
              <a:ext uri="{FF2B5EF4-FFF2-40B4-BE49-F238E27FC236}">
                <a16:creationId xmlns:a16="http://schemas.microsoft.com/office/drawing/2014/main" id="{D38E1E21-2B76-433C-BC37-96A29F6434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8763000" y="1052513"/>
            <a:ext cx="3381671" cy="944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600">
                <a:solidFill>
                  <a:schemeClr val="bg1"/>
                </a:solidFill>
                <a:latin typeface="Century Gothic"/>
              </a:defRPr>
            </a:lvl1pPr>
          </a:lstStyle>
          <a:p>
            <a:pPr lvl="0">
              <a:defRPr/>
            </a:pPr>
            <a:r>
              <a:rPr lang="en-US" dirty="0"/>
              <a:t>2022</a:t>
            </a:r>
            <a:endParaRPr lang="ru-RU" dirty="0"/>
          </a:p>
        </p:txBody>
      </p:sp>
      <p:pic>
        <p:nvPicPr>
          <p:cNvPr id="15" name="Рисунок 5">
            <a:extLst>
              <a:ext uri="{FF2B5EF4-FFF2-40B4-BE49-F238E27FC236}">
                <a16:creationId xmlns:a16="http://schemas.microsoft.com/office/drawing/2014/main" id="{07BE3489-9904-4421-BE1A-6E42A1CD3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0409" y="4863890"/>
            <a:ext cx="1894182" cy="5592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Рисунок 2"/>
          <p:cNvSpPr>
            <a:spLocks noGrp="1"/>
          </p:cNvSpPr>
          <p:nvPr>
            <p:ph type="pic" sz="quarter" idx="11" hasCustomPrompt="1"/>
          </p:nvPr>
        </p:nvSpPr>
        <p:spPr bwMode="auto">
          <a:xfrm>
            <a:off x="5332983" y="0"/>
            <a:ext cx="3429678" cy="6857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3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 dirty="0"/>
              <a:t>Место для фотографии</a:t>
            </a: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Титул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Grp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349" y="655938"/>
            <a:ext cx="1647825" cy="4867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2960242" y="3198425"/>
            <a:ext cx="6271517" cy="46115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Титул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6096001" y="2447543"/>
            <a:ext cx="4386972" cy="9860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6EEB11B-8AD3-4DC3-B111-D952CA1BFEC0}"/>
              </a:ext>
            </a:extLst>
          </p:cNvPr>
          <p:cNvGrpSpPr/>
          <p:nvPr userDrawn="1"/>
        </p:nvGrpSpPr>
        <p:grpSpPr>
          <a:xfrm>
            <a:off x="2082303" y="3793618"/>
            <a:ext cx="3533448" cy="2355632"/>
            <a:chOff x="1919536" y="3760968"/>
            <a:chExt cx="2989851" cy="1993234"/>
          </a:xfrm>
        </p:grpSpPr>
        <p:graphicFrame>
          <p:nvGraphicFramePr>
            <p:cNvPr id="47" name="Диаграмма 46">
              <a:extLst>
                <a:ext uri="{FF2B5EF4-FFF2-40B4-BE49-F238E27FC236}">
                  <a16:creationId xmlns:a16="http://schemas.microsoft.com/office/drawing/2014/main" id="{40345EAA-D3BA-4833-B8EA-F8E7C66BB5EB}"/>
                </a:ext>
              </a:extLst>
            </p:cNvPr>
            <p:cNvGraphicFramePr/>
            <p:nvPr userDrawn="1">
              <p:extLst>
                <p:ext uri="{D42A27DB-BD31-4B8C-83A1-F6EECF244321}">
                  <p14:modId xmlns:p14="http://schemas.microsoft.com/office/powerpoint/2010/main" val="1257223023"/>
                </p:ext>
              </p:extLst>
            </p:nvPr>
          </p:nvGraphicFramePr>
          <p:xfrm>
            <a:off x="1919536" y="3760968"/>
            <a:ext cx="2989851" cy="19932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" name="Группа 4"/>
            <p:cNvGrpSpPr>
              <a:grpSpLocks noChangeAspect="1"/>
            </p:cNvGrpSpPr>
            <p:nvPr userDrawn="1"/>
          </p:nvGrpSpPr>
          <p:grpSpPr bwMode="auto">
            <a:xfrm>
              <a:off x="2656537" y="4024493"/>
              <a:ext cx="1182174" cy="1182174"/>
              <a:chOff x="5271163" y="4050960"/>
              <a:chExt cx="1736425" cy="1736425"/>
            </a:xfrm>
          </p:grpSpPr>
          <p:sp>
            <p:nvSpPr>
              <p:cNvPr id="6" name="Овал 5"/>
              <p:cNvSpPr/>
              <p:nvPr/>
            </p:nvSpPr>
            <p:spPr bwMode="auto">
              <a:xfrm>
                <a:off x="5271163" y="4050960"/>
                <a:ext cx="1736425" cy="17364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115356" sx="102000" sy="102000" algn="ctr" rotWithShape="0">
                  <a:srgbClr val="012153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050">
                  <a:solidFill>
                    <a:prstClr val="white"/>
                  </a:solidFill>
                </a:endParaRPr>
              </a:p>
            </p:txBody>
          </p:sp>
          <p:sp>
            <p:nvSpPr>
              <p:cNvPr id="7" name="TextBox 24"/>
              <p:cNvSpPr txBox="1">
                <a:spLocks noChangeArrowheads="1"/>
              </p:cNvSpPr>
              <p:nvPr/>
            </p:nvSpPr>
            <p:spPr bwMode="auto">
              <a:xfrm>
                <a:off x="5536867" y="4662398"/>
                <a:ext cx="1176167" cy="4590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>
                    <a:solidFill>
                      <a:schemeClr val="tx1"/>
                    </a:solidFill>
                    <a:latin typeface="Calibri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Calibri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Calibri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Font typeface="Arial"/>
                  <a:buChar char="•"/>
                  <a:defRPr>
                    <a:solidFill>
                      <a:schemeClr val="tx1"/>
                    </a:solidFill>
                    <a:latin typeface="Calibri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ru-RU" sz="1800" b="1" dirty="0">
                    <a:solidFill>
                      <a:srgbClr val="347EFF"/>
                    </a:solidFill>
                    <a:latin typeface="+mj-lt"/>
                  </a:rPr>
                  <a:t>СЭД</a:t>
                </a:r>
                <a:endParaRPr sz="3600" dirty="0">
                  <a:solidFill>
                    <a:srgbClr val="347EFF"/>
                  </a:solidFill>
                  <a:latin typeface="+mj-lt"/>
                </a:endParaRPr>
              </a:p>
            </p:txBody>
          </p:sp>
        </p:grpSp>
      </p:grpSp>
      <p:grpSp>
        <p:nvGrpSpPr>
          <p:cNvPr id="8" name="Группа 8"/>
          <p:cNvGrpSpPr>
            <a:grpSpLocks noChangeAspect="1"/>
          </p:cNvGrpSpPr>
          <p:nvPr userDrawn="1"/>
        </p:nvGrpSpPr>
        <p:grpSpPr bwMode="auto">
          <a:xfrm>
            <a:off x="2863942" y="1082988"/>
            <a:ext cx="2507092" cy="2507092"/>
            <a:chOff x="7178171" y="982105"/>
            <a:chExt cx="3494508" cy="3494508"/>
          </a:xfrm>
        </p:grpSpPr>
        <p:sp>
          <p:nvSpPr>
            <p:cNvPr id="9" name="Овал 8"/>
            <p:cNvSpPr/>
            <p:nvPr/>
          </p:nvSpPr>
          <p:spPr bwMode="auto">
            <a:xfrm>
              <a:off x="7178171" y="982105"/>
              <a:ext cx="3494508" cy="349450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 bwMode="auto">
            <a:xfrm rot="5400000">
              <a:off x="8370472" y="2228477"/>
              <a:ext cx="1109905" cy="1001765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 bwMode="auto">
            <a:xfrm rot="5400000">
              <a:off x="9459268" y="2448798"/>
              <a:ext cx="621694" cy="561122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2" name="Шестиугольник 11"/>
            <p:cNvSpPr/>
            <p:nvPr/>
          </p:nvSpPr>
          <p:spPr bwMode="auto">
            <a:xfrm rot="5400000">
              <a:off x="9015547" y="1756341"/>
              <a:ext cx="621694" cy="561122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3" name="Шестиугольник 12"/>
            <p:cNvSpPr/>
            <p:nvPr/>
          </p:nvSpPr>
          <p:spPr bwMode="auto">
            <a:xfrm rot="5400000">
              <a:off x="8214248" y="1756341"/>
              <a:ext cx="621694" cy="561122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4" name="Шестиугольник 13"/>
            <p:cNvSpPr/>
            <p:nvPr/>
          </p:nvSpPr>
          <p:spPr bwMode="auto">
            <a:xfrm rot="5400000">
              <a:off x="7769176" y="2448798"/>
              <a:ext cx="621694" cy="561122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5" name="Шестиугольник 14"/>
            <p:cNvSpPr/>
            <p:nvPr/>
          </p:nvSpPr>
          <p:spPr bwMode="auto">
            <a:xfrm rot="5400000">
              <a:off x="8214248" y="3150604"/>
              <a:ext cx="621694" cy="561122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6" name="Шестиугольник 15"/>
            <p:cNvSpPr/>
            <p:nvPr/>
          </p:nvSpPr>
          <p:spPr bwMode="auto">
            <a:xfrm rot="5400000">
              <a:off x="9015546" y="3150604"/>
              <a:ext cx="621694" cy="561122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7" name="Шестиугольник 16"/>
            <p:cNvSpPr/>
            <p:nvPr/>
          </p:nvSpPr>
          <p:spPr bwMode="auto">
            <a:xfrm rot="5400000">
              <a:off x="8669353" y="1214016"/>
              <a:ext cx="512150" cy="462249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8" name="Шестиугольник 17"/>
            <p:cNvSpPr/>
            <p:nvPr/>
          </p:nvSpPr>
          <p:spPr bwMode="auto">
            <a:xfrm rot="5400000">
              <a:off x="8669351" y="3791050"/>
              <a:ext cx="512149" cy="462249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19" name="Шестиугольник 18"/>
            <p:cNvSpPr/>
            <p:nvPr/>
          </p:nvSpPr>
          <p:spPr bwMode="auto">
            <a:xfrm rot="5400000">
              <a:off x="7521450" y="3089245"/>
              <a:ext cx="512149" cy="462249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0" name="Шестиугольник 19"/>
            <p:cNvSpPr/>
            <p:nvPr/>
          </p:nvSpPr>
          <p:spPr bwMode="auto">
            <a:xfrm rot="5400000">
              <a:off x="7521450" y="1927367"/>
              <a:ext cx="512149" cy="462249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1" name="Шестиугольник 20"/>
            <p:cNvSpPr/>
            <p:nvPr/>
          </p:nvSpPr>
          <p:spPr bwMode="auto">
            <a:xfrm rot="5400000">
              <a:off x="9857044" y="1927367"/>
              <a:ext cx="512150" cy="462249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2" name="Шестиугольник 21"/>
            <p:cNvSpPr/>
            <p:nvPr/>
          </p:nvSpPr>
          <p:spPr bwMode="auto">
            <a:xfrm rot="5400000">
              <a:off x="9857043" y="3089245"/>
              <a:ext cx="512149" cy="462249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3" name="Шестиугольник 22"/>
            <p:cNvSpPr/>
            <p:nvPr/>
          </p:nvSpPr>
          <p:spPr bwMode="auto">
            <a:xfrm rot="5400000">
              <a:off x="9599672" y="1466452"/>
              <a:ext cx="340889" cy="307674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4" name="Шестиугольник 23"/>
            <p:cNvSpPr/>
            <p:nvPr/>
          </p:nvSpPr>
          <p:spPr bwMode="auto">
            <a:xfrm rot="5400000">
              <a:off x="7909578" y="3697136"/>
              <a:ext cx="340889" cy="307675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5" name="Шестиугольник 24"/>
            <p:cNvSpPr/>
            <p:nvPr/>
          </p:nvSpPr>
          <p:spPr bwMode="auto">
            <a:xfrm rot="5400000">
              <a:off x="7909578" y="1466452"/>
              <a:ext cx="340889" cy="307675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6" name="Шестиугольник 25"/>
            <p:cNvSpPr/>
            <p:nvPr/>
          </p:nvSpPr>
          <p:spPr bwMode="auto">
            <a:xfrm rot="5400000">
              <a:off x="9599672" y="3697136"/>
              <a:ext cx="340889" cy="307675"/>
            </a:xfrm>
            <a:prstGeom prst="hexagon">
              <a:avLst>
                <a:gd name="adj" fmla="val 29762"/>
                <a:gd name="vf" fmla="val 115470"/>
              </a:avLst>
            </a:prstGeom>
            <a:solidFill>
              <a:srgbClr val="347EFF"/>
            </a:solidFill>
            <a:ln>
              <a:noFill/>
            </a:ln>
            <a:effectLst>
              <a:innerShdw blurRad="432005">
                <a:srgbClr val="3B7DB7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>
                <a:solidFill>
                  <a:prstClr val="white"/>
                </a:solidFill>
              </a:endParaRPr>
            </a:p>
          </p:txBody>
        </p:sp>
        <p:sp>
          <p:nvSpPr>
            <p:cNvPr id="27" name="TextBox 24"/>
            <p:cNvSpPr txBox="1">
              <a:spLocks noChangeArrowheads="1"/>
            </p:cNvSpPr>
            <p:nvPr/>
          </p:nvSpPr>
          <p:spPr bwMode="auto">
            <a:xfrm>
              <a:off x="8338808" y="2467749"/>
              <a:ext cx="1173233" cy="51479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+mj-lt"/>
                </a:rPr>
                <a:t>CSP</a:t>
              </a:r>
              <a:endParaRPr lang="ru-RU" sz="1800" b="1" dirty="0">
                <a:solidFill>
                  <a:srgbClr val="FFFFFF"/>
                </a:solidFill>
                <a:latin typeface="+mj-lt"/>
              </a:endParaRPr>
            </a:p>
          </p:txBody>
        </p:sp>
      </p:grpSp>
      <p:grpSp>
        <p:nvGrpSpPr>
          <p:cNvPr id="28" name="Группа 28"/>
          <p:cNvGrpSpPr/>
          <p:nvPr userDrawn="1"/>
        </p:nvGrpSpPr>
        <p:grpSpPr bwMode="auto">
          <a:xfrm>
            <a:off x="988516" y="2056587"/>
            <a:ext cx="2414181" cy="2411068"/>
            <a:chOff x="2073370" y="2144131"/>
            <a:chExt cx="2554820" cy="2597147"/>
          </a:xfrm>
        </p:grpSpPr>
        <p:grpSp>
          <p:nvGrpSpPr>
            <p:cNvPr id="29" name="Группа 29"/>
            <p:cNvGrpSpPr>
              <a:grpSpLocks noChangeAspect="1"/>
            </p:cNvGrpSpPr>
            <p:nvPr/>
          </p:nvGrpSpPr>
          <p:grpSpPr bwMode="auto">
            <a:xfrm rot="899999">
              <a:off x="2073370" y="2144131"/>
              <a:ext cx="2554820" cy="2597147"/>
              <a:chOff x="1100043" y="2034865"/>
              <a:chExt cx="2554820" cy="2597147"/>
            </a:xfrm>
          </p:grpSpPr>
          <p:sp>
            <p:nvSpPr>
              <p:cNvPr id="31" name="Прямоугольник 30"/>
              <p:cNvSpPr/>
              <p:nvPr/>
            </p:nvSpPr>
            <p:spPr bwMode="auto">
              <a:xfrm>
                <a:off x="2217451" y="2093853"/>
                <a:ext cx="325525" cy="2538159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Прямоугольник 31"/>
              <p:cNvSpPr/>
              <p:nvPr/>
            </p:nvSpPr>
            <p:spPr bwMode="auto">
              <a:xfrm rot="5400000">
                <a:off x="2221495" y="2099522"/>
                <a:ext cx="324850" cy="253825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 bwMode="auto">
              <a:xfrm rot="2700000">
                <a:off x="2223330" y="2097131"/>
                <a:ext cx="322685" cy="2540380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 bwMode="auto">
              <a:xfrm rot="8099999">
                <a:off x="2222974" y="2097159"/>
                <a:ext cx="323398" cy="2540325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Овал 34"/>
              <p:cNvSpPr/>
              <p:nvPr/>
            </p:nvSpPr>
            <p:spPr bwMode="auto">
              <a:xfrm>
                <a:off x="1775517" y="2755794"/>
                <a:ext cx="1220770" cy="1220769"/>
              </a:xfrm>
              <a:prstGeom prst="ellipse">
                <a:avLst/>
              </a:prstGeom>
              <a:solidFill>
                <a:srgbClr val="347EFF">
                  <a:alpha val="21000"/>
                </a:srgbClr>
              </a:solidFill>
              <a:ln>
                <a:noFill/>
              </a:ln>
              <a:effectLst>
                <a:glow rad="399011">
                  <a:srgbClr val="00519D">
                    <a:alpha val="86000"/>
                  </a:srgbClr>
                </a:glow>
                <a:outerShdw blurRad="1115356" sx="102000" sy="102000" algn="ctr" rotWithShape="0">
                  <a:srgbClr val="00519D">
                    <a:alpha val="5529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Группа 36"/>
              <p:cNvGrpSpPr/>
              <p:nvPr/>
            </p:nvGrpSpPr>
            <p:grpSpPr bwMode="auto">
              <a:xfrm>
                <a:off x="1693328" y="2034865"/>
                <a:ext cx="1407187" cy="2545238"/>
                <a:chOff x="1693328" y="2034865"/>
                <a:chExt cx="1407187" cy="2545238"/>
              </a:xfrm>
            </p:grpSpPr>
            <p:sp>
              <p:nvSpPr>
                <p:cNvPr id="42" name="Прямоугольник 41"/>
                <p:cNvSpPr/>
                <p:nvPr/>
              </p:nvSpPr>
              <p:spPr bwMode="auto">
                <a:xfrm rot="19799999">
                  <a:off x="1685587" y="2024880"/>
                  <a:ext cx="440418" cy="4439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3" name="Прямоугольник 42"/>
                <p:cNvSpPr/>
                <p:nvPr/>
              </p:nvSpPr>
              <p:spPr bwMode="auto">
                <a:xfrm rot="1799999">
                  <a:off x="2639648" y="2030064"/>
                  <a:ext cx="442545" cy="4439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Прямоугольник 43"/>
                <p:cNvSpPr/>
                <p:nvPr/>
              </p:nvSpPr>
              <p:spPr bwMode="auto">
                <a:xfrm rot="1799999" flipV="1">
                  <a:off x="1685142" y="4123281"/>
                  <a:ext cx="442545" cy="44396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Прямоугольник 44"/>
                <p:cNvSpPr/>
                <p:nvPr/>
              </p:nvSpPr>
              <p:spPr bwMode="auto">
                <a:xfrm rot="19799999" flipV="1">
                  <a:off x="2647420" y="4123403"/>
                  <a:ext cx="440418" cy="44179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7" name="Группа 37"/>
              <p:cNvGrpSpPr/>
              <p:nvPr/>
            </p:nvGrpSpPr>
            <p:grpSpPr bwMode="auto">
              <a:xfrm rot="5400000">
                <a:off x="1669068" y="2082991"/>
                <a:ext cx="1407187" cy="2545238"/>
                <a:chOff x="1693328" y="2034865"/>
                <a:chExt cx="1407187" cy="2545238"/>
              </a:xfrm>
            </p:grpSpPr>
            <p:sp>
              <p:nvSpPr>
                <p:cNvPr id="38" name="Прямоугольник 37"/>
                <p:cNvSpPr/>
                <p:nvPr/>
              </p:nvSpPr>
              <p:spPr bwMode="auto">
                <a:xfrm rot="19799999">
                  <a:off x="1685868" y="2067283"/>
                  <a:ext cx="443961" cy="4446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 bwMode="auto">
                <a:xfrm rot="1799999">
                  <a:off x="2647739" y="2067383"/>
                  <a:ext cx="443962" cy="444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0" name="Прямоугольник 39"/>
                <p:cNvSpPr/>
                <p:nvPr/>
              </p:nvSpPr>
              <p:spPr bwMode="auto">
                <a:xfrm rot="1799999" flipV="1">
                  <a:off x="1681866" y="4165282"/>
                  <a:ext cx="443962" cy="4446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Прямоугольник 40"/>
                <p:cNvSpPr/>
                <p:nvPr/>
              </p:nvSpPr>
              <p:spPr bwMode="auto">
                <a:xfrm rot="19799999" flipV="1">
                  <a:off x="2650014" y="4163732"/>
                  <a:ext cx="443962" cy="44467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0" name="TextBox 24"/>
            <p:cNvSpPr txBox="1">
              <a:spLocks noChangeArrowheads="1"/>
            </p:cNvSpPr>
            <p:nvPr/>
          </p:nvSpPr>
          <p:spPr bwMode="auto">
            <a:xfrm>
              <a:off x="2770446" y="3253770"/>
              <a:ext cx="1176167" cy="43098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Font typeface="Arial"/>
                <a:buChar char="•"/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FontTx/>
                <a:buNone/>
                <a:defRPr/>
              </a:pPr>
              <a:r>
                <a:rPr lang="ru-RU" sz="2000" b="1" dirty="0">
                  <a:solidFill>
                    <a:srgbClr val="FFFFFF"/>
                  </a:solidFill>
                  <a:latin typeface="Century Gothic" panose="020B0502020202020204" pitchFamily="34" charset="0"/>
                </a:rPr>
                <a:t>ЕСМ</a:t>
              </a:r>
              <a:endParaRPr dirty="0"/>
            </a:p>
          </p:txBody>
        </p:sp>
      </p:grpSp>
      <p:sp>
        <p:nvSpPr>
          <p:cNvPr id="49" name="Текст 17"/>
          <p:cNvSpPr>
            <a:spLocks noGrp="1"/>
          </p:cNvSpPr>
          <p:nvPr userDrawn="1">
            <p:ph type="body" sz="quarter" idx="11"/>
          </p:nvPr>
        </p:nvSpPr>
        <p:spPr bwMode="auto">
          <a:xfrm>
            <a:off x="6096001" y="3746968"/>
            <a:ext cx="4386971" cy="587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pic>
        <p:nvPicPr>
          <p:cNvPr id="53" name="Рисунок 3">
            <a:extLst>
              <a:ext uri="{FF2B5EF4-FFF2-40B4-BE49-F238E27FC236}">
                <a16:creationId xmlns:a16="http://schemas.microsoft.com/office/drawing/2014/main" id="{9563762A-B42B-4A6B-BE51-F6EB99280BAA}"/>
              </a:ext>
            </a:extLst>
          </p:cNvPr>
          <p:cNvPicPr>
            <a:picLocks noGrp="1"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28448" y="655938"/>
            <a:ext cx="1359793" cy="4016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Анимцая-титул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>
            <a:spLocks noGrp="1"/>
          </p:cNvSpPr>
          <p:nvPr>
            <p:ph type="title" hasCustomPrompt="1"/>
          </p:nvPr>
        </p:nvSpPr>
        <p:spPr bwMode="auto">
          <a:xfrm>
            <a:off x="6096000" y="2918378"/>
            <a:ext cx="4386972" cy="102124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 i="0">
                <a:solidFill>
                  <a:schemeClr val="bg1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C421B9-A501-43EA-836A-960851C95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2289139"/>
            <a:ext cx="1944216" cy="2279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Анимация"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A5AC55-7BFA-49E0-935F-B5AE1D3BAF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3892" y="2289139"/>
            <a:ext cx="1944216" cy="2279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овой бл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2" y="0"/>
            <a:ext cx="4106863" cy="6858000"/>
          </a:xfrm>
          <a:prstGeom prst="rect">
            <a:avLst/>
          </a:prstGeom>
          <a:solidFill>
            <a:srgbClr val="061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20" name="Заголовок 18"/>
          <p:cNvSpPr>
            <a:spLocks noGrp="1"/>
          </p:cNvSpPr>
          <p:nvPr>
            <p:ph type="title"/>
          </p:nvPr>
        </p:nvSpPr>
        <p:spPr bwMode="auto">
          <a:xfrm>
            <a:off x="4562669" y="365125"/>
            <a:ext cx="4976813" cy="630353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/>
              <a:defRPr lang="ru-RU" sz="3600" b="1">
                <a:solidFill>
                  <a:srgbClr val="061A40"/>
                </a:solidFill>
                <a:latin typeface="Century Gothic"/>
                <a:ea typeface="+mn-ea"/>
                <a:cs typeface="+mn-cs"/>
              </a:defRPr>
            </a:lvl1pPr>
          </a:lstStyle>
          <a:p>
            <a:pPr marL="0" lvl="0" indent="0" algn="l" defTabSz="914377">
              <a:lnSpc>
                <a:spcPct val="9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 dirty="0"/>
              <a:t>Образец заголовка</a:t>
            </a:r>
            <a:endParaRPr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/>
          </p:nvPr>
        </p:nvSpPr>
        <p:spPr bwMode="auto">
          <a:xfrm>
            <a:off x="4562669" y="1371600"/>
            <a:ext cx="6381557" cy="47577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latin typeface="+mj-lt"/>
              </a:defRPr>
            </a:lvl1pPr>
            <a:lvl2pPr marL="457189" indent="0">
              <a:buNone/>
              <a:defRPr sz="1400">
                <a:latin typeface="Montserrat"/>
              </a:defRPr>
            </a:lvl2pPr>
            <a:lvl3pPr marL="914377" indent="0">
              <a:buNone/>
              <a:defRPr sz="1400">
                <a:latin typeface="Montserrat"/>
              </a:defRPr>
            </a:lvl3pPr>
            <a:lvl4pPr marL="1371566" indent="0">
              <a:buNone/>
              <a:defRPr sz="1400">
                <a:latin typeface="Montserrat"/>
              </a:defRPr>
            </a:lvl4pPr>
            <a:lvl5pPr marL="1828754" indent="0">
              <a:buNone/>
              <a:defRPr sz="1400">
                <a:latin typeface="Montserrat"/>
              </a:defRPr>
            </a:lvl5pPr>
          </a:lstStyle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FCC7F4-7D1E-4EE2-AB08-4BAA73129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auto">
          <a:xfrm>
            <a:off x="10716855" y="404664"/>
            <a:ext cx="1162880" cy="1202979"/>
          </a:xfrm>
          <a:prstGeom prst="rect">
            <a:avLst/>
          </a:prstGeom>
        </p:spPr>
      </p:pic>
      <p:pic>
        <p:nvPicPr>
          <p:cNvPr id="9" name="Рисунок 3">
            <a:extLst>
              <a:ext uri="{FF2B5EF4-FFF2-40B4-BE49-F238E27FC236}">
                <a16:creationId xmlns:a16="http://schemas.microsoft.com/office/drawing/2014/main" id="{0FF878D5-B975-492D-80D5-E8C9874E2718}"/>
              </a:ext>
            </a:extLst>
          </p:cNvPr>
          <p:cNvPicPr>
            <a:picLocks noGrp="1"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476" b="-11476"/>
          <a:stretch/>
        </p:blipFill>
        <p:spPr bwMode="auto">
          <a:xfrm>
            <a:off x="722352" y="476613"/>
            <a:ext cx="991194" cy="3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A40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86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730" r:id="rId39"/>
  </p:sldLayoutIdLst>
  <p:txStyles>
    <p:titleStyle>
      <a:lvl1pPr algn="l" defTabSz="914377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53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8.sv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17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4752271/" TargetMode="Externa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mailto:Ldm-platform@lanit.ru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5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7.png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48555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888" y="620688"/>
            <a:ext cx="6485829" cy="2020195"/>
          </a:xfrm>
        </p:spPr>
        <p:txBody>
          <a:bodyPr anchor="t"/>
          <a:lstStyle/>
          <a:p>
            <a:pPr fontAlgn="ctr">
              <a:lnSpc>
                <a:spcPct val="100000"/>
              </a:lnSpc>
            </a:pPr>
            <a:r>
              <a:rPr lang="ru-RU" sz="4400" b="1" dirty="0">
                <a:solidFill>
                  <a:schemeClr val="bg1"/>
                </a:solidFill>
              </a:rPr>
              <a:t>Безопасный КЭДО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по закону: 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3600" b="0" dirty="0">
                <a:solidFill>
                  <a:schemeClr val="bg1"/>
                </a:solidFill>
              </a:rPr>
              <a:t>прогресс без жертв</a:t>
            </a:r>
            <a:endParaRPr lang="ru-RU" sz="4400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8763000" y="1268760"/>
            <a:ext cx="3381671" cy="9449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ru-RU" dirty="0">
                <a:latin typeface="+mj-lt"/>
              </a:rPr>
              <a:t>2024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7D61E1-40A1-1D95-0459-87824FA1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5" y="2640883"/>
            <a:ext cx="4778900" cy="42171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32656"/>
            <a:ext cx="11052176" cy="642581"/>
          </a:xfrm>
        </p:spPr>
        <p:txBody>
          <a:bodyPr/>
          <a:lstStyle/>
          <a:p>
            <a:pPr defTabSz="914400">
              <a:lnSpc>
                <a:spcPct val="100000"/>
              </a:lnSpc>
              <a:defRPr/>
            </a:pPr>
            <a:r>
              <a:rPr lang="ru-RU" dirty="0"/>
              <a:t>Требования к электронным документам (ЭД)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98EDA-7826-4E6B-A490-765AFB89FABA}"/>
              </a:ext>
            </a:extLst>
          </p:cNvPr>
          <p:cNvSpPr txBox="1"/>
          <p:nvPr/>
        </p:nvSpPr>
        <p:spPr bwMode="auto">
          <a:xfrm>
            <a:off x="623888" y="1158125"/>
            <a:ext cx="1008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Century Gothic"/>
                <a:cs typeface="Arial"/>
              </a:rPr>
              <a:t>Приказ Минтруда от 20.09.2022 № 578н действует с 01.03.2023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233F8-DC2C-4F86-B3A3-439C0F41878E}"/>
              </a:ext>
            </a:extLst>
          </p:cNvPr>
          <p:cNvSpPr txBox="1"/>
          <p:nvPr/>
        </p:nvSpPr>
        <p:spPr bwMode="auto">
          <a:xfrm>
            <a:off x="623888" y="1753756"/>
            <a:ext cx="5184080" cy="648000"/>
          </a:xfrm>
          <a:prstGeom prst="roundRect">
            <a:avLst/>
          </a:prstGeom>
          <a:solidFill>
            <a:srgbClr val="347E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Century Gothic"/>
                <a:cs typeface="Arial"/>
              </a:rPr>
              <a:t>Состав (структурные элементы) ЭД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1045AF-A6B5-488D-BCBD-D1BF58C9384B}"/>
              </a:ext>
            </a:extLst>
          </p:cNvPr>
          <p:cNvSpPr/>
          <p:nvPr/>
        </p:nvSpPr>
        <p:spPr bwMode="auto">
          <a:xfrm>
            <a:off x="623888" y="2636912"/>
            <a:ext cx="518408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Основная часть в виде файла в формате РОЕ/А-1А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Приложения к основной части ЭД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Файл одной или нескольких ЭП (при наличии) ($14)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Машиночитаемая доверенность с 01.09.2023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Описание ЭД в формате ХМЕ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Все файлы элементов электронного документа располагаются в корневом каталоге.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97B2463-567B-45F4-83FF-B2132E011757}"/>
              </a:ext>
            </a:extLst>
          </p:cNvPr>
          <p:cNvSpPr txBox="1"/>
          <p:nvPr/>
        </p:nvSpPr>
        <p:spPr bwMode="auto">
          <a:xfrm>
            <a:off x="6384032" y="1753756"/>
            <a:ext cx="5184080" cy="648000"/>
          </a:xfrm>
          <a:prstGeom prst="roundRect">
            <a:avLst/>
          </a:prstGeom>
          <a:solidFill>
            <a:srgbClr val="347E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Century Gothic"/>
                <a:cs typeface="Arial"/>
              </a:rPr>
              <a:t>Описание ЭД в формате ХМ</a:t>
            </a:r>
            <a:r>
              <a:rPr lang="en-US" sz="1600" dirty="0">
                <a:solidFill>
                  <a:schemeClr val="bg1"/>
                </a:solidFill>
                <a:latin typeface="Century Gothic"/>
                <a:cs typeface="Arial"/>
              </a:rPr>
              <a:t>L</a:t>
            </a:r>
            <a:endParaRPr lang="ru-RU" sz="1600" dirty="0">
              <a:solidFill>
                <a:schemeClr val="bg1"/>
              </a:solidFill>
              <a:latin typeface="Century Gothic"/>
              <a:cs typeface="Arial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41E44EB4-9B3B-4AA0-8A3C-BDF7F2CE3B60}"/>
              </a:ext>
            </a:extLst>
          </p:cNvPr>
          <p:cNvSpPr/>
          <p:nvPr/>
        </p:nvSpPr>
        <p:spPr bwMode="auto">
          <a:xfrm>
            <a:off x="6384032" y="2636912"/>
            <a:ext cx="518408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Машиночитаемый свод ключевых сведений об ЭД (кто, как, когда и какой подписью подписал документ)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Название файла «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wredc_data.xml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»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ХМ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L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 размещается на сайте Минтруда, действует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12 месяцев за днем размещения новой версии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схемы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Кодировка описания «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utf-8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» без «ВОМ» </a:t>
            </a:r>
            <a:b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</a:b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Byte Order Mark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)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Для каждого структурного элемента </a:t>
            </a:r>
            <a:b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</a:b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установлены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требования</a:t>
            </a:r>
          </a:p>
          <a:p>
            <a:pPr marL="228600" lvl="0" indent="-228600">
              <a:spcAft>
                <a:spcPts val="1800"/>
              </a:spcAft>
              <a:buClr>
                <a:srgbClr val="347EFF"/>
              </a:buClr>
              <a:buFont typeface="+mj-lt"/>
              <a:buAutoNum type="arabicPeriod"/>
              <a:defRPr/>
            </a:pP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В ХМ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L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 указывается код документа </a:t>
            </a:r>
            <a:b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</a:b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кадрового</a:t>
            </a:r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 </a:t>
            </a:r>
            <a:r>
              <a:rPr lang="ru-RU" sz="1400" dirty="0">
                <a:solidFill>
                  <a:srgbClr val="000000"/>
                </a:solidFill>
                <a:latin typeface="Century Gothic" panose="020B0502020202020204" pitchFamily="34" charset="0"/>
                <a:ea typeface="Verdana"/>
              </a:rPr>
              <a:t>мероприятия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849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65125"/>
            <a:ext cx="10008993" cy="1119659"/>
          </a:xfrm>
        </p:spPr>
        <p:txBody>
          <a:bodyPr/>
          <a:lstStyle/>
          <a:p>
            <a:r>
              <a:rPr lang="ru-RU" dirty="0"/>
              <a:t>Изменения в правилах хранения электронных документов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BF7918-9F10-40AC-98BA-C8117E24762B}"/>
              </a:ext>
            </a:extLst>
          </p:cNvPr>
          <p:cNvSpPr txBox="1"/>
          <p:nvPr/>
        </p:nvSpPr>
        <p:spPr bwMode="auto">
          <a:xfrm>
            <a:off x="623888" y="1770517"/>
            <a:ext cx="1008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Century Gothic"/>
                <a:cs typeface="Arial"/>
              </a:rPr>
              <a:t>Изменения в правилах хранения документов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219017-2108-4F7E-A3AB-864328CEB723}"/>
              </a:ext>
            </a:extLst>
          </p:cNvPr>
          <p:cNvSpPr/>
          <p:nvPr/>
        </p:nvSpPr>
        <p:spPr>
          <a:xfrm>
            <a:off x="623888" y="2780928"/>
            <a:ext cx="50400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fontAlgn="auto" latinLnBrk="0" hangingPunct="1">
              <a:spcBef>
                <a:spcPts val="1800"/>
              </a:spcBef>
              <a:spcAft>
                <a:spcPts val="600"/>
              </a:spcAft>
              <a:buClr>
                <a:srgbClr val="347EFF"/>
              </a:buClr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Century Gothic"/>
                <a:cs typeface="Arial"/>
              </a:rPr>
              <a:t>Новые правила хранения электронных документов</a:t>
            </a:r>
            <a:br>
              <a:rPr lang="ru-RU" sz="1600" dirty="0">
                <a:latin typeface="Century Gothic"/>
                <a:cs typeface="Arial"/>
              </a:rPr>
            </a:br>
            <a:br>
              <a:rPr lang="ru-RU" sz="1600" dirty="0">
                <a:latin typeface="Century Gothic"/>
                <a:cs typeface="Arial"/>
              </a:rPr>
            </a:br>
            <a:r>
              <a:rPr lang="ru-RU" sz="1200" dirty="0">
                <a:latin typeface="Century Gothic"/>
                <a:cs typeface="Arial"/>
              </a:rPr>
              <a:t>Приказ </a:t>
            </a:r>
            <a:r>
              <a:rPr lang="ru-RU" sz="1200" dirty="0" err="1">
                <a:latin typeface="Century Gothic"/>
                <a:cs typeface="Arial"/>
              </a:rPr>
              <a:t>Росархива</a:t>
            </a:r>
            <a:r>
              <a:rPr lang="ru-RU" sz="1200" dirty="0">
                <a:latin typeface="Century Gothic"/>
                <a:cs typeface="Arial"/>
              </a:rPr>
              <a:t> от 31.07.2023 М 77</a:t>
            </a:r>
          </a:p>
          <a:p>
            <a:pPr marL="285750" indent="-285750" eaLnBrk="1" fontAlgn="auto" latinLnBrk="0" hangingPunct="1">
              <a:spcBef>
                <a:spcPts val="1800"/>
              </a:spcBef>
              <a:spcAft>
                <a:spcPts val="600"/>
              </a:spcAft>
              <a:buClr>
                <a:srgbClr val="347EFF"/>
              </a:buClr>
              <a:buFont typeface="Wingdings" panose="05000000000000000000" pitchFamily="2" charset="2"/>
              <a:buChar char="§"/>
              <a:tabLst/>
              <a:defRPr/>
            </a:pPr>
            <a:r>
              <a:rPr lang="ru-RU" sz="1600" dirty="0">
                <a:latin typeface="Century Gothic"/>
                <a:cs typeface="Arial"/>
              </a:rPr>
              <a:t>Законопроект № 1173189-7 «О внесении изменений в Федеральный закон «Об информации, информационных технологиях и о защите информации»</a:t>
            </a:r>
            <a:br>
              <a:rPr lang="ru-RU" sz="1600" dirty="0">
                <a:latin typeface="Century Gothic"/>
                <a:cs typeface="Arial"/>
              </a:rPr>
            </a:br>
            <a:r>
              <a:rPr lang="ru-RU" sz="1600" dirty="0">
                <a:latin typeface="Century Gothic"/>
                <a:cs typeface="Arial"/>
              </a:rPr>
              <a:t>и отдельные законодательные акты Российской Федерации»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616EAB-F50E-4CB1-8606-FE3C08566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9976" y="1700808"/>
            <a:ext cx="6407560" cy="427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9D986-0513-4206-9542-7A308C6B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08" y="404664"/>
            <a:ext cx="6013451" cy="1695723"/>
          </a:xfrm>
        </p:spPr>
        <p:txBody>
          <a:bodyPr/>
          <a:lstStyle/>
          <a:p>
            <a:r>
              <a:rPr lang="ru-RU" dirty="0"/>
              <a:t>В Германии создали </a:t>
            </a:r>
            <a:r>
              <a:rPr lang="ru-RU" dirty="0" err="1"/>
              <a:t>флешку</a:t>
            </a:r>
            <a:r>
              <a:rPr lang="ru-RU" dirty="0"/>
              <a:t> с ресурсом хранения 200 лет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BDA51DA-37B2-417E-9C3F-3651E9AD85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161" y="3429000"/>
            <a:ext cx="5470840" cy="69856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USB-накопитель </a:t>
            </a:r>
            <a:r>
              <a:rPr lang="ru-RU" sz="2000" dirty="0" err="1"/>
              <a:t>Blaustahl</a:t>
            </a:r>
            <a:r>
              <a:rPr lang="ru-RU" sz="2000" dirty="0"/>
              <a:t> вмещает только </a:t>
            </a:r>
            <a:r>
              <a:rPr lang="ru-RU" sz="2000" b="1" dirty="0"/>
              <a:t>четыре страницы </a:t>
            </a:r>
            <a:r>
              <a:rPr lang="ru-RU" sz="2000" dirty="0"/>
              <a:t>текста</a:t>
            </a:r>
          </a:p>
        </p:txBody>
      </p:sp>
      <p:pic>
        <p:nvPicPr>
          <p:cNvPr id="2052" name="Picture 4" descr="https://stalingrad.life/upload/iblock/cfa/6sxtz672i2c0fnunwj39al8246ox1frk.jpg">
            <a:extLst>
              <a:ext uri="{FF2B5EF4-FFF2-40B4-BE49-F238E27FC236}">
                <a16:creationId xmlns:a16="http://schemas.microsoft.com/office/drawing/2014/main" id="{1C2762DE-A980-4177-A698-4C4D0B1C95B2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7" r="3009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616280" y="476672"/>
            <a:ext cx="3209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cs typeface="Arial"/>
              </a:rPr>
              <a:t>А это точно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D278DE5-6D54-4506-A92A-A5CA0730D96C}"/>
              </a:ext>
            </a:extLst>
          </p:cNvPr>
          <p:cNvSpPr/>
          <p:nvPr/>
        </p:nvSpPr>
        <p:spPr>
          <a:xfrm>
            <a:off x="8368935" y="5949280"/>
            <a:ext cx="3703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schemeClr val="bg1"/>
                </a:solidFill>
                <a:latin typeface="+mj-lt"/>
                <a:cs typeface="Arial"/>
              </a:rPr>
              <a:t>изобретение?</a:t>
            </a:r>
            <a:endParaRPr kumimoji="0" lang="ru-RU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8528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AFEFB9B-3521-4B6B-827F-5E47CD45D228}"/>
              </a:ext>
            </a:extLst>
          </p:cNvPr>
          <p:cNvSpPr/>
          <p:nvPr/>
        </p:nvSpPr>
        <p:spPr bwMode="auto">
          <a:xfrm>
            <a:off x="627134" y="3833157"/>
            <a:ext cx="10940980" cy="2005777"/>
          </a:xfrm>
          <a:prstGeom prst="roundRect">
            <a:avLst>
              <a:gd name="adj" fmla="val 36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23887" y="425339"/>
            <a:ext cx="10079601" cy="11314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061A40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marR="0" lvl="0" indent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ea typeface="+mn-ea"/>
                <a:cs typeface="+mn-cs"/>
              </a:rPr>
              <a:t>Долговременное хранение электронных документов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43472" y="1982653"/>
            <a:ext cx="4320479" cy="12961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061A40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marL="0" marR="0" lvl="0" indent="0" algn="l" defTabSz="914377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Arial"/>
              </a:rPr>
              <a:t>HDD и SSD: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47EFF"/>
                </a:solidFill>
                <a:effectLst/>
                <a:uLnTx/>
                <a:uFillTx/>
                <a:latin typeface="Century Gothic"/>
                <a:cs typeface="Arial"/>
              </a:rPr>
              <a:t>5-10 лет</a:t>
            </a:r>
          </a:p>
          <a:p>
            <a:pPr marL="0" marR="0" lvl="0" indent="0" algn="l" defTabSz="914377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Arial"/>
              </a:rPr>
              <a:t>LTO (ленточные носители): 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cs typeface="Arial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347EFF"/>
                </a:solidFill>
                <a:effectLst/>
                <a:uLnTx/>
                <a:uFillTx/>
                <a:latin typeface="Century Gothic"/>
                <a:cs typeface="Arial"/>
              </a:rPr>
              <a:t>10-20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9A163D1-CC38-4153-BC02-F3189B1D15E6}"/>
              </a:ext>
            </a:extLst>
          </p:cNvPr>
          <p:cNvSpPr txBox="1">
            <a:spLocks/>
          </p:cNvSpPr>
          <p:nvPr/>
        </p:nvSpPr>
        <p:spPr bwMode="auto">
          <a:xfrm>
            <a:off x="2018472" y="4226851"/>
            <a:ext cx="8974072" cy="12183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061A40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ru-RU" sz="1800" dirty="0">
                <a:solidFill>
                  <a:schemeClr val="tx1"/>
                </a:solidFill>
                <a:cs typeface="Arial"/>
              </a:rPr>
              <a:t>Безопасное и безмятежное хранение электронных документов нам только снилось.</a:t>
            </a:r>
          </a:p>
          <a:p>
            <a:pPr lvl="0">
              <a:lnSpc>
                <a:spcPct val="100000"/>
              </a:lnSpc>
              <a:defRPr/>
            </a:pPr>
            <a:r>
              <a:rPr lang="ru-RU" sz="1800" dirty="0">
                <a:solidFill>
                  <a:schemeClr val="tx1"/>
                </a:solidFill>
                <a:cs typeface="Arial"/>
              </a:rPr>
              <a:t>Придется внедрять методы и инструменты управления долгосрочным хранением контента.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B0BEE3E-C823-4F9A-A878-09E70FC550B3}"/>
              </a:ext>
            </a:extLst>
          </p:cNvPr>
          <p:cNvSpPr txBox="1">
            <a:spLocks/>
          </p:cNvSpPr>
          <p:nvPr/>
        </p:nvSpPr>
        <p:spPr bwMode="auto">
          <a:xfrm>
            <a:off x="7032104" y="1982653"/>
            <a:ext cx="4464000" cy="1440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061A40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 lvl="0">
              <a:spcBef>
                <a:spcPts val="1800"/>
              </a:spcBef>
              <a:defRPr/>
            </a:pPr>
            <a:r>
              <a:rPr lang="ru-RU" sz="2000" dirty="0">
                <a:solidFill>
                  <a:schemeClr val="tx1"/>
                </a:solidFill>
                <a:cs typeface="Arial"/>
              </a:rPr>
              <a:t>DVD и BD (</a:t>
            </a:r>
            <a:r>
              <a:rPr lang="ru-RU" sz="2000" dirty="0" err="1">
                <a:solidFill>
                  <a:schemeClr val="tx1"/>
                </a:solidFill>
                <a:cs typeface="Arial"/>
              </a:rPr>
              <a:t>blue-ray</a:t>
            </a:r>
            <a:r>
              <a:rPr lang="ru-RU" sz="2000" dirty="0">
                <a:solidFill>
                  <a:schemeClr val="tx1"/>
                </a:solidFill>
                <a:cs typeface="Arial"/>
              </a:rPr>
              <a:t>): </a:t>
            </a:r>
            <a:r>
              <a:rPr lang="ru-RU" sz="2000" b="1" dirty="0">
                <a:solidFill>
                  <a:srgbClr val="347EFF"/>
                </a:solidFill>
                <a:cs typeface="Arial"/>
              </a:rPr>
              <a:t>около 30 лет</a:t>
            </a:r>
          </a:p>
          <a:p>
            <a:pPr lvl="0">
              <a:spcBef>
                <a:spcPts val="1800"/>
              </a:spcBef>
              <a:defRPr/>
            </a:pPr>
            <a:r>
              <a:rPr lang="ru-RU" sz="2000" dirty="0">
                <a:solidFill>
                  <a:schemeClr val="tx1"/>
                </a:solidFill>
                <a:cs typeface="Arial"/>
              </a:rPr>
              <a:t>Новомодный USB-накопитель из Германии: </a:t>
            </a:r>
            <a:r>
              <a:rPr lang="ru-RU" sz="2000" b="1" dirty="0">
                <a:solidFill>
                  <a:srgbClr val="347EFF"/>
                </a:solidFill>
                <a:cs typeface="Arial"/>
              </a:rPr>
              <a:t>200 лет (но только </a:t>
            </a:r>
            <a:br>
              <a:rPr lang="ru-RU" sz="2000" b="1" dirty="0">
                <a:solidFill>
                  <a:srgbClr val="347EFF"/>
                </a:solidFill>
                <a:cs typeface="Arial"/>
              </a:rPr>
            </a:br>
            <a:r>
              <a:rPr lang="ru-RU" sz="2000" b="1" dirty="0">
                <a:solidFill>
                  <a:srgbClr val="347EFF"/>
                </a:solidFill>
                <a:cs typeface="Arial"/>
              </a:rPr>
              <a:t>4 страницы текста)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B5ECB11F-2E5A-44F4-A1E4-B863AAF7415C}"/>
              </a:ext>
            </a:extLst>
          </p:cNvPr>
          <p:cNvGrpSpPr/>
          <p:nvPr/>
        </p:nvGrpSpPr>
        <p:grpSpPr>
          <a:xfrm>
            <a:off x="623888" y="1982653"/>
            <a:ext cx="379073" cy="379073"/>
            <a:chOff x="623888" y="2220761"/>
            <a:chExt cx="379073" cy="37907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DDDBD958-99F5-43C2-A747-4EDC6A41862F}"/>
                </a:ext>
              </a:extLst>
            </p:cNvPr>
            <p:cNvSpPr/>
            <p:nvPr/>
          </p:nvSpPr>
          <p:spPr>
            <a:xfrm>
              <a:off x="623888" y="2220761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Рисунок 11" descr="Флажок со сплошной заливкой">
              <a:extLst>
                <a:ext uri="{FF2B5EF4-FFF2-40B4-BE49-F238E27FC236}">
                  <a16:creationId xmlns:a16="http://schemas.microsoft.com/office/drawing/2014/main" id="{F32E7253-35CD-42ED-A792-E079233B4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4" y="2277097"/>
              <a:ext cx="266400" cy="26640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EEF382F-C418-4D8E-80A0-27DE5FFD9911}"/>
              </a:ext>
            </a:extLst>
          </p:cNvPr>
          <p:cNvGrpSpPr/>
          <p:nvPr/>
        </p:nvGrpSpPr>
        <p:grpSpPr>
          <a:xfrm>
            <a:off x="623888" y="2558717"/>
            <a:ext cx="379073" cy="379073"/>
            <a:chOff x="623888" y="2220761"/>
            <a:chExt cx="379073" cy="379073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A469413-4C9B-41FC-957B-3F2200BBF791}"/>
                </a:ext>
              </a:extLst>
            </p:cNvPr>
            <p:cNvSpPr/>
            <p:nvPr/>
          </p:nvSpPr>
          <p:spPr>
            <a:xfrm>
              <a:off x="623888" y="2220761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Рисунок 14" descr="Флажок со сплошной заливкой">
              <a:extLst>
                <a:ext uri="{FF2B5EF4-FFF2-40B4-BE49-F238E27FC236}">
                  <a16:creationId xmlns:a16="http://schemas.microsoft.com/office/drawing/2014/main" id="{5734A133-AD21-4D70-95D7-91ACB5B69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4" y="2277097"/>
              <a:ext cx="266400" cy="2664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8EABFF3E-4115-4DB8-B250-46FD8C95B332}"/>
              </a:ext>
            </a:extLst>
          </p:cNvPr>
          <p:cNvGrpSpPr/>
          <p:nvPr/>
        </p:nvGrpSpPr>
        <p:grpSpPr>
          <a:xfrm>
            <a:off x="6338514" y="1982653"/>
            <a:ext cx="379073" cy="379073"/>
            <a:chOff x="623888" y="2220761"/>
            <a:chExt cx="379073" cy="379073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F427B655-C88C-41D9-B0F3-1148670F1ABF}"/>
                </a:ext>
              </a:extLst>
            </p:cNvPr>
            <p:cNvSpPr/>
            <p:nvPr/>
          </p:nvSpPr>
          <p:spPr>
            <a:xfrm>
              <a:off x="623888" y="2220761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8" name="Рисунок 17" descr="Флажок со сплошной заливкой">
              <a:extLst>
                <a:ext uri="{FF2B5EF4-FFF2-40B4-BE49-F238E27FC236}">
                  <a16:creationId xmlns:a16="http://schemas.microsoft.com/office/drawing/2014/main" id="{55130132-C082-4292-9A76-6F1E332C6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4" y="2277097"/>
              <a:ext cx="266400" cy="26640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5883579-D81B-4893-A604-F4611FA1A42C}"/>
              </a:ext>
            </a:extLst>
          </p:cNvPr>
          <p:cNvGrpSpPr/>
          <p:nvPr/>
        </p:nvGrpSpPr>
        <p:grpSpPr>
          <a:xfrm>
            <a:off x="6338514" y="2558717"/>
            <a:ext cx="379073" cy="379073"/>
            <a:chOff x="623888" y="2220761"/>
            <a:chExt cx="379073" cy="379073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EC0F12A-7A5A-4EC5-82C4-4FB1106930BA}"/>
                </a:ext>
              </a:extLst>
            </p:cNvPr>
            <p:cNvSpPr/>
            <p:nvPr/>
          </p:nvSpPr>
          <p:spPr>
            <a:xfrm>
              <a:off x="623888" y="2220761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1" name="Рисунок 20" descr="Флажок со сплошной заливкой">
              <a:extLst>
                <a:ext uri="{FF2B5EF4-FFF2-40B4-BE49-F238E27FC236}">
                  <a16:creationId xmlns:a16="http://schemas.microsoft.com/office/drawing/2014/main" id="{3EBBD4A6-E73E-411A-A75A-A0E051076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4" y="2277097"/>
              <a:ext cx="266400" cy="2664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C371ECB-96BB-477E-B5AF-C02DA0B54411}"/>
              </a:ext>
            </a:extLst>
          </p:cNvPr>
          <p:cNvGrpSpPr/>
          <p:nvPr/>
        </p:nvGrpSpPr>
        <p:grpSpPr>
          <a:xfrm>
            <a:off x="921502" y="4256686"/>
            <a:ext cx="802602" cy="802602"/>
            <a:chOff x="6986763" y="4645530"/>
            <a:chExt cx="531853" cy="53185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297AA94A-B9E5-42F7-861C-5192027935C1}"/>
                </a:ext>
              </a:extLst>
            </p:cNvPr>
            <p:cNvSpPr/>
            <p:nvPr/>
          </p:nvSpPr>
          <p:spPr bwMode="auto">
            <a:xfrm>
              <a:off x="6986763" y="4645530"/>
              <a:ext cx="531853" cy="531853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EBAC5E2-FF7C-4B2E-8484-5BCED715B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 bwMode="auto">
            <a:xfrm>
              <a:off x="7090561" y="4753191"/>
              <a:ext cx="324256" cy="324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823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4207843"/>
            <a:ext cx="3982420" cy="845447"/>
          </a:xfrm>
        </p:spPr>
        <p:txBody>
          <a:bodyPr/>
          <a:lstStyle/>
          <a:p>
            <a:pPr algn="ctr"/>
            <a:r>
              <a:rPr lang="ru-RU" sz="2400" b="0" dirty="0">
                <a:solidFill>
                  <a:schemeClr val="tx1"/>
                </a:solidFill>
              </a:rPr>
              <a:t>Усовершенствованная ЭП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23887" y="404664"/>
            <a:ext cx="10079601" cy="11314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rgbClr val="061A40"/>
                </a:solidFill>
                <a:latin typeface="Century Gothic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>
                <a:ea typeface="+mn-ea"/>
                <a:cs typeface="+mn-cs"/>
              </a:rPr>
              <a:t>Долговременное хранение электронных документов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84CA795-CD08-434B-BCFA-096C5CA27C59}"/>
              </a:ext>
            </a:extLst>
          </p:cNvPr>
          <p:cNvGrpSpPr/>
          <p:nvPr/>
        </p:nvGrpSpPr>
        <p:grpSpPr>
          <a:xfrm>
            <a:off x="7536160" y="2708920"/>
            <a:ext cx="2909771" cy="1923655"/>
            <a:chOff x="7536160" y="2708920"/>
            <a:chExt cx="2909771" cy="1923655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54C68DD-4B18-4F63-A7F6-8A64232CB081}"/>
                </a:ext>
              </a:extLst>
            </p:cNvPr>
            <p:cNvSpPr/>
            <p:nvPr/>
          </p:nvSpPr>
          <p:spPr>
            <a:xfrm>
              <a:off x="7536160" y="4207843"/>
              <a:ext cx="2909771" cy="4247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377">
                <a:lnSpc>
                  <a:spcPct val="90000"/>
                </a:lnSpc>
              </a:pPr>
              <a:r>
                <a:rPr lang="ru-RU" sz="2400" dirty="0">
                  <a:latin typeface="Century Gothic"/>
                </a:rPr>
                <a:t>Переподписание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790154-04BF-4F64-B033-B2047E0A0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82324" y="2708920"/>
              <a:ext cx="1217442" cy="1217438"/>
            </a:xfrm>
            <a:prstGeom prst="rect">
              <a:avLst/>
            </a:prstGeom>
          </p:spPr>
        </p:pic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3577D6-902F-4556-AEBA-BE304EA34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97969" y="2710161"/>
            <a:ext cx="1217442" cy="12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7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23889" y="365125"/>
            <a:ext cx="11568112" cy="642938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/>
            </a:pPr>
            <a:r>
              <a:rPr lang="ru-RU" sz="3200" b="1" dirty="0">
                <a:solidFill>
                  <a:srgbClr val="061A40"/>
                </a:solidFill>
                <a:latin typeface="Century Gothic"/>
                <a:ea typeface="+mn-ea"/>
                <a:cs typeface="+mn-cs"/>
              </a:rPr>
              <a:t>Долгосрочное хранение электронных документов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B0768-8E7C-4C33-9AF7-0B974BB674FC}"/>
              </a:ext>
            </a:extLst>
          </p:cNvPr>
          <p:cNvSpPr txBox="1"/>
          <p:nvPr/>
        </p:nvSpPr>
        <p:spPr>
          <a:xfrm>
            <a:off x="622807" y="938874"/>
            <a:ext cx="5473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2022 г.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578E5-8274-4328-A5F4-1DA40990E79B}"/>
              </a:ext>
            </a:extLst>
          </p:cNvPr>
          <p:cNvSpPr txBox="1"/>
          <p:nvPr/>
        </p:nvSpPr>
        <p:spPr>
          <a:xfrm>
            <a:off x="6092083" y="938874"/>
            <a:ext cx="5473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2024 г.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3363DC1-428D-45DC-8035-A5F60DDE0173}"/>
              </a:ext>
            </a:extLst>
          </p:cNvPr>
          <p:cNvGrpSpPr/>
          <p:nvPr/>
        </p:nvGrpSpPr>
        <p:grpSpPr>
          <a:xfrm>
            <a:off x="622808" y="1779414"/>
            <a:ext cx="10976460" cy="1385775"/>
            <a:chOff x="622808" y="1779414"/>
            <a:chExt cx="10976460" cy="1385775"/>
          </a:xfrm>
        </p:grpSpPr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F4F0C7A9-AD8E-4502-8E89-6348A5F22E1D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197848" y="2028727"/>
              <a:ext cx="10367426" cy="38206"/>
            </a:xfrm>
            <a:prstGeom prst="straightConnector1">
              <a:avLst/>
            </a:prstGeom>
            <a:noFill/>
            <a:ln w="28575" cap="rnd">
              <a:solidFill>
                <a:schemeClr val="bg1">
                  <a:lumMod val="85000"/>
                </a:schemeClr>
              </a:solidFill>
              <a:prstDash val="solid"/>
              <a:round/>
              <a:tailEnd type="triangle"/>
            </a:ln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45B64D-78CF-4A80-A893-2B1E0A984B20}"/>
                </a:ext>
              </a:extLst>
            </p:cNvPr>
            <p:cNvSpPr txBox="1"/>
            <p:nvPr/>
          </p:nvSpPr>
          <p:spPr>
            <a:xfrm>
              <a:off x="1307483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Начало действия сертификата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633E91B1-7760-40B5-BAE4-D32311772318}"/>
                </a:ext>
              </a:extLst>
            </p:cNvPr>
            <p:cNvSpPr/>
            <p:nvPr/>
          </p:nvSpPr>
          <p:spPr>
            <a:xfrm>
              <a:off x="1855469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85F9EB3D-3731-4BD7-B3BC-D6E4E70A0B06}"/>
                </a:ext>
              </a:extLst>
            </p:cNvPr>
            <p:cNvCxnSpPr>
              <a:cxnSpLocks/>
            </p:cNvCxnSpPr>
            <p:nvPr/>
          </p:nvCxnSpPr>
          <p:spPr>
            <a:xfrm>
              <a:off x="2142988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6C9A2913-FC43-4418-ADDD-1282C7D7A0A7}"/>
                </a:ext>
              </a:extLst>
            </p:cNvPr>
            <p:cNvGrpSpPr/>
            <p:nvPr/>
          </p:nvGrpSpPr>
          <p:grpSpPr>
            <a:xfrm>
              <a:off x="622808" y="1779414"/>
              <a:ext cx="575040" cy="575038"/>
              <a:chOff x="781635" y="1779414"/>
              <a:chExt cx="575040" cy="575038"/>
            </a:xfrm>
          </p:grpSpPr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03914BA1-3AC0-4B55-8AAA-EF78F6001061}"/>
                  </a:ext>
                </a:extLst>
              </p:cNvPr>
              <p:cNvSpPr/>
              <p:nvPr/>
            </p:nvSpPr>
            <p:spPr>
              <a:xfrm>
                <a:off x="781635" y="1779414"/>
                <a:ext cx="575040" cy="5750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FB20C2-5895-4E35-AC44-AE6D568473B8}"/>
                  </a:ext>
                </a:extLst>
              </p:cNvPr>
              <p:cNvSpPr txBox="1"/>
              <p:nvPr/>
            </p:nvSpPr>
            <p:spPr>
              <a:xfrm>
                <a:off x="785553" y="1882267"/>
                <a:ext cx="571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305F5FF-A4EF-4BD4-94E4-CEE7FA8A50E5}"/>
                </a:ext>
              </a:extLst>
            </p:cNvPr>
            <p:cNvSpPr txBox="1"/>
            <p:nvPr/>
          </p:nvSpPr>
          <p:spPr>
            <a:xfrm>
              <a:off x="3457386" y="2641969"/>
              <a:ext cx="1692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Подписано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AB00BB2-27CC-48A9-B4D0-D532C2A5F856}"/>
                </a:ext>
              </a:extLst>
            </p:cNvPr>
            <p:cNvSpPr/>
            <p:nvPr/>
          </p:nvSpPr>
          <p:spPr>
            <a:xfrm>
              <a:off x="4005372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4D8C33AF-2581-48A5-8F80-8D6250EC2EF4}"/>
                </a:ext>
              </a:extLst>
            </p:cNvPr>
            <p:cNvCxnSpPr>
              <a:cxnSpLocks/>
            </p:cNvCxnSpPr>
            <p:nvPr/>
          </p:nvCxnSpPr>
          <p:spPr>
            <a:xfrm>
              <a:off x="4292891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FFAF81-C89F-47B0-B531-6C3DFF4700BD}"/>
                </a:ext>
              </a:extLst>
            </p:cNvPr>
            <p:cNvSpPr txBox="1"/>
            <p:nvPr/>
          </p:nvSpPr>
          <p:spPr>
            <a:xfrm>
              <a:off x="5607289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Подпись признается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A25CC51-C7C7-42AE-8B4B-488E7AD1C873}"/>
                </a:ext>
              </a:extLst>
            </p:cNvPr>
            <p:cNvSpPr/>
            <p:nvPr/>
          </p:nvSpPr>
          <p:spPr>
            <a:xfrm>
              <a:off x="6155275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3DD05E18-86AE-431F-8A9E-010CEA3DDF86}"/>
                </a:ext>
              </a:extLst>
            </p:cNvPr>
            <p:cNvCxnSpPr>
              <a:cxnSpLocks/>
            </p:cNvCxnSpPr>
            <p:nvPr/>
          </p:nvCxnSpPr>
          <p:spPr>
            <a:xfrm>
              <a:off x="6442794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9A4998-D646-4E05-B4AA-32FC10B53796}"/>
                </a:ext>
              </a:extLst>
            </p:cNvPr>
            <p:cNvSpPr txBox="1"/>
            <p:nvPr/>
          </p:nvSpPr>
          <p:spPr>
            <a:xfrm>
              <a:off x="7757192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Конец действия сертификата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0041EB1C-601D-43FE-99BC-C1ACA49997AA}"/>
                </a:ext>
              </a:extLst>
            </p:cNvPr>
            <p:cNvSpPr/>
            <p:nvPr/>
          </p:nvSpPr>
          <p:spPr>
            <a:xfrm>
              <a:off x="8305178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A230F7C7-45A7-4327-953E-2E2A3F242E7B}"/>
                </a:ext>
              </a:extLst>
            </p:cNvPr>
            <p:cNvCxnSpPr>
              <a:cxnSpLocks/>
            </p:cNvCxnSpPr>
            <p:nvPr/>
          </p:nvCxnSpPr>
          <p:spPr>
            <a:xfrm>
              <a:off x="8592697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55BD15-1547-4D8F-96F7-1315C377E34D}"/>
                </a:ext>
              </a:extLst>
            </p:cNvPr>
            <p:cNvSpPr txBox="1"/>
            <p:nvPr/>
          </p:nvSpPr>
          <p:spPr>
            <a:xfrm>
              <a:off x="9907094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Подпись </a:t>
              </a:r>
              <a:r>
                <a:rPr lang="ru-RU" sz="1400" b="1" dirty="0">
                  <a:latin typeface="Century Gothic" panose="020B0502020202020204" pitchFamily="34" charset="0"/>
                </a:rPr>
                <a:t>НЕ</a:t>
              </a:r>
              <a:r>
                <a:rPr lang="ru-RU" sz="1400" dirty="0">
                  <a:latin typeface="Century Gothic" panose="020B0502020202020204" pitchFamily="34" charset="0"/>
                </a:rPr>
                <a:t> признается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C985424-6832-4844-A52E-1A89CDC752B3}"/>
                </a:ext>
              </a:extLst>
            </p:cNvPr>
            <p:cNvSpPr/>
            <p:nvPr/>
          </p:nvSpPr>
          <p:spPr>
            <a:xfrm>
              <a:off x="10455080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8E1FFAC9-E75C-4BEC-8623-6720BB7E261E}"/>
                </a:ext>
              </a:extLst>
            </p:cNvPr>
            <p:cNvCxnSpPr>
              <a:cxnSpLocks/>
            </p:cNvCxnSpPr>
            <p:nvPr/>
          </p:nvCxnSpPr>
          <p:spPr>
            <a:xfrm>
              <a:off x="10742599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Группа 90">
            <a:extLst>
              <a:ext uri="{FF2B5EF4-FFF2-40B4-BE49-F238E27FC236}">
                <a16:creationId xmlns:a16="http://schemas.microsoft.com/office/drawing/2014/main" id="{7FEC15D8-B8BF-46C5-8D5D-F811E95FD4DF}"/>
              </a:ext>
            </a:extLst>
          </p:cNvPr>
          <p:cNvGrpSpPr/>
          <p:nvPr/>
        </p:nvGrpSpPr>
        <p:grpSpPr>
          <a:xfrm>
            <a:off x="622808" y="3411377"/>
            <a:ext cx="10976460" cy="1385775"/>
            <a:chOff x="622808" y="1779414"/>
            <a:chExt cx="10976460" cy="1385775"/>
          </a:xfrm>
        </p:grpSpPr>
        <p:cxnSp>
          <p:nvCxnSpPr>
            <p:cNvPr id="92" name="Прямая со стрелкой 91">
              <a:extLst>
                <a:ext uri="{FF2B5EF4-FFF2-40B4-BE49-F238E27FC236}">
                  <a16:creationId xmlns:a16="http://schemas.microsoft.com/office/drawing/2014/main" id="{8C689332-43D5-4626-8BE7-B6B6E2B33039}"/>
                </a:ext>
              </a:extLst>
            </p:cNvPr>
            <p:cNvCxnSpPr>
              <a:cxnSpLocks/>
              <a:stCxn id="110" idx="3"/>
            </p:cNvCxnSpPr>
            <p:nvPr/>
          </p:nvCxnSpPr>
          <p:spPr>
            <a:xfrm flipV="1">
              <a:off x="1197848" y="2028727"/>
              <a:ext cx="10367426" cy="38206"/>
            </a:xfrm>
            <a:prstGeom prst="straightConnector1">
              <a:avLst/>
            </a:prstGeom>
            <a:noFill/>
            <a:ln w="28575" cap="rnd">
              <a:solidFill>
                <a:schemeClr val="bg1">
                  <a:lumMod val="85000"/>
                </a:schemeClr>
              </a:solidFill>
              <a:prstDash val="solid"/>
              <a:round/>
              <a:tailEnd type="triangle"/>
            </a:ln>
          </p:spPr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76E0050-3E2D-4820-A38F-A83C45B612A8}"/>
                </a:ext>
              </a:extLst>
            </p:cNvPr>
            <p:cNvSpPr txBox="1"/>
            <p:nvPr/>
          </p:nvSpPr>
          <p:spPr>
            <a:xfrm>
              <a:off x="1307483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Начало действия сертификата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E8E30A99-C721-4524-BD1E-93C827E89B88}"/>
                </a:ext>
              </a:extLst>
            </p:cNvPr>
            <p:cNvSpPr/>
            <p:nvPr/>
          </p:nvSpPr>
          <p:spPr>
            <a:xfrm>
              <a:off x="1855469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5" name="Прямая соединительная линия 94">
              <a:extLst>
                <a:ext uri="{FF2B5EF4-FFF2-40B4-BE49-F238E27FC236}">
                  <a16:creationId xmlns:a16="http://schemas.microsoft.com/office/drawing/2014/main" id="{35F40282-EB3D-43B5-9CB2-B9B216308FBF}"/>
                </a:ext>
              </a:extLst>
            </p:cNvPr>
            <p:cNvCxnSpPr>
              <a:cxnSpLocks/>
            </p:cNvCxnSpPr>
            <p:nvPr/>
          </p:nvCxnSpPr>
          <p:spPr>
            <a:xfrm>
              <a:off x="2142988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23DB8C13-56A6-4BE1-B71A-B0FE5E35E279}"/>
                </a:ext>
              </a:extLst>
            </p:cNvPr>
            <p:cNvGrpSpPr/>
            <p:nvPr/>
          </p:nvGrpSpPr>
          <p:grpSpPr>
            <a:xfrm>
              <a:off x="622808" y="1779414"/>
              <a:ext cx="575040" cy="575038"/>
              <a:chOff x="781635" y="1779414"/>
              <a:chExt cx="575040" cy="575038"/>
            </a:xfrm>
          </p:grpSpPr>
          <p:sp>
            <p:nvSpPr>
              <p:cNvPr id="109" name="Овал 108">
                <a:extLst>
                  <a:ext uri="{FF2B5EF4-FFF2-40B4-BE49-F238E27FC236}">
                    <a16:creationId xmlns:a16="http://schemas.microsoft.com/office/drawing/2014/main" id="{E01D09D5-5721-4B16-BC3E-8683919BC9A5}"/>
                  </a:ext>
                </a:extLst>
              </p:cNvPr>
              <p:cNvSpPr/>
              <p:nvPr/>
            </p:nvSpPr>
            <p:spPr>
              <a:xfrm>
                <a:off x="781635" y="1779414"/>
                <a:ext cx="575040" cy="5750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2F9BEDC4-EBA8-41E7-9A7F-1051908F94E9}"/>
                  </a:ext>
                </a:extLst>
              </p:cNvPr>
              <p:cNvSpPr txBox="1"/>
              <p:nvPr/>
            </p:nvSpPr>
            <p:spPr>
              <a:xfrm>
                <a:off x="785553" y="1882267"/>
                <a:ext cx="571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2</a:t>
                </a: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273C0AC1-E93A-43AB-AC16-F5113C32848D}"/>
                </a:ext>
              </a:extLst>
            </p:cNvPr>
            <p:cNvSpPr txBox="1"/>
            <p:nvPr/>
          </p:nvSpPr>
          <p:spPr>
            <a:xfrm>
              <a:off x="3457386" y="2641969"/>
              <a:ext cx="1692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Подписано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66EBFC5D-1E4C-4515-8918-573ED1042077}"/>
                </a:ext>
              </a:extLst>
            </p:cNvPr>
            <p:cNvSpPr/>
            <p:nvPr/>
          </p:nvSpPr>
          <p:spPr>
            <a:xfrm>
              <a:off x="4005372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9" name="Прямая соединительная линия 98">
              <a:extLst>
                <a:ext uri="{FF2B5EF4-FFF2-40B4-BE49-F238E27FC236}">
                  <a16:creationId xmlns:a16="http://schemas.microsoft.com/office/drawing/2014/main" id="{877909F1-0BC9-46F3-BC60-B9C0F5B25BC7}"/>
                </a:ext>
              </a:extLst>
            </p:cNvPr>
            <p:cNvCxnSpPr>
              <a:cxnSpLocks/>
            </p:cNvCxnSpPr>
            <p:nvPr/>
          </p:nvCxnSpPr>
          <p:spPr>
            <a:xfrm>
              <a:off x="4292891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36B6CD7-3188-4B65-B62B-69A39A541D19}"/>
                </a:ext>
              </a:extLst>
            </p:cNvPr>
            <p:cNvSpPr txBox="1"/>
            <p:nvPr/>
          </p:nvSpPr>
          <p:spPr>
            <a:xfrm>
              <a:off x="5607289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Подпись признается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45343836-8822-4507-99CE-DD14F87CBBE6}"/>
                </a:ext>
              </a:extLst>
            </p:cNvPr>
            <p:cNvSpPr/>
            <p:nvPr/>
          </p:nvSpPr>
          <p:spPr>
            <a:xfrm>
              <a:off x="6155275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2" name="Прямая соединительная линия 101">
              <a:extLst>
                <a:ext uri="{FF2B5EF4-FFF2-40B4-BE49-F238E27FC236}">
                  <a16:creationId xmlns:a16="http://schemas.microsoft.com/office/drawing/2014/main" id="{3E47FA6E-9E3A-47EC-AE58-5511DFC95181}"/>
                </a:ext>
              </a:extLst>
            </p:cNvPr>
            <p:cNvCxnSpPr>
              <a:cxnSpLocks/>
            </p:cNvCxnSpPr>
            <p:nvPr/>
          </p:nvCxnSpPr>
          <p:spPr>
            <a:xfrm>
              <a:off x="6442794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622B4EC-2A11-43E2-A41D-F2EF73C95306}"/>
                </a:ext>
              </a:extLst>
            </p:cNvPr>
            <p:cNvSpPr txBox="1"/>
            <p:nvPr/>
          </p:nvSpPr>
          <p:spPr>
            <a:xfrm>
              <a:off x="7757192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Конец действия сертификата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FB47ECCC-9B66-4B88-877D-074510D4488D}"/>
                </a:ext>
              </a:extLst>
            </p:cNvPr>
            <p:cNvSpPr/>
            <p:nvPr/>
          </p:nvSpPr>
          <p:spPr>
            <a:xfrm>
              <a:off x="8305178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>
              <a:extLst>
                <a:ext uri="{FF2B5EF4-FFF2-40B4-BE49-F238E27FC236}">
                  <a16:creationId xmlns:a16="http://schemas.microsoft.com/office/drawing/2014/main" id="{C9613B48-A2FE-458C-B241-85597573F263}"/>
                </a:ext>
              </a:extLst>
            </p:cNvPr>
            <p:cNvCxnSpPr>
              <a:cxnSpLocks/>
            </p:cNvCxnSpPr>
            <p:nvPr/>
          </p:nvCxnSpPr>
          <p:spPr>
            <a:xfrm>
              <a:off x="8592697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067D012-50F9-4CFF-94E1-64A047D8A224}"/>
                </a:ext>
              </a:extLst>
            </p:cNvPr>
            <p:cNvSpPr txBox="1"/>
            <p:nvPr/>
          </p:nvSpPr>
          <p:spPr>
            <a:xfrm>
              <a:off x="9907094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Подпись признается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72AB6095-C396-4EC4-8BFA-416CFE4029E4}"/>
                </a:ext>
              </a:extLst>
            </p:cNvPr>
            <p:cNvSpPr/>
            <p:nvPr/>
          </p:nvSpPr>
          <p:spPr>
            <a:xfrm>
              <a:off x="10455080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33BA0C4C-1B4F-463B-83D0-8C7DF9EAD756}"/>
                </a:ext>
              </a:extLst>
            </p:cNvPr>
            <p:cNvCxnSpPr>
              <a:cxnSpLocks/>
            </p:cNvCxnSpPr>
            <p:nvPr/>
          </p:nvCxnSpPr>
          <p:spPr>
            <a:xfrm>
              <a:off x="10742599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Овал 130">
              <a:extLst>
                <a:ext uri="{FF2B5EF4-FFF2-40B4-BE49-F238E27FC236}">
                  <a16:creationId xmlns:a16="http://schemas.microsoft.com/office/drawing/2014/main" id="{C5A3BA8F-6FBC-40B0-BA5B-4388AF5A8AE5}"/>
                </a:ext>
              </a:extLst>
            </p:cNvPr>
            <p:cNvSpPr/>
            <p:nvPr/>
          </p:nvSpPr>
          <p:spPr>
            <a:xfrm>
              <a:off x="4580408" y="1914171"/>
              <a:ext cx="267318" cy="267318"/>
            </a:xfrm>
            <a:prstGeom prst="ellipse">
              <a:avLst/>
            </a:prstGeom>
            <a:solidFill>
              <a:srgbClr val="06193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F977A39C-583C-4353-8974-D00529A901FC}"/>
              </a:ext>
            </a:extLst>
          </p:cNvPr>
          <p:cNvGrpSpPr/>
          <p:nvPr/>
        </p:nvGrpSpPr>
        <p:grpSpPr>
          <a:xfrm>
            <a:off x="622808" y="4995553"/>
            <a:ext cx="10976460" cy="1385775"/>
            <a:chOff x="622808" y="1779414"/>
            <a:chExt cx="10976460" cy="1385775"/>
          </a:xfrm>
        </p:grpSpPr>
        <p:cxnSp>
          <p:nvCxnSpPr>
            <p:cNvPr id="112" name="Прямая со стрелкой 111">
              <a:extLst>
                <a:ext uri="{FF2B5EF4-FFF2-40B4-BE49-F238E27FC236}">
                  <a16:creationId xmlns:a16="http://schemas.microsoft.com/office/drawing/2014/main" id="{39E1329F-548C-4B73-A566-38B8283A0977}"/>
                </a:ext>
              </a:extLst>
            </p:cNvPr>
            <p:cNvCxnSpPr>
              <a:cxnSpLocks/>
              <a:stCxn id="130" idx="3"/>
            </p:cNvCxnSpPr>
            <p:nvPr/>
          </p:nvCxnSpPr>
          <p:spPr>
            <a:xfrm flipV="1">
              <a:off x="1197848" y="2028727"/>
              <a:ext cx="10367426" cy="38206"/>
            </a:xfrm>
            <a:prstGeom prst="straightConnector1">
              <a:avLst/>
            </a:prstGeom>
            <a:noFill/>
            <a:ln w="28575" cap="rnd">
              <a:solidFill>
                <a:schemeClr val="bg1">
                  <a:lumMod val="85000"/>
                </a:schemeClr>
              </a:solidFill>
              <a:prstDash val="solid"/>
              <a:round/>
              <a:tailEnd type="triangle"/>
            </a:ln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89E1112-FD8C-471E-B4AE-61B624C0D4E9}"/>
                </a:ext>
              </a:extLst>
            </p:cNvPr>
            <p:cNvSpPr txBox="1"/>
            <p:nvPr/>
          </p:nvSpPr>
          <p:spPr>
            <a:xfrm>
              <a:off x="1307483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Начало действия сертификата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AC371501-FF8A-4FFA-86B0-E76825071F95}"/>
                </a:ext>
              </a:extLst>
            </p:cNvPr>
            <p:cNvSpPr/>
            <p:nvPr/>
          </p:nvSpPr>
          <p:spPr>
            <a:xfrm>
              <a:off x="1855469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5" name="Прямая соединительная линия 114">
              <a:extLst>
                <a:ext uri="{FF2B5EF4-FFF2-40B4-BE49-F238E27FC236}">
                  <a16:creationId xmlns:a16="http://schemas.microsoft.com/office/drawing/2014/main" id="{78966A24-C60F-4BDC-9697-97DD22BAF978}"/>
                </a:ext>
              </a:extLst>
            </p:cNvPr>
            <p:cNvCxnSpPr>
              <a:cxnSpLocks/>
            </p:cNvCxnSpPr>
            <p:nvPr/>
          </p:nvCxnSpPr>
          <p:spPr>
            <a:xfrm>
              <a:off x="2142988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6" name="Группа 115">
              <a:extLst>
                <a:ext uri="{FF2B5EF4-FFF2-40B4-BE49-F238E27FC236}">
                  <a16:creationId xmlns:a16="http://schemas.microsoft.com/office/drawing/2014/main" id="{3591A294-DABB-4144-A453-EA6498E4BB18}"/>
                </a:ext>
              </a:extLst>
            </p:cNvPr>
            <p:cNvGrpSpPr/>
            <p:nvPr/>
          </p:nvGrpSpPr>
          <p:grpSpPr>
            <a:xfrm>
              <a:off x="622808" y="1779414"/>
              <a:ext cx="575040" cy="575038"/>
              <a:chOff x="781635" y="1779414"/>
              <a:chExt cx="575040" cy="575038"/>
            </a:xfrm>
          </p:grpSpPr>
          <p:sp>
            <p:nvSpPr>
              <p:cNvPr id="129" name="Овал 128">
                <a:extLst>
                  <a:ext uri="{FF2B5EF4-FFF2-40B4-BE49-F238E27FC236}">
                    <a16:creationId xmlns:a16="http://schemas.microsoft.com/office/drawing/2014/main" id="{C67CB426-4D9C-4ED4-AEE4-8874712D9BD1}"/>
                  </a:ext>
                </a:extLst>
              </p:cNvPr>
              <p:cNvSpPr/>
              <p:nvPr/>
            </p:nvSpPr>
            <p:spPr>
              <a:xfrm>
                <a:off x="781635" y="1779414"/>
                <a:ext cx="575040" cy="57503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2CFBE15C-1753-4F72-8350-9A7B9FD37C57}"/>
                  </a:ext>
                </a:extLst>
              </p:cNvPr>
              <p:cNvSpPr txBox="1"/>
              <p:nvPr/>
            </p:nvSpPr>
            <p:spPr>
              <a:xfrm>
                <a:off x="785553" y="1882267"/>
                <a:ext cx="5711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344644B-70E2-493E-922A-AB01A4233C39}"/>
                </a:ext>
              </a:extLst>
            </p:cNvPr>
            <p:cNvSpPr txBox="1"/>
            <p:nvPr/>
          </p:nvSpPr>
          <p:spPr>
            <a:xfrm>
              <a:off x="3457386" y="2641969"/>
              <a:ext cx="16921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Подписано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00495E1A-75DD-434D-BABF-1CFBC519BC3C}"/>
                </a:ext>
              </a:extLst>
            </p:cNvPr>
            <p:cNvSpPr/>
            <p:nvPr/>
          </p:nvSpPr>
          <p:spPr>
            <a:xfrm>
              <a:off x="4005372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9" name="Прямая соединительная линия 118">
              <a:extLst>
                <a:ext uri="{FF2B5EF4-FFF2-40B4-BE49-F238E27FC236}">
                  <a16:creationId xmlns:a16="http://schemas.microsoft.com/office/drawing/2014/main" id="{3DD290D3-D6F2-4754-9203-BED26546B9A8}"/>
                </a:ext>
              </a:extLst>
            </p:cNvPr>
            <p:cNvCxnSpPr>
              <a:cxnSpLocks/>
            </p:cNvCxnSpPr>
            <p:nvPr/>
          </p:nvCxnSpPr>
          <p:spPr>
            <a:xfrm>
              <a:off x="4292891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1AE6EB5-4A8D-4884-92AB-519C8CE063FE}"/>
                </a:ext>
              </a:extLst>
            </p:cNvPr>
            <p:cNvSpPr txBox="1"/>
            <p:nvPr/>
          </p:nvSpPr>
          <p:spPr>
            <a:xfrm>
              <a:off x="5607289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Отзыв сертификата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519EEE53-ADF2-4FB0-8796-51F536BE6A8F}"/>
                </a:ext>
              </a:extLst>
            </p:cNvPr>
            <p:cNvSpPr/>
            <p:nvPr/>
          </p:nvSpPr>
          <p:spPr>
            <a:xfrm>
              <a:off x="6155275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F22A07F4-B86C-4CAA-A2AE-AB86CF57221D}"/>
                </a:ext>
              </a:extLst>
            </p:cNvPr>
            <p:cNvCxnSpPr>
              <a:cxnSpLocks/>
            </p:cNvCxnSpPr>
            <p:nvPr/>
          </p:nvCxnSpPr>
          <p:spPr>
            <a:xfrm>
              <a:off x="6442794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94A49A9-9353-4BA5-BF38-7BD19748F508}"/>
                </a:ext>
              </a:extLst>
            </p:cNvPr>
            <p:cNvSpPr txBox="1"/>
            <p:nvPr/>
          </p:nvSpPr>
          <p:spPr>
            <a:xfrm>
              <a:off x="9907094" y="2641969"/>
              <a:ext cx="1692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latin typeface="Century Gothic" panose="020B0502020202020204" pitchFamily="34" charset="0"/>
                </a:rPr>
                <a:t>Подпись признается</a:t>
              </a:r>
              <a:endParaRPr lang="ru-RU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C492DEDF-C651-4762-9E59-90934883FEFF}"/>
                </a:ext>
              </a:extLst>
            </p:cNvPr>
            <p:cNvSpPr/>
            <p:nvPr/>
          </p:nvSpPr>
          <p:spPr>
            <a:xfrm>
              <a:off x="10455080" y="1779415"/>
              <a:ext cx="575038" cy="575036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421B0CDC-5840-4157-8DA2-6717559DA85A}"/>
                </a:ext>
              </a:extLst>
            </p:cNvPr>
            <p:cNvCxnSpPr>
              <a:cxnSpLocks/>
            </p:cNvCxnSpPr>
            <p:nvPr/>
          </p:nvCxnSpPr>
          <p:spPr>
            <a:xfrm>
              <a:off x="10742599" y="2153192"/>
              <a:ext cx="0" cy="402518"/>
            </a:xfrm>
            <a:prstGeom prst="line">
              <a:avLst/>
            </a:prstGeom>
            <a:ln w="22225">
              <a:solidFill>
                <a:srgbClr val="347EFF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Овал 132">
            <a:extLst>
              <a:ext uri="{FF2B5EF4-FFF2-40B4-BE49-F238E27FC236}">
                <a16:creationId xmlns:a16="http://schemas.microsoft.com/office/drawing/2014/main" id="{E6F05151-17DE-42CB-8370-B9A6BCE90B0B}"/>
              </a:ext>
            </a:extLst>
          </p:cNvPr>
          <p:cNvSpPr/>
          <p:nvPr/>
        </p:nvSpPr>
        <p:spPr>
          <a:xfrm>
            <a:off x="4580409" y="5169613"/>
            <a:ext cx="267318" cy="267318"/>
          </a:xfrm>
          <a:prstGeom prst="ellipse">
            <a:avLst/>
          </a:prstGeom>
          <a:solidFill>
            <a:srgbClr val="06193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0E1E086-EB74-4931-80C4-DB2CAC477FF8}"/>
              </a:ext>
            </a:extLst>
          </p:cNvPr>
          <p:cNvSpPr txBox="1"/>
          <p:nvPr/>
        </p:nvSpPr>
        <p:spPr>
          <a:xfrm>
            <a:off x="4386811" y="4053292"/>
            <a:ext cx="1692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Метка времени</a:t>
            </a:r>
            <a:endParaRPr lang="ru-RU" sz="900" b="1" dirty="0">
              <a:latin typeface="Century Gothic" panose="020B0502020202020204" pitchFamily="34" charset="0"/>
            </a:endParaRPr>
          </a:p>
        </p:txBody>
      </p:sp>
      <p:cxnSp>
        <p:nvCxnSpPr>
          <p:cNvPr id="136" name="Соединитель: уступ 135">
            <a:extLst>
              <a:ext uri="{FF2B5EF4-FFF2-40B4-BE49-F238E27FC236}">
                <a16:creationId xmlns:a16="http://schemas.microsoft.com/office/drawing/2014/main" id="{98AD9D35-4194-4735-975F-133113D41D73}"/>
              </a:ext>
            </a:extLst>
          </p:cNvPr>
          <p:cNvCxnSpPr>
            <a:stCxn id="131" idx="4"/>
            <a:endCxn id="134" idx="0"/>
          </p:cNvCxnSpPr>
          <p:nvPr/>
        </p:nvCxnSpPr>
        <p:spPr>
          <a:xfrm rot="16200000" flipH="1">
            <a:off x="4853562" y="3673956"/>
            <a:ext cx="239840" cy="518831"/>
          </a:xfrm>
          <a:prstGeom prst="bentConnector3">
            <a:avLst>
              <a:gd name="adj1" fmla="val 50000"/>
            </a:avLst>
          </a:prstGeom>
          <a:ln>
            <a:solidFill>
              <a:srgbClr val="0619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4EC20B1F-E842-4BF8-8C00-9B05D1EA2A22}"/>
              </a:ext>
            </a:extLst>
          </p:cNvPr>
          <p:cNvSpPr txBox="1"/>
          <p:nvPr/>
        </p:nvSpPr>
        <p:spPr>
          <a:xfrm>
            <a:off x="4386812" y="5659499"/>
            <a:ext cx="1692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Century Gothic" panose="020B0502020202020204" pitchFamily="34" charset="0"/>
              </a:rPr>
              <a:t>Метка времени</a:t>
            </a:r>
            <a:endParaRPr lang="ru-RU" sz="900" b="1" dirty="0">
              <a:latin typeface="Century Gothic" panose="020B0502020202020204" pitchFamily="34" charset="0"/>
            </a:endParaRPr>
          </a:p>
        </p:txBody>
      </p:sp>
      <p:cxnSp>
        <p:nvCxnSpPr>
          <p:cNvPr id="140" name="Соединитель: уступ 139">
            <a:extLst>
              <a:ext uri="{FF2B5EF4-FFF2-40B4-BE49-F238E27FC236}">
                <a16:creationId xmlns:a16="http://schemas.microsoft.com/office/drawing/2014/main" id="{B2C50FED-2434-485C-9122-170D76895F4B}"/>
              </a:ext>
            </a:extLst>
          </p:cNvPr>
          <p:cNvCxnSpPr>
            <a:cxnSpLocks/>
            <a:stCxn id="133" idx="4"/>
            <a:endCxn id="139" idx="0"/>
          </p:cNvCxnSpPr>
          <p:nvPr/>
        </p:nvCxnSpPr>
        <p:spPr>
          <a:xfrm rot="16200000" flipH="1">
            <a:off x="4862199" y="5288799"/>
            <a:ext cx="222568" cy="518831"/>
          </a:xfrm>
          <a:prstGeom prst="bentConnector3">
            <a:avLst>
              <a:gd name="adj1" fmla="val 50000"/>
            </a:avLst>
          </a:prstGeom>
          <a:ln>
            <a:solidFill>
              <a:srgbClr val="0619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Рисунок 142">
            <a:extLst>
              <a:ext uri="{FF2B5EF4-FFF2-40B4-BE49-F238E27FC236}">
                <a16:creationId xmlns:a16="http://schemas.microsoft.com/office/drawing/2014/main" id="{FAF25218-E423-4256-BAB3-BB0B11143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746" y="3594079"/>
            <a:ext cx="162640" cy="162640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B24723AA-9923-41AE-A2CA-579B6092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746" y="5222543"/>
            <a:ext cx="162640" cy="162640"/>
          </a:xfrm>
          <a:prstGeom prst="rect">
            <a:avLst/>
          </a:prstGeom>
        </p:spPr>
      </p:pic>
      <p:pic>
        <p:nvPicPr>
          <p:cNvPr id="145" name="Рисунок 144" descr="Флажок со сплошной заливкой">
            <a:extLst>
              <a:ext uri="{FF2B5EF4-FFF2-40B4-BE49-F238E27FC236}">
                <a16:creationId xmlns:a16="http://schemas.microsoft.com/office/drawing/2014/main" id="{9A2EDD64-078B-4DFB-B886-63BE1DBFCD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68" y="1933733"/>
            <a:ext cx="266400" cy="266400"/>
          </a:xfrm>
          <a:prstGeom prst="rect">
            <a:avLst/>
          </a:prstGeom>
        </p:spPr>
      </p:pic>
      <p:pic>
        <p:nvPicPr>
          <p:cNvPr id="146" name="Рисунок 145" descr="Флажок со сплошной заливкой">
            <a:extLst>
              <a:ext uri="{FF2B5EF4-FFF2-40B4-BE49-F238E27FC236}">
                <a16:creationId xmlns:a16="http://schemas.microsoft.com/office/drawing/2014/main" id="{B6314074-3767-4609-A8D0-3677A9B481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68" y="3566749"/>
            <a:ext cx="266400" cy="266400"/>
          </a:xfrm>
          <a:prstGeom prst="rect">
            <a:avLst/>
          </a:prstGeom>
        </p:spPr>
      </p:pic>
      <p:sp>
        <p:nvSpPr>
          <p:cNvPr id="148" name="Знак умножения 147">
            <a:extLst>
              <a:ext uri="{FF2B5EF4-FFF2-40B4-BE49-F238E27FC236}">
                <a16:creationId xmlns:a16="http://schemas.microsoft.com/office/drawing/2014/main" id="{4D3901AF-B838-4A6B-A55E-75FA5ABDD754}"/>
              </a:ext>
            </a:extLst>
          </p:cNvPr>
          <p:cNvSpPr/>
          <p:nvPr/>
        </p:nvSpPr>
        <p:spPr bwMode="auto">
          <a:xfrm>
            <a:off x="6213522" y="5067392"/>
            <a:ext cx="458542" cy="458542"/>
          </a:xfrm>
          <a:prstGeom prst="mathMultiply">
            <a:avLst>
              <a:gd name="adj1" fmla="val 5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EBEF6ACF-D62F-4633-9DA0-3A9609334F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7309" y="1977381"/>
            <a:ext cx="215011" cy="183546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F2D16EA2-AEB4-4639-842C-7780F53D5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7309" y="3607123"/>
            <a:ext cx="215011" cy="183546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46695093-FF67-4CD1-B621-6079BEEFC7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37309" y="5196419"/>
            <a:ext cx="215011" cy="183546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B0073655-ED89-4DA6-B47B-7AB8B052BB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3257" y="1910330"/>
            <a:ext cx="339266" cy="339266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1C6DE379-CEB1-4D15-ABE8-CD972285FD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8619" y="3524782"/>
            <a:ext cx="339266" cy="339266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8C202D1E-7FD0-4EE7-A8C2-D56664C237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18619" y="5118539"/>
            <a:ext cx="339266" cy="339266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79BDEFAB-E07A-44DC-B668-D99D815C97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8798" y="1901062"/>
            <a:ext cx="240536" cy="320714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4EFF1F37-137E-4AFA-95C7-A5BFB14781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68798" y="3534058"/>
            <a:ext cx="240536" cy="320714"/>
          </a:xfrm>
          <a:prstGeom prst="rect">
            <a:avLst/>
          </a:prstGeom>
        </p:spPr>
      </p:pic>
      <p:sp>
        <p:nvSpPr>
          <p:cNvPr id="157" name="Знак умножения 156">
            <a:extLst>
              <a:ext uri="{FF2B5EF4-FFF2-40B4-BE49-F238E27FC236}">
                <a16:creationId xmlns:a16="http://schemas.microsoft.com/office/drawing/2014/main" id="{3FBF26A0-84BB-4B0D-8711-B025E08F9A74}"/>
              </a:ext>
            </a:extLst>
          </p:cNvPr>
          <p:cNvSpPr/>
          <p:nvPr/>
        </p:nvSpPr>
        <p:spPr bwMode="auto">
          <a:xfrm>
            <a:off x="10523910" y="1829031"/>
            <a:ext cx="458542" cy="458542"/>
          </a:xfrm>
          <a:prstGeom prst="mathMultiply">
            <a:avLst>
              <a:gd name="adj1" fmla="val 56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8" name="Рисунок 157" descr="Флажок со сплошной заливкой">
            <a:extLst>
              <a:ext uri="{FF2B5EF4-FFF2-40B4-BE49-F238E27FC236}">
                <a16:creationId xmlns:a16="http://schemas.microsoft.com/office/drawing/2014/main" id="{C3BB31BE-DF32-4625-BFB2-4D28BF2B4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75" y="3566749"/>
            <a:ext cx="266400" cy="266400"/>
          </a:xfrm>
          <a:prstGeom prst="rect">
            <a:avLst/>
          </a:prstGeom>
        </p:spPr>
      </p:pic>
      <p:pic>
        <p:nvPicPr>
          <p:cNvPr id="159" name="Рисунок 158" descr="Флажок со сплошной заливкой">
            <a:extLst>
              <a:ext uri="{FF2B5EF4-FFF2-40B4-BE49-F238E27FC236}">
                <a16:creationId xmlns:a16="http://schemas.microsoft.com/office/drawing/2014/main" id="{EF6C8D42-AD35-4C5C-AE71-A083DF121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975" y="5149872"/>
            <a:ext cx="266400" cy="2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0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005EB-A2E0-4F23-A5DA-BB2DE26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6"/>
            <a:ext cx="10407650" cy="1119658"/>
          </a:xfrm>
        </p:spPr>
        <p:txBody>
          <a:bodyPr>
            <a:noAutofit/>
          </a:bodyPr>
          <a:lstStyle/>
          <a:p>
            <a:r>
              <a:rPr lang="ru-RU" dirty="0"/>
              <a:t>Влияние требований положений Банка России на внедрение КЭДО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94756A-9B54-4DB2-8894-58B123D7FA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888" y="1916832"/>
            <a:ext cx="10944720" cy="40516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+mj-lt"/>
              </a:rPr>
              <a:t>Положения Банка России 716-П</a:t>
            </a:r>
            <a:r>
              <a:rPr lang="en-US" sz="1600" dirty="0">
                <a:latin typeface="+mj-lt"/>
              </a:rPr>
              <a:t> </a:t>
            </a:r>
            <a:r>
              <a:rPr lang="ru-RU" sz="1600" dirty="0">
                <a:latin typeface="+mj-lt"/>
              </a:rPr>
              <a:t>и </a:t>
            </a:r>
            <a:r>
              <a:rPr lang="en-US" sz="1600" dirty="0">
                <a:latin typeface="+mj-lt"/>
              </a:rPr>
              <a:t>787-</a:t>
            </a:r>
            <a:r>
              <a:rPr lang="ru-RU" sz="1600" dirty="0">
                <a:latin typeface="+mj-lt"/>
              </a:rPr>
              <a:t>П определяют требования к управлению операционными рисками и требованиях к операционной надежности.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dirty="0">
                <a:latin typeface="+mj-lt"/>
              </a:rPr>
              <a:t>В соответствии с положением 716-П:</a:t>
            </a:r>
          </a:p>
          <a:p>
            <a:pPr>
              <a:lnSpc>
                <a:spcPct val="100000"/>
              </a:lnSpc>
              <a:buClr>
                <a:srgbClr val="347EFF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По уровню критичности процессы кредитной организации подразделяются на </a:t>
            </a:r>
            <a:r>
              <a:rPr lang="ru-RU" sz="1600" b="1" dirty="0">
                <a:latin typeface="+mj-lt"/>
              </a:rPr>
              <a:t>критически важные процессы</a:t>
            </a:r>
            <a:r>
              <a:rPr lang="ru-RU" sz="1600" dirty="0">
                <a:latin typeface="+mj-lt"/>
              </a:rPr>
              <a:t>, основные, обеспечивающие и прочие.</a:t>
            </a:r>
          </a:p>
          <a:p>
            <a:pPr>
              <a:lnSpc>
                <a:spcPct val="100000"/>
              </a:lnSpc>
              <a:buClr>
                <a:srgbClr val="347EFF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К критически важным процессам относится в т.ч. процессы, обеспечивающие выполнение </a:t>
            </a:r>
            <a:r>
              <a:rPr lang="ru-RU" sz="1600" b="1" dirty="0">
                <a:latin typeface="+mj-lt"/>
              </a:rPr>
              <a:t>трудового законодательства (</a:t>
            </a:r>
            <a:r>
              <a:rPr lang="ru-RU" sz="1600" dirty="0" err="1">
                <a:latin typeface="+mj-lt"/>
              </a:rPr>
              <a:t>пп</a:t>
            </a:r>
            <a:r>
              <a:rPr lang="ru-RU" sz="1600" dirty="0">
                <a:latin typeface="+mj-lt"/>
              </a:rPr>
              <a:t> 4.1.1 пункта 4.1 Положения № 716-П)</a:t>
            </a:r>
          </a:p>
          <a:p>
            <a:pPr>
              <a:lnSpc>
                <a:spcPct val="100000"/>
              </a:lnSpc>
              <a:buClr>
                <a:srgbClr val="347EFF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Для критически важных процессов требуется: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347EF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Регулярное (не реже одного раза в день) резервное копирование данных критически важных процессов;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347EF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Разработка методики обеспечения качества данных в информационных системах, обеспечивающих критически важные процессы;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347EF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Определение порядка обеспечения качества данных в информационных системах, обеспечивающих критически важные процессы.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971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38BB4D2-1D36-480D-B875-A7F28BA70EF0}"/>
              </a:ext>
            </a:extLst>
          </p:cNvPr>
          <p:cNvSpPr/>
          <p:nvPr/>
        </p:nvSpPr>
        <p:spPr>
          <a:xfrm>
            <a:off x="6296353" y="2708919"/>
            <a:ext cx="5271759" cy="2232249"/>
          </a:xfrm>
          <a:prstGeom prst="roundRect">
            <a:avLst>
              <a:gd name="adj" fmla="val 42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D2B11-3C70-49F0-8EDB-3539EB14E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65126"/>
            <a:ext cx="9792592" cy="1191666"/>
          </a:xfrm>
        </p:spPr>
        <p:txBody>
          <a:bodyPr/>
          <a:lstStyle/>
          <a:p>
            <a:r>
              <a:rPr lang="ru-RU" dirty="0"/>
              <a:t>Аутсорсинг ИТ и использование облачных услуг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F1369A-9CAF-44EE-BB60-F6F4BF7B051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4097" y="1772816"/>
            <a:ext cx="5040064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+mj-lt"/>
              </a:rPr>
              <a:t>В соответствии с 716-П:</a:t>
            </a:r>
          </a:p>
          <a:p>
            <a:pPr>
              <a:lnSpc>
                <a:spcPct val="110000"/>
              </a:lnSpc>
              <a:buClr>
                <a:srgbClr val="347EF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+mj-lt"/>
              </a:rPr>
              <a:t>8.7 Кредитная организация в целях управления риском информационных систем </a:t>
            </a:r>
            <a:r>
              <a:rPr lang="ru-RU" sz="1200" b="1" dirty="0">
                <a:latin typeface="+mj-lt"/>
              </a:rPr>
              <a:t>разрабатывает во внутренних документах и соблюдает требования к информационным системам</a:t>
            </a:r>
            <a:r>
              <a:rPr lang="ru-RU" sz="1200" dirty="0">
                <a:latin typeface="+mj-lt"/>
              </a:rPr>
              <a:t> с учетом их влияния на обеспечение бесперебойной работы процессов и операционную устойчивость кредитной организации (головной кредитной организации банковской группы).</a:t>
            </a:r>
          </a:p>
          <a:p>
            <a:pPr>
              <a:lnSpc>
                <a:spcPct val="110000"/>
              </a:lnSpc>
              <a:buClr>
                <a:srgbClr val="347EFF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latin typeface="+mj-lt"/>
              </a:rPr>
              <a:t>8.7.3. </a:t>
            </a:r>
            <a:r>
              <a:rPr lang="ru-RU" sz="1200" b="1" dirty="0">
                <a:latin typeface="+mj-lt"/>
              </a:rPr>
              <a:t>Требования к надежности функционирования информационных систем</a:t>
            </a:r>
            <a:r>
              <a:rPr lang="ru-RU" sz="1200" dirty="0">
                <a:latin typeface="+mj-lt"/>
              </a:rPr>
              <a:t>, включая требования к:</a:t>
            </a:r>
          </a:p>
          <a:p>
            <a:pPr marL="266700" indent="0">
              <a:lnSpc>
                <a:spcPct val="110000"/>
              </a:lnSpc>
              <a:buClr>
                <a:srgbClr val="347EFF"/>
              </a:buClr>
              <a:buNone/>
            </a:pPr>
            <a:r>
              <a:rPr lang="en-US" sz="1200" dirty="0">
                <a:latin typeface="+mj-lt"/>
              </a:rPr>
              <a:t>… </a:t>
            </a:r>
            <a:r>
              <a:rPr lang="ru-RU" sz="1200" dirty="0">
                <a:latin typeface="+mj-lt"/>
              </a:rPr>
              <a:t>аутсорсингу обслуживания и функционирования информационных систем, включая </a:t>
            </a:r>
            <a:r>
              <a:rPr lang="ru-RU" sz="1200" b="1" dirty="0">
                <a:latin typeface="+mj-lt"/>
              </a:rPr>
              <a:t>обязательные мероприятия по обеспечению сохранности элементов информационных систем, переданных на аутсорсинг</a:t>
            </a:r>
            <a:r>
              <a:rPr lang="ru-RU" sz="1200" dirty="0">
                <a:latin typeface="+mj-lt"/>
              </a:rPr>
              <a:t>, доступа к ним и контроля кредитной организации за ними, в том числе </a:t>
            </a:r>
            <a:r>
              <a:rPr lang="ru-RU" sz="1200" b="1" dirty="0">
                <a:latin typeface="+mj-lt"/>
              </a:rPr>
              <a:t>персональную ответственность должностных лиц</a:t>
            </a:r>
            <a:r>
              <a:rPr lang="ru-RU" sz="1200" dirty="0">
                <a:latin typeface="+mj-lt"/>
              </a:rPr>
              <a:t> за </a:t>
            </a:r>
            <a:r>
              <a:rPr lang="ru-RU" sz="1200" b="1" dirty="0">
                <a:latin typeface="+mj-lt"/>
              </a:rPr>
              <a:t>сохранность информационных систем и данных, переданных на аутсорсинг.</a:t>
            </a:r>
            <a:endParaRPr lang="en-US" sz="1200" dirty="0">
              <a:latin typeface="+mj-lt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18B05FA-AD0B-4F38-96C3-561445C73997}"/>
              </a:ext>
            </a:extLst>
          </p:cNvPr>
          <p:cNvSpPr txBox="1">
            <a:spLocks/>
          </p:cNvSpPr>
          <p:nvPr/>
        </p:nvSpPr>
        <p:spPr>
          <a:xfrm>
            <a:off x="6952012" y="3140967"/>
            <a:ext cx="3960440" cy="136815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ru-RU" sz="1100" dirty="0">
                <a:latin typeface="+mj-lt"/>
              </a:rPr>
              <a:t>При этом на согласовании в Банке России находится изменение к положению 716-П, дополнительно определяющее детальные требования к аутсорсингу критически важных процессов и управлению риском аутсорсинга. (</a:t>
            </a:r>
            <a:r>
              <a:rPr lang="en-US" sz="1100" dirty="0">
                <a:solidFill>
                  <a:srgbClr val="347EFF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https://www.garant.ru/products/ipo/prime/doc/404752271/</a:t>
            </a:r>
            <a:r>
              <a:rPr lang="ru-RU" sz="1100" dirty="0">
                <a:latin typeface="+mj-lt"/>
              </a:rPr>
              <a:t>).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19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16958"/>
            <a:ext cx="5760144" cy="563769"/>
          </a:xfrm>
        </p:spPr>
        <p:txBody>
          <a:bodyPr/>
          <a:lstStyle/>
          <a:p>
            <a:r>
              <a:rPr lang="ru-RU" dirty="0"/>
              <a:t>Локально или облачно?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1FBEEA4-DC0E-4B1A-B84B-84FC6545CCDC}"/>
              </a:ext>
            </a:extLst>
          </p:cNvPr>
          <p:cNvSpPr/>
          <p:nvPr/>
        </p:nvSpPr>
        <p:spPr bwMode="auto">
          <a:xfrm>
            <a:off x="623887" y="1515574"/>
            <a:ext cx="5031087" cy="4608512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>
            <a:noFill/>
          </a:ln>
          <a:effectLst>
            <a:outerShdw blurRad="5842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FE530B0-6403-4124-A8FF-9990C4909EDD}"/>
              </a:ext>
            </a:extLst>
          </p:cNvPr>
          <p:cNvSpPr/>
          <p:nvPr/>
        </p:nvSpPr>
        <p:spPr bwMode="auto">
          <a:xfrm>
            <a:off x="6539157" y="1515574"/>
            <a:ext cx="5031087" cy="4608512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>
            <a:noFill/>
          </a:ln>
          <a:effectLst>
            <a:outerShdw blurRad="5842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AF8B0C-9321-4FA2-846C-9BAF693BBE98}"/>
              </a:ext>
            </a:extLst>
          </p:cNvPr>
          <p:cNvSpPr txBox="1"/>
          <p:nvPr/>
        </p:nvSpPr>
        <p:spPr bwMode="auto">
          <a:xfrm>
            <a:off x="911424" y="1803605"/>
            <a:ext cx="381642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47EFF"/>
                </a:solidFill>
                <a:latin typeface="Century Gothic"/>
                <a:cs typeface="Arial"/>
              </a:rPr>
              <a:t>Локальное размещение: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3D86AE-307C-4B35-BE53-037A9E7F6DDC}"/>
              </a:ext>
            </a:extLst>
          </p:cNvPr>
          <p:cNvSpPr/>
          <p:nvPr/>
        </p:nvSpPr>
        <p:spPr bwMode="auto">
          <a:xfrm>
            <a:off x="911424" y="2811718"/>
            <a:ext cx="44644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347EFF"/>
              </a:buClr>
              <a:buFont typeface="Century Gothic" panose="020B0502020202020204" pitchFamily="34" charset="0"/>
              <a:buChar char="+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Документы надежно защищены;</a:t>
            </a:r>
          </a:p>
          <a:p>
            <a:pPr marL="285750" lvl="0" indent="-285750">
              <a:spcAft>
                <a:spcPts val="600"/>
              </a:spcAft>
              <a:buClr>
                <a:srgbClr val="347EFF"/>
              </a:buClr>
              <a:buFont typeface="Century Gothic" panose="020B0502020202020204" pitchFamily="34" charset="0"/>
              <a:buChar char="+"/>
              <a:defRPr/>
            </a:pPr>
            <a:r>
              <a:rPr lang="ru-RU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Сервис хранения эффективно организован во внутреннем контуре;</a:t>
            </a:r>
          </a:p>
          <a:p>
            <a:pPr marL="285750" lvl="0" indent="-285750">
              <a:spcAft>
                <a:spcPts val="600"/>
              </a:spcAft>
              <a:buClr>
                <a:srgbClr val="347EFF"/>
              </a:buClr>
              <a:buFont typeface="Century Gothic" panose="020B0502020202020204" pitchFamily="34" charset="0"/>
              <a:buChar char="+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Проще персонализировать решение</a:t>
            </a:r>
            <a:r>
              <a:rPr lang="ru-RU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;</a:t>
            </a:r>
          </a:p>
          <a:p>
            <a:pPr marL="285750" lvl="0" indent="-285750">
              <a:spcAft>
                <a:spcPts val="600"/>
              </a:spcAft>
              <a:buClr>
                <a:srgbClr val="347EFF"/>
              </a:buClr>
              <a:buFont typeface="Century Gothic" panose="020B0502020202020204" pitchFamily="34" charset="0"/>
              <a:buChar char="+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Полный контроль над своими данными</a:t>
            </a:r>
            <a:b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и решением.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2081EE-4CE1-4A06-823D-603050546DDB}"/>
              </a:ext>
            </a:extLst>
          </p:cNvPr>
          <p:cNvSpPr/>
          <p:nvPr/>
        </p:nvSpPr>
        <p:spPr bwMode="auto">
          <a:xfrm>
            <a:off x="911424" y="4477194"/>
            <a:ext cx="44644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Century Gothic" panose="020B0502020202020204" pitchFamily="34" charset="0"/>
              <a:buChar char="-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Решение дольше и сложнее модифицировать, чем получить учетную запись в «облаке»;</a:t>
            </a:r>
          </a:p>
          <a:p>
            <a:pPr marL="285750" lvl="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Century Gothic" panose="020B0502020202020204" pitchFamily="34" charset="0"/>
              <a:buChar char="-"/>
              <a:defRPr/>
            </a:pPr>
            <a:r>
              <a:rPr lang="ru-RU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Требуется содержание и обслуживание серверов.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DB5DF-BCD8-49B3-BDB7-C097424C2EBF}"/>
              </a:ext>
            </a:extLst>
          </p:cNvPr>
          <p:cNvSpPr txBox="1"/>
          <p:nvPr/>
        </p:nvSpPr>
        <p:spPr bwMode="auto">
          <a:xfrm>
            <a:off x="6851433" y="1803605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47EFF"/>
                </a:solidFill>
                <a:latin typeface="Century Gothic"/>
                <a:cs typeface="Arial"/>
              </a:rPr>
              <a:t>Облачное </a:t>
            </a:r>
            <a:br>
              <a:rPr lang="ru-RU" sz="2400" b="1" dirty="0">
                <a:solidFill>
                  <a:srgbClr val="347EFF"/>
                </a:solidFill>
                <a:latin typeface="Century Gothic"/>
                <a:cs typeface="Arial"/>
              </a:rPr>
            </a:br>
            <a:r>
              <a:rPr lang="ru-RU" sz="2400" b="1" dirty="0">
                <a:solidFill>
                  <a:srgbClr val="347EFF"/>
                </a:solidFill>
                <a:latin typeface="Century Gothic"/>
                <a:cs typeface="Arial"/>
              </a:rPr>
              <a:t>решение: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515F767-D454-411A-9F54-80014B283032}"/>
              </a:ext>
            </a:extLst>
          </p:cNvPr>
          <p:cNvSpPr/>
          <p:nvPr/>
        </p:nvSpPr>
        <p:spPr bwMode="auto">
          <a:xfrm>
            <a:off x="6851433" y="2811718"/>
            <a:ext cx="4464496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rgbClr val="347EFF"/>
              </a:buClr>
              <a:buFont typeface="Century Gothic" panose="020B0502020202020204" pitchFamily="34" charset="0"/>
              <a:buChar char="+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Не надо думать о серверной части решения;</a:t>
            </a:r>
          </a:p>
          <a:p>
            <a:pPr marL="285750" lvl="0" indent="-285750">
              <a:spcAft>
                <a:spcPts val="600"/>
              </a:spcAft>
              <a:buClr>
                <a:srgbClr val="347EFF"/>
              </a:buClr>
              <a:buFont typeface="Century Gothic" panose="020B0502020202020204" pitchFamily="34" charset="0"/>
              <a:buChar char="+"/>
              <a:defRPr/>
            </a:pPr>
            <a:r>
              <a:rPr lang="ru-RU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Быстро и просто начать использование.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2A4F81-14E4-41C3-A99C-EA337C77E72B}"/>
              </a:ext>
            </a:extLst>
          </p:cNvPr>
          <p:cNvSpPr/>
          <p:nvPr/>
        </p:nvSpPr>
        <p:spPr bwMode="auto">
          <a:xfrm>
            <a:off x="6851433" y="4184806"/>
            <a:ext cx="44644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Century Gothic" panose="020B0502020202020204" pitchFamily="34" charset="0"/>
              <a:buChar char="-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Решение, как правило, стандартное, единое для всех пользователей облака;</a:t>
            </a:r>
          </a:p>
          <a:p>
            <a:pPr marL="285750" lvl="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Century Gothic" panose="020B0502020202020204" pitchFamily="34" charset="0"/>
              <a:buChar char="-"/>
              <a:defRPr/>
            </a:pPr>
            <a:r>
              <a:rPr lang="ru-RU" sz="1400" kern="1200" dirty="0">
                <a:solidFill>
                  <a:srgbClr val="000000"/>
                </a:solidFill>
                <a:latin typeface="Century Gothic" panose="020B0502020202020204" pitchFamily="34" charset="0"/>
              </a:rPr>
              <a:t>Передача контроля провайдеру за сохранностью документов;</a:t>
            </a:r>
          </a:p>
          <a:p>
            <a:pPr marL="285750" lvl="0" indent="-285750">
              <a:spcAft>
                <a:spcPts val="600"/>
              </a:spcAft>
              <a:buClr>
                <a:schemeClr val="bg1">
                  <a:lumMod val="75000"/>
                </a:schemeClr>
              </a:buClr>
              <a:buFont typeface="Century Gothic" panose="020B0502020202020204" pitchFamily="34" charset="0"/>
              <a:buChar char="-"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Необходимо дополнительно организовать архив кадровых документов.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B279E2B-B1A6-44AE-9C45-51BA69970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8052" y="1789475"/>
            <a:ext cx="811233" cy="8923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A2CA02F-50F1-463B-8625-E40F22A8B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9021" y="1842738"/>
            <a:ext cx="919936" cy="64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/>
          <p:cNvSpPr/>
          <p:nvPr/>
        </p:nvSpPr>
        <p:spPr bwMode="auto">
          <a:xfrm>
            <a:off x="636963" y="3429000"/>
            <a:ext cx="6611165" cy="3429000"/>
          </a:xfrm>
          <a:prstGeom prst="roundRect">
            <a:avLst>
              <a:gd name="adj" fmla="val 4815"/>
            </a:avLst>
          </a:prstGeom>
          <a:solidFill>
            <a:schemeClr val="bg1">
              <a:lumMod val="95000"/>
            </a:schemeClr>
          </a:solidFill>
          <a:ln w="15565" cap="flat">
            <a:solidFill>
              <a:srgbClr val="F2F2F2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>
              <a:defRPr/>
            </a:pPr>
            <a:endParaRPr lang="ru-RU" sz="10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 bwMode="auto">
          <a:xfrm>
            <a:off x="636963" y="400751"/>
            <a:ext cx="5754692" cy="584774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Решение </a:t>
            </a:r>
            <a:r>
              <a:rPr lang="en-US" sz="3600" b="1" dirty="0"/>
              <a:t>LDM</a:t>
            </a:r>
            <a:r>
              <a:rPr lang="ru-RU" sz="3600" b="1" dirty="0"/>
              <a:t>.КЭДО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1399908" y="3734116"/>
            <a:ext cx="5206214" cy="27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latin typeface="Century Gothic"/>
              </a:rPr>
              <a:t>Какие процессы автоматизированы </a:t>
            </a:r>
            <a:br>
              <a:rPr lang="ru-RU" sz="1600" b="1" dirty="0">
                <a:latin typeface="Century Gothic"/>
              </a:rPr>
            </a:br>
            <a:r>
              <a:rPr lang="ru-RU" sz="1600" b="1" dirty="0">
                <a:latin typeface="Century Gothic"/>
              </a:rPr>
              <a:t>в системе?</a:t>
            </a:r>
            <a:endParaRPr dirty="0"/>
          </a:p>
          <a:p>
            <a:pPr>
              <a:defRPr/>
            </a:pPr>
            <a:endParaRPr lang="ru-RU" sz="1050" dirty="0">
              <a:latin typeface="Century Gothic"/>
            </a:endParaRPr>
          </a:p>
          <a:p>
            <a:pPr marL="285750" indent="-285750">
              <a:lnSpc>
                <a:spcPct val="150000"/>
              </a:lnSpc>
              <a:buClr>
                <a:srgbClr val="347EFF"/>
              </a:buClr>
              <a:buFont typeface="Wingdings"/>
              <a:buChar char="§"/>
              <a:defRPr/>
            </a:pPr>
            <a:r>
              <a:rPr lang="ru-RU" sz="1400" dirty="0">
                <a:latin typeface="Century Gothic" panose="020B0502020202020204" pitchFamily="34" charset="0"/>
              </a:rPr>
              <a:t>Согласование и подписание кадровых заявлений</a:t>
            </a:r>
            <a:endParaRPr sz="1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347EFF"/>
              </a:buClr>
              <a:buFont typeface="Wingdings"/>
              <a:buChar char="§"/>
              <a:defRPr/>
            </a:pPr>
            <a:r>
              <a:rPr lang="ru-RU" sz="1400" dirty="0">
                <a:latin typeface="Century Gothic" panose="020B0502020202020204" pitchFamily="34" charset="0"/>
              </a:rPr>
              <a:t>Ознакомление с ЛНА</a:t>
            </a:r>
            <a:endParaRPr sz="1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347EFF"/>
              </a:buClr>
              <a:buFont typeface="Wingdings"/>
              <a:buChar char="§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Прием на работу</a:t>
            </a:r>
            <a:endParaRPr sz="1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347EFF"/>
              </a:buClr>
              <a:buFont typeface="Wingdings"/>
              <a:buChar char="§"/>
              <a:defRPr/>
            </a:pPr>
            <a:r>
              <a:rPr lang="ru-RU" sz="1400" dirty="0">
                <a:latin typeface="Century Gothic" panose="020B0502020202020204" pitchFamily="34" charset="0"/>
              </a:rPr>
              <a:t>Запрос справок</a:t>
            </a:r>
            <a:endParaRPr sz="1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347EFF"/>
              </a:buClr>
              <a:buFont typeface="Wingdings"/>
              <a:buChar char="§"/>
              <a:defRPr/>
            </a:pPr>
            <a:r>
              <a:rPr lang="ru-RU" sz="1400" dirty="0">
                <a:latin typeface="Century Gothic" panose="020B0502020202020204" pitchFamily="34" charset="0"/>
              </a:rPr>
              <a:t>Управление отпусками сотрудников</a:t>
            </a:r>
            <a:endParaRPr sz="1400" dirty="0"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347EFF"/>
              </a:buClr>
              <a:buFont typeface="Wingdings"/>
              <a:buChar char="§"/>
              <a:defRPr/>
            </a:pPr>
            <a:r>
              <a:rPr lang="ru-RU" sz="1400" dirty="0">
                <a:latin typeface="Century Gothic" panose="020B0502020202020204" pitchFamily="34" charset="0"/>
              </a:rPr>
              <a:t>Подписание документов электронной подписью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82ADBD-CB8C-4A9E-9B3B-94461223B6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t="13498" r="3408" b="39714"/>
          <a:stretch/>
        </p:blipFill>
        <p:spPr>
          <a:xfrm>
            <a:off x="6695850" y="1772816"/>
            <a:ext cx="7007328" cy="3532227"/>
          </a:xfrm>
          <a:prstGeom prst="roundRect">
            <a:avLst>
              <a:gd name="adj" fmla="val 5162"/>
            </a:avLst>
          </a:prstGeom>
          <a:effectLst>
            <a:outerShdw blurRad="381000" dist="152400" dir="3240000" sx="106000" sy="106000" algn="ctr" rotWithShape="0">
              <a:prstClr val="black">
                <a:alpha val="12000"/>
              </a:prstClr>
            </a:outerShdw>
          </a:effec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75478411-7ECD-BD45-D33E-63727C743009}"/>
              </a:ext>
            </a:extLst>
          </p:cNvPr>
          <p:cNvGrpSpPr/>
          <p:nvPr/>
        </p:nvGrpSpPr>
        <p:grpSpPr>
          <a:xfrm>
            <a:off x="638659" y="1164008"/>
            <a:ext cx="5891517" cy="738664"/>
            <a:chOff x="638659" y="1164008"/>
            <a:chExt cx="5891517" cy="738664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1323962" y="1164008"/>
              <a:ext cx="520621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400"/>
                </a:spcBef>
                <a:defRPr/>
              </a:pPr>
              <a:r>
                <a:rPr lang="ru-RU" sz="1400" dirty="0">
                  <a:latin typeface="Century Gothic" panose="020B0502020202020204" pitchFamily="34" charset="0"/>
                </a:rPr>
                <a:t>Полнофункциональная система кадрового электронного документооборота с возможностью масштабирования и самостоятельной доработки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7DEB7A95-ED49-4F94-8C9B-DF04EC86D491}"/>
                </a:ext>
              </a:extLst>
            </p:cNvPr>
            <p:cNvGrpSpPr/>
            <p:nvPr/>
          </p:nvGrpSpPr>
          <p:grpSpPr bwMode="auto">
            <a:xfrm>
              <a:off x="638659" y="1228870"/>
              <a:ext cx="379412" cy="379412"/>
              <a:chOff x="971704" y="1930926"/>
              <a:chExt cx="379412" cy="379412"/>
            </a:xfrm>
            <a:solidFill>
              <a:srgbClr val="008FFF"/>
            </a:solidFill>
          </p:grpSpPr>
          <p:sp>
            <p:nvSpPr>
              <p:cNvPr id="13" name="Google Shape;384;p5">
                <a:extLst>
                  <a:ext uri="{FF2B5EF4-FFF2-40B4-BE49-F238E27FC236}">
                    <a16:creationId xmlns:a16="http://schemas.microsoft.com/office/drawing/2014/main" id="{59C2B7BD-773C-4C0B-B2BF-D508CCC8358A}"/>
                  </a:ext>
                </a:extLst>
              </p:cNvPr>
              <p:cNvSpPr/>
              <p:nvPr/>
            </p:nvSpPr>
            <p:spPr bwMode="auto">
              <a:xfrm>
                <a:off x="971704" y="1930926"/>
                <a:ext cx="379412" cy="379412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</a:endParaRPr>
              </a:p>
            </p:txBody>
          </p:sp>
          <p:pic>
            <p:nvPicPr>
              <p:cNvPr id="14" name="Google Shape;385;p5" descr="Флажок со сплошной заливкой">
                <a:extLst>
                  <a:ext uri="{FF2B5EF4-FFF2-40B4-BE49-F238E27FC236}">
                    <a16:creationId xmlns:a16="http://schemas.microsoft.com/office/drawing/2014/main" id="{425ECD81-25D4-4B2B-AB6D-27D0F17E2D7B}"/>
                  </a:ext>
                </a:extLst>
              </p:cNvPr>
              <p:cNvPicPr/>
              <p:nvPr/>
            </p:nvPicPr>
            <p:blipFill>
              <a:blip r:embed="rId4">
                <a:alphaModFix/>
              </a:blip>
              <a:stretch/>
            </p:blipFill>
            <p:spPr bwMode="auto">
              <a:xfrm>
                <a:off x="1028090" y="1987313"/>
                <a:ext cx="266638" cy="266639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</p:pic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E60F950D-8B09-F34E-18E9-C3B2C30CF3A4}"/>
              </a:ext>
            </a:extLst>
          </p:cNvPr>
          <p:cNvGrpSpPr/>
          <p:nvPr/>
        </p:nvGrpSpPr>
        <p:grpSpPr>
          <a:xfrm>
            <a:off x="636963" y="2009252"/>
            <a:ext cx="5752996" cy="523220"/>
            <a:chOff x="636963" y="2009252"/>
            <a:chExt cx="5752996" cy="523220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8D18B871-6D1A-465D-A1A0-764F01FCC3D8}"/>
                </a:ext>
              </a:extLst>
            </p:cNvPr>
            <p:cNvGrpSpPr/>
            <p:nvPr/>
          </p:nvGrpSpPr>
          <p:grpSpPr bwMode="auto">
            <a:xfrm>
              <a:off x="636963" y="2081156"/>
              <a:ext cx="379412" cy="379412"/>
              <a:chOff x="971704" y="1930926"/>
              <a:chExt cx="379412" cy="379412"/>
            </a:xfrm>
            <a:solidFill>
              <a:srgbClr val="008FFF"/>
            </a:solidFill>
          </p:grpSpPr>
          <p:sp>
            <p:nvSpPr>
              <p:cNvPr id="16" name="Google Shape;384;p5">
                <a:extLst>
                  <a:ext uri="{FF2B5EF4-FFF2-40B4-BE49-F238E27FC236}">
                    <a16:creationId xmlns:a16="http://schemas.microsoft.com/office/drawing/2014/main" id="{C1231914-6AE9-4516-9FF3-8083D55E7876}"/>
                  </a:ext>
                </a:extLst>
              </p:cNvPr>
              <p:cNvSpPr/>
              <p:nvPr/>
            </p:nvSpPr>
            <p:spPr bwMode="auto">
              <a:xfrm>
                <a:off x="971704" y="1930926"/>
                <a:ext cx="379412" cy="379412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</a:endParaRPr>
              </a:p>
            </p:txBody>
          </p:sp>
          <p:pic>
            <p:nvPicPr>
              <p:cNvPr id="17" name="Google Shape;385;p5" descr="Флажок со сплошной заливкой">
                <a:extLst>
                  <a:ext uri="{FF2B5EF4-FFF2-40B4-BE49-F238E27FC236}">
                    <a16:creationId xmlns:a16="http://schemas.microsoft.com/office/drawing/2014/main" id="{2840BF72-D867-4FED-B6F8-EA5C6E50D70F}"/>
                  </a:ext>
                </a:extLst>
              </p:cNvPr>
              <p:cNvPicPr/>
              <p:nvPr/>
            </p:nvPicPr>
            <p:blipFill>
              <a:blip r:embed="rId4">
                <a:alphaModFix/>
              </a:blip>
              <a:stretch/>
            </p:blipFill>
            <p:spPr bwMode="auto">
              <a:xfrm>
                <a:off x="1028090" y="1987313"/>
                <a:ext cx="266638" cy="266639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</p:pic>
        </p:grpSp>
        <p:sp>
          <p:nvSpPr>
            <p:cNvPr id="2" name="Прямоугольник 1"/>
            <p:cNvSpPr/>
            <p:nvPr/>
          </p:nvSpPr>
          <p:spPr>
            <a:xfrm>
              <a:off x="1323962" y="2009252"/>
              <a:ext cx="50659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ru-RU" sz="1400" dirty="0">
                  <a:latin typeface="Century Gothic" panose="020B0502020202020204" pitchFamily="34" charset="0"/>
                </a:rPr>
                <a:t>Часть единой платформы по управлению контентом в компании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E8E2D0A-9C3C-16C2-1387-F46C2D238889}"/>
              </a:ext>
            </a:extLst>
          </p:cNvPr>
          <p:cNvGrpSpPr/>
          <p:nvPr/>
        </p:nvGrpSpPr>
        <p:grpSpPr>
          <a:xfrm>
            <a:off x="638659" y="2639052"/>
            <a:ext cx="5751300" cy="523220"/>
            <a:chOff x="638659" y="2789635"/>
            <a:chExt cx="5751300" cy="523220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B14E4903-85C5-436D-841A-2EF18B611BB8}"/>
                </a:ext>
              </a:extLst>
            </p:cNvPr>
            <p:cNvGrpSpPr/>
            <p:nvPr/>
          </p:nvGrpSpPr>
          <p:grpSpPr bwMode="auto">
            <a:xfrm>
              <a:off x="638659" y="2861539"/>
              <a:ext cx="379412" cy="379412"/>
              <a:chOff x="971704" y="1930926"/>
              <a:chExt cx="379412" cy="379412"/>
            </a:xfrm>
            <a:solidFill>
              <a:srgbClr val="008FFF"/>
            </a:solidFill>
          </p:grpSpPr>
          <p:sp>
            <p:nvSpPr>
              <p:cNvPr id="19" name="Google Shape;384;p5">
                <a:extLst>
                  <a:ext uri="{FF2B5EF4-FFF2-40B4-BE49-F238E27FC236}">
                    <a16:creationId xmlns:a16="http://schemas.microsoft.com/office/drawing/2014/main" id="{8A1824F1-49BB-4B93-92E0-5016D9927780}"/>
                  </a:ext>
                </a:extLst>
              </p:cNvPr>
              <p:cNvSpPr/>
              <p:nvPr/>
            </p:nvSpPr>
            <p:spPr bwMode="auto">
              <a:xfrm>
                <a:off x="971704" y="1930926"/>
                <a:ext cx="379412" cy="379412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>
                  <a:spcBef>
                    <a:spcPts val="0"/>
                  </a:spcBef>
                  <a:spcAft>
                    <a:spcPts val="0"/>
                  </a:spcAft>
                  <a:buNone/>
                  <a:defRPr/>
                </a:pPr>
                <a:endParaRPr sz="1800" b="0" i="0" u="none" strike="noStrike" cap="none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</a:endParaRPr>
              </a:p>
            </p:txBody>
          </p:sp>
          <p:pic>
            <p:nvPicPr>
              <p:cNvPr id="20" name="Google Shape;385;p5" descr="Флажок со сплошной заливкой">
                <a:extLst>
                  <a:ext uri="{FF2B5EF4-FFF2-40B4-BE49-F238E27FC236}">
                    <a16:creationId xmlns:a16="http://schemas.microsoft.com/office/drawing/2014/main" id="{DBBCB930-1C43-4164-A8D4-BD4AA6745B88}"/>
                  </a:ext>
                </a:extLst>
              </p:cNvPr>
              <p:cNvPicPr/>
              <p:nvPr/>
            </p:nvPicPr>
            <p:blipFill>
              <a:blip r:embed="rId4">
                <a:alphaModFix/>
              </a:blip>
              <a:stretch/>
            </p:blipFill>
            <p:spPr bwMode="auto">
              <a:xfrm>
                <a:off x="1028090" y="1987313"/>
                <a:ext cx="266638" cy="266639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</p:pic>
        </p:grpSp>
        <p:sp>
          <p:nvSpPr>
            <p:cNvPr id="3" name="Прямоугольник 2"/>
            <p:cNvSpPr/>
            <p:nvPr/>
          </p:nvSpPr>
          <p:spPr>
            <a:xfrm>
              <a:off x="1323962" y="2789635"/>
              <a:ext cx="506599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ru-RU" sz="1400" dirty="0">
                  <a:latin typeface="Century Gothic" panose="020B0502020202020204" pitchFamily="34" charset="0"/>
                </a:rPr>
                <a:t>Входит в единый реестр российских программ для ЭВМ и баз данных </a:t>
              </a:r>
              <a:r>
                <a:rPr lang="ru-RU" sz="1400" dirty="0" err="1">
                  <a:latin typeface="Century Gothic" panose="020B0502020202020204" pitchFamily="34" charset="0"/>
                </a:rPr>
                <a:t>Минцифры</a:t>
              </a:r>
              <a:r>
                <a:rPr lang="ru-RU" sz="1400" dirty="0">
                  <a:latin typeface="Century Gothic" panose="020B0502020202020204" pitchFamily="34" charset="0"/>
                </a:rPr>
                <a:t> России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Google Shape;399;p5"/>
          <p:cNvSpPr/>
          <p:nvPr/>
        </p:nvSpPr>
        <p:spPr bwMode="auto">
          <a:xfrm>
            <a:off x="0" y="4572614"/>
            <a:ext cx="4108450" cy="2285387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347EFF"/>
              </a:solidFill>
              <a:effectLst/>
              <a:uLnTx/>
              <a:uFillTx/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62669" y="404664"/>
            <a:ext cx="4976813" cy="1122797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latin typeface="Century Gothic" panose="020B0502020202020204" pitchFamily="34" charset="0"/>
              </a:rPr>
              <a:t>Что нас ждет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ru-RU" sz="3600" dirty="0">
                <a:solidFill>
                  <a:srgbClr val="347EFF"/>
                </a:solidFill>
                <a:latin typeface="Century Gothic" panose="020B0502020202020204" pitchFamily="34" charset="0"/>
              </a:rPr>
              <a:t>В ближайший час</a:t>
            </a:r>
            <a:endParaRPr lang="ru-RU" sz="3600" dirty="0">
              <a:solidFill>
                <a:srgbClr val="347EFF"/>
              </a:solidFill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633953" y="3438537"/>
            <a:ext cx="3138014" cy="74687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rPr>
              <a:t>Любовь Черкасова</a:t>
            </a:r>
          </a:p>
          <a:p>
            <a:pPr marL="0" marR="0" lvl="0" indent="0" algn="l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rPr>
              <a:t>Менеджер по развитию продуктов </a:t>
            </a:r>
            <a:b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rPr>
            </a:br>
            <a:r>
              <a:rPr kumimoji="0" lang="ru-RU" sz="12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cs typeface="Arial"/>
              </a:rPr>
              <a:t>и решений на платформе LDM</a:t>
            </a: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095689" y="5514217"/>
            <a:ext cx="16762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701"/>
              </a:buClr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Мой контакт в ТГ 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p:blipFill>
        <p:spPr bwMode="auto">
          <a:xfrm>
            <a:off x="633953" y="5015999"/>
            <a:ext cx="1261157" cy="1261157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C1BA06BC-734F-C614-75D3-6974D6749158}"/>
              </a:ext>
            </a:extLst>
          </p:cNvPr>
          <p:cNvGrpSpPr/>
          <p:nvPr/>
        </p:nvGrpSpPr>
        <p:grpSpPr>
          <a:xfrm>
            <a:off x="9888320" y="4572613"/>
            <a:ext cx="2544384" cy="2285388"/>
            <a:chOff x="9888320" y="4572613"/>
            <a:chExt cx="2544384" cy="2285388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175B996A-A1FB-4CDE-D7F4-5D97BD3C73D7}"/>
                </a:ext>
              </a:extLst>
            </p:cNvPr>
            <p:cNvSpPr/>
            <p:nvPr/>
          </p:nvSpPr>
          <p:spPr>
            <a:xfrm>
              <a:off x="9888320" y="4572613"/>
              <a:ext cx="2544384" cy="2285388"/>
            </a:xfrm>
            <a:prstGeom prst="roundRect">
              <a:avLst>
                <a:gd name="adj" fmla="val 10484"/>
              </a:avLst>
            </a:prstGeom>
            <a:solidFill>
              <a:schemeClr val="bg1"/>
            </a:solidFill>
            <a:ln>
              <a:noFill/>
            </a:ln>
            <a:effectLst>
              <a:outerShdw blurRad="1651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58775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-52"/>
                <a:cs typeface="Arial"/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0314581" y="4701516"/>
              <a:ext cx="14031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0"/>
                </a:spcAft>
                <a:buClr>
                  <a:srgbClr val="FF6701"/>
                </a:buClr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</a:rPr>
                <a:t>ТГ-канал 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/>
                </a:rPr>
                <a:t>LDM</a:t>
              </a:r>
              <a:endPara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216861-98B4-4B9C-6137-833A93BA6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2566" y="1423572"/>
            <a:ext cx="1665848" cy="1717675"/>
          </a:xfrm>
          <a:prstGeom prst="rect">
            <a:avLst/>
          </a:prstGeom>
        </p:spPr>
      </p:pic>
      <p:pic>
        <p:nvPicPr>
          <p:cNvPr id="12" name="Рисунок 3443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27945" y="5568366"/>
            <a:ext cx="197428" cy="168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Группа 3445">
            <a:extLst>
              <a:ext uri="{FF2B5EF4-FFF2-40B4-BE49-F238E27FC236}">
                <a16:creationId xmlns:a16="http://schemas.microsoft.com/office/drawing/2014/main" id="{35A4B3AD-444C-270F-D20D-6664DC2D57F9}"/>
              </a:ext>
            </a:extLst>
          </p:cNvPr>
          <p:cNvGrpSpPr/>
          <p:nvPr/>
        </p:nvGrpSpPr>
        <p:grpSpPr bwMode="auto">
          <a:xfrm>
            <a:off x="10459491" y="5171851"/>
            <a:ext cx="1161338" cy="1162362"/>
            <a:chOff x="10590230" y="5237293"/>
            <a:chExt cx="956423" cy="956423"/>
          </a:xfrm>
          <a:solidFill>
            <a:srgbClr val="347EFF"/>
          </a:solidFill>
        </p:grpSpPr>
        <p:grpSp>
          <p:nvGrpSpPr>
            <p:cNvPr id="37" name="Рисунок 3209">
              <a:extLst>
                <a:ext uri="{FF2B5EF4-FFF2-40B4-BE49-F238E27FC236}">
                  <a16:creationId xmlns:a16="http://schemas.microsoft.com/office/drawing/2014/main" id="{06732AAF-34F4-25E7-46A4-7FA1F19B1A17}"/>
                </a:ext>
              </a:extLst>
            </p:cNvPr>
            <p:cNvGrpSpPr/>
            <p:nvPr/>
          </p:nvGrpSpPr>
          <p:grpSpPr bwMode="auto">
            <a:xfrm>
              <a:off x="10590230" y="5237293"/>
              <a:ext cx="956423" cy="956423"/>
              <a:chOff x="14474080" y="4941562"/>
              <a:chExt cx="5721857" cy="5721857"/>
            </a:xfrm>
            <a:grpFill/>
          </p:grpSpPr>
          <p:sp>
            <p:nvSpPr>
              <p:cNvPr id="43" name="Полилиния: фигура 42">
                <a:extLst>
                  <a:ext uri="{FF2B5EF4-FFF2-40B4-BE49-F238E27FC236}">
                    <a16:creationId xmlns:a16="http://schemas.microsoft.com/office/drawing/2014/main" id="{21FC3773-6C5B-5750-84AE-C3A608FB1CC5}"/>
                  </a:ext>
                </a:extLst>
              </p:cNvPr>
              <p:cNvSpPr/>
              <p:nvPr/>
            </p:nvSpPr>
            <p:spPr bwMode="auto">
              <a:xfrm>
                <a:off x="16531480" y="4941562"/>
                <a:ext cx="235458" cy="235458"/>
              </a:xfrm>
              <a:custGeom>
                <a:avLst/>
                <a:gdLst>
                  <a:gd name="connsiteX0" fmla="*/ 273 w 235458"/>
                  <a:gd name="connsiteY0" fmla="*/ 57 h 235458"/>
                  <a:gd name="connsiteX1" fmla="*/ 235731 w 235458"/>
                  <a:gd name="connsiteY1" fmla="*/ 57 h 235458"/>
                  <a:gd name="connsiteX2" fmla="*/ 235731 w 235458"/>
                  <a:gd name="connsiteY2" fmla="*/ 235515 h 235458"/>
                  <a:gd name="connsiteX3" fmla="*/ 273 w 235458"/>
                  <a:gd name="connsiteY3" fmla="*/ 23551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57"/>
                    </a:moveTo>
                    <a:lnTo>
                      <a:pt x="235731" y="57"/>
                    </a:lnTo>
                    <a:lnTo>
                      <a:pt x="235731" y="235515"/>
                    </a:lnTo>
                    <a:lnTo>
                      <a:pt x="273" y="23551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Полилиния: фигура 60">
                <a:extLst>
                  <a:ext uri="{FF2B5EF4-FFF2-40B4-BE49-F238E27FC236}">
                    <a16:creationId xmlns:a16="http://schemas.microsoft.com/office/drawing/2014/main" id="{4F0BE774-5722-9719-7895-B24BD09E316D}"/>
                  </a:ext>
                </a:extLst>
              </p:cNvPr>
              <p:cNvSpPr/>
              <p:nvPr/>
            </p:nvSpPr>
            <p:spPr bwMode="auto">
              <a:xfrm>
                <a:off x="16760080" y="4941562"/>
                <a:ext cx="235458" cy="235458"/>
              </a:xfrm>
              <a:custGeom>
                <a:avLst/>
                <a:gdLst>
                  <a:gd name="connsiteX0" fmla="*/ 297 w 235458"/>
                  <a:gd name="connsiteY0" fmla="*/ 57 h 235458"/>
                  <a:gd name="connsiteX1" fmla="*/ 235755 w 235458"/>
                  <a:gd name="connsiteY1" fmla="*/ 57 h 235458"/>
                  <a:gd name="connsiteX2" fmla="*/ 235755 w 235458"/>
                  <a:gd name="connsiteY2" fmla="*/ 235515 h 235458"/>
                  <a:gd name="connsiteX3" fmla="*/ 297 w 235458"/>
                  <a:gd name="connsiteY3" fmla="*/ 23551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57"/>
                    </a:moveTo>
                    <a:lnTo>
                      <a:pt x="235755" y="57"/>
                    </a:lnTo>
                    <a:lnTo>
                      <a:pt x="235755" y="235515"/>
                    </a:lnTo>
                    <a:lnTo>
                      <a:pt x="297" y="23551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2" name="Полилиния: фигура 61">
                <a:extLst>
                  <a:ext uri="{FF2B5EF4-FFF2-40B4-BE49-F238E27FC236}">
                    <a16:creationId xmlns:a16="http://schemas.microsoft.com/office/drawing/2014/main" id="{1865908B-9882-816B-A03D-B9FE2D62D8CD}"/>
                  </a:ext>
                </a:extLst>
              </p:cNvPr>
              <p:cNvSpPr/>
              <p:nvPr/>
            </p:nvSpPr>
            <p:spPr bwMode="auto">
              <a:xfrm>
                <a:off x="17217280" y="4941562"/>
                <a:ext cx="235458" cy="235458"/>
              </a:xfrm>
              <a:custGeom>
                <a:avLst/>
                <a:gdLst>
                  <a:gd name="connsiteX0" fmla="*/ 345 w 235458"/>
                  <a:gd name="connsiteY0" fmla="*/ 57 h 235458"/>
                  <a:gd name="connsiteX1" fmla="*/ 235803 w 235458"/>
                  <a:gd name="connsiteY1" fmla="*/ 57 h 235458"/>
                  <a:gd name="connsiteX2" fmla="*/ 235803 w 235458"/>
                  <a:gd name="connsiteY2" fmla="*/ 235515 h 235458"/>
                  <a:gd name="connsiteX3" fmla="*/ 345 w 235458"/>
                  <a:gd name="connsiteY3" fmla="*/ 23551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57"/>
                    </a:moveTo>
                    <a:lnTo>
                      <a:pt x="235803" y="57"/>
                    </a:lnTo>
                    <a:lnTo>
                      <a:pt x="235803" y="235515"/>
                    </a:lnTo>
                    <a:lnTo>
                      <a:pt x="345" y="23551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3" name="Полилиния: фигура 62">
                <a:extLst>
                  <a:ext uri="{FF2B5EF4-FFF2-40B4-BE49-F238E27FC236}">
                    <a16:creationId xmlns:a16="http://schemas.microsoft.com/office/drawing/2014/main" id="{F59BB196-BCD2-376D-816C-8638DD7F703C}"/>
                  </a:ext>
                </a:extLst>
              </p:cNvPr>
              <p:cNvSpPr/>
              <p:nvPr/>
            </p:nvSpPr>
            <p:spPr bwMode="auto">
              <a:xfrm>
                <a:off x="17674480" y="4941562"/>
                <a:ext cx="235458" cy="235458"/>
              </a:xfrm>
              <a:custGeom>
                <a:avLst/>
                <a:gdLst>
                  <a:gd name="connsiteX0" fmla="*/ 393 w 235458"/>
                  <a:gd name="connsiteY0" fmla="*/ 57 h 235458"/>
                  <a:gd name="connsiteX1" fmla="*/ 235851 w 235458"/>
                  <a:gd name="connsiteY1" fmla="*/ 57 h 235458"/>
                  <a:gd name="connsiteX2" fmla="*/ 235851 w 235458"/>
                  <a:gd name="connsiteY2" fmla="*/ 235515 h 235458"/>
                  <a:gd name="connsiteX3" fmla="*/ 393 w 235458"/>
                  <a:gd name="connsiteY3" fmla="*/ 23551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57"/>
                    </a:moveTo>
                    <a:lnTo>
                      <a:pt x="235851" y="57"/>
                    </a:lnTo>
                    <a:lnTo>
                      <a:pt x="235851" y="235515"/>
                    </a:lnTo>
                    <a:lnTo>
                      <a:pt x="393" y="23551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4" name="Полилиния: фигура 63">
                <a:extLst>
                  <a:ext uri="{FF2B5EF4-FFF2-40B4-BE49-F238E27FC236}">
                    <a16:creationId xmlns:a16="http://schemas.microsoft.com/office/drawing/2014/main" id="{9F83C848-3D50-2622-CA12-D285B1C78B6B}"/>
                  </a:ext>
                </a:extLst>
              </p:cNvPr>
              <p:cNvSpPr/>
              <p:nvPr/>
            </p:nvSpPr>
            <p:spPr bwMode="auto">
              <a:xfrm>
                <a:off x="18131680" y="4941562"/>
                <a:ext cx="235458" cy="235458"/>
              </a:xfrm>
              <a:custGeom>
                <a:avLst/>
                <a:gdLst>
                  <a:gd name="connsiteX0" fmla="*/ 441 w 235458"/>
                  <a:gd name="connsiteY0" fmla="*/ 57 h 235458"/>
                  <a:gd name="connsiteX1" fmla="*/ 235899 w 235458"/>
                  <a:gd name="connsiteY1" fmla="*/ 57 h 235458"/>
                  <a:gd name="connsiteX2" fmla="*/ 235899 w 235458"/>
                  <a:gd name="connsiteY2" fmla="*/ 235515 h 235458"/>
                  <a:gd name="connsiteX3" fmla="*/ 441 w 235458"/>
                  <a:gd name="connsiteY3" fmla="*/ 23551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57"/>
                    </a:moveTo>
                    <a:lnTo>
                      <a:pt x="235899" y="57"/>
                    </a:lnTo>
                    <a:lnTo>
                      <a:pt x="235899" y="235515"/>
                    </a:lnTo>
                    <a:lnTo>
                      <a:pt x="441" y="23551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id="{E7DF0A7B-4117-D1B7-780E-2C26ACD975A3}"/>
                  </a:ext>
                </a:extLst>
              </p:cNvPr>
              <p:cNvSpPr/>
              <p:nvPr/>
            </p:nvSpPr>
            <p:spPr bwMode="auto">
              <a:xfrm>
                <a:off x="16531480" y="5170162"/>
                <a:ext cx="235458" cy="235458"/>
              </a:xfrm>
              <a:custGeom>
                <a:avLst/>
                <a:gdLst>
                  <a:gd name="connsiteX0" fmla="*/ 273 w 235458"/>
                  <a:gd name="connsiteY0" fmla="*/ 81 h 235458"/>
                  <a:gd name="connsiteX1" fmla="*/ 235731 w 235458"/>
                  <a:gd name="connsiteY1" fmla="*/ 81 h 235458"/>
                  <a:gd name="connsiteX2" fmla="*/ 235731 w 235458"/>
                  <a:gd name="connsiteY2" fmla="*/ 235539 h 235458"/>
                  <a:gd name="connsiteX3" fmla="*/ 273 w 235458"/>
                  <a:gd name="connsiteY3" fmla="*/ 23553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81"/>
                    </a:moveTo>
                    <a:lnTo>
                      <a:pt x="235731" y="81"/>
                    </a:lnTo>
                    <a:lnTo>
                      <a:pt x="235731" y="235539"/>
                    </a:lnTo>
                    <a:lnTo>
                      <a:pt x="273" y="23553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6" name="Полилиния: фигура 65">
                <a:extLst>
                  <a:ext uri="{FF2B5EF4-FFF2-40B4-BE49-F238E27FC236}">
                    <a16:creationId xmlns:a16="http://schemas.microsoft.com/office/drawing/2014/main" id="{4CEC7402-9D3E-8339-3155-79FC019C1516}"/>
                  </a:ext>
                </a:extLst>
              </p:cNvPr>
              <p:cNvSpPr/>
              <p:nvPr/>
            </p:nvSpPr>
            <p:spPr bwMode="auto">
              <a:xfrm>
                <a:off x="17217280" y="5170162"/>
                <a:ext cx="235458" cy="235458"/>
              </a:xfrm>
              <a:custGeom>
                <a:avLst/>
                <a:gdLst>
                  <a:gd name="connsiteX0" fmla="*/ 345 w 235458"/>
                  <a:gd name="connsiteY0" fmla="*/ 81 h 235458"/>
                  <a:gd name="connsiteX1" fmla="*/ 235803 w 235458"/>
                  <a:gd name="connsiteY1" fmla="*/ 81 h 235458"/>
                  <a:gd name="connsiteX2" fmla="*/ 235803 w 235458"/>
                  <a:gd name="connsiteY2" fmla="*/ 235539 h 235458"/>
                  <a:gd name="connsiteX3" fmla="*/ 345 w 235458"/>
                  <a:gd name="connsiteY3" fmla="*/ 23553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81"/>
                    </a:moveTo>
                    <a:lnTo>
                      <a:pt x="235803" y="81"/>
                    </a:lnTo>
                    <a:lnTo>
                      <a:pt x="235803" y="235539"/>
                    </a:lnTo>
                    <a:lnTo>
                      <a:pt x="345" y="23553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7" name="Полилиния: фигура 66">
                <a:extLst>
                  <a:ext uri="{FF2B5EF4-FFF2-40B4-BE49-F238E27FC236}">
                    <a16:creationId xmlns:a16="http://schemas.microsoft.com/office/drawing/2014/main" id="{7C58B0AD-0ACB-84B0-13B2-301E5578651D}"/>
                  </a:ext>
                </a:extLst>
              </p:cNvPr>
              <p:cNvSpPr/>
              <p:nvPr/>
            </p:nvSpPr>
            <p:spPr bwMode="auto">
              <a:xfrm>
                <a:off x="17903080" y="5170162"/>
                <a:ext cx="235458" cy="235458"/>
              </a:xfrm>
              <a:custGeom>
                <a:avLst/>
                <a:gdLst>
                  <a:gd name="connsiteX0" fmla="*/ 417 w 235458"/>
                  <a:gd name="connsiteY0" fmla="*/ 81 h 235458"/>
                  <a:gd name="connsiteX1" fmla="*/ 235875 w 235458"/>
                  <a:gd name="connsiteY1" fmla="*/ 81 h 235458"/>
                  <a:gd name="connsiteX2" fmla="*/ 235875 w 235458"/>
                  <a:gd name="connsiteY2" fmla="*/ 235539 h 235458"/>
                  <a:gd name="connsiteX3" fmla="*/ 417 w 235458"/>
                  <a:gd name="connsiteY3" fmla="*/ 23553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81"/>
                    </a:moveTo>
                    <a:lnTo>
                      <a:pt x="235875" y="81"/>
                    </a:lnTo>
                    <a:lnTo>
                      <a:pt x="235875" y="235539"/>
                    </a:lnTo>
                    <a:lnTo>
                      <a:pt x="417" y="23553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8" name="Полилиния: фигура 67">
                <a:extLst>
                  <a:ext uri="{FF2B5EF4-FFF2-40B4-BE49-F238E27FC236}">
                    <a16:creationId xmlns:a16="http://schemas.microsoft.com/office/drawing/2014/main" id="{31B9BE61-88C5-A2E8-F777-4AE3005DC522}"/>
                  </a:ext>
                </a:extLst>
              </p:cNvPr>
              <p:cNvSpPr/>
              <p:nvPr/>
            </p:nvSpPr>
            <p:spPr bwMode="auto">
              <a:xfrm>
                <a:off x="18131680" y="5170162"/>
                <a:ext cx="235458" cy="235458"/>
              </a:xfrm>
              <a:custGeom>
                <a:avLst/>
                <a:gdLst>
                  <a:gd name="connsiteX0" fmla="*/ 441 w 235458"/>
                  <a:gd name="connsiteY0" fmla="*/ 81 h 235458"/>
                  <a:gd name="connsiteX1" fmla="*/ 235899 w 235458"/>
                  <a:gd name="connsiteY1" fmla="*/ 81 h 235458"/>
                  <a:gd name="connsiteX2" fmla="*/ 235899 w 235458"/>
                  <a:gd name="connsiteY2" fmla="*/ 235539 h 235458"/>
                  <a:gd name="connsiteX3" fmla="*/ 441 w 235458"/>
                  <a:gd name="connsiteY3" fmla="*/ 23553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81"/>
                    </a:moveTo>
                    <a:lnTo>
                      <a:pt x="235899" y="81"/>
                    </a:lnTo>
                    <a:lnTo>
                      <a:pt x="235899" y="235539"/>
                    </a:lnTo>
                    <a:lnTo>
                      <a:pt x="441" y="23553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id="{C678B13A-7BCD-147C-AC41-873804D5CD5A}"/>
                  </a:ext>
                </a:extLst>
              </p:cNvPr>
              <p:cNvSpPr/>
              <p:nvPr/>
            </p:nvSpPr>
            <p:spPr bwMode="auto">
              <a:xfrm>
                <a:off x="16302880" y="5398762"/>
                <a:ext cx="235458" cy="235458"/>
              </a:xfrm>
              <a:custGeom>
                <a:avLst/>
                <a:gdLst>
                  <a:gd name="connsiteX0" fmla="*/ 249 w 235458"/>
                  <a:gd name="connsiteY0" fmla="*/ 105 h 235458"/>
                  <a:gd name="connsiteX1" fmla="*/ 235707 w 235458"/>
                  <a:gd name="connsiteY1" fmla="*/ 105 h 235458"/>
                  <a:gd name="connsiteX2" fmla="*/ 235707 w 235458"/>
                  <a:gd name="connsiteY2" fmla="*/ 235563 h 235458"/>
                  <a:gd name="connsiteX3" fmla="*/ 249 w 235458"/>
                  <a:gd name="connsiteY3" fmla="*/ 23556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105"/>
                    </a:moveTo>
                    <a:lnTo>
                      <a:pt x="235707" y="105"/>
                    </a:lnTo>
                    <a:lnTo>
                      <a:pt x="235707" y="235563"/>
                    </a:lnTo>
                    <a:lnTo>
                      <a:pt x="249" y="23556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0" name="Полилиния: фигура 69">
                <a:extLst>
                  <a:ext uri="{FF2B5EF4-FFF2-40B4-BE49-F238E27FC236}">
                    <a16:creationId xmlns:a16="http://schemas.microsoft.com/office/drawing/2014/main" id="{4BE08FD4-D66F-363F-B7F9-F1EBDDB2DE57}"/>
                  </a:ext>
                </a:extLst>
              </p:cNvPr>
              <p:cNvSpPr/>
              <p:nvPr/>
            </p:nvSpPr>
            <p:spPr bwMode="auto">
              <a:xfrm>
                <a:off x="16531480" y="5398762"/>
                <a:ext cx="235458" cy="235458"/>
              </a:xfrm>
              <a:custGeom>
                <a:avLst/>
                <a:gdLst>
                  <a:gd name="connsiteX0" fmla="*/ 273 w 235458"/>
                  <a:gd name="connsiteY0" fmla="*/ 105 h 235458"/>
                  <a:gd name="connsiteX1" fmla="*/ 235731 w 235458"/>
                  <a:gd name="connsiteY1" fmla="*/ 105 h 235458"/>
                  <a:gd name="connsiteX2" fmla="*/ 235731 w 235458"/>
                  <a:gd name="connsiteY2" fmla="*/ 235563 h 235458"/>
                  <a:gd name="connsiteX3" fmla="*/ 273 w 235458"/>
                  <a:gd name="connsiteY3" fmla="*/ 23556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105"/>
                    </a:moveTo>
                    <a:lnTo>
                      <a:pt x="235731" y="105"/>
                    </a:lnTo>
                    <a:lnTo>
                      <a:pt x="235731" y="235563"/>
                    </a:lnTo>
                    <a:lnTo>
                      <a:pt x="273" y="23556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id="{2DB02442-4E6A-EA6F-5F32-E61A34469BEF}"/>
                  </a:ext>
                </a:extLst>
              </p:cNvPr>
              <p:cNvSpPr/>
              <p:nvPr/>
            </p:nvSpPr>
            <p:spPr bwMode="auto">
              <a:xfrm>
                <a:off x="16760080" y="5398762"/>
                <a:ext cx="235458" cy="235458"/>
              </a:xfrm>
              <a:custGeom>
                <a:avLst/>
                <a:gdLst>
                  <a:gd name="connsiteX0" fmla="*/ 297 w 235458"/>
                  <a:gd name="connsiteY0" fmla="*/ 105 h 235458"/>
                  <a:gd name="connsiteX1" fmla="*/ 235755 w 235458"/>
                  <a:gd name="connsiteY1" fmla="*/ 105 h 235458"/>
                  <a:gd name="connsiteX2" fmla="*/ 235755 w 235458"/>
                  <a:gd name="connsiteY2" fmla="*/ 235563 h 235458"/>
                  <a:gd name="connsiteX3" fmla="*/ 297 w 235458"/>
                  <a:gd name="connsiteY3" fmla="*/ 23556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105"/>
                    </a:moveTo>
                    <a:lnTo>
                      <a:pt x="235755" y="105"/>
                    </a:lnTo>
                    <a:lnTo>
                      <a:pt x="235755" y="235563"/>
                    </a:lnTo>
                    <a:lnTo>
                      <a:pt x="297" y="23556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2" name="Полилиния: фигура 71">
                <a:extLst>
                  <a:ext uri="{FF2B5EF4-FFF2-40B4-BE49-F238E27FC236}">
                    <a16:creationId xmlns:a16="http://schemas.microsoft.com/office/drawing/2014/main" id="{9D99FFB7-69A4-79AE-4177-CFA36ED155CA}"/>
                  </a:ext>
                </a:extLst>
              </p:cNvPr>
              <p:cNvSpPr/>
              <p:nvPr/>
            </p:nvSpPr>
            <p:spPr bwMode="auto">
              <a:xfrm>
                <a:off x="16988680" y="5398762"/>
                <a:ext cx="235458" cy="235458"/>
              </a:xfrm>
              <a:custGeom>
                <a:avLst/>
                <a:gdLst>
                  <a:gd name="connsiteX0" fmla="*/ 321 w 235458"/>
                  <a:gd name="connsiteY0" fmla="*/ 105 h 235458"/>
                  <a:gd name="connsiteX1" fmla="*/ 235779 w 235458"/>
                  <a:gd name="connsiteY1" fmla="*/ 105 h 235458"/>
                  <a:gd name="connsiteX2" fmla="*/ 235779 w 235458"/>
                  <a:gd name="connsiteY2" fmla="*/ 235563 h 235458"/>
                  <a:gd name="connsiteX3" fmla="*/ 321 w 235458"/>
                  <a:gd name="connsiteY3" fmla="*/ 23556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21" y="105"/>
                    </a:moveTo>
                    <a:lnTo>
                      <a:pt x="235779" y="105"/>
                    </a:lnTo>
                    <a:lnTo>
                      <a:pt x="235779" y="235563"/>
                    </a:lnTo>
                    <a:lnTo>
                      <a:pt x="321" y="23556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3" name="Полилиния: фигура 72">
                <a:extLst>
                  <a:ext uri="{FF2B5EF4-FFF2-40B4-BE49-F238E27FC236}">
                    <a16:creationId xmlns:a16="http://schemas.microsoft.com/office/drawing/2014/main" id="{58E35BBF-F524-C813-B107-1ECEBD2DEF17}"/>
                  </a:ext>
                </a:extLst>
              </p:cNvPr>
              <p:cNvSpPr/>
              <p:nvPr/>
            </p:nvSpPr>
            <p:spPr bwMode="auto">
              <a:xfrm>
                <a:off x="17217280" y="5398762"/>
                <a:ext cx="235458" cy="235458"/>
              </a:xfrm>
              <a:custGeom>
                <a:avLst/>
                <a:gdLst>
                  <a:gd name="connsiteX0" fmla="*/ 345 w 235458"/>
                  <a:gd name="connsiteY0" fmla="*/ 105 h 235458"/>
                  <a:gd name="connsiteX1" fmla="*/ 235803 w 235458"/>
                  <a:gd name="connsiteY1" fmla="*/ 105 h 235458"/>
                  <a:gd name="connsiteX2" fmla="*/ 235803 w 235458"/>
                  <a:gd name="connsiteY2" fmla="*/ 235563 h 235458"/>
                  <a:gd name="connsiteX3" fmla="*/ 345 w 235458"/>
                  <a:gd name="connsiteY3" fmla="*/ 23556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105"/>
                    </a:moveTo>
                    <a:lnTo>
                      <a:pt x="235803" y="105"/>
                    </a:lnTo>
                    <a:lnTo>
                      <a:pt x="235803" y="235563"/>
                    </a:lnTo>
                    <a:lnTo>
                      <a:pt x="345" y="23556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id="{1FCE7697-537F-7C8D-E571-1BFF68FFC5CA}"/>
                  </a:ext>
                </a:extLst>
              </p:cNvPr>
              <p:cNvSpPr/>
              <p:nvPr/>
            </p:nvSpPr>
            <p:spPr bwMode="auto">
              <a:xfrm>
                <a:off x="18131680" y="5398762"/>
                <a:ext cx="235458" cy="235458"/>
              </a:xfrm>
              <a:custGeom>
                <a:avLst/>
                <a:gdLst>
                  <a:gd name="connsiteX0" fmla="*/ 441 w 235458"/>
                  <a:gd name="connsiteY0" fmla="*/ 105 h 235458"/>
                  <a:gd name="connsiteX1" fmla="*/ 235899 w 235458"/>
                  <a:gd name="connsiteY1" fmla="*/ 105 h 235458"/>
                  <a:gd name="connsiteX2" fmla="*/ 235899 w 235458"/>
                  <a:gd name="connsiteY2" fmla="*/ 235563 h 235458"/>
                  <a:gd name="connsiteX3" fmla="*/ 441 w 235458"/>
                  <a:gd name="connsiteY3" fmla="*/ 23556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105"/>
                    </a:moveTo>
                    <a:lnTo>
                      <a:pt x="235899" y="105"/>
                    </a:lnTo>
                    <a:lnTo>
                      <a:pt x="235899" y="235563"/>
                    </a:lnTo>
                    <a:lnTo>
                      <a:pt x="441" y="23556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5" name="Полилиния: фигура 74">
                <a:extLst>
                  <a:ext uri="{FF2B5EF4-FFF2-40B4-BE49-F238E27FC236}">
                    <a16:creationId xmlns:a16="http://schemas.microsoft.com/office/drawing/2014/main" id="{6897FB76-3938-4428-0C6B-4DAF0D681083}"/>
                  </a:ext>
                </a:extLst>
              </p:cNvPr>
              <p:cNvSpPr/>
              <p:nvPr/>
            </p:nvSpPr>
            <p:spPr bwMode="auto">
              <a:xfrm>
                <a:off x="16302880" y="5627362"/>
                <a:ext cx="235458" cy="235458"/>
              </a:xfrm>
              <a:custGeom>
                <a:avLst/>
                <a:gdLst>
                  <a:gd name="connsiteX0" fmla="*/ 249 w 235458"/>
                  <a:gd name="connsiteY0" fmla="*/ 129 h 235458"/>
                  <a:gd name="connsiteX1" fmla="*/ 235707 w 235458"/>
                  <a:gd name="connsiteY1" fmla="*/ 129 h 235458"/>
                  <a:gd name="connsiteX2" fmla="*/ 235707 w 235458"/>
                  <a:gd name="connsiteY2" fmla="*/ 235587 h 235458"/>
                  <a:gd name="connsiteX3" fmla="*/ 249 w 235458"/>
                  <a:gd name="connsiteY3" fmla="*/ 23558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129"/>
                    </a:moveTo>
                    <a:lnTo>
                      <a:pt x="235707" y="129"/>
                    </a:lnTo>
                    <a:lnTo>
                      <a:pt x="235707" y="235587"/>
                    </a:lnTo>
                    <a:lnTo>
                      <a:pt x="249" y="23558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6" name="Полилиния: фигура 75">
                <a:extLst>
                  <a:ext uri="{FF2B5EF4-FFF2-40B4-BE49-F238E27FC236}">
                    <a16:creationId xmlns:a16="http://schemas.microsoft.com/office/drawing/2014/main" id="{8D37D267-3339-F0AA-97BA-6D6729B74555}"/>
                  </a:ext>
                </a:extLst>
              </p:cNvPr>
              <p:cNvSpPr/>
              <p:nvPr/>
            </p:nvSpPr>
            <p:spPr bwMode="auto">
              <a:xfrm>
                <a:off x="16988680" y="5627362"/>
                <a:ext cx="235458" cy="235458"/>
              </a:xfrm>
              <a:custGeom>
                <a:avLst/>
                <a:gdLst>
                  <a:gd name="connsiteX0" fmla="*/ 321 w 235458"/>
                  <a:gd name="connsiteY0" fmla="*/ 129 h 235458"/>
                  <a:gd name="connsiteX1" fmla="*/ 235779 w 235458"/>
                  <a:gd name="connsiteY1" fmla="*/ 129 h 235458"/>
                  <a:gd name="connsiteX2" fmla="*/ 235779 w 235458"/>
                  <a:gd name="connsiteY2" fmla="*/ 235587 h 235458"/>
                  <a:gd name="connsiteX3" fmla="*/ 321 w 235458"/>
                  <a:gd name="connsiteY3" fmla="*/ 23558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21" y="129"/>
                    </a:moveTo>
                    <a:lnTo>
                      <a:pt x="235779" y="129"/>
                    </a:lnTo>
                    <a:lnTo>
                      <a:pt x="235779" y="235587"/>
                    </a:lnTo>
                    <a:lnTo>
                      <a:pt x="321" y="23558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7" name="Полилиния: фигура 76">
                <a:extLst>
                  <a:ext uri="{FF2B5EF4-FFF2-40B4-BE49-F238E27FC236}">
                    <a16:creationId xmlns:a16="http://schemas.microsoft.com/office/drawing/2014/main" id="{81F84CBC-C4DC-A5D3-496F-A94CDB210752}"/>
                  </a:ext>
                </a:extLst>
              </p:cNvPr>
              <p:cNvSpPr/>
              <p:nvPr/>
            </p:nvSpPr>
            <p:spPr bwMode="auto">
              <a:xfrm>
                <a:off x="17445880" y="5627362"/>
                <a:ext cx="235458" cy="235458"/>
              </a:xfrm>
              <a:custGeom>
                <a:avLst/>
                <a:gdLst>
                  <a:gd name="connsiteX0" fmla="*/ 369 w 235458"/>
                  <a:gd name="connsiteY0" fmla="*/ 129 h 235458"/>
                  <a:gd name="connsiteX1" fmla="*/ 235827 w 235458"/>
                  <a:gd name="connsiteY1" fmla="*/ 129 h 235458"/>
                  <a:gd name="connsiteX2" fmla="*/ 235827 w 235458"/>
                  <a:gd name="connsiteY2" fmla="*/ 235587 h 235458"/>
                  <a:gd name="connsiteX3" fmla="*/ 369 w 235458"/>
                  <a:gd name="connsiteY3" fmla="*/ 23558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129"/>
                    </a:moveTo>
                    <a:lnTo>
                      <a:pt x="235827" y="129"/>
                    </a:lnTo>
                    <a:lnTo>
                      <a:pt x="235827" y="235587"/>
                    </a:lnTo>
                    <a:lnTo>
                      <a:pt x="369" y="23558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8" name="Полилиния: фигура 77">
                <a:extLst>
                  <a:ext uri="{FF2B5EF4-FFF2-40B4-BE49-F238E27FC236}">
                    <a16:creationId xmlns:a16="http://schemas.microsoft.com/office/drawing/2014/main" id="{7ED87EFC-4F6F-8942-B34B-7CDB9EFC4931}"/>
                  </a:ext>
                </a:extLst>
              </p:cNvPr>
              <p:cNvSpPr/>
              <p:nvPr/>
            </p:nvSpPr>
            <p:spPr bwMode="auto">
              <a:xfrm>
                <a:off x="17674480" y="5627362"/>
                <a:ext cx="235458" cy="235458"/>
              </a:xfrm>
              <a:custGeom>
                <a:avLst/>
                <a:gdLst>
                  <a:gd name="connsiteX0" fmla="*/ 393 w 235458"/>
                  <a:gd name="connsiteY0" fmla="*/ 129 h 235458"/>
                  <a:gd name="connsiteX1" fmla="*/ 235851 w 235458"/>
                  <a:gd name="connsiteY1" fmla="*/ 129 h 235458"/>
                  <a:gd name="connsiteX2" fmla="*/ 235851 w 235458"/>
                  <a:gd name="connsiteY2" fmla="*/ 235587 h 235458"/>
                  <a:gd name="connsiteX3" fmla="*/ 393 w 235458"/>
                  <a:gd name="connsiteY3" fmla="*/ 23558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129"/>
                    </a:moveTo>
                    <a:lnTo>
                      <a:pt x="235851" y="129"/>
                    </a:lnTo>
                    <a:lnTo>
                      <a:pt x="235851" y="235587"/>
                    </a:lnTo>
                    <a:lnTo>
                      <a:pt x="393" y="23558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79" name="Полилиния: фигура 78">
                <a:extLst>
                  <a:ext uri="{FF2B5EF4-FFF2-40B4-BE49-F238E27FC236}">
                    <a16:creationId xmlns:a16="http://schemas.microsoft.com/office/drawing/2014/main" id="{3352E4B7-BCC8-96B5-71E2-FA442ADD2367}"/>
                  </a:ext>
                </a:extLst>
              </p:cNvPr>
              <p:cNvSpPr/>
              <p:nvPr/>
            </p:nvSpPr>
            <p:spPr bwMode="auto">
              <a:xfrm>
                <a:off x="18131680" y="5627362"/>
                <a:ext cx="235458" cy="235458"/>
              </a:xfrm>
              <a:custGeom>
                <a:avLst/>
                <a:gdLst>
                  <a:gd name="connsiteX0" fmla="*/ 441 w 235458"/>
                  <a:gd name="connsiteY0" fmla="*/ 129 h 235458"/>
                  <a:gd name="connsiteX1" fmla="*/ 235899 w 235458"/>
                  <a:gd name="connsiteY1" fmla="*/ 129 h 235458"/>
                  <a:gd name="connsiteX2" fmla="*/ 235899 w 235458"/>
                  <a:gd name="connsiteY2" fmla="*/ 235587 h 235458"/>
                  <a:gd name="connsiteX3" fmla="*/ 441 w 235458"/>
                  <a:gd name="connsiteY3" fmla="*/ 23558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129"/>
                    </a:moveTo>
                    <a:lnTo>
                      <a:pt x="235899" y="129"/>
                    </a:lnTo>
                    <a:lnTo>
                      <a:pt x="235899" y="235587"/>
                    </a:lnTo>
                    <a:lnTo>
                      <a:pt x="441" y="23558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0" name="Полилиния: фигура 79">
                <a:extLst>
                  <a:ext uri="{FF2B5EF4-FFF2-40B4-BE49-F238E27FC236}">
                    <a16:creationId xmlns:a16="http://schemas.microsoft.com/office/drawing/2014/main" id="{CF367E55-FFE0-53BC-4A88-5FD5CC5C34C4}"/>
                  </a:ext>
                </a:extLst>
              </p:cNvPr>
              <p:cNvSpPr/>
              <p:nvPr/>
            </p:nvSpPr>
            <p:spPr bwMode="auto">
              <a:xfrm>
                <a:off x="16302880" y="5855962"/>
                <a:ext cx="235458" cy="235458"/>
              </a:xfrm>
              <a:custGeom>
                <a:avLst/>
                <a:gdLst>
                  <a:gd name="connsiteX0" fmla="*/ 249 w 235458"/>
                  <a:gd name="connsiteY0" fmla="*/ 153 h 235458"/>
                  <a:gd name="connsiteX1" fmla="*/ 235707 w 235458"/>
                  <a:gd name="connsiteY1" fmla="*/ 153 h 235458"/>
                  <a:gd name="connsiteX2" fmla="*/ 235707 w 235458"/>
                  <a:gd name="connsiteY2" fmla="*/ 235611 h 235458"/>
                  <a:gd name="connsiteX3" fmla="*/ 249 w 235458"/>
                  <a:gd name="connsiteY3" fmla="*/ 23561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153"/>
                    </a:moveTo>
                    <a:lnTo>
                      <a:pt x="235707" y="153"/>
                    </a:lnTo>
                    <a:lnTo>
                      <a:pt x="235707" y="235611"/>
                    </a:lnTo>
                    <a:lnTo>
                      <a:pt x="249" y="23561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1" name="Полилиния: фигура 80">
                <a:extLst>
                  <a:ext uri="{FF2B5EF4-FFF2-40B4-BE49-F238E27FC236}">
                    <a16:creationId xmlns:a16="http://schemas.microsoft.com/office/drawing/2014/main" id="{7340010C-9B3F-6532-B69F-D4011295C098}"/>
                  </a:ext>
                </a:extLst>
              </p:cNvPr>
              <p:cNvSpPr/>
              <p:nvPr/>
            </p:nvSpPr>
            <p:spPr bwMode="auto">
              <a:xfrm>
                <a:off x="16988680" y="5855962"/>
                <a:ext cx="235458" cy="235458"/>
              </a:xfrm>
              <a:custGeom>
                <a:avLst/>
                <a:gdLst>
                  <a:gd name="connsiteX0" fmla="*/ 321 w 235458"/>
                  <a:gd name="connsiteY0" fmla="*/ 153 h 235458"/>
                  <a:gd name="connsiteX1" fmla="*/ 235779 w 235458"/>
                  <a:gd name="connsiteY1" fmla="*/ 153 h 235458"/>
                  <a:gd name="connsiteX2" fmla="*/ 235779 w 235458"/>
                  <a:gd name="connsiteY2" fmla="*/ 235611 h 235458"/>
                  <a:gd name="connsiteX3" fmla="*/ 321 w 235458"/>
                  <a:gd name="connsiteY3" fmla="*/ 23561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21" y="153"/>
                    </a:moveTo>
                    <a:lnTo>
                      <a:pt x="235779" y="153"/>
                    </a:lnTo>
                    <a:lnTo>
                      <a:pt x="235779" y="235611"/>
                    </a:lnTo>
                    <a:lnTo>
                      <a:pt x="321" y="23561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2" name="Полилиния: фигура 81">
                <a:extLst>
                  <a:ext uri="{FF2B5EF4-FFF2-40B4-BE49-F238E27FC236}">
                    <a16:creationId xmlns:a16="http://schemas.microsoft.com/office/drawing/2014/main" id="{3D1639CA-762C-7957-D22E-9C29B0725344}"/>
                  </a:ext>
                </a:extLst>
              </p:cNvPr>
              <p:cNvSpPr/>
              <p:nvPr/>
            </p:nvSpPr>
            <p:spPr bwMode="auto">
              <a:xfrm>
                <a:off x="17217280" y="5855962"/>
                <a:ext cx="235458" cy="235458"/>
              </a:xfrm>
              <a:custGeom>
                <a:avLst/>
                <a:gdLst>
                  <a:gd name="connsiteX0" fmla="*/ 345 w 235458"/>
                  <a:gd name="connsiteY0" fmla="*/ 153 h 235458"/>
                  <a:gd name="connsiteX1" fmla="*/ 235803 w 235458"/>
                  <a:gd name="connsiteY1" fmla="*/ 153 h 235458"/>
                  <a:gd name="connsiteX2" fmla="*/ 235803 w 235458"/>
                  <a:gd name="connsiteY2" fmla="*/ 235611 h 235458"/>
                  <a:gd name="connsiteX3" fmla="*/ 345 w 235458"/>
                  <a:gd name="connsiteY3" fmla="*/ 23561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153"/>
                    </a:moveTo>
                    <a:lnTo>
                      <a:pt x="235803" y="153"/>
                    </a:lnTo>
                    <a:lnTo>
                      <a:pt x="235803" y="235611"/>
                    </a:lnTo>
                    <a:lnTo>
                      <a:pt x="345" y="23561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3" name="Полилиния: фигура 82">
                <a:extLst>
                  <a:ext uri="{FF2B5EF4-FFF2-40B4-BE49-F238E27FC236}">
                    <a16:creationId xmlns:a16="http://schemas.microsoft.com/office/drawing/2014/main" id="{59726731-853E-C31E-7616-B50EC1D85A68}"/>
                  </a:ext>
                </a:extLst>
              </p:cNvPr>
              <p:cNvSpPr/>
              <p:nvPr/>
            </p:nvSpPr>
            <p:spPr bwMode="auto">
              <a:xfrm>
                <a:off x="17445880" y="5855962"/>
                <a:ext cx="235458" cy="235458"/>
              </a:xfrm>
              <a:custGeom>
                <a:avLst/>
                <a:gdLst>
                  <a:gd name="connsiteX0" fmla="*/ 369 w 235458"/>
                  <a:gd name="connsiteY0" fmla="*/ 153 h 235458"/>
                  <a:gd name="connsiteX1" fmla="*/ 235827 w 235458"/>
                  <a:gd name="connsiteY1" fmla="*/ 153 h 235458"/>
                  <a:gd name="connsiteX2" fmla="*/ 235827 w 235458"/>
                  <a:gd name="connsiteY2" fmla="*/ 235611 h 235458"/>
                  <a:gd name="connsiteX3" fmla="*/ 369 w 235458"/>
                  <a:gd name="connsiteY3" fmla="*/ 23561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153"/>
                    </a:moveTo>
                    <a:lnTo>
                      <a:pt x="235827" y="153"/>
                    </a:lnTo>
                    <a:lnTo>
                      <a:pt x="235827" y="235611"/>
                    </a:lnTo>
                    <a:lnTo>
                      <a:pt x="369" y="23561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4" name="Полилиния: фигура 83">
                <a:extLst>
                  <a:ext uri="{FF2B5EF4-FFF2-40B4-BE49-F238E27FC236}">
                    <a16:creationId xmlns:a16="http://schemas.microsoft.com/office/drawing/2014/main" id="{FDE27BE0-FA7E-A722-0B3A-C4ADB2246138}"/>
                  </a:ext>
                </a:extLst>
              </p:cNvPr>
              <p:cNvSpPr/>
              <p:nvPr/>
            </p:nvSpPr>
            <p:spPr bwMode="auto">
              <a:xfrm>
                <a:off x="17903080" y="5855962"/>
                <a:ext cx="235458" cy="235458"/>
              </a:xfrm>
              <a:custGeom>
                <a:avLst/>
                <a:gdLst>
                  <a:gd name="connsiteX0" fmla="*/ 417 w 235458"/>
                  <a:gd name="connsiteY0" fmla="*/ 153 h 235458"/>
                  <a:gd name="connsiteX1" fmla="*/ 235875 w 235458"/>
                  <a:gd name="connsiteY1" fmla="*/ 153 h 235458"/>
                  <a:gd name="connsiteX2" fmla="*/ 235875 w 235458"/>
                  <a:gd name="connsiteY2" fmla="*/ 235611 h 235458"/>
                  <a:gd name="connsiteX3" fmla="*/ 417 w 235458"/>
                  <a:gd name="connsiteY3" fmla="*/ 23561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153"/>
                    </a:moveTo>
                    <a:lnTo>
                      <a:pt x="235875" y="153"/>
                    </a:lnTo>
                    <a:lnTo>
                      <a:pt x="235875" y="235611"/>
                    </a:lnTo>
                    <a:lnTo>
                      <a:pt x="417" y="23561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5" name="Полилиния: фигура 84">
                <a:extLst>
                  <a:ext uri="{FF2B5EF4-FFF2-40B4-BE49-F238E27FC236}">
                    <a16:creationId xmlns:a16="http://schemas.microsoft.com/office/drawing/2014/main" id="{555CD519-CB55-CAC5-E94A-D5B468DF926B}"/>
                  </a:ext>
                </a:extLst>
              </p:cNvPr>
              <p:cNvSpPr/>
              <p:nvPr/>
            </p:nvSpPr>
            <p:spPr bwMode="auto">
              <a:xfrm>
                <a:off x="18131680" y="5855962"/>
                <a:ext cx="235458" cy="235458"/>
              </a:xfrm>
              <a:custGeom>
                <a:avLst/>
                <a:gdLst>
                  <a:gd name="connsiteX0" fmla="*/ 441 w 235458"/>
                  <a:gd name="connsiteY0" fmla="*/ 153 h 235458"/>
                  <a:gd name="connsiteX1" fmla="*/ 235899 w 235458"/>
                  <a:gd name="connsiteY1" fmla="*/ 153 h 235458"/>
                  <a:gd name="connsiteX2" fmla="*/ 235899 w 235458"/>
                  <a:gd name="connsiteY2" fmla="*/ 235611 h 235458"/>
                  <a:gd name="connsiteX3" fmla="*/ 441 w 235458"/>
                  <a:gd name="connsiteY3" fmla="*/ 23561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153"/>
                    </a:moveTo>
                    <a:lnTo>
                      <a:pt x="235899" y="153"/>
                    </a:lnTo>
                    <a:lnTo>
                      <a:pt x="235899" y="235611"/>
                    </a:lnTo>
                    <a:lnTo>
                      <a:pt x="441" y="23561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6" name="Полилиния: фигура 85">
                <a:extLst>
                  <a:ext uri="{FF2B5EF4-FFF2-40B4-BE49-F238E27FC236}">
                    <a16:creationId xmlns:a16="http://schemas.microsoft.com/office/drawing/2014/main" id="{FA5D473C-7953-B28A-937F-B6CD50D962CE}"/>
                  </a:ext>
                </a:extLst>
              </p:cNvPr>
              <p:cNvSpPr/>
              <p:nvPr/>
            </p:nvSpPr>
            <p:spPr bwMode="auto">
              <a:xfrm>
                <a:off x="16302880" y="6084562"/>
                <a:ext cx="235458" cy="235458"/>
              </a:xfrm>
              <a:custGeom>
                <a:avLst/>
                <a:gdLst>
                  <a:gd name="connsiteX0" fmla="*/ 249 w 235458"/>
                  <a:gd name="connsiteY0" fmla="*/ 177 h 235458"/>
                  <a:gd name="connsiteX1" fmla="*/ 235707 w 235458"/>
                  <a:gd name="connsiteY1" fmla="*/ 177 h 235458"/>
                  <a:gd name="connsiteX2" fmla="*/ 235707 w 235458"/>
                  <a:gd name="connsiteY2" fmla="*/ 235635 h 235458"/>
                  <a:gd name="connsiteX3" fmla="*/ 249 w 235458"/>
                  <a:gd name="connsiteY3" fmla="*/ 23563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177"/>
                    </a:moveTo>
                    <a:lnTo>
                      <a:pt x="235707" y="177"/>
                    </a:lnTo>
                    <a:lnTo>
                      <a:pt x="235707" y="235635"/>
                    </a:lnTo>
                    <a:lnTo>
                      <a:pt x="249" y="23563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7" name="Полилиния: фигура 86">
                <a:extLst>
                  <a:ext uri="{FF2B5EF4-FFF2-40B4-BE49-F238E27FC236}">
                    <a16:creationId xmlns:a16="http://schemas.microsoft.com/office/drawing/2014/main" id="{876E15CA-006B-CD30-9A8E-9D2C8888CD2A}"/>
                  </a:ext>
                </a:extLst>
              </p:cNvPr>
              <p:cNvSpPr/>
              <p:nvPr/>
            </p:nvSpPr>
            <p:spPr bwMode="auto">
              <a:xfrm>
                <a:off x="16531480" y="6084562"/>
                <a:ext cx="235458" cy="235458"/>
              </a:xfrm>
              <a:custGeom>
                <a:avLst/>
                <a:gdLst>
                  <a:gd name="connsiteX0" fmla="*/ 273 w 235458"/>
                  <a:gd name="connsiteY0" fmla="*/ 177 h 235458"/>
                  <a:gd name="connsiteX1" fmla="*/ 235731 w 235458"/>
                  <a:gd name="connsiteY1" fmla="*/ 177 h 235458"/>
                  <a:gd name="connsiteX2" fmla="*/ 235731 w 235458"/>
                  <a:gd name="connsiteY2" fmla="*/ 235635 h 235458"/>
                  <a:gd name="connsiteX3" fmla="*/ 273 w 235458"/>
                  <a:gd name="connsiteY3" fmla="*/ 23563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177"/>
                    </a:moveTo>
                    <a:lnTo>
                      <a:pt x="235731" y="177"/>
                    </a:lnTo>
                    <a:lnTo>
                      <a:pt x="235731" y="235635"/>
                    </a:lnTo>
                    <a:lnTo>
                      <a:pt x="273" y="23563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8" name="Полилиния: фигура 87">
                <a:extLst>
                  <a:ext uri="{FF2B5EF4-FFF2-40B4-BE49-F238E27FC236}">
                    <a16:creationId xmlns:a16="http://schemas.microsoft.com/office/drawing/2014/main" id="{3032F337-20AC-3216-1B22-29B1E245C700}"/>
                  </a:ext>
                </a:extLst>
              </p:cNvPr>
              <p:cNvSpPr/>
              <p:nvPr/>
            </p:nvSpPr>
            <p:spPr bwMode="auto">
              <a:xfrm>
                <a:off x="17674480" y="6084562"/>
                <a:ext cx="235458" cy="235458"/>
              </a:xfrm>
              <a:custGeom>
                <a:avLst/>
                <a:gdLst>
                  <a:gd name="connsiteX0" fmla="*/ 393 w 235458"/>
                  <a:gd name="connsiteY0" fmla="*/ 177 h 235458"/>
                  <a:gd name="connsiteX1" fmla="*/ 235851 w 235458"/>
                  <a:gd name="connsiteY1" fmla="*/ 177 h 235458"/>
                  <a:gd name="connsiteX2" fmla="*/ 235851 w 235458"/>
                  <a:gd name="connsiteY2" fmla="*/ 235635 h 235458"/>
                  <a:gd name="connsiteX3" fmla="*/ 393 w 235458"/>
                  <a:gd name="connsiteY3" fmla="*/ 23563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177"/>
                    </a:moveTo>
                    <a:lnTo>
                      <a:pt x="235851" y="177"/>
                    </a:lnTo>
                    <a:lnTo>
                      <a:pt x="235851" y="235635"/>
                    </a:lnTo>
                    <a:lnTo>
                      <a:pt x="393" y="23563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9" name="Полилиния: фигура 88">
                <a:extLst>
                  <a:ext uri="{FF2B5EF4-FFF2-40B4-BE49-F238E27FC236}">
                    <a16:creationId xmlns:a16="http://schemas.microsoft.com/office/drawing/2014/main" id="{F6455B8C-D2E2-FF91-132F-F533905A72FB}"/>
                  </a:ext>
                </a:extLst>
              </p:cNvPr>
              <p:cNvSpPr/>
              <p:nvPr/>
            </p:nvSpPr>
            <p:spPr bwMode="auto">
              <a:xfrm>
                <a:off x="17903080" y="6084562"/>
                <a:ext cx="235458" cy="235458"/>
              </a:xfrm>
              <a:custGeom>
                <a:avLst/>
                <a:gdLst>
                  <a:gd name="connsiteX0" fmla="*/ 417 w 235458"/>
                  <a:gd name="connsiteY0" fmla="*/ 177 h 235458"/>
                  <a:gd name="connsiteX1" fmla="*/ 235875 w 235458"/>
                  <a:gd name="connsiteY1" fmla="*/ 177 h 235458"/>
                  <a:gd name="connsiteX2" fmla="*/ 235875 w 235458"/>
                  <a:gd name="connsiteY2" fmla="*/ 235635 h 235458"/>
                  <a:gd name="connsiteX3" fmla="*/ 417 w 235458"/>
                  <a:gd name="connsiteY3" fmla="*/ 23563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177"/>
                    </a:moveTo>
                    <a:lnTo>
                      <a:pt x="235875" y="177"/>
                    </a:lnTo>
                    <a:lnTo>
                      <a:pt x="235875" y="235635"/>
                    </a:lnTo>
                    <a:lnTo>
                      <a:pt x="417" y="23563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0" name="Полилиния: фигура 89">
                <a:extLst>
                  <a:ext uri="{FF2B5EF4-FFF2-40B4-BE49-F238E27FC236}">
                    <a16:creationId xmlns:a16="http://schemas.microsoft.com/office/drawing/2014/main" id="{362D7AC6-5979-6E06-8449-6EE604AAF123}"/>
                  </a:ext>
                </a:extLst>
              </p:cNvPr>
              <p:cNvSpPr/>
              <p:nvPr/>
            </p:nvSpPr>
            <p:spPr bwMode="auto">
              <a:xfrm>
                <a:off x="18131680" y="6084562"/>
                <a:ext cx="235458" cy="235458"/>
              </a:xfrm>
              <a:custGeom>
                <a:avLst/>
                <a:gdLst>
                  <a:gd name="connsiteX0" fmla="*/ 441 w 235458"/>
                  <a:gd name="connsiteY0" fmla="*/ 177 h 235458"/>
                  <a:gd name="connsiteX1" fmla="*/ 235899 w 235458"/>
                  <a:gd name="connsiteY1" fmla="*/ 177 h 235458"/>
                  <a:gd name="connsiteX2" fmla="*/ 235899 w 235458"/>
                  <a:gd name="connsiteY2" fmla="*/ 235635 h 235458"/>
                  <a:gd name="connsiteX3" fmla="*/ 441 w 235458"/>
                  <a:gd name="connsiteY3" fmla="*/ 23563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177"/>
                    </a:moveTo>
                    <a:lnTo>
                      <a:pt x="235899" y="177"/>
                    </a:lnTo>
                    <a:lnTo>
                      <a:pt x="235899" y="235635"/>
                    </a:lnTo>
                    <a:lnTo>
                      <a:pt x="441" y="23563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1" name="Полилиния: фигура 90">
                <a:extLst>
                  <a:ext uri="{FF2B5EF4-FFF2-40B4-BE49-F238E27FC236}">
                    <a16:creationId xmlns:a16="http://schemas.microsoft.com/office/drawing/2014/main" id="{BA7BF40C-CFE0-49E1-9CD9-F6F229411CF1}"/>
                  </a:ext>
                </a:extLst>
              </p:cNvPr>
              <p:cNvSpPr/>
              <p:nvPr/>
            </p:nvSpPr>
            <p:spPr bwMode="auto">
              <a:xfrm>
                <a:off x="16302880" y="6313162"/>
                <a:ext cx="235458" cy="235458"/>
              </a:xfrm>
              <a:custGeom>
                <a:avLst/>
                <a:gdLst>
                  <a:gd name="connsiteX0" fmla="*/ 249 w 235458"/>
                  <a:gd name="connsiteY0" fmla="*/ 201 h 235458"/>
                  <a:gd name="connsiteX1" fmla="*/ 235707 w 235458"/>
                  <a:gd name="connsiteY1" fmla="*/ 201 h 235458"/>
                  <a:gd name="connsiteX2" fmla="*/ 235707 w 235458"/>
                  <a:gd name="connsiteY2" fmla="*/ 235659 h 235458"/>
                  <a:gd name="connsiteX3" fmla="*/ 249 w 235458"/>
                  <a:gd name="connsiteY3" fmla="*/ 23565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201"/>
                    </a:moveTo>
                    <a:lnTo>
                      <a:pt x="235707" y="201"/>
                    </a:lnTo>
                    <a:lnTo>
                      <a:pt x="235707" y="235659"/>
                    </a:lnTo>
                    <a:lnTo>
                      <a:pt x="249" y="23565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:a16="http://schemas.microsoft.com/office/drawing/2014/main" id="{5070F92A-2A93-FF38-526B-457428A28E82}"/>
                  </a:ext>
                </a:extLst>
              </p:cNvPr>
              <p:cNvSpPr/>
              <p:nvPr/>
            </p:nvSpPr>
            <p:spPr bwMode="auto">
              <a:xfrm>
                <a:off x="16760080" y="6313162"/>
                <a:ext cx="235458" cy="235458"/>
              </a:xfrm>
              <a:custGeom>
                <a:avLst/>
                <a:gdLst>
                  <a:gd name="connsiteX0" fmla="*/ 297 w 235458"/>
                  <a:gd name="connsiteY0" fmla="*/ 201 h 235458"/>
                  <a:gd name="connsiteX1" fmla="*/ 235755 w 235458"/>
                  <a:gd name="connsiteY1" fmla="*/ 201 h 235458"/>
                  <a:gd name="connsiteX2" fmla="*/ 235755 w 235458"/>
                  <a:gd name="connsiteY2" fmla="*/ 235659 h 235458"/>
                  <a:gd name="connsiteX3" fmla="*/ 297 w 235458"/>
                  <a:gd name="connsiteY3" fmla="*/ 23565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201"/>
                    </a:moveTo>
                    <a:lnTo>
                      <a:pt x="235755" y="201"/>
                    </a:lnTo>
                    <a:lnTo>
                      <a:pt x="235755" y="235659"/>
                    </a:lnTo>
                    <a:lnTo>
                      <a:pt x="297" y="23565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3" name="Полилиния: фигура 92">
                <a:extLst>
                  <a:ext uri="{FF2B5EF4-FFF2-40B4-BE49-F238E27FC236}">
                    <a16:creationId xmlns:a16="http://schemas.microsoft.com/office/drawing/2014/main" id="{1155D404-300F-BAD9-F97E-422E2134C339}"/>
                  </a:ext>
                </a:extLst>
              </p:cNvPr>
              <p:cNvSpPr/>
              <p:nvPr/>
            </p:nvSpPr>
            <p:spPr bwMode="auto">
              <a:xfrm>
                <a:off x="17217280" y="6313162"/>
                <a:ext cx="235458" cy="235458"/>
              </a:xfrm>
              <a:custGeom>
                <a:avLst/>
                <a:gdLst>
                  <a:gd name="connsiteX0" fmla="*/ 345 w 235458"/>
                  <a:gd name="connsiteY0" fmla="*/ 201 h 235458"/>
                  <a:gd name="connsiteX1" fmla="*/ 235803 w 235458"/>
                  <a:gd name="connsiteY1" fmla="*/ 201 h 235458"/>
                  <a:gd name="connsiteX2" fmla="*/ 235803 w 235458"/>
                  <a:gd name="connsiteY2" fmla="*/ 235659 h 235458"/>
                  <a:gd name="connsiteX3" fmla="*/ 345 w 235458"/>
                  <a:gd name="connsiteY3" fmla="*/ 23565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201"/>
                    </a:moveTo>
                    <a:lnTo>
                      <a:pt x="235803" y="201"/>
                    </a:lnTo>
                    <a:lnTo>
                      <a:pt x="235803" y="235659"/>
                    </a:lnTo>
                    <a:lnTo>
                      <a:pt x="345" y="23565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4" name="Полилиния: фигура 93">
                <a:extLst>
                  <a:ext uri="{FF2B5EF4-FFF2-40B4-BE49-F238E27FC236}">
                    <a16:creationId xmlns:a16="http://schemas.microsoft.com/office/drawing/2014/main" id="{BABCF90B-17B4-0EA8-CF0D-D9F944E50C65}"/>
                  </a:ext>
                </a:extLst>
              </p:cNvPr>
              <p:cNvSpPr/>
              <p:nvPr/>
            </p:nvSpPr>
            <p:spPr bwMode="auto">
              <a:xfrm>
                <a:off x="17674480" y="6313162"/>
                <a:ext cx="235458" cy="235458"/>
              </a:xfrm>
              <a:custGeom>
                <a:avLst/>
                <a:gdLst>
                  <a:gd name="connsiteX0" fmla="*/ 393 w 235458"/>
                  <a:gd name="connsiteY0" fmla="*/ 201 h 235458"/>
                  <a:gd name="connsiteX1" fmla="*/ 235851 w 235458"/>
                  <a:gd name="connsiteY1" fmla="*/ 201 h 235458"/>
                  <a:gd name="connsiteX2" fmla="*/ 235851 w 235458"/>
                  <a:gd name="connsiteY2" fmla="*/ 235659 h 235458"/>
                  <a:gd name="connsiteX3" fmla="*/ 393 w 235458"/>
                  <a:gd name="connsiteY3" fmla="*/ 23565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201"/>
                    </a:moveTo>
                    <a:lnTo>
                      <a:pt x="235851" y="201"/>
                    </a:lnTo>
                    <a:lnTo>
                      <a:pt x="235851" y="235659"/>
                    </a:lnTo>
                    <a:lnTo>
                      <a:pt x="393" y="23565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5" name="Полилиния: фигура 94">
                <a:extLst>
                  <a:ext uri="{FF2B5EF4-FFF2-40B4-BE49-F238E27FC236}">
                    <a16:creationId xmlns:a16="http://schemas.microsoft.com/office/drawing/2014/main" id="{2D9655D4-3D61-79A5-F71C-64C28D929176}"/>
                  </a:ext>
                </a:extLst>
              </p:cNvPr>
              <p:cNvSpPr/>
              <p:nvPr/>
            </p:nvSpPr>
            <p:spPr bwMode="auto">
              <a:xfrm>
                <a:off x="18131680" y="6313162"/>
                <a:ext cx="235458" cy="235458"/>
              </a:xfrm>
              <a:custGeom>
                <a:avLst/>
                <a:gdLst>
                  <a:gd name="connsiteX0" fmla="*/ 441 w 235458"/>
                  <a:gd name="connsiteY0" fmla="*/ 201 h 235458"/>
                  <a:gd name="connsiteX1" fmla="*/ 235899 w 235458"/>
                  <a:gd name="connsiteY1" fmla="*/ 201 h 235458"/>
                  <a:gd name="connsiteX2" fmla="*/ 235899 w 235458"/>
                  <a:gd name="connsiteY2" fmla="*/ 235659 h 235458"/>
                  <a:gd name="connsiteX3" fmla="*/ 441 w 235458"/>
                  <a:gd name="connsiteY3" fmla="*/ 23565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201"/>
                    </a:moveTo>
                    <a:lnTo>
                      <a:pt x="235899" y="201"/>
                    </a:lnTo>
                    <a:lnTo>
                      <a:pt x="235899" y="235659"/>
                    </a:lnTo>
                    <a:lnTo>
                      <a:pt x="441" y="23565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6" name="Полилиния: фигура 95">
                <a:extLst>
                  <a:ext uri="{FF2B5EF4-FFF2-40B4-BE49-F238E27FC236}">
                    <a16:creationId xmlns:a16="http://schemas.microsoft.com/office/drawing/2014/main" id="{09DDC478-7D5B-2168-1AEB-77F51B4C8FDC}"/>
                  </a:ext>
                </a:extLst>
              </p:cNvPr>
              <p:cNvSpPr/>
              <p:nvPr/>
            </p:nvSpPr>
            <p:spPr bwMode="auto">
              <a:xfrm>
                <a:off x="16302880" y="6541762"/>
                <a:ext cx="235458" cy="235458"/>
              </a:xfrm>
              <a:custGeom>
                <a:avLst/>
                <a:gdLst>
                  <a:gd name="connsiteX0" fmla="*/ 249 w 235458"/>
                  <a:gd name="connsiteY0" fmla="*/ 225 h 235458"/>
                  <a:gd name="connsiteX1" fmla="*/ 235707 w 235458"/>
                  <a:gd name="connsiteY1" fmla="*/ 225 h 235458"/>
                  <a:gd name="connsiteX2" fmla="*/ 235707 w 235458"/>
                  <a:gd name="connsiteY2" fmla="*/ 235683 h 235458"/>
                  <a:gd name="connsiteX3" fmla="*/ 249 w 235458"/>
                  <a:gd name="connsiteY3" fmla="*/ 23568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225"/>
                    </a:moveTo>
                    <a:lnTo>
                      <a:pt x="235707" y="225"/>
                    </a:lnTo>
                    <a:lnTo>
                      <a:pt x="235707" y="235683"/>
                    </a:lnTo>
                    <a:lnTo>
                      <a:pt x="249" y="23568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7" name="Полилиния: фигура 96">
                <a:extLst>
                  <a:ext uri="{FF2B5EF4-FFF2-40B4-BE49-F238E27FC236}">
                    <a16:creationId xmlns:a16="http://schemas.microsoft.com/office/drawing/2014/main" id="{10ECD67B-355F-8476-4881-802F76FF09D5}"/>
                  </a:ext>
                </a:extLst>
              </p:cNvPr>
              <p:cNvSpPr/>
              <p:nvPr/>
            </p:nvSpPr>
            <p:spPr bwMode="auto">
              <a:xfrm>
                <a:off x="16760080" y="6541762"/>
                <a:ext cx="235458" cy="235458"/>
              </a:xfrm>
              <a:custGeom>
                <a:avLst/>
                <a:gdLst>
                  <a:gd name="connsiteX0" fmla="*/ 297 w 235458"/>
                  <a:gd name="connsiteY0" fmla="*/ 225 h 235458"/>
                  <a:gd name="connsiteX1" fmla="*/ 235755 w 235458"/>
                  <a:gd name="connsiteY1" fmla="*/ 225 h 235458"/>
                  <a:gd name="connsiteX2" fmla="*/ 235755 w 235458"/>
                  <a:gd name="connsiteY2" fmla="*/ 235683 h 235458"/>
                  <a:gd name="connsiteX3" fmla="*/ 297 w 235458"/>
                  <a:gd name="connsiteY3" fmla="*/ 23568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225"/>
                    </a:moveTo>
                    <a:lnTo>
                      <a:pt x="235755" y="225"/>
                    </a:lnTo>
                    <a:lnTo>
                      <a:pt x="235755" y="235683"/>
                    </a:lnTo>
                    <a:lnTo>
                      <a:pt x="297" y="23568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8" name="Полилиния: фигура 97">
                <a:extLst>
                  <a:ext uri="{FF2B5EF4-FFF2-40B4-BE49-F238E27FC236}">
                    <a16:creationId xmlns:a16="http://schemas.microsoft.com/office/drawing/2014/main" id="{71202301-0FCD-4CCD-57D6-C6E7868495FB}"/>
                  </a:ext>
                </a:extLst>
              </p:cNvPr>
              <p:cNvSpPr/>
              <p:nvPr/>
            </p:nvSpPr>
            <p:spPr bwMode="auto">
              <a:xfrm>
                <a:off x="16988680" y="6541762"/>
                <a:ext cx="235458" cy="235458"/>
              </a:xfrm>
              <a:custGeom>
                <a:avLst/>
                <a:gdLst>
                  <a:gd name="connsiteX0" fmla="*/ 321 w 235458"/>
                  <a:gd name="connsiteY0" fmla="*/ 225 h 235458"/>
                  <a:gd name="connsiteX1" fmla="*/ 235779 w 235458"/>
                  <a:gd name="connsiteY1" fmla="*/ 225 h 235458"/>
                  <a:gd name="connsiteX2" fmla="*/ 235779 w 235458"/>
                  <a:gd name="connsiteY2" fmla="*/ 235683 h 235458"/>
                  <a:gd name="connsiteX3" fmla="*/ 321 w 235458"/>
                  <a:gd name="connsiteY3" fmla="*/ 23568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21" y="225"/>
                    </a:moveTo>
                    <a:lnTo>
                      <a:pt x="235779" y="225"/>
                    </a:lnTo>
                    <a:lnTo>
                      <a:pt x="235779" y="235683"/>
                    </a:lnTo>
                    <a:lnTo>
                      <a:pt x="321" y="23568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9" name="Полилиния: фигура 98">
                <a:extLst>
                  <a:ext uri="{FF2B5EF4-FFF2-40B4-BE49-F238E27FC236}">
                    <a16:creationId xmlns:a16="http://schemas.microsoft.com/office/drawing/2014/main" id="{16573AE3-73B1-37AC-8380-F1F514EDB2AA}"/>
                  </a:ext>
                </a:extLst>
              </p:cNvPr>
              <p:cNvSpPr/>
              <p:nvPr/>
            </p:nvSpPr>
            <p:spPr bwMode="auto">
              <a:xfrm>
                <a:off x="17903080" y="6541762"/>
                <a:ext cx="235458" cy="235458"/>
              </a:xfrm>
              <a:custGeom>
                <a:avLst/>
                <a:gdLst>
                  <a:gd name="connsiteX0" fmla="*/ 417 w 235458"/>
                  <a:gd name="connsiteY0" fmla="*/ 225 h 235458"/>
                  <a:gd name="connsiteX1" fmla="*/ 235875 w 235458"/>
                  <a:gd name="connsiteY1" fmla="*/ 225 h 235458"/>
                  <a:gd name="connsiteX2" fmla="*/ 235875 w 235458"/>
                  <a:gd name="connsiteY2" fmla="*/ 235683 h 235458"/>
                  <a:gd name="connsiteX3" fmla="*/ 417 w 235458"/>
                  <a:gd name="connsiteY3" fmla="*/ 23568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225"/>
                    </a:moveTo>
                    <a:lnTo>
                      <a:pt x="235875" y="225"/>
                    </a:lnTo>
                    <a:lnTo>
                      <a:pt x="235875" y="235683"/>
                    </a:lnTo>
                    <a:lnTo>
                      <a:pt x="417" y="23568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0" name="Полилиния: фигура 99">
                <a:extLst>
                  <a:ext uri="{FF2B5EF4-FFF2-40B4-BE49-F238E27FC236}">
                    <a16:creationId xmlns:a16="http://schemas.microsoft.com/office/drawing/2014/main" id="{9DC62D63-02BA-2716-EB01-56EE30FF9E0E}"/>
                  </a:ext>
                </a:extLst>
              </p:cNvPr>
              <p:cNvSpPr/>
              <p:nvPr/>
            </p:nvSpPr>
            <p:spPr bwMode="auto">
              <a:xfrm>
                <a:off x="18131680" y="6541762"/>
                <a:ext cx="235458" cy="235458"/>
              </a:xfrm>
              <a:custGeom>
                <a:avLst/>
                <a:gdLst>
                  <a:gd name="connsiteX0" fmla="*/ 441 w 235458"/>
                  <a:gd name="connsiteY0" fmla="*/ 225 h 235458"/>
                  <a:gd name="connsiteX1" fmla="*/ 235899 w 235458"/>
                  <a:gd name="connsiteY1" fmla="*/ 225 h 235458"/>
                  <a:gd name="connsiteX2" fmla="*/ 235899 w 235458"/>
                  <a:gd name="connsiteY2" fmla="*/ 235683 h 235458"/>
                  <a:gd name="connsiteX3" fmla="*/ 441 w 235458"/>
                  <a:gd name="connsiteY3" fmla="*/ 23568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225"/>
                    </a:moveTo>
                    <a:lnTo>
                      <a:pt x="235899" y="225"/>
                    </a:lnTo>
                    <a:lnTo>
                      <a:pt x="235899" y="235683"/>
                    </a:lnTo>
                    <a:lnTo>
                      <a:pt x="441" y="23568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1" name="Полилиния: фигура 100">
                <a:extLst>
                  <a:ext uri="{FF2B5EF4-FFF2-40B4-BE49-F238E27FC236}">
                    <a16:creationId xmlns:a16="http://schemas.microsoft.com/office/drawing/2014/main" id="{959B736A-6C6F-873F-5345-5DEB9C741069}"/>
                  </a:ext>
                </a:extLst>
              </p:cNvPr>
              <p:cNvSpPr/>
              <p:nvPr/>
            </p:nvSpPr>
            <p:spPr bwMode="auto">
              <a:xfrm>
                <a:off x="14474080" y="6770362"/>
                <a:ext cx="235458" cy="235458"/>
              </a:xfrm>
              <a:custGeom>
                <a:avLst/>
                <a:gdLst>
                  <a:gd name="connsiteX0" fmla="*/ 57 w 235458"/>
                  <a:gd name="connsiteY0" fmla="*/ 249 h 235458"/>
                  <a:gd name="connsiteX1" fmla="*/ 235515 w 235458"/>
                  <a:gd name="connsiteY1" fmla="*/ 249 h 235458"/>
                  <a:gd name="connsiteX2" fmla="*/ 235515 w 235458"/>
                  <a:gd name="connsiteY2" fmla="*/ 235707 h 235458"/>
                  <a:gd name="connsiteX3" fmla="*/ 57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7" y="249"/>
                    </a:moveTo>
                    <a:lnTo>
                      <a:pt x="235515" y="249"/>
                    </a:lnTo>
                    <a:lnTo>
                      <a:pt x="235515" y="235707"/>
                    </a:lnTo>
                    <a:lnTo>
                      <a:pt x="57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2" name="Полилиния: фигура 101">
                <a:extLst>
                  <a:ext uri="{FF2B5EF4-FFF2-40B4-BE49-F238E27FC236}">
                    <a16:creationId xmlns:a16="http://schemas.microsoft.com/office/drawing/2014/main" id="{CBE874D8-833B-A812-CEFA-845B06F58CCD}"/>
                  </a:ext>
                </a:extLst>
              </p:cNvPr>
              <p:cNvSpPr/>
              <p:nvPr/>
            </p:nvSpPr>
            <p:spPr bwMode="auto">
              <a:xfrm>
                <a:off x="14931280" y="6770362"/>
                <a:ext cx="235458" cy="235458"/>
              </a:xfrm>
              <a:custGeom>
                <a:avLst/>
                <a:gdLst>
                  <a:gd name="connsiteX0" fmla="*/ 105 w 235458"/>
                  <a:gd name="connsiteY0" fmla="*/ 249 h 235458"/>
                  <a:gd name="connsiteX1" fmla="*/ 235563 w 235458"/>
                  <a:gd name="connsiteY1" fmla="*/ 249 h 235458"/>
                  <a:gd name="connsiteX2" fmla="*/ 235563 w 235458"/>
                  <a:gd name="connsiteY2" fmla="*/ 235707 h 235458"/>
                  <a:gd name="connsiteX3" fmla="*/ 105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05" y="249"/>
                    </a:moveTo>
                    <a:lnTo>
                      <a:pt x="235563" y="249"/>
                    </a:lnTo>
                    <a:lnTo>
                      <a:pt x="235563" y="235707"/>
                    </a:lnTo>
                    <a:lnTo>
                      <a:pt x="105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3" name="Полилиния: фигура 102">
                <a:extLst>
                  <a:ext uri="{FF2B5EF4-FFF2-40B4-BE49-F238E27FC236}">
                    <a16:creationId xmlns:a16="http://schemas.microsoft.com/office/drawing/2014/main" id="{A080C51B-AFF0-B6C7-1B5E-0162FB1273FB}"/>
                  </a:ext>
                </a:extLst>
              </p:cNvPr>
              <p:cNvSpPr/>
              <p:nvPr/>
            </p:nvSpPr>
            <p:spPr bwMode="auto">
              <a:xfrm>
                <a:off x="15159880" y="6770362"/>
                <a:ext cx="235458" cy="235458"/>
              </a:xfrm>
              <a:custGeom>
                <a:avLst/>
                <a:gdLst>
                  <a:gd name="connsiteX0" fmla="*/ 129 w 235458"/>
                  <a:gd name="connsiteY0" fmla="*/ 249 h 235458"/>
                  <a:gd name="connsiteX1" fmla="*/ 235587 w 235458"/>
                  <a:gd name="connsiteY1" fmla="*/ 249 h 235458"/>
                  <a:gd name="connsiteX2" fmla="*/ 235587 w 235458"/>
                  <a:gd name="connsiteY2" fmla="*/ 235707 h 235458"/>
                  <a:gd name="connsiteX3" fmla="*/ 129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29" y="249"/>
                    </a:moveTo>
                    <a:lnTo>
                      <a:pt x="235587" y="249"/>
                    </a:lnTo>
                    <a:lnTo>
                      <a:pt x="235587" y="235707"/>
                    </a:lnTo>
                    <a:lnTo>
                      <a:pt x="129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4" name="Полилиния: фигура 103">
                <a:extLst>
                  <a:ext uri="{FF2B5EF4-FFF2-40B4-BE49-F238E27FC236}">
                    <a16:creationId xmlns:a16="http://schemas.microsoft.com/office/drawing/2014/main" id="{E79FF006-DD49-A193-1438-5991F4767383}"/>
                  </a:ext>
                </a:extLst>
              </p:cNvPr>
              <p:cNvSpPr/>
              <p:nvPr/>
            </p:nvSpPr>
            <p:spPr bwMode="auto">
              <a:xfrm>
                <a:off x="15388480" y="6770362"/>
                <a:ext cx="235458" cy="235458"/>
              </a:xfrm>
              <a:custGeom>
                <a:avLst/>
                <a:gdLst>
                  <a:gd name="connsiteX0" fmla="*/ 153 w 235458"/>
                  <a:gd name="connsiteY0" fmla="*/ 249 h 235458"/>
                  <a:gd name="connsiteX1" fmla="*/ 235611 w 235458"/>
                  <a:gd name="connsiteY1" fmla="*/ 249 h 235458"/>
                  <a:gd name="connsiteX2" fmla="*/ 235611 w 235458"/>
                  <a:gd name="connsiteY2" fmla="*/ 235707 h 235458"/>
                  <a:gd name="connsiteX3" fmla="*/ 153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53" y="249"/>
                    </a:moveTo>
                    <a:lnTo>
                      <a:pt x="235611" y="249"/>
                    </a:lnTo>
                    <a:lnTo>
                      <a:pt x="235611" y="235707"/>
                    </a:lnTo>
                    <a:lnTo>
                      <a:pt x="153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5" name="Полилиния: фигура 104">
                <a:extLst>
                  <a:ext uri="{FF2B5EF4-FFF2-40B4-BE49-F238E27FC236}">
                    <a16:creationId xmlns:a16="http://schemas.microsoft.com/office/drawing/2014/main" id="{8DEB9309-C164-DA68-81EB-3FB8507493D0}"/>
                  </a:ext>
                </a:extLst>
              </p:cNvPr>
              <p:cNvSpPr/>
              <p:nvPr/>
            </p:nvSpPr>
            <p:spPr bwMode="auto">
              <a:xfrm>
                <a:off x="15617080" y="6770362"/>
                <a:ext cx="235458" cy="235458"/>
              </a:xfrm>
              <a:custGeom>
                <a:avLst/>
                <a:gdLst>
                  <a:gd name="connsiteX0" fmla="*/ 177 w 235458"/>
                  <a:gd name="connsiteY0" fmla="*/ 249 h 235458"/>
                  <a:gd name="connsiteX1" fmla="*/ 235635 w 235458"/>
                  <a:gd name="connsiteY1" fmla="*/ 249 h 235458"/>
                  <a:gd name="connsiteX2" fmla="*/ 235635 w 235458"/>
                  <a:gd name="connsiteY2" fmla="*/ 235707 h 235458"/>
                  <a:gd name="connsiteX3" fmla="*/ 177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77" y="249"/>
                    </a:moveTo>
                    <a:lnTo>
                      <a:pt x="235635" y="249"/>
                    </a:lnTo>
                    <a:lnTo>
                      <a:pt x="235635" y="235707"/>
                    </a:lnTo>
                    <a:lnTo>
                      <a:pt x="177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6" name="Полилиния: фигура 105">
                <a:extLst>
                  <a:ext uri="{FF2B5EF4-FFF2-40B4-BE49-F238E27FC236}">
                    <a16:creationId xmlns:a16="http://schemas.microsoft.com/office/drawing/2014/main" id="{0E74144A-BFBC-B61D-D83F-BED5ABDD7E31}"/>
                  </a:ext>
                </a:extLst>
              </p:cNvPr>
              <p:cNvSpPr/>
              <p:nvPr/>
            </p:nvSpPr>
            <p:spPr bwMode="auto">
              <a:xfrm>
                <a:off x="15845680" y="6770362"/>
                <a:ext cx="235458" cy="235458"/>
              </a:xfrm>
              <a:custGeom>
                <a:avLst/>
                <a:gdLst>
                  <a:gd name="connsiteX0" fmla="*/ 201 w 235458"/>
                  <a:gd name="connsiteY0" fmla="*/ 249 h 235458"/>
                  <a:gd name="connsiteX1" fmla="*/ 235659 w 235458"/>
                  <a:gd name="connsiteY1" fmla="*/ 249 h 235458"/>
                  <a:gd name="connsiteX2" fmla="*/ 235659 w 235458"/>
                  <a:gd name="connsiteY2" fmla="*/ 235707 h 235458"/>
                  <a:gd name="connsiteX3" fmla="*/ 201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01" y="249"/>
                    </a:moveTo>
                    <a:lnTo>
                      <a:pt x="235659" y="249"/>
                    </a:lnTo>
                    <a:lnTo>
                      <a:pt x="235659" y="235707"/>
                    </a:lnTo>
                    <a:lnTo>
                      <a:pt x="201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309E5C42-E9EE-7037-10B4-BEDCDE0CDEF3}"/>
                  </a:ext>
                </a:extLst>
              </p:cNvPr>
              <p:cNvSpPr/>
              <p:nvPr/>
            </p:nvSpPr>
            <p:spPr bwMode="auto">
              <a:xfrm>
                <a:off x="16760080" y="6770362"/>
                <a:ext cx="235458" cy="235458"/>
              </a:xfrm>
              <a:custGeom>
                <a:avLst/>
                <a:gdLst>
                  <a:gd name="connsiteX0" fmla="*/ 297 w 235458"/>
                  <a:gd name="connsiteY0" fmla="*/ 249 h 235458"/>
                  <a:gd name="connsiteX1" fmla="*/ 235755 w 235458"/>
                  <a:gd name="connsiteY1" fmla="*/ 249 h 235458"/>
                  <a:gd name="connsiteX2" fmla="*/ 235755 w 235458"/>
                  <a:gd name="connsiteY2" fmla="*/ 235707 h 235458"/>
                  <a:gd name="connsiteX3" fmla="*/ 297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249"/>
                    </a:moveTo>
                    <a:lnTo>
                      <a:pt x="235755" y="249"/>
                    </a:lnTo>
                    <a:lnTo>
                      <a:pt x="235755" y="235707"/>
                    </a:lnTo>
                    <a:lnTo>
                      <a:pt x="297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83735425-D059-03DB-5E00-57493F49D493}"/>
                  </a:ext>
                </a:extLst>
              </p:cNvPr>
              <p:cNvSpPr/>
              <p:nvPr/>
            </p:nvSpPr>
            <p:spPr bwMode="auto">
              <a:xfrm>
                <a:off x="17217280" y="6770362"/>
                <a:ext cx="235458" cy="235458"/>
              </a:xfrm>
              <a:custGeom>
                <a:avLst/>
                <a:gdLst>
                  <a:gd name="connsiteX0" fmla="*/ 345 w 235458"/>
                  <a:gd name="connsiteY0" fmla="*/ 249 h 235458"/>
                  <a:gd name="connsiteX1" fmla="*/ 235803 w 235458"/>
                  <a:gd name="connsiteY1" fmla="*/ 249 h 235458"/>
                  <a:gd name="connsiteX2" fmla="*/ 235803 w 235458"/>
                  <a:gd name="connsiteY2" fmla="*/ 235707 h 235458"/>
                  <a:gd name="connsiteX3" fmla="*/ 345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249"/>
                    </a:moveTo>
                    <a:lnTo>
                      <a:pt x="235803" y="249"/>
                    </a:lnTo>
                    <a:lnTo>
                      <a:pt x="235803" y="235707"/>
                    </a:lnTo>
                    <a:lnTo>
                      <a:pt x="345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41D92C69-E5EA-64D9-5078-481ABF154BB1}"/>
                  </a:ext>
                </a:extLst>
              </p:cNvPr>
              <p:cNvSpPr/>
              <p:nvPr/>
            </p:nvSpPr>
            <p:spPr bwMode="auto">
              <a:xfrm>
                <a:off x="17445880" y="6770362"/>
                <a:ext cx="235458" cy="235458"/>
              </a:xfrm>
              <a:custGeom>
                <a:avLst/>
                <a:gdLst>
                  <a:gd name="connsiteX0" fmla="*/ 369 w 235458"/>
                  <a:gd name="connsiteY0" fmla="*/ 249 h 235458"/>
                  <a:gd name="connsiteX1" fmla="*/ 235827 w 235458"/>
                  <a:gd name="connsiteY1" fmla="*/ 249 h 235458"/>
                  <a:gd name="connsiteX2" fmla="*/ 235827 w 235458"/>
                  <a:gd name="connsiteY2" fmla="*/ 235707 h 235458"/>
                  <a:gd name="connsiteX3" fmla="*/ 369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249"/>
                    </a:moveTo>
                    <a:lnTo>
                      <a:pt x="235827" y="249"/>
                    </a:lnTo>
                    <a:lnTo>
                      <a:pt x="235827" y="235707"/>
                    </a:lnTo>
                    <a:lnTo>
                      <a:pt x="369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0" name="Полилиния: фигура 109">
                <a:extLst>
                  <a:ext uri="{FF2B5EF4-FFF2-40B4-BE49-F238E27FC236}">
                    <a16:creationId xmlns:a16="http://schemas.microsoft.com/office/drawing/2014/main" id="{559FBA73-B626-EC4F-83F4-A381F80E9A1C}"/>
                  </a:ext>
                </a:extLst>
              </p:cNvPr>
              <p:cNvSpPr/>
              <p:nvPr/>
            </p:nvSpPr>
            <p:spPr bwMode="auto">
              <a:xfrm>
                <a:off x="17674480" y="6770362"/>
                <a:ext cx="235458" cy="235458"/>
              </a:xfrm>
              <a:custGeom>
                <a:avLst/>
                <a:gdLst>
                  <a:gd name="connsiteX0" fmla="*/ 393 w 235458"/>
                  <a:gd name="connsiteY0" fmla="*/ 249 h 235458"/>
                  <a:gd name="connsiteX1" fmla="*/ 235851 w 235458"/>
                  <a:gd name="connsiteY1" fmla="*/ 249 h 235458"/>
                  <a:gd name="connsiteX2" fmla="*/ 235851 w 235458"/>
                  <a:gd name="connsiteY2" fmla="*/ 235707 h 235458"/>
                  <a:gd name="connsiteX3" fmla="*/ 393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249"/>
                    </a:moveTo>
                    <a:lnTo>
                      <a:pt x="235851" y="249"/>
                    </a:lnTo>
                    <a:lnTo>
                      <a:pt x="235851" y="235707"/>
                    </a:lnTo>
                    <a:lnTo>
                      <a:pt x="393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1" name="Полилиния: фигура 110">
                <a:extLst>
                  <a:ext uri="{FF2B5EF4-FFF2-40B4-BE49-F238E27FC236}">
                    <a16:creationId xmlns:a16="http://schemas.microsoft.com/office/drawing/2014/main" id="{686B2C0E-C819-E89B-0EBA-4D971342BB3D}"/>
                  </a:ext>
                </a:extLst>
              </p:cNvPr>
              <p:cNvSpPr/>
              <p:nvPr/>
            </p:nvSpPr>
            <p:spPr bwMode="auto">
              <a:xfrm>
                <a:off x="18588880" y="6770362"/>
                <a:ext cx="235458" cy="235458"/>
              </a:xfrm>
              <a:custGeom>
                <a:avLst/>
                <a:gdLst>
                  <a:gd name="connsiteX0" fmla="*/ 489 w 235458"/>
                  <a:gd name="connsiteY0" fmla="*/ 249 h 235458"/>
                  <a:gd name="connsiteX1" fmla="*/ 235947 w 235458"/>
                  <a:gd name="connsiteY1" fmla="*/ 249 h 235458"/>
                  <a:gd name="connsiteX2" fmla="*/ 235947 w 235458"/>
                  <a:gd name="connsiteY2" fmla="*/ 235707 h 235458"/>
                  <a:gd name="connsiteX3" fmla="*/ 489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249"/>
                    </a:moveTo>
                    <a:lnTo>
                      <a:pt x="235947" y="249"/>
                    </a:lnTo>
                    <a:lnTo>
                      <a:pt x="235947" y="235707"/>
                    </a:lnTo>
                    <a:lnTo>
                      <a:pt x="489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2" name="Полилиния: фигура 111">
                <a:extLst>
                  <a:ext uri="{FF2B5EF4-FFF2-40B4-BE49-F238E27FC236}">
                    <a16:creationId xmlns:a16="http://schemas.microsoft.com/office/drawing/2014/main" id="{71C3B32B-15BF-7968-D499-9059274D7BEB}"/>
                  </a:ext>
                </a:extLst>
              </p:cNvPr>
              <p:cNvSpPr/>
              <p:nvPr/>
            </p:nvSpPr>
            <p:spPr bwMode="auto">
              <a:xfrm>
                <a:off x="18817480" y="6770362"/>
                <a:ext cx="235458" cy="235458"/>
              </a:xfrm>
              <a:custGeom>
                <a:avLst/>
                <a:gdLst>
                  <a:gd name="connsiteX0" fmla="*/ 513 w 235458"/>
                  <a:gd name="connsiteY0" fmla="*/ 249 h 235458"/>
                  <a:gd name="connsiteX1" fmla="*/ 235971 w 235458"/>
                  <a:gd name="connsiteY1" fmla="*/ 249 h 235458"/>
                  <a:gd name="connsiteX2" fmla="*/ 235971 w 235458"/>
                  <a:gd name="connsiteY2" fmla="*/ 235707 h 235458"/>
                  <a:gd name="connsiteX3" fmla="*/ 513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249"/>
                    </a:moveTo>
                    <a:lnTo>
                      <a:pt x="235971" y="249"/>
                    </a:lnTo>
                    <a:lnTo>
                      <a:pt x="235971" y="235707"/>
                    </a:lnTo>
                    <a:lnTo>
                      <a:pt x="513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3" name="Полилиния: фигура 112">
                <a:extLst>
                  <a:ext uri="{FF2B5EF4-FFF2-40B4-BE49-F238E27FC236}">
                    <a16:creationId xmlns:a16="http://schemas.microsoft.com/office/drawing/2014/main" id="{A5705D47-13A9-6375-5365-453BE5A35D79}"/>
                  </a:ext>
                </a:extLst>
              </p:cNvPr>
              <p:cNvSpPr/>
              <p:nvPr/>
            </p:nvSpPr>
            <p:spPr bwMode="auto">
              <a:xfrm>
                <a:off x="19046080" y="6770362"/>
                <a:ext cx="235458" cy="235458"/>
              </a:xfrm>
              <a:custGeom>
                <a:avLst/>
                <a:gdLst>
                  <a:gd name="connsiteX0" fmla="*/ 537 w 235458"/>
                  <a:gd name="connsiteY0" fmla="*/ 249 h 235458"/>
                  <a:gd name="connsiteX1" fmla="*/ 235995 w 235458"/>
                  <a:gd name="connsiteY1" fmla="*/ 249 h 235458"/>
                  <a:gd name="connsiteX2" fmla="*/ 235995 w 235458"/>
                  <a:gd name="connsiteY2" fmla="*/ 235707 h 235458"/>
                  <a:gd name="connsiteX3" fmla="*/ 537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249"/>
                    </a:moveTo>
                    <a:lnTo>
                      <a:pt x="235995" y="249"/>
                    </a:lnTo>
                    <a:lnTo>
                      <a:pt x="235995" y="235707"/>
                    </a:lnTo>
                    <a:lnTo>
                      <a:pt x="537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4" name="Полилиния: фигура 113">
                <a:extLst>
                  <a:ext uri="{FF2B5EF4-FFF2-40B4-BE49-F238E27FC236}">
                    <a16:creationId xmlns:a16="http://schemas.microsoft.com/office/drawing/2014/main" id="{C08BE71C-0EC3-0D78-3BC5-06A0D6F4568C}"/>
                  </a:ext>
                </a:extLst>
              </p:cNvPr>
              <p:cNvSpPr/>
              <p:nvPr/>
            </p:nvSpPr>
            <p:spPr bwMode="auto">
              <a:xfrm>
                <a:off x="19274680" y="6770362"/>
                <a:ext cx="235458" cy="235458"/>
              </a:xfrm>
              <a:custGeom>
                <a:avLst/>
                <a:gdLst>
                  <a:gd name="connsiteX0" fmla="*/ 561 w 235458"/>
                  <a:gd name="connsiteY0" fmla="*/ 249 h 235458"/>
                  <a:gd name="connsiteX1" fmla="*/ 236019 w 235458"/>
                  <a:gd name="connsiteY1" fmla="*/ 249 h 235458"/>
                  <a:gd name="connsiteX2" fmla="*/ 236019 w 235458"/>
                  <a:gd name="connsiteY2" fmla="*/ 235707 h 235458"/>
                  <a:gd name="connsiteX3" fmla="*/ 561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249"/>
                    </a:moveTo>
                    <a:lnTo>
                      <a:pt x="236019" y="249"/>
                    </a:lnTo>
                    <a:lnTo>
                      <a:pt x="236019" y="235707"/>
                    </a:lnTo>
                    <a:lnTo>
                      <a:pt x="561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5" name="Полилиния: фигура 114">
                <a:extLst>
                  <a:ext uri="{FF2B5EF4-FFF2-40B4-BE49-F238E27FC236}">
                    <a16:creationId xmlns:a16="http://schemas.microsoft.com/office/drawing/2014/main" id="{7684E7BF-B866-01B8-6A6B-A960CB0B7BF9}"/>
                  </a:ext>
                </a:extLst>
              </p:cNvPr>
              <p:cNvSpPr/>
              <p:nvPr/>
            </p:nvSpPr>
            <p:spPr bwMode="auto">
              <a:xfrm>
                <a:off x="19503280" y="6770362"/>
                <a:ext cx="235458" cy="235458"/>
              </a:xfrm>
              <a:custGeom>
                <a:avLst/>
                <a:gdLst>
                  <a:gd name="connsiteX0" fmla="*/ 585 w 235458"/>
                  <a:gd name="connsiteY0" fmla="*/ 249 h 235458"/>
                  <a:gd name="connsiteX1" fmla="*/ 236043 w 235458"/>
                  <a:gd name="connsiteY1" fmla="*/ 249 h 235458"/>
                  <a:gd name="connsiteX2" fmla="*/ 236043 w 235458"/>
                  <a:gd name="connsiteY2" fmla="*/ 235707 h 235458"/>
                  <a:gd name="connsiteX3" fmla="*/ 585 w 235458"/>
                  <a:gd name="connsiteY3" fmla="*/ 23570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85" y="249"/>
                    </a:moveTo>
                    <a:lnTo>
                      <a:pt x="236043" y="249"/>
                    </a:lnTo>
                    <a:lnTo>
                      <a:pt x="236043" y="235707"/>
                    </a:lnTo>
                    <a:lnTo>
                      <a:pt x="585" y="23570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6" name="Полилиния: фигура 115">
                <a:extLst>
                  <a:ext uri="{FF2B5EF4-FFF2-40B4-BE49-F238E27FC236}">
                    <a16:creationId xmlns:a16="http://schemas.microsoft.com/office/drawing/2014/main" id="{ADEBB8CC-11D2-4E0C-F87B-4F16EF5D2837}"/>
                  </a:ext>
                </a:extLst>
              </p:cNvPr>
              <p:cNvSpPr/>
              <p:nvPr/>
            </p:nvSpPr>
            <p:spPr bwMode="auto">
              <a:xfrm>
                <a:off x="15159880" y="6998962"/>
                <a:ext cx="235458" cy="235458"/>
              </a:xfrm>
              <a:custGeom>
                <a:avLst/>
                <a:gdLst>
                  <a:gd name="connsiteX0" fmla="*/ 129 w 235458"/>
                  <a:gd name="connsiteY0" fmla="*/ 273 h 235458"/>
                  <a:gd name="connsiteX1" fmla="*/ 235587 w 235458"/>
                  <a:gd name="connsiteY1" fmla="*/ 273 h 235458"/>
                  <a:gd name="connsiteX2" fmla="*/ 235587 w 235458"/>
                  <a:gd name="connsiteY2" fmla="*/ 235731 h 235458"/>
                  <a:gd name="connsiteX3" fmla="*/ 129 w 235458"/>
                  <a:gd name="connsiteY3" fmla="*/ 23573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29" y="273"/>
                    </a:moveTo>
                    <a:lnTo>
                      <a:pt x="235587" y="273"/>
                    </a:lnTo>
                    <a:lnTo>
                      <a:pt x="235587" y="235731"/>
                    </a:lnTo>
                    <a:lnTo>
                      <a:pt x="129" y="23573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7" name="Полилиния: фигура 116">
                <a:extLst>
                  <a:ext uri="{FF2B5EF4-FFF2-40B4-BE49-F238E27FC236}">
                    <a16:creationId xmlns:a16="http://schemas.microsoft.com/office/drawing/2014/main" id="{4509F6C1-2996-975B-05EA-B070960FC077}"/>
                  </a:ext>
                </a:extLst>
              </p:cNvPr>
              <p:cNvSpPr/>
              <p:nvPr/>
            </p:nvSpPr>
            <p:spPr bwMode="auto">
              <a:xfrm>
                <a:off x="15388480" y="6998962"/>
                <a:ext cx="235458" cy="235458"/>
              </a:xfrm>
              <a:custGeom>
                <a:avLst/>
                <a:gdLst>
                  <a:gd name="connsiteX0" fmla="*/ 153 w 235458"/>
                  <a:gd name="connsiteY0" fmla="*/ 273 h 235458"/>
                  <a:gd name="connsiteX1" fmla="*/ 235611 w 235458"/>
                  <a:gd name="connsiteY1" fmla="*/ 273 h 235458"/>
                  <a:gd name="connsiteX2" fmla="*/ 235611 w 235458"/>
                  <a:gd name="connsiteY2" fmla="*/ 235731 h 235458"/>
                  <a:gd name="connsiteX3" fmla="*/ 153 w 235458"/>
                  <a:gd name="connsiteY3" fmla="*/ 23573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53" y="273"/>
                    </a:moveTo>
                    <a:lnTo>
                      <a:pt x="235611" y="273"/>
                    </a:lnTo>
                    <a:lnTo>
                      <a:pt x="235611" y="235731"/>
                    </a:lnTo>
                    <a:lnTo>
                      <a:pt x="153" y="23573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8" name="Полилиния: фигура 117">
                <a:extLst>
                  <a:ext uri="{FF2B5EF4-FFF2-40B4-BE49-F238E27FC236}">
                    <a16:creationId xmlns:a16="http://schemas.microsoft.com/office/drawing/2014/main" id="{98E1BA8F-6FD5-9373-F86A-036A2D63010D}"/>
                  </a:ext>
                </a:extLst>
              </p:cNvPr>
              <p:cNvSpPr/>
              <p:nvPr/>
            </p:nvSpPr>
            <p:spPr bwMode="auto">
              <a:xfrm>
                <a:off x="15617080" y="6998962"/>
                <a:ext cx="235458" cy="235458"/>
              </a:xfrm>
              <a:custGeom>
                <a:avLst/>
                <a:gdLst>
                  <a:gd name="connsiteX0" fmla="*/ 177 w 235458"/>
                  <a:gd name="connsiteY0" fmla="*/ 273 h 235458"/>
                  <a:gd name="connsiteX1" fmla="*/ 235635 w 235458"/>
                  <a:gd name="connsiteY1" fmla="*/ 273 h 235458"/>
                  <a:gd name="connsiteX2" fmla="*/ 235635 w 235458"/>
                  <a:gd name="connsiteY2" fmla="*/ 235731 h 235458"/>
                  <a:gd name="connsiteX3" fmla="*/ 177 w 235458"/>
                  <a:gd name="connsiteY3" fmla="*/ 23573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77" y="273"/>
                    </a:moveTo>
                    <a:lnTo>
                      <a:pt x="235635" y="273"/>
                    </a:lnTo>
                    <a:lnTo>
                      <a:pt x="235635" y="235731"/>
                    </a:lnTo>
                    <a:lnTo>
                      <a:pt x="177" y="23573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19" name="Полилиния: фигура 118">
                <a:extLst>
                  <a:ext uri="{FF2B5EF4-FFF2-40B4-BE49-F238E27FC236}">
                    <a16:creationId xmlns:a16="http://schemas.microsoft.com/office/drawing/2014/main" id="{2C5932AB-C6B2-E4B1-4AAF-C09539BBF72B}"/>
                  </a:ext>
                </a:extLst>
              </p:cNvPr>
              <p:cNvSpPr/>
              <p:nvPr/>
            </p:nvSpPr>
            <p:spPr bwMode="auto">
              <a:xfrm>
                <a:off x="16074280" y="6998962"/>
                <a:ext cx="235458" cy="235458"/>
              </a:xfrm>
              <a:custGeom>
                <a:avLst/>
                <a:gdLst>
                  <a:gd name="connsiteX0" fmla="*/ 225 w 235458"/>
                  <a:gd name="connsiteY0" fmla="*/ 273 h 235458"/>
                  <a:gd name="connsiteX1" fmla="*/ 235683 w 235458"/>
                  <a:gd name="connsiteY1" fmla="*/ 273 h 235458"/>
                  <a:gd name="connsiteX2" fmla="*/ 235683 w 235458"/>
                  <a:gd name="connsiteY2" fmla="*/ 235731 h 235458"/>
                  <a:gd name="connsiteX3" fmla="*/ 225 w 235458"/>
                  <a:gd name="connsiteY3" fmla="*/ 23573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25" y="273"/>
                    </a:moveTo>
                    <a:lnTo>
                      <a:pt x="235683" y="273"/>
                    </a:lnTo>
                    <a:lnTo>
                      <a:pt x="235683" y="235731"/>
                    </a:lnTo>
                    <a:lnTo>
                      <a:pt x="225" y="23573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0" name="Полилиния: фигура 119">
                <a:extLst>
                  <a:ext uri="{FF2B5EF4-FFF2-40B4-BE49-F238E27FC236}">
                    <a16:creationId xmlns:a16="http://schemas.microsoft.com/office/drawing/2014/main" id="{372C2130-36C0-9710-EB65-85DA79CBA4CC}"/>
                  </a:ext>
                </a:extLst>
              </p:cNvPr>
              <p:cNvSpPr/>
              <p:nvPr/>
            </p:nvSpPr>
            <p:spPr bwMode="auto">
              <a:xfrm>
                <a:off x="16302880" y="6998962"/>
                <a:ext cx="235458" cy="235458"/>
              </a:xfrm>
              <a:custGeom>
                <a:avLst/>
                <a:gdLst>
                  <a:gd name="connsiteX0" fmla="*/ 249 w 235458"/>
                  <a:gd name="connsiteY0" fmla="*/ 273 h 235458"/>
                  <a:gd name="connsiteX1" fmla="*/ 235707 w 235458"/>
                  <a:gd name="connsiteY1" fmla="*/ 273 h 235458"/>
                  <a:gd name="connsiteX2" fmla="*/ 235707 w 235458"/>
                  <a:gd name="connsiteY2" fmla="*/ 235731 h 235458"/>
                  <a:gd name="connsiteX3" fmla="*/ 249 w 235458"/>
                  <a:gd name="connsiteY3" fmla="*/ 23573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273"/>
                    </a:moveTo>
                    <a:lnTo>
                      <a:pt x="235707" y="273"/>
                    </a:lnTo>
                    <a:lnTo>
                      <a:pt x="235707" y="235731"/>
                    </a:lnTo>
                    <a:lnTo>
                      <a:pt x="249" y="23573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1" name="Полилиния: фигура 120">
                <a:extLst>
                  <a:ext uri="{FF2B5EF4-FFF2-40B4-BE49-F238E27FC236}">
                    <a16:creationId xmlns:a16="http://schemas.microsoft.com/office/drawing/2014/main" id="{7B95591C-0719-B786-D630-928B5E005EC1}"/>
                  </a:ext>
                </a:extLst>
              </p:cNvPr>
              <p:cNvSpPr/>
              <p:nvPr/>
            </p:nvSpPr>
            <p:spPr bwMode="auto">
              <a:xfrm>
                <a:off x="18131680" y="6998962"/>
                <a:ext cx="235458" cy="235458"/>
              </a:xfrm>
              <a:custGeom>
                <a:avLst/>
                <a:gdLst>
                  <a:gd name="connsiteX0" fmla="*/ 441 w 235458"/>
                  <a:gd name="connsiteY0" fmla="*/ 273 h 235458"/>
                  <a:gd name="connsiteX1" fmla="*/ 235899 w 235458"/>
                  <a:gd name="connsiteY1" fmla="*/ 273 h 235458"/>
                  <a:gd name="connsiteX2" fmla="*/ 235899 w 235458"/>
                  <a:gd name="connsiteY2" fmla="*/ 235731 h 235458"/>
                  <a:gd name="connsiteX3" fmla="*/ 441 w 235458"/>
                  <a:gd name="connsiteY3" fmla="*/ 23573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273"/>
                    </a:moveTo>
                    <a:lnTo>
                      <a:pt x="235899" y="273"/>
                    </a:lnTo>
                    <a:lnTo>
                      <a:pt x="235899" y="235731"/>
                    </a:lnTo>
                    <a:lnTo>
                      <a:pt x="441" y="23573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2" name="Полилиния: фигура 121">
                <a:extLst>
                  <a:ext uri="{FF2B5EF4-FFF2-40B4-BE49-F238E27FC236}">
                    <a16:creationId xmlns:a16="http://schemas.microsoft.com/office/drawing/2014/main" id="{10215A85-7F60-D42E-BFE5-C476C3D0EE96}"/>
                  </a:ext>
                </a:extLst>
              </p:cNvPr>
              <p:cNvSpPr/>
              <p:nvPr/>
            </p:nvSpPr>
            <p:spPr bwMode="auto">
              <a:xfrm>
                <a:off x="19731880" y="6998962"/>
                <a:ext cx="235458" cy="235458"/>
              </a:xfrm>
              <a:custGeom>
                <a:avLst/>
                <a:gdLst>
                  <a:gd name="connsiteX0" fmla="*/ 609 w 235458"/>
                  <a:gd name="connsiteY0" fmla="*/ 273 h 235458"/>
                  <a:gd name="connsiteX1" fmla="*/ 236067 w 235458"/>
                  <a:gd name="connsiteY1" fmla="*/ 273 h 235458"/>
                  <a:gd name="connsiteX2" fmla="*/ 236067 w 235458"/>
                  <a:gd name="connsiteY2" fmla="*/ 235731 h 235458"/>
                  <a:gd name="connsiteX3" fmla="*/ 609 w 235458"/>
                  <a:gd name="connsiteY3" fmla="*/ 23573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273"/>
                    </a:moveTo>
                    <a:lnTo>
                      <a:pt x="236067" y="273"/>
                    </a:lnTo>
                    <a:lnTo>
                      <a:pt x="236067" y="235731"/>
                    </a:lnTo>
                    <a:lnTo>
                      <a:pt x="609" y="23573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3" name="Полилиния: фигура 122">
                <a:extLst>
                  <a:ext uri="{FF2B5EF4-FFF2-40B4-BE49-F238E27FC236}">
                    <a16:creationId xmlns:a16="http://schemas.microsoft.com/office/drawing/2014/main" id="{A44B216D-A96D-C0D6-B9CD-C371A2374792}"/>
                  </a:ext>
                </a:extLst>
              </p:cNvPr>
              <p:cNvSpPr/>
              <p:nvPr/>
            </p:nvSpPr>
            <p:spPr bwMode="auto">
              <a:xfrm>
                <a:off x="14702680" y="7227562"/>
                <a:ext cx="235458" cy="235458"/>
              </a:xfrm>
              <a:custGeom>
                <a:avLst/>
                <a:gdLst>
                  <a:gd name="connsiteX0" fmla="*/ 81 w 235458"/>
                  <a:gd name="connsiteY0" fmla="*/ 297 h 235458"/>
                  <a:gd name="connsiteX1" fmla="*/ 235539 w 235458"/>
                  <a:gd name="connsiteY1" fmla="*/ 297 h 235458"/>
                  <a:gd name="connsiteX2" fmla="*/ 235539 w 235458"/>
                  <a:gd name="connsiteY2" fmla="*/ 235755 h 235458"/>
                  <a:gd name="connsiteX3" fmla="*/ 81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81" y="297"/>
                    </a:moveTo>
                    <a:lnTo>
                      <a:pt x="235539" y="297"/>
                    </a:lnTo>
                    <a:lnTo>
                      <a:pt x="235539" y="235755"/>
                    </a:lnTo>
                    <a:lnTo>
                      <a:pt x="81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4" name="Полилиния: фигура 123">
                <a:extLst>
                  <a:ext uri="{FF2B5EF4-FFF2-40B4-BE49-F238E27FC236}">
                    <a16:creationId xmlns:a16="http://schemas.microsoft.com/office/drawing/2014/main" id="{7BD8EE26-BC1E-CCD4-FFC9-4BB2EE6A47AE}"/>
                  </a:ext>
                </a:extLst>
              </p:cNvPr>
              <p:cNvSpPr/>
              <p:nvPr/>
            </p:nvSpPr>
            <p:spPr bwMode="auto">
              <a:xfrm>
                <a:off x="14931280" y="7227562"/>
                <a:ext cx="235458" cy="235458"/>
              </a:xfrm>
              <a:custGeom>
                <a:avLst/>
                <a:gdLst>
                  <a:gd name="connsiteX0" fmla="*/ 105 w 235458"/>
                  <a:gd name="connsiteY0" fmla="*/ 297 h 235458"/>
                  <a:gd name="connsiteX1" fmla="*/ 235563 w 235458"/>
                  <a:gd name="connsiteY1" fmla="*/ 297 h 235458"/>
                  <a:gd name="connsiteX2" fmla="*/ 235563 w 235458"/>
                  <a:gd name="connsiteY2" fmla="*/ 235755 h 235458"/>
                  <a:gd name="connsiteX3" fmla="*/ 105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05" y="297"/>
                    </a:moveTo>
                    <a:lnTo>
                      <a:pt x="235563" y="297"/>
                    </a:lnTo>
                    <a:lnTo>
                      <a:pt x="235563" y="235755"/>
                    </a:lnTo>
                    <a:lnTo>
                      <a:pt x="105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id="{D5C1FD1A-C9B7-DD37-9146-42E61C27D924}"/>
                  </a:ext>
                </a:extLst>
              </p:cNvPr>
              <p:cNvSpPr/>
              <p:nvPr/>
            </p:nvSpPr>
            <p:spPr bwMode="auto">
              <a:xfrm>
                <a:off x="15159880" y="7227562"/>
                <a:ext cx="235458" cy="235458"/>
              </a:xfrm>
              <a:custGeom>
                <a:avLst/>
                <a:gdLst>
                  <a:gd name="connsiteX0" fmla="*/ 129 w 235458"/>
                  <a:gd name="connsiteY0" fmla="*/ 297 h 235458"/>
                  <a:gd name="connsiteX1" fmla="*/ 235587 w 235458"/>
                  <a:gd name="connsiteY1" fmla="*/ 297 h 235458"/>
                  <a:gd name="connsiteX2" fmla="*/ 235587 w 235458"/>
                  <a:gd name="connsiteY2" fmla="*/ 235755 h 235458"/>
                  <a:gd name="connsiteX3" fmla="*/ 129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29" y="297"/>
                    </a:moveTo>
                    <a:lnTo>
                      <a:pt x="235587" y="297"/>
                    </a:lnTo>
                    <a:lnTo>
                      <a:pt x="235587" y="235755"/>
                    </a:lnTo>
                    <a:lnTo>
                      <a:pt x="129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6" name="Полилиния: фигура 125">
                <a:extLst>
                  <a:ext uri="{FF2B5EF4-FFF2-40B4-BE49-F238E27FC236}">
                    <a16:creationId xmlns:a16="http://schemas.microsoft.com/office/drawing/2014/main" id="{E7F17195-B60F-40A3-C31A-1AD2DC6F2922}"/>
                  </a:ext>
                </a:extLst>
              </p:cNvPr>
              <p:cNvSpPr/>
              <p:nvPr/>
            </p:nvSpPr>
            <p:spPr bwMode="auto">
              <a:xfrm>
                <a:off x="15388480" y="7227562"/>
                <a:ext cx="235458" cy="235458"/>
              </a:xfrm>
              <a:custGeom>
                <a:avLst/>
                <a:gdLst>
                  <a:gd name="connsiteX0" fmla="*/ 153 w 235458"/>
                  <a:gd name="connsiteY0" fmla="*/ 297 h 235458"/>
                  <a:gd name="connsiteX1" fmla="*/ 235611 w 235458"/>
                  <a:gd name="connsiteY1" fmla="*/ 297 h 235458"/>
                  <a:gd name="connsiteX2" fmla="*/ 235611 w 235458"/>
                  <a:gd name="connsiteY2" fmla="*/ 235755 h 235458"/>
                  <a:gd name="connsiteX3" fmla="*/ 153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53" y="297"/>
                    </a:moveTo>
                    <a:lnTo>
                      <a:pt x="235611" y="297"/>
                    </a:lnTo>
                    <a:lnTo>
                      <a:pt x="235611" y="235755"/>
                    </a:lnTo>
                    <a:lnTo>
                      <a:pt x="153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7" name="Полилиния: фигура 126">
                <a:extLst>
                  <a:ext uri="{FF2B5EF4-FFF2-40B4-BE49-F238E27FC236}">
                    <a16:creationId xmlns:a16="http://schemas.microsoft.com/office/drawing/2014/main" id="{446E46CA-124F-BCA5-BAE1-FAE78E479FC6}"/>
                  </a:ext>
                </a:extLst>
              </p:cNvPr>
              <p:cNvSpPr/>
              <p:nvPr/>
            </p:nvSpPr>
            <p:spPr bwMode="auto">
              <a:xfrm>
                <a:off x="15617080" y="7227562"/>
                <a:ext cx="235458" cy="235458"/>
              </a:xfrm>
              <a:custGeom>
                <a:avLst/>
                <a:gdLst>
                  <a:gd name="connsiteX0" fmla="*/ 177 w 235458"/>
                  <a:gd name="connsiteY0" fmla="*/ 297 h 235458"/>
                  <a:gd name="connsiteX1" fmla="*/ 235635 w 235458"/>
                  <a:gd name="connsiteY1" fmla="*/ 297 h 235458"/>
                  <a:gd name="connsiteX2" fmla="*/ 235635 w 235458"/>
                  <a:gd name="connsiteY2" fmla="*/ 235755 h 235458"/>
                  <a:gd name="connsiteX3" fmla="*/ 177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77" y="297"/>
                    </a:moveTo>
                    <a:lnTo>
                      <a:pt x="235635" y="297"/>
                    </a:lnTo>
                    <a:lnTo>
                      <a:pt x="235635" y="235755"/>
                    </a:lnTo>
                    <a:lnTo>
                      <a:pt x="177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8" name="Полилиния: фигура 127">
                <a:extLst>
                  <a:ext uri="{FF2B5EF4-FFF2-40B4-BE49-F238E27FC236}">
                    <a16:creationId xmlns:a16="http://schemas.microsoft.com/office/drawing/2014/main" id="{B217A867-DCF5-BC74-EF8E-9CDBDB83D9B0}"/>
                  </a:ext>
                </a:extLst>
              </p:cNvPr>
              <p:cNvSpPr/>
              <p:nvPr/>
            </p:nvSpPr>
            <p:spPr bwMode="auto">
              <a:xfrm>
                <a:off x="15845680" y="7227562"/>
                <a:ext cx="235458" cy="235458"/>
              </a:xfrm>
              <a:custGeom>
                <a:avLst/>
                <a:gdLst>
                  <a:gd name="connsiteX0" fmla="*/ 201 w 235458"/>
                  <a:gd name="connsiteY0" fmla="*/ 297 h 235458"/>
                  <a:gd name="connsiteX1" fmla="*/ 235659 w 235458"/>
                  <a:gd name="connsiteY1" fmla="*/ 297 h 235458"/>
                  <a:gd name="connsiteX2" fmla="*/ 235659 w 235458"/>
                  <a:gd name="connsiteY2" fmla="*/ 235755 h 235458"/>
                  <a:gd name="connsiteX3" fmla="*/ 201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01" y="297"/>
                    </a:moveTo>
                    <a:lnTo>
                      <a:pt x="235659" y="297"/>
                    </a:lnTo>
                    <a:lnTo>
                      <a:pt x="235659" y="235755"/>
                    </a:lnTo>
                    <a:lnTo>
                      <a:pt x="201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9" name="Полилиния: фигура 128">
                <a:extLst>
                  <a:ext uri="{FF2B5EF4-FFF2-40B4-BE49-F238E27FC236}">
                    <a16:creationId xmlns:a16="http://schemas.microsoft.com/office/drawing/2014/main" id="{C23BFA09-0AC0-EE1B-879A-1FE4295E0659}"/>
                  </a:ext>
                </a:extLst>
              </p:cNvPr>
              <p:cNvSpPr/>
              <p:nvPr/>
            </p:nvSpPr>
            <p:spPr bwMode="auto">
              <a:xfrm>
                <a:off x="18360280" y="7227562"/>
                <a:ext cx="235458" cy="235458"/>
              </a:xfrm>
              <a:custGeom>
                <a:avLst/>
                <a:gdLst>
                  <a:gd name="connsiteX0" fmla="*/ 465 w 235458"/>
                  <a:gd name="connsiteY0" fmla="*/ 297 h 235458"/>
                  <a:gd name="connsiteX1" fmla="*/ 235923 w 235458"/>
                  <a:gd name="connsiteY1" fmla="*/ 297 h 235458"/>
                  <a:gd name="connsiteX2" fmla="*/ 235923 w 235458"/>
                  <a:gd name="connsiteY2" fmla="*/ 235755 h 235458"/>
                  <a:gd name="connsiteX3" fmla="*/ 465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297"/>
                    </a:moveTo>
                    <a:lnTo>
                      <a:pt x="235923" y="297"/>
                    </a:lnTo>
                    <a:lnTo>
                      <a:pt x="235923" y="235755"/>
                    </a:lnTo>
                    <a:lnTo>
                      <a:pt x="465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0" name="Полилиния: фигура 129">
                <a:extLst>
                  <a:ext uri="{FF2B5EF4-FFF2-40B4-BE49-F238E27FC236}">
                    <a16:creationId xmlns:a16="http://schemas.microsoft.com/office/drawing/2014/main" id="{A49B6EBC-776F-47FE-00A1-1FEEB9C10491}"/>
                  </a:ext>
                </a:extLst>
              </p:cNvPr>
              <p:cNvSpPr/>
              <p:nvPr/>
            </p:nvSpPr>
            <p:spPr bwMode="auto">
              <a:xfrm>
                <a:off x="19274680" y="7227562"/>
                <a:ext cx="235458" cy="235458"/>
              </a:xfrm>
              <a:custGeom>
                <a:avLst/>
                <a:gdLst>
                  <a:gd name="connsiteX0" fmla="*/ 561 w 235458"/>
                  <a:gd name="connsiteY0" fmla="*/ 297 h 235458"/>
                  <a:gd name="connsiteX1" fmla="*/ 236019 w 235458"/>
                  <a:gd name="connsiteY1" fmla="*/ 297 h 235458"/>
                  <a:gd name="connsiteX2" fmla="*/ 236019 w 235458"/>
                  <a:gd name="connsiteY2" fmla="*/ 235755 h 235458"/>
                  <a:gd name="connsiteX3" fmla="*/ 561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297"/>
                    </a:moveTo>
                    <a:lnTo>
                      <a:pt x="236019" y="297"/>
                    </a:lnTo>
                    <a:lnTo>
                      <a:pt x="236019" y="235755"/>
                    </a:lnTo>
                    <a:lnTo>
                      <a:pt x="561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1" name="Полилиния: фигура 130">
                <a:extLst>
                  <a:ext uri="{FF2B5EF4-FFF2-40B4-BE49-F238E27FC236}">
                    <a16:creationId xmlns:a16="http://schemas.microsoft.com/office/drawing/2014/main" id="{F30DE32E-99EE-02DB-D7A2-8502E1E35DCA}"/>
                  </a:ext>
                </a:extLst>
              </p:cNvPr>
              <p:cNvSpPr/>
              <p:nvPr/>
            </p:nvSpPr>
            <p:spPr bwMode="auto">
              <a:xfrm>
                <a:off x="19731880" y="7227562"/>
                <a:ext cx="235458" cy="235458"/>
              </a:xfrm>
              <a:custGeom>
                <a:avLst/>
                <a:gdLst>
                  <a:gd name="connsiteX0" fmla="*/ 609 w 235458"/>
                  <a:gd name="connsiteY0" fmla="*/ 297 h 235458"/>
                  <a:gd name="connsiteX1" fmla="*/ 236067 w 235458"/>
                  <a:gd name="connsiteY1" fmla="*/ 297 h 235458"/>
                  <a:gd name="connsiteX2" fmla="*/ 236067 w 235458"/>
                  <a:gd name="connsiteY2" fmla="*/ 235755 h 235458"/>
                  <a:gd name="connsiteX3" fmla="*/ 609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297"/>
                    </a:moveTo>
                    <a:lnTo>
                      <a:pt x="236067" y="297"/>
                    </a:lnTo>
                    <a:lnTo>
                      <a:pt x="236067" y="235755"/>
                    </a:lnTo>
                    <a:lnTo>
                      <a:pt x="609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2" name="Полилиния: фигура 131">
                <a:extLst>
                  <a:ext uri="{FF2B5EF4-FFF2-40B4-BE49-F238E27FC236}">
                    <a16:creationId xmlns:a16="http://schemas.microsoft.com/office/drawing/2014/main" id="{E61E521A-E35F-3196-B5A3-B8376396AC13}"/>
                  </a:ext>
                </a:extLst>
              </p:cNvPr>
              <p:cNvSpPr/>
              <p:nvPr/>
            </p:nvSpPr>
            <p:spPr bwMode="auto">
              <a:xfrm>
                <a:off x="19960480" y="7227562"/>
                <a:ext cx="235458" cy="235458"/>
              </a:xfrm>
              <a:custGeom>
                <a:avLst/>
                <a:gdLst>
                  <a:gd name="connsiteX0" fmla="*/ 633 w 235458"/>
                  <a:gd name="connsiteY0" fmla="*/ 297 h 235458"/>
                  <a:gd name="connsiteX1" fmla="*/ 236091 w 235458"/>
                  <a:gd name="connsiteY1" fmla="*/ 297 h 235458"/>
                  <a:gd name="connsiteX2" fmla="*/ 236091 w 235458"/>
                  <a:gd name="connsiteY2" fmla="*/ 235755 h 235458"/>
                  <a:gd name="connsiteX3" fmla="*/ 633 w 235458"/>
                  <a:gd name="connsiteY3" fmla="*/ 23575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297"/>
                    </a:moveTo>
                    <a:lnTo>
                      <a:pt x="236091" y="297"/>
                    </a:lnTo>
                    <a:lnTo>
                      <a:pt x="236091" y="235755"/>
                    </a:lnTo>
                    <a:lnTo>
                      <a:pt x="633" y="23575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3" name="Полилиния: фигура 132">
                <a:extLst>
                  <a:ext uri="{FF2B5EF4-FFF2-40B4-BE49-F238E27FC236}">
                    <a16:creationId xmlns:a16="http://schemas.microsoft.com/office/drawing/2014/main" id="{AA1B5ED7-8CA2-CEBB-850B-0C4B726EAB8E}"/>
                  </a:ext>
                </a:extLst>
              </p:cNvPr>
              <p:cNvSpPr/>
              <p:nvPr/>
            </p:nvSpPr>
            <p:spPr bwMode="auto">
              <a:xfrm>
                <a:off x="14474080" y="7456162"/>
                <a:ext cx="235458" cy="235458"/>
              </a:xfrm>
              <a:custGeom>
                <a:avLst/>
                <a:gdLst>
                  <a:gd name="connsiteX0" fmla="*/ 57 w 235458"/>
                  <a:gd name="connsiteY0" fmla="*/ 321 h 235458"/>
                  <a:gd name="connsiteX1" fmla="*/ 235515 w 235458"/>
                  <a:gd name="connsiteY1" fmla="*/ 321 h 235458"/>
                  <a:gd name="connsiteX2" fmla="*/ 235515 w 235458"/>
                  <a:gd name="connsiteY2" fmla="*/ 235779 h 235458"/>
                  <a:gd name="connsiteX3" fmla="*/ 57 w 235458"/>
                  <a:gd name="connsiteY3" fmla="*/ 23577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7" y="321"/>
                    </a:moveTo>
                    <a:lnTo>
                      <a:pt x="235515" y="321"/>
                    </a:lnTo>
                    <a:lnTo>
                      <a:pt x="235515" y="235779"/>
                    </a:lnTo>
                    <a:lnTo>
                      <a:pt x="57" y="23577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4" name="Полилиния: фигура 133">
                <a:extLst>
                  <a:ext uri="{FF2B5EF4-FFF2-40B4-BE49-F238E27FC236}">
                    <a16:creationId xmlns:a16="http://schemas.microsoft.com/office/drawing/2014/main" id="{968199C5-15AF-B29D-DA77-C2539AF49D6C}"/>
                  </a:ext>
                </a:extLst>
              </p:cNvPr>
              <p:cNvSpPr/>
              <p:nvPr/>
            </p:nvSpPr>
            <p:spPr bwMode="auto">
              <a:xfrm>
                <a:off x="15388480" y="7456162"/>
                <a:ext cx="235458" cy="235458"/>
              </a:xfrm>
              <a:custGeom>
                <a:avLst/>
                <a:gdLst>
                  <a:gd name="connsiteX0" fmla="*/ 153 w 235458"/>
                  <a:gd name="connsiteY0" fmla="*/ 321 h 235458"/>
                  <a:gd name="connsiteX1" fmla="*/ 235611 w 235458"/>
                  <a:gd name="connsiteY1" fmla="*/ 321 h 235458"/>
                  <a:gd name="connsiteX2" fmla="*/ 235611 w 235458"/>
                  <a:gd name="connsiteY2" fmla="*/ 235779 h 235458"/>
                  <a:gd name="connsiteX3" fmla="*/ 153 w 235458"/>
                  <a:gd name="connsiteY3" fmla="*/ 23577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53" y="321"/>
                    </a:moveTo>
                    <a:lnTo>
                      <a:pt x="235611" y="321"/>
                    </a:lnTo>
                    <a:lnTo>
                      <a:pt x="235611" y="235779"/>
                    </a:lnTo>
                    <a:lnTo>
                      <a:pt x="153" y="23577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5" name="Полилиния: фигура 134">
                <a:extLst>
                  <a:ext uri="{FF2B5EF4-FFF2-40B4-BE49-F238E27FC236}">
                    <a16:creationId xmlns:a16="http://schemas.microsoft.com/office/drawing/2014/main" id="{7CD2407A-4875-E75D-D386-C8271A10B035}"/>
                  </a:ext>
                </a:extLst>
              </p:cNvPr>
              <p:cNvSpPr/>
              <p:nvPr/>
            </p:nvSpPr>
            <p:spPr bwMode="auto">
              <a:xfrm>
                <a:off x="15617080" y="7456162"/>
                <a:ext cx="235458" cy="235458"/>
              </a:xfrm>
              <a:custGeom>
                <a:avLst/>
                <a:gdLst>
                  <a:gd name="connsiteX0" fmla="*/ 177 w 235458"/>
                  <a:gd name="connsiteY0" fmla="*/ 321 h 235458"/>
                  <a:gd name="connsiteX1" fmla="*/ 235635 w 235458"/>
                  <a:gd name="connsiteY1" fmla="*/ 321 h 235458"/>
                  <a:gd name="connsiteX2" fmla="*/ 235635 w 235458"/>
                  <a:gd name="connsiteY2" fmla="*/ 235779 h 235458"/>
                  <a:gd name="connsiteX3" fmla="*/ 177 w 235458"/>
                  <a:gd name="connsiteY3" fmla="*/ 23577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77" y="321"/>
                    </a:moveTo>
                    <a:lnTo>
                      <a:pt x="235635" y="321"/>
                    </a:lnTo>
                    <a:lnTo>
                      <a:pt x="235635" y="235779"/>
                    </a:lnTo>
                    <a:lnTo>
                      <a:pt x="177" y="23577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Полилиния: фигура 135">
                <a:extLst>
                  <a:ext uri="{FF2B5EF4-FFF2-40B4-BE49-F238E27FC236}">
                    <a16:creationId xmlns:a16="http://schemas.microsoft.com/office/drawing/2014/main" id="{A00138A0-DC55-9837-C417-1CE78BA390D2}"/>
                  </a:ext>
                </a:extLst>
              </p:cNvPr>
              <p:cNvSpPr/>
              <p:nvPr/>
            </p:nvSpPr>
            <p:spPr bwMode="auto">
              <a:xfrm>
                <a:off x="16074280" y="7456162"/>
                <a:ext cx="235458" cy="235458"/>
              </a:xfrm>
              <a:custGeom>
                <a:avLst/>
                <a:gdLst>
                  <a:gd name="connsiteX0" fmla="*/ 225 w 235458"/>
                  <a:gd name="connsiteY0" fmla="*/ 321 h 235458"/>
                  <a:gd name="connsiteX1" fmla="*/ 235683 w 235458"/>
                  <a:gd name="connsiteY1" fmla="*/ 321 h 235458"/>
                  <a:gd name="connsiteX2" fmla="*/ 235683 w 235458"/>
                  <a:gd name="connsiteY2" fmla="*/ 235779 h 235458"/>
                  <a:gd name="connsiteX3" fmla="*/ 225 w 235458"/>
                  <a:gd name="connsiteY3" fmla="*/ 23577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25" y="321"/>
                    </a:moveTo>
                    <a:lnTo>
                      <a:pt x="235683" y="321"/>
                    </a:lnTo>
                    <a:lnTo>
                      <a:pt x="235683" y="235779"/>
                    </a:lnTo>
                    <a:lnTo>
                      <a:pt x="225" y="23577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7" name="Полилиния: фигура 136">
                <a:extLst>
                  <a:ext uri="{FF2B5EF4-FFF2-40B4-BE49-F238E27FC236}">
                    <a16:creationId xmlns:a16="http://schemas.microsoft.com/office/drawing/2014/main" id="{9CC94891-0D6E-6650-E208-16499624BF36}"/>
                  </a:ext>
                </a:extLst>
              </p:cNvPr>
              <p:cNvSpPr/>
              <p:nvPr/>
            </p:nvSpPr>
            <p:spPr bwMode="auto">
              <a:xfrm>
                <a:off x="16302880" y="7456162"/>
                <a:ext cx="235458" cy="235458"/>
              </a:xfrm>
              <a:custGeom>
                <a:avLst/>
                <a:gdLst>
                  <a:gd name="connsiteX0" fmla="*/ 249 w 235458"/>
                  <a:gd name="connsiteY0" fmla="*/ 321 h 235458"/>
                  <a:gd name="connsiteX1" fmla="*/ 235707 w 235458"/>
                  <a:gd name="connsiteY1" fmla="*/ 321 h 235458"/>
                  <a:gd name="connsiteX2" fmla="*/ 235707 w 235458"/>
                  <a:gd name="connsiteY2" fmla="*/ 235779 h 235458"/>
                  <a:gd name="connsiteX3" fmla="*/ 249 w 235458"/>
                  <a:gd name="connsiteY3" fmla="*/ 23577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321"/>
                    </a:moveTo>
                    <a:lnTo>
                      <a:pt x="235707" y="321"/>
                    </a:lnTo>
                    <a:lnTo>
                      <a:pt x="235707" y="235779"/>
                    </a:lnTo>
                    <a:lnTo>
                      <a:pt x="249" y="23577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8" name="Полилиния: фигура 137">
                <a:extLst>
                  <a:ext uri="{FF2B5EF4-FFF2-40B4-BE49-F238E27FC236}">
                    <a16:creationId xmlns:a16="http://schemas.microsoft.com/office/drawing/2014/main" id="{CAD78147-B0BE-8350-B06A-3C68183D2459}"/>
                  </a:ext>
                </a:extLst>
              </p:cNvPr>
              <p:cNvSpPr/>
              <p:nvPr/>
            </p:nvSpPr>
            <p:spPr bwMode="auto">
              <a:xfrm>
                <a:off x="18131680" y="7456162"/>
                <a:ext cx="235458" cy="235458"/>
              </a:xfrm>
              <a:custGeom>
                <a:avLst/>
                <a:gdLst>
                  <a:gd name="connsiteX0" fmla="*/ 441 w 235458"/>
                  <a:gd name="connsiteY0" fmla="*/ 321 h 235458"/>
                  <a:gd name="connsiteX1" fmla="*/ 235899 w 235458"/>
                  <a:gd name="connsiteY1" fmla="*/ 321 h 235458"/>
                  <a:gd name="connsiteX2" fmla="*/ 235899 w 235458"/>
                  <a:gd name="connsiteY2" fmla="*/ 235779 h 235458"/>
                  <a:gd name="connsiteX3" fmla="*/ 441 w 235458"/>
                  <a:gd name="connsiteY3" fmla="*/ 23577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321"/>
                    </a:moveTo>
                    <a:lnTo>
                      <a:pt x="235899" y="321"/>
                    </a:lnTo>
                    <a:lnTo>
                      <a:pt x="235899" y="235779"/>
                    </a:lnTo>
                    <a:lnTo>
                      <a:pt x="441" y="23577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9" name="Полилиния: фигура 138">
                <a:extLst>
                  <a:ext uri="{FF2B5EF4-FFF2-40B4-BE49-F238E27FC236}">
                    <a16:creationId xmlns:a16="http://schemas.microsoft.com/office/drawing/2014/main" id="{D4FF936C-5396-544C-7D16-72E2EF50ACC7}"/>
                  </a:ext>
                </a:extLst>
              </p:cNvPr>
              <p:cNvSpPr/>
              <p:nvPr/>
            </p:nvSpPr>
            <p:spPr bwMode="auto">
              <a:xfrm>
                <a:off x="18817480" y="7456162"/>
                <a:ext cx="235458" cy="235458"/>
              </a:xfrm>
              <a:custGeom>
                <a:avLst/>
                <a:gdLst>
                  <a:gd name="connsiteX0" fmla="*/ 513 w 235458"/>
                  <a:gd name="connsiteY0" fmla="*/ 321 h 235458"/>
                  <a:gd name="connsiteX1" fmla="*/ 235971 w 235458"/>
                  <a:gd name="connsiteY1" fmla="*/ 321 h 235458"/>
                  <a:gd name="connsiteX2" fmla="*/ 235971 w 235458"/>
                  <a:gd name="connsiteY2" fmla="*/ 235779 h 235458"/>
                  <a:gd name="connsiteX3" fmla="*/ 513 w 235458"/>
                  <a:gd name="connsiteY3" fmla="*/ 23577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321"/>
                    </a:moveTo>
                    <a:lnTo>
                      <a:pt x="235971" y="321"/>
                    </a:lnTo>
                    <a:lnTo>
                      <a:pt x="235971" y="235779"/>
                    </a:lnTo>
                    <a:lnTo>
                      <a:pt x="513" y="23577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0" name="Полилиния: фигура 139">
                <a:extLst>
                  <a:ext uri="{FF2B5EF4-FFF2-40B4-BE49-F238E27FC236}">
                    <a16:creationId xmlns:a16="http://schemas.microsoft.com/office/drawing/2014/main" id="{03B849BA-A916-E75B-CBCA-65DA3BD0F1E3}"/>
                  </a:ext>
                </a:extLst>
              </p:cNvPr>
              <p:cNvSpPr/>
              <p:nvPr/>
            </p:nvSpPr>
            <p:spPr bwMode="auto">
              <a:xfrm>
                <a:off x="19960480" y="7456162"/>
                <a:ext cx="235458" cy="235458"/>
              </a:xfrm>
              <a:custGeom>
                <a:avLst/>
                <a:gdLst>
                  <a:gd name="connsiteX0" fmla="*/ 633 w 235458"/>
                  <a:gd name="connsiteY0" fmla="*/ 321 h 235458"/>
                  <a:gd name="connsiteX1" fmla="*/ 236091 w 235458"/>
                  <a:gd name="connsiteY1" fmla="*/ 321 h 235458"/>
                  <a:gd name="connsiteX2" fmla="*/ 236091 w 235458"/>
                  <a:gd name="connsiteY2" fmla="*/ 235779 h 235458"/>
                  <a:gd name="connsiteX3" fmla="*/ 633 w 235458"/>
                  <a:gd name="connsiteY3" fmla="*/ 23577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321"/>
                    </a:moveTo>
                    <a:lnTo>
                      <a:pt x="236091" y="321"/>
                    </a:lnTo>
                    <a:lnTo>
                      <a:pt x="236091" y="235779"/>
                    </a:lnTo>
                    <a:lnTo>
                      <a:pt x="633" y="23577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1" name="Полилиния: фигура 140">
                <a:extLst>
                  <a:ext uri="{FF2B5EF4-FFF2-40B4-BE49-F238E27FC236}">
                    <a16:creationId xmlns:a16="http://schemas.microsoft.com/office/drawing/2014/main" id="{3DE4543C-F622-B80C-93DD-C929422BD9D4}"/>
                  </a:ext>
                </a:extLst>
              </p:cNvPr>
              <p:cNvSpPr/>
              <p:nvPr/>
            </p:nvSpPr>
            <p:spPr bwMode="auto">
              <a:xfrm>
                <a:off x="14931280" y="7684762"/>
                <a:ext cx="235458" cy="235458"/>
              </a:xfrm>
              <a:custGeom>
                <a:avLst/>
                <a:gdLst>
                  <a:gd name="connsiteX0" fmla="*/ 105 w 235458"/>
                  <a:gd name="connsiteY0" fmla="*/ 345 h 235458"/>
                  <a:gd name="connsiteX1" fmla="*/ 235563 w 235458"/>
                  <a:gd name="connsiteY1" fmla="*/ 345 h 235458"/>
                  <a:gd name="connsiteX2" fmla="*/ 235563 w 235458"/>
                  <a:gd name="connsiteY2" fmla="*/ 235803 h 235458"/>
                  <a:gd name="connsiteX3" fmla="*/ 105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05" y="345"/>
                    </a:moveTo>
                    <a:lnTo>
                      <a:pt x="235563" y="345"/>
                    </a:lnTo>
                    <a:lnTo>
                      <a:pt x="235563" y="235803"/>
                    </a:lnTo>
                    <a:lnTo>
                      <a:pt x="105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2" name="Полилиния: фигура 141">
                <a:extLst>
                  <a:ext uri="{FF2B5EF4-FFF2-40B4-BE49-F238E27FC236}">
                    <a16:creationId xmlns:a16="http://schemas.microsoft.com/office/drawing/2014/main" id="{C62483A6-A8A5-377E-0159-1A961716C771}"/>
                  </a:ext>
                </a:extLst>
              </p:cNvPr>
              <p:cNvSpPr/>
              <p:nvPr/>
            </p:nvSpPr>
            <p:spPr bwMode="auto">
              <a:xfrm>
                <a:off x="15159880" y="7684762"/>
                <a:ext cx="235458" cy="235458"/>
              </a:xfrm>
              <a:custGeom>
                <a:avLst/>
                <a:gdLst>
                  <a:gd name="connsiteX0" fmla="*/ 129 w 235458"/>
                  <a:gd name="connsiteY0" fmla="*/ 345 h 235458"/>
                  <a:gd name="connsiteX1" fmla="*/ 235587 w 235458"/>
                  <a:gd name="connsiteY1" fmla="*/ 345 h 235458"/>
                  <a:gd name="connsiteX2" fmla="*/ 235587 w 235458"/>
                  <a:gd name="connsiteY2" fmla="*/ 235803 h 235458"/>
                  <a:gd name="connsiteX3" fmla="*/ 129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29" y="345"/>
                    </a:moveTo>
                    <a:lnTo>
                      <a:pt x="235587" y="345"/>
                    </a:lnTo>
                    <a:lnTo>
                      <a:pt x="235587" y="235803"/>
                    </a:lnTo>
                    <a:lnTo>
                      <a:pt x="129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3" name="Полилиния: фигура 142">
                <a:extLst>
                  <a:ext uri="{FF2B5EF4-FFF2-40B4-BE49-F238E27FC236}">
                    <a16:creationId xmlns:a16="http://schemas.microsoft.com/office/drawing/2014/main" id="{43D00E1E-539E-702F-4C82-1C0B8F0ECB5E}"/>
                  </a:ext>
                </a:extLst>
              </p:cNvPr>
              <p:cNvSpPr/>
              <p:nvPr/>
            </p:nvSpPr>
            <p:spPr bwMode="auto">
              <a:xfrm>
                <a:off x="15845680" y="7684762"/>
                <a:ext cx="235458" cy="235458"/>
              </a:xfrm>
              <a:custGeom>
                <a:avLst/>
                <a:gdLst>
                  <a:gd name="connsiteX0" fmla="*/ 201 w 235458"/>
                  <a:gd name="connsiteY0" fmla="*/ 345 h 235458"/>
                  <a:gd name="connsiteX1" fmla="*/ 235659 w 235458"/>
                  <a:gd name="connsiteY1" fmla="*/ 345 h 235458"/>
                  <a:gd name="connsiteX2" fmla="*/ 235659 w 235458"/>
                  <a:gd name="connsiteY2" fmla="*/ 235803 h 235458"/>
                  <a:gd name="connsiteX3" fmla="*/ 201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01" y="345"/>
                    </a:moveTo>
                    <a:lnTo>
                      <a:pt x="235659" y="345"/>
                    </a:lnTo>
                    <a:lnTo>
                      <a:pt x="235659" y="235803"/>
                    </a:lnTo>
                    <a:lnTo>
                      <a:pt x="201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4" name="Полилиния: фигура 143">
                <a:extLst>
                  <a:ext uri="{FF2B5EF4-FFF2-40B4-BE49-F238E27FC236}">
                    <a16:creationId xmlns:a16="http://schemas.microsoft.com/office/drawing/2014/main" id="{A6AFEA38-245D-2011-ABB8-B562FBB44BEA}"/>
                  </a:ext>
                </a:extLst>
              </p:cNvPr>
              <p:cNvSpPr/>
              <p:nvPr/>
            </p:nvSpPr>
            <p:spPr bwMode="auto">
              <a:xfrm>
                <a:off x="18360280" y="7684762"/>
                <a:ext cx="235458" cy="235458"/>
              </a:xfrm>
              <a:custGeom>
                <a:avLst/>
                <a:gdLst>
                  <a:gd name="connsiteX0" fmla="*/ 465 w 235458"/>
                  <a:gd name="connsiteY0" fmla="*/ 345 h 235458"/>
                  <a:gd name="connsiteX1" fmla="*/ 235923 w 235458"/>
                  <a:gd name="connsiteY1" fmla="*/ 345 h 235458"/>
                  <a:gd name="connsiteX2" fmla="*/ 235923 w 235458"/>
                  <a:gd name="connsiteY2" fmla="*/ 235803 h 235458"/>
                  <a:gd name="connsiteX3" fmla="*/ 465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345"/>
                    </a:moveTo>
                    <a:lnTo>
                      <a:pt x="235923" y="345"/>
                    </a:lnTo>
                    <a:lnTo>
                      <a:pt x="235923" y="235803"/>
                    </a:lnTo>
                    <a:lnTo>
                      <a:pt x="465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5" name="Полилиния: фигура 144">
                <a:extLst>
                  <a:ext uri="{FF2B5EF4-FFF2-40B4-BE49-F238E27FC236}">
                    <a16:creationId xmlns:a16="http://schemas.microsoft.com/office/drawing/2014/main" id="{4FECBDA3-1F1D-0CB1-715F-5D4FFCD0ED33}"/>
                  </a:ext>
                </a:extLst>
              </p:cNvPr>
              <p:cNvSpPr/>
              <p:nvPr/>
            </p:nvSpPr>
            <p:spPr bwMode="auto">
              <a:xfrm>
                <a:off x="18588880" y="7684762"/>
                <a:ext cx="235458" cy="235458"/>
              </a:xfrm>
              <a:custGeom>
                <a:avLst/>
                <a:gdLst>
                  <a:gd name="connsiteX0" fmla="*/ 489 w 235458"/>
                  <a:gd name="connsiteY0" fmla="*/ 345 h 235458"/>
                  <a:gd name="connsiteX1" fmla="*/ 235947 w 235458"/>
                  <a:gd name="connsiteY1" fmla="*/ 345 h 235458"/>
                  <a:gd name="connsiteX2" fmla="*/ 235947 w 235458"/>
                  <a:gd name="connsiteY2" fmla="*/ 235803 h 235458"/>
                  <a:gd name="connsiteX3" fmla="*/ 489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345"/>
                    </a:moveTo>
                    <a:lnTo>
                      <a:pt x="235947" y="345"/>
                    </a:lnTo>
                    <a:lnTo>
                      <a:pt x="235947" y="235803"/>
                    </a:lnTo>
                    <a:lnTo>
                      <a:pt x="489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6" name="Полилиния: фигура 145">
                <a:extLst>
                  <a:ext uri="{FF2B5EF4-FFF2-40B4-BE49-F238E27FC236}">
                    <a16:creationId xmlns:a16="http://schemas.microsoft.com/office/drawing/2014/main" id="{CB923BC1-0FF3-8A5B-945A-232B382A65FC}"/>
                  </a:ext>
                </a:extLst>
              </p:cNvPr>
              <p:cNvSpPr/>
              <p:nvPr/>
            </p:nvSpPr>
            <p:spPr bwMode="auto">
              <a:xfrm>
                <a:off x="18817480" y="7684762"/>
                <a:ext cx="235458" cy="235458"/>
              </a:xfrm>
              <a:custGeom>
                <a:avLst/>
                <a:gdLst>
                  <a:gd name="connsiteX0" fmla="*/ 513 w 235458"/>
                  <a:gd name="connsiteY0" fmla="*/ 345 h 235458"/>
                  <a:gd name="connsiteX1" fmla="*/ 235971 w 235458"/>
                  <a:gd name="connsiteY1" fmla="*/ 345 h 235458"/>
                  <a:gd name="connsiteX2" fmla="*/ 235971 w 235458"/>
                  <a:gd name="connsiteY2" fmla="*/ 235803 h 235458"/>
                  <a:gd name="connsiteX3" fmla="*/ 513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345"/>
                    </a:moveTo>
                    <a:lnTo>
                      <a:pt x="235971" y="345"/>
                    </a:lnTo>
                    <a:lnTo>
                      <a:pt x="235971" y="235803"/>
                    </a:lnTo>
                    <a:lnTo>
                      <a:pt x="513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7" name="Полилиния: фигура 146">
                <a:extLst>
                  <a:ext uri="{FF2B5EF4-FFF2-40B4-BE49-F238E27FC236}">
                    <a16:creationId xmlns:a16="http://schemas.microsoft.com/office/drawing/2014/main" id="{F7EB4CD3-C73D-4F49-53C9-D853390010A4}"/>
                  </a:ext>
                </a:extLst>
              </p:cNvPr>
              <p:cNvSpPr/>
              <p:nvPr/>
            </p:nvSpPr>
            <p:spPr bwMode="auto">
              <a:xfrm>
                <a:off x="19046080" y="7684762"/>
                <a:ext cx="235458" cy="235458"/>
              </a:xfrm>
              <a:custGeom>
                <a:avLst/>
                <a:gdLst>
                  <a:gd name="connsiteX0" fmla="*/ 537 w 235458"/>
                  <a:gd name="connsiteY0" fmla="*/ 345 h 235458"/>
                  <a:gd name="connsiteX1" fmla="*/ 235995 w 235458"/>
                  <a:gd name="connsiteY1" fmla="*/ 345 h 235458"/>
                  <a:gd name="connsiteX2" fmla="*/ 235995 w 235458"/>
                  <a:gd name="connsiteY2" fmla="*/ 235803 h 235458"/>
                  <a:gd name="connsiteX3" fmla="*/ 537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345"/>
                    </a:moveTo>
                    <a:lnTo>
                      <a:pt x="235995" y="345"/>
                    </a:lnTo>
                    <a:lnTo>
                      <a:pt x="235995" y="235803"/>
                    </a:lnTo>
                    <a:lnTo>
                      <a:pt x="537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8" name="Полилиния: фигура 147">
                <a:extLst>
                  <a:ext uri="{FF2B5EF4-FFF2-40B4-BE49-F238E27FC236}">
                    <a16:creationId xmlns:a16="http://schemas.microsoft.com/office/drawing/2014/main" id="{63B4011E-AF85-2038-94B3-AB77DF3746B3}"/>
                  </a:ext>
                </a:extLst>
              </p:cNvPr>
              <p:cNvSpPr/>
              <p:nvPr/>
            </p:nvSpPr>
            <p:spPr bwMode="auto">
              <a:xfrm>
                <a:off x="19503280" y="7684762"/>
                <a:ext cx="235458" cy="235458"/>
              </a:xfrm>
              <a:custGeom>
                <a:avLst/>
                <a:gdLst>
                  <a:gd name="connsiteX0" fmla="*/ 585 w 235458"/>
                  <a:gd name="connsiteY0" fmla="*/ 345 h 235458"/>
                  <a:gd name="connsiteX1" fmla="*/ 236043 w 235458"/>
                  <a:gd name="connsiteY1" fmla="*/ 345 h 235458"/>
                  <a:gd name="connsiteX2" fmla="*/ 236043 w 235458"/>
                  <a:gd name="connsiteY2" fmla="*/ 235803 h 235458"/>
                  <a:gd name="connsiteX3" fmla="*/ 585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85" y="345"/>
                    </a:moveTo>
                    <a:lnTo>
                      <a:pt x="236043" y="345"/>
                    </a:lnTo>
                    <a:lnTo>
                      <a:pt x="236043" y="235803"/>
                    </a:lnTo>
                    <a:lnTo>
                      <a:pt x="585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9" name="Полилиния: фигура 148">
                <a:extLst>
                  <a:ext uri="{FF2B5EF4-FFF2-40B4-BE49-F238E27FC236}">
                    <a16:creationId xmlns:a16="http://schemas.microsoft.com/office/drawing/2014/main" id="{DEE1A703-2FA1-788A-8E17-C9519AD2C687}"/>
                  </a:ext>
                </a:extLst>
              </p:cNvPr>
              <p:cNvSpPr/>
              <p:nvPr/>
            </p:nvSpPr>
            <p:spPr bwMode="auto">
              <a:xfrm>
                <a:off x="19731880" y="7684762"/>
                <a:ext cx="235458" cy="235458"/>
              </a:xfrm>
              <a:custGeom>
                <a:avLst/>
                <a:gdLst>
                  <a:gd name="connsiteX0" fmla="*/ 609 w 235458"/>
                  <a:gd name="connsiteY0" fmla="*/ 345 h 235458"/>
                  <a:gd name="connsiteX1" fmla="*/ 236067 w 235458"/>
                  <a:gd name="connsiteY1" fmla="*/ 345 h 235458"/>
                  <a:gd name="connsiteX2" fmla="*/ 236067 w 235458"/>
                  <a:gd name="connsiteY2" fmla="*/ 235803 h 235458"/>
                  <a:gd name="connsiteX3" fmla="*/ 609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345"/>
                    </a:moveTo>
                    <a:lnTo>
                      <a:pt x="236067" y="345"/>
                    </a:lnTo>
                    <a:lnTo>
                      <a:pt x="236067" y="235803"/>
                    </a:lnTo>
                    <a:lnTo>
                      <a:pt x="609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0" name="Полилиния: фигура 149">
                <a:extLst>
                  <a:ext uri="{FF2B5EF4-FFF2-40B4-BE49-F238E27FC236}">
                    <a16:creationId xmlns:a16="http://schemas.microsoft.com/office/drawing/2014/main" id="{80F0F143-E9D0-9783-29C2-A6E48556DF43}"/>
                  </a:ext>
                </a:extLst>
              </p:cNvPr>
              <p:cNvSpPr/>
              <p:nvPr/>
            </p:nvSpPr>
            <p:spPr bwMode="auto">
              <a:xfrm>
                <a:off x="19960480" y="7684762"/>
                <a:ext cx="235458" cy="235458"/>
              </a:xfrm>
              <a:custGeom>
                <a:avLst/>
                <a:gdLst>
                  <a:gd name="connsiteX0" fmla="*/ 633 w 235458"/>
                  <a:gd name="connsiteY0" fmla="*/ 345 h 235458"/>
                  <a:gd name="connsiteX1" fmla="*/ 236091 w 235458"/>
                  <a:gd name="connsiteY1" fmla="*/ 345 h 235458"/>
                  <a:gd name="connsiteX2" fmla="*/ 236091 w 235458"/>
                  <a:gd name="connsiteY2" fmla="*/ 235803 h 235458"/>
                  <a:gd name="connsiteX3" fmla="*/ 633 w 235458"/>
                  <a:gd name="connsiteY3" fmla="*/ 23580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345"/>
                    </a:moveTo>
                    <a:lnTo>
                      <a:pt x="236091" y="345"/>
                    </a:lnTo>
                    <a:lnTo>
                      <a:pt x="236091" y="235803"/>
                    </a:lnTo>
                    <a:lnTo>
                      <a:pt x="633" y="23580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1" name="Полилиния: фигура 150">
                <a:extLst>
                  <a:ext uri="{FF2B5EF4-FFF2-40B4-BE49-F238E27FC236}">
                    <a16:creationId xmlns:a16="http://schemas.microsoft.com/office/drawing/2014/main" id="{1877C2A5-FAEA-F482-D5F1-B932778C8129}"/>
                  </a:ext>
                </a:extLst>
              </p:cNvPr>
              <p:cNvSpPr/>
              <p:nvPr/>
            </p:nvSpPr>
            <p:spPr bwMode="auto">
              <a:xfrm>
                <a:off x="14474080" y="7913362"/>
                <a:ext cx="235458" cy="235458"/>
              </a:xfrm>
              <a:custGeom>
                <a:avLst/>
                <a:gdLst>
                  <a:gd name="connsiteX0" fmla="*/ 57 w 235458"/>
                  <a:gd name="connsiteY0" fmla="*/ 369 h 235458"/>
                  <a:gd name="connsiteX1" fmla="*/ 235515 w 235458"/>
                  <a:gd name="connsiteY1" fmla="*/ 369 h 235458"/>
                  <a:gd name="connsiteX2" fmla="*/ 235515 w 235458"/>
                  <a:gd name="connsiteY2" fmla="*/ 235827 h 235458"/>
                  <a:gd name="connsiteX3" fmla="*/ 57 w 235458"/>
                  <a:gd name="connsiteY3" fmla="*/ 23582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7" y="369"/>
                    </a:moveTo>
                    <a:lnTo>
                      <a:pt x="235515" y="369"/>
                    </a:lnTo>
                    <a:lnTo>
                      <a:pt x="235515" y="235827"/>
                    </a:lnTo>
                    <a:lnTo>
                      <a:pt x="57" y="23582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2" name="Полилиния: фигура 151">
                <a:extLst>
                  <a:ext uri="{FF2B5EF4-FFF2-40B4-BE49-F238E27FC236}">
                    <a16:creationId xmlns:a16="http://schemas.microsoft.com/office/drawing/2014/main" id="{73A820D5-EEEB-03F8-610C-6DA5FAD3EFC4}"/>
                  </a:ext>
                </a:extLst>
              </p:cNvPr>
              <p:cNvSpPr/>
              <p:nvPr/>
            </p:nvSpPr>
            <p:spPr bwMode="auto">
              <a:xfrm>
                <a:off x="14702680" y="7913362"/>
                <a:ext cx="235458" cy="235458"/>
              </a:xfrm>
              <a:custGeom>
                <a:avLst/>
                <a:gdLst>
                  <a:gd name="connsiteX0" fmla="*/ 81 w 235458"/>
                  <a:gd name="connsiteY0" fmla="*/ 369 h 235458"/>
                  <a:gd name="connsiteX1" fmla="*/ 235539 w 235458"/>
                  <a:gd name="connsiteY1" fmla="*/ 369 h 235458"/>
                  <a:gd name="connsiteX2" fmla="*/ 235539 w 235458"/>
                  <a:gd name="connsiteY2" fmla="*/ 235827 h 235458"/>
                  <a:gd name="connsiteX3" fmla="*/ 81 w 235458"/>
                  <a:gd name="connsiteY3" fmla="*/ 23582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81" y="369"/>
                    </a:moveTo>
                    <a:lnTo>
                      <a:pt x="235539" y="369"/>
                    </a:lnTo>
                    <a:lnTo>
                      <a:pt x="235539" y="235827"/>
                    </a:lnTo>
                    <a:lnTo>
                      <a:pt x="81" y="23582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3" name="Полилиния: фигура 152">
                <a:extLst>
                  <a:ext uri="{FF2B5EF4-FFF2-40B4-BE49-F238E27FC236}">
                    <a16:creationId xmlns:a16="http://schemas.microsoft.com/office/drawing/2014/main" id="{2D2E70BF-D3FC-A08E-F53C-698EB26787A4}"/>
                  </a:ext>
                </a:extLst>
              </p:cNvPr>
              <p:cNvSpPr/>
              <p:nvPr/>
            </p:nvSpPr>
            <p:spPr bwMode="auto">
              <a:xfrm>
                <a:off x="14931280" y="7913362"/>
                <a:ext cx="235458" cy="235458"/>
              </a:xfrm>
              <a:custGeom>
                <a:avLst/>
                <a:gdLst>
                  <a:gd name="connsiteX0" fmla="*/ 105 w 235458"/>
                  <a:gd name="connsiteY0" fmla="*/ 369 h 235458"/>
                  <a:gd name="connsiteX1" fmla="*/ 235563 w 235458"/>
                  <a:gd name="connsiteY1" fmla="*/ 369 h 235458"/>
                  <a:gd name="connsiteX2" fmla="*/ 235563 w 235458"/>
                  <a:gd name="connsiteY2" fmla="*/ 235827 h 235458"/>
                  <a:gd name="connsiteX3" fmla="*/ 105 w 235458"/>
                  <a:gd name="connsiteY3" fmla="*/ 23582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05" y="369"/>
                    </a:moveTo>
                    <a:lnTo>
                      <a:pt x="235563" y="369"/>
                    </a:lnTo>
                    <a:lnTo>
                      <a:pt x="235563" y="235827"/>
                    </a:lnTo>
                    <a:lnTo>
                      <a:pt x="105" y="23582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4" name="Полилиния: фигура 153">
                <a:extLst>
                  <a:ext uri="{FF2B5EF4-FFF2-40B4-BE49-F238E27FC236}">
                    <a16:creationId xmlns:a16="http://schemas.microsoft.com/office/drawing/2014/main" id="{FCAA64A4-375A-C562-6189-3367A8572119}"/>
                  </a:ext>
                </a:extLst>
              </p:cNvPr>
              <p:cNvSpPr/>
              <p:nvPr/>
            </p:nvSpPr>
            <p:spPr bwMode="auto">
              <a:xfrm>
                <a:off x="16074280" y="7913362"/>
                <a:ext cx="235458" cy="235458"/>
              </a:xfrm>
              <a:custGeom>
                <a:avLst/>
                <a:gdLst>
                  <a:gd name="connsiteX0" fmla="*/ 225 w 235458"/>
                  <a:gd name="connsiteY0" fmla="*/ 369 h 235458"/>
                  <a:gd name="connsiteX1" fmla="*/ 235683 w 235458"/>
                  <a:gd name="connsiteY1" fmla="*/ 369 h 235458"/>
                  <a:gd name="connsiteX2" fmla="*/ 235683 w 235458"/>
                  <a:gd name="connsiteY2" fmla="*/ 235827 h 235458"/>
                  <a:gd name="connsiteX3" fmla="*/ 225 w 235458"/>
                  <a:gd name="connsiteY3" fmla="*/ 23582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25" y="369"/>
                    </a:moveTo>
                    <a:lnTo>
                      <a:pt x="235683" y="369"/>
                    </a:lnTo>
                    <a:lnTo>
                      <a:pt x="235683" y="235827"/>
                    </a:lnTo>
                    <a:lnTo>
                      <a:pt x="225" y="23582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5" name="Полилиния: фигура 154">
                <a:extLst>
                  <a:ext uri="{FF2B5EF4-FFF2-40B4-BE49-F238E27FC236}">
                    <a16:creationId xmlns:a16="http://schemas.microsoft.com/office/drawing/2014/main" id="{6AA049C3-24FD-69D9-A1B7-77CBA65E8F82}"/>
                  </a:ext>
                </a:extLst>
              </p:cNvPr>
              <p:cNvSpPr/>
              <p:nvPr/>
            </p:nvSpPr>
            <p:spPr bwMode="auto">
              <a:xfrm>
                <a:off x="18131680" y="7913362"/>
                <a:ext cx="235458" cy="235458"/>
              </a:xfrm>
              <a:custGeom>
                <a:avLst/>
                <a:gdLst>
                  <a:gd name="connsiteX0" fmla="*/ 441 w 235458"/>
                  <a:gd name="connsiteY0" fmla="*/ 369 h 235458"/>
                  <a:gd name="connsiteX1" fmla="*/ 235899 w 235458"/>
                  <a:gd name="connsiteY1" fmla="*/ 369 h 235458"/>
                  <a:gd name="connsiteX2" fmla="*/ 235899 w 235458"/>
                  <a:gd name="connsiteY2" fmla="*/ 235827 h 235458"/>
                  <a:gd name="connsiteX3" fmla="*/ 441 w 235458"/>
                  <a:gd name="connsiteY3" fmla="*/ 23582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369"/>
                    </a:moveTo>
                    <a:lnTo>
                      <a:pt x="235899" y="369"/>
                    </a:lnTo>
                    <a:lnTo>
                      <a:pt x="235899" y="235827"/>
                    </a:lnTo>
                    <a:lnTo>
                      <a:pt x="441" y="23582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6" name="Полилиния: фигура 155">
                <a:extLst>
                  <a:ext uri="{FF2B5EF4-FFF2-40B4-BE49-F238E27FC236}">
                    <a16:creationId xmlns:a16="http://schemas.microsoft.com/office/drawing/2014/main" id="{863E5D39-6702-9326-0A05-95F0B901FF41}"/>
                  </a:ext>
                </a:extLst>
              </p:cNvPr>
              <p:cNvSpPr/>
              <p:nvPr/>
            </p:nvSpPr>
            <p:spPr bwMode="auto">
              <a:xfrm>
                <a:off x="18817480" y="7913362"/>
                <a:ext cx="235458" cy="235458"/>
              </a:xfrm>
              <a:custGeom>
                <a:avLst/>
                <a:gdLst>
                  <a:gd name="connsiteX0" fmla="*/ 513 w 235458"/>
                  <a:gd name="connsiteY0" fmla="*/ 369 h 235458"/>
                  <a:gd name="connsiteX1" fmla="*/ 235971 w 235458"/>
                  <a:gd name="connsiteY1" fmla="*/ 369 h 235458"/>
                  <a:gd name="connsiteX2" fmla="*/ 235971 w 235458"/>
                  <a:gd name="connsiteY2" fmla="*/ 235827 h 235458"/>
                  <a:gd name="connsiteX3" fmla="*/ 513 w 235458"/>
                  <a:gd name="connsiteY3" fmla="*/ 23582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369"/>
                    </a:moveTo>
                    <a:lnTo>
                      <a:pt x="235971" y="369"/>
                    </a:lnTo>
                    <a:lnTo>
                      <a:pt x="235971" y="235827"/>
                    </a:lnTo>
                    <a:lnTo>
                      <a:pt x="513" y="23582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7" name="Полилиния: фигура 156">
                <a:extLst>
                  <a:ext uri="{FF2B5EF4-FFF2-40B4-BE49-F238E27FC236}">
                    <a16:creationId xmlns:a16="http://schemas.microsoft.com/office/drawing/2014/main" id="{576DCF99-2FB7-D961-3B20-A21C197FC437}"/>
                  </a:ext>
                </a:extLst>
              </p:cNvPr>
              <p:cNvSpPr/>
              <p:nvPr/>
            </p:nvSpPr>
            <p:spPr bwMode="auto">
              <a:xfrm>
                <a:off x="19274680" y="7913362"/>
                <a:ext cx="235458" cy="235458"/>
              </a:xfrm>
              <a:custGeom>
                <a:avLst/>
                <a:gdLst>
                  <a:gd name="connsiteX0" fmla="*/ 561 w 235458"/>
                  <a:gd name="connsiteY0" fmla="*/ 369 h 235458"/>
                  <a:gd name="connsiteX1" fmla="*/ 236019 w 235458"/>
                  <a:gd name="connsiteY1" fmla="*/ 369 h 235458"/>
                  <a:gd name="connsiteX2" fmla="*/ 236019 w 235458"/>
                  <a:gd name="connsiteY2" fmla="*/ 235827 h 235458"/>
                  <a:gd name="connsiteX3" fmla="*/ 561 w 235458"/>
                  <a:gd name="connsiteY3" fmla="*/ 23582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369"/>
                    </a:moveTo>
                    <a:lnTo>
                      <a:pt x="236019" y="369"/>
                    </a:lnTo>
                    <a:lnTo>
                      <a:pt x="236019" y="235827"/>
                    </a:lnTo>
                    <a:lnTo>
                      <a:pt x="561" y="23582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8" name="Полилиния: фигура 157">
                <a:extLst>
                  <a:ext uri="{FF2B5EF4-FFF2-40B4-BE49-F238E27FC236}">
                    <a16:creationId xmlns:a16="http://schemas.microsoft.com/office/drawing/2014/main" id="{F5132BA9-E66D-EBDB-0323-861283BC7EB2}"/>
                  </a:ext>
                </a:extLst>
              </p:cNvPr>
              <p:cNvSpPr/>
              <p:nvPr/>
            </p:nvSpPr>
            <p:spPr bwMode="auto">
              <a:xfrm>
                <a:off x="19731880" y="7913362"/>
                <a:ext cx="235458" cy="235458"/>
              </a:xfrm>
              <a:custGeom>
                <a:avLst/>
                <a:gdLst>
                  <a:gd name="connsiteX0" fmla="*/ 609 w 235458"/>
                  <a:gd name="connsiteY0" fmla="*/ 369 h 235458"/>
                  <a:gd name="connsiteX1" fmla="*/ 236067 w 235458"/>
                  <a:gd name="connsiteY1" fmla="*/ 369 h 235458"/>
                  <a:gd name="connsiteX2" fmla="*/ 236067 w 235458"/>
                  <a:gd name="connsiteY2" fmla="*/ 235827 h 235458"/>
                  <a:gd name="connsiteX3" fmla="*/ 609 w 235458"/>
                  <a:gd name="connsiteY3" fmla="*/ 23582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369"/>
                    </a:moveTo>
                    <a:lnTo>
                      <a:pt x="236067" y="369"/>
                    </a:lnTo>
                    <a:lnTo>
                      <a:pt x="236067" y="235827"/>
                    </a:lnTo>
                    <a:lnTo>
                      <a:pt x="609" y="23582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59" name="Полилиния: фигура 158">
                <a:extLst>
                  <a:ext uri="{FF2B5EF4-FFF2-40B4-BE49-F238E27FC236}">
                    <a16:creationId xmlns:a16="http://schemas.microsoft.com/office/drawing/2014/main" id="{D4CE56EA-BF10-E15B-784B-410593B877D4}"/>
                  </a:ext>
                </a:extLst>
              </p:cNvPr>
              <p:cNvSpPr/>
              <p:nvPr/>
            </p:nvSpPr>
            <p:spPr bwMode="auto">
              <a:xfrm>
                <a:off x="14474080" y="8141962"/>
                <a:ext cx="235458" cy="235458"/>
              </a:xfrm>
              <a:custGeom>
                <a:avLst/>
                <a:gdLst>
                  <a:gd name="connsiteX0" fmla="*/ 57 w 235458"/>
                  <a:gd name="connsiteY0" fmla="*/ 393 h 235458"/>
                  <a:gd name="connsiteX1" fmla="*/ 235515 w 235458"/>
                  <a:gd name="connsiteY1" fmla="*/ 393 h 235458"/>
                  <a:gd name="connsiteX2" fmla="*/ 235515 w 235458"/>
                  <a:gd name="connsiteY2" fmla="*/ 235851 h 235458"/>
                  <a:gd name="connsiteX3" fmla="*/ 57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7" y="393"/>
                    </a:moveTo>
                    <a:lnTo>
                      <a:pt x="235515" y="393"/>
                    </a:lnTo>
                    <a:lnTo>
                      <a:pt x="235515" y="235851"/>
                    </a:lnTo>
                    <a:lnTo>
                      <a:pt x="57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0" name="Полилиния: фигура 159">
                <a:extLst>
                  <a:ext uri="{FF2B5EF4-FFF2-40B4-BE49-F238E27FC236}">
                    <a16:creationId xmlns:a16="http://schemas.microsoft.com/office/drawing/2014/main" id="{0B40BBFA-7881-27A5-9689-67A93C75F37D}"/>
                  </a:ext>
                </a:extLst>
              </p:cNvPr>
              <p:cNvSpPr/>
              <p:nvPr/>
            </p:nvSpPr>
            <p:spPr bwMode="auto">
              <a:xfrm>
                <a:off x="15159880" y="8141962"/>
                <a:ext cx="235458" cy="235458"/>
              </a:xfrm>
              <a:custGeom>
                <a:avLst/>
                <a:gdLst>
                  <a:gd name="connsiteX0" fmla="*/ 129 w 235458"/>
                  <a:gd name="connsiteY0" fmla="*/ 393 h 235458"/>
                  <a:gd name="connsiteX1" fmla="*/ 235587 w 235458"/>
                  <a:gd name="connsiteY1" fmla="*/ 393 h 235458"/>
                  <a:gd name="connsiteX2" fmla="*/ 235587 w 235458"/>
                  <a:gd name="connsiteY2" fmla="*/ 235851 h 235458"/>
                  <a:gd name="connsiteX3" fmla="*/ 129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29" y="393"/>
                    </a:moveTo>
                    <a:lnTo>
                      <a:pt x="235587" y="393"/>
                    </a:lnTo>
                    <a:lnTo>
                      <a:pt x="235587" y="235851"/>
                    </a:lnTo>
                    <a:lnTo>
                      <a:pt x="129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1" name="Полилиния: фигура 160">
                <a:extLst>
                  <a:ext uri="{FF2B5EF4-FFF2-40B4-BE49-F238E27FC236}">
                    <a16:creationId xmlns:a16="http://schemas.microsoft.com/office/drawing/2014/main" id="{1572CE7F-1D73-D7C2-C8CF-1BC4AA4F6A75}"/>
                  </a:ext>
                </a:extLst>
              </p:cNvPr>
              <p:cNvSpPr/>
              <p:nvPr/>
            </p:nvSpPr>
            <p:spPr bwMode="auto">
              <a:xfrm>
                <a:off x="15845680" y="8141962"/>
                <a:ext cx="235458" cy="235458"/>
              </a:xfrm>
              <a:custGeom>
                <a:avLst/>
                <a:gdLst>
                  <a:gd name="connsiteX0" fmla="*/ 201 w 235458"/>
                  <a:gd name="connsiteY0" fmla="*/ 393 h 235458"/>
                  <a:gd name="connsiteX1" fmla="*/ 235659 w 235458"/>
                  <a:gd name="connsiteY1" fmla="*/ 393 h 235458"/>
                  <a:gd name="connsiteX2" fmla="*/ 235659 w 235458"/>
                  <a:gd name="connsiteY2" fmla="*/ 235851 h 235458"/>
                  <a:gd name="connsiteX3" fmla="*/ 201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01" y="393"/>
                    </a:moveTo>
                    <a:lnTo>
                      <a:pt x="235659" y="393"/>
                    </a:lnTo>
                    <a:lnTo>
                      <a:pt x="235659" y="235851"/>
                    </a:lnTo>
                    <a:lnTo>
                      <a:pt x="201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2" name="Полилиния: фигура 161">
                <a:extLst>
                  <a:ext uri="{FF2B5EF4-FFF2-40B4-BE49-F238E27FC236}">
                    <a16:creationId xmlns:a16="http://schemas.microsoft.com/office/drawing/2014/main" id="{B209DD45-D2EE-1CBB-20AA-DC54E4977DD6}"/>
                  </a:ext>
                </a:extLst>
              </p:cNvPr>
              <p:cNvSpPr/>
              <p:nvPr/>
            </p:nvSpPr>
            <p:spPr bwMode="auto">
              <a:xfrm>
                <a:off x="16074280" y="8141962"/>
                <a:ext cx="235458" cy="235458"/>
              </a:xfrm>
              <a:custGeom>
                <a:avLst/>
                <a:gdLst>
                  <a:gd name="connsiteX0" fmla="*/ 225 w 235458"/>
                  <a:gd name="connsiteY0" fmla="*/ 393 h 235458"/>
                  <a:gd name="connsiteX1" fmla="*/ 235683 w 235458"/>
                  <a:gd name="connsiteY1" fmla="*/ 393 h 235458"/>
                  <a:gd name="connsiteX2" fmla="*/ 235683 w 235458"/>
                  <a:gd name="connsiteY2" fmla="*/ 235851 h 235458"/>
                  <a:gd name="connsiteX3" fmla="*/ 225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25" y="393"/>
                    </a:moveTo>
                    <a:lnTo>
                      <a:pt x="235683" y="393"/>
                    </a:lnTo>
                    <a:lnTo>
                      <a:pt x="235683" y="235851"/>
                    </a:lnTo>
                    <a:lnTo>
                      <a:pt x="225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3" name="Полилиния: фигура 162">
                <a:extLst>
                  <a:ext uri="{FF2B5EF4-FFF2-40B4-BE49-F238E27FC236}">
                    <a16:creationId xmlns:a16="http://schemas.microsoft.com/office/drawing/2014/main" id="{976453F4-FEEB-7483-4C07-AEDCAC40BA62}"/>
                  </a:ext>
                </a:extLst>
              </p:cNvPr>
              <p:cNvSpPr/>
              <p:nvPr/>
            </p:nvSpPr>
            <p:spPr bwMode="auto">
              <a:xfrm>
                <a:off x="18360280" y="8141962"/>
                <a:ext cx="235458" cy="235458"/>
              </a:xfrm>
              <a:custGeom>
                <a:avLst/>
                <a:gdLst>
                  <a:gd name="connsiteX0" fmla="*/ 465 w 235458"/>
                  <a:gd name="connsiteY0" fmla="*/ 393 h 235458"/>
                  <a:gd name="connsiteX1" fmla="*/ 235923 w 235458"/>
                  <a:gd name="connsiteY1" fmla="*/ 393 h 235458"/>
                  <a:gd name="connsiteX2" fmla="*/ 235923 w 235458"/>
                  <a:gd name="connsiteY2" fmla="*/ 235851 h 235458"/>
                  <a:gd name="connsiteX3" fmla="*/ 465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393"/>
                    </a:moveTo>
                    <a:lnTo>
                      <a:pt x="235923" y="393"/>
                    </a:lnTo>
                    <a:lnTo>
                      <a:pt x="235923" y="235851"/>
                    </a:lnTo>
                    <a:lnTo>
                      <a:pt x="465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4" name="Полилиния: фигура 163">
                <a:extLst>
                  <a:ext uri="{FF2B5EF4-FFF2-40B4-BE49-F238E27FC236}">
                    <a16:creationId xmlns:a16="http://schemas.microsoft.com/office/drawing/2014/main" id="{A1CC7EA4-3871-7C3E-9EB4-17A23E607BEC}"/>
                  </a:ext>
                </a:extLst>
              </p:cNvPr>
              <p:cNvSpPr/>
              <p:nvPr/>
            </p:nvSpPr>
            <p:spPr bwMode="auto">
              <a:xfrm>
                <a:off x="18817480" y="8141962"/>
                <a:ext cx="235458" cy="235458"/>
              </a:xfrm>
              <a:custGeom>
                <a:avLst/>
                <a:gdLst>
                  <a:gd name="connsiteX0" fmla="*/ 513 w 235458"/>
                  <a:gd name="connsiteY0" fmla="*/ 393 h 235458"/>
                  <a:gd name="connsiteX1" fmla="*/ 235971 w 235458"/>
                  <a:gd name="connsiteY1" fmla="*/ 393 h 235458"/>
                  <a:gd name="connsiteX2" fmla="*/ 235971 w 235458"/>
                  <a:gd name="connsiteY2" fmla="*/ 235851 h 235458"/>
                  <a:gd name="connsiteX3" fmla="*/ 513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393"/>
                    </a:moveTo>
                    <a:lnTo>
                      <a:pt x="235971" y="393"/>
                    </a:lnTo>
                    <a:lnTo>
                      <a:pt x="235971" y="235851"/>
                    </a:lnTo>
                    <a:lnTo>
                      <a:pt x="513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5" name="Полилиния: фигура 164">
                <a:extLst>
                  <a:ext uri="{FF2B5EF4-FFF2-40B4-BE49-F238E27FC236}">
                    <a16:creationId xmlns:a16="http://schemas.microsoft.com/office/drawing/2014/main" id="{0AFA2302-CF59-22A9-EF2D-BE341A82F7C1}"/>
                  </a:ext>
                </a:extLst>
              </p:cNvPr>
              <p:cNvSpPr/>
              <p:nvPr/>
            </p:nvSpPr>
            <p:spPr bwMode="auto">
              <a:xfrm>
                <a:off x="19046080" y="8141962"/>
                <a:ext cx="235458" cy="235458"/>
              </a:xfrm>
              <a:custGeom>
                <a:avLst/>
                <a:gdLst>
                  <a:gd name="connsiteX0" fmla="*/ 537 w 235458"/>
                  <a:gd name="connsiteY0" fmla="*/ 393 h 235458"/>
                  <a:gd name="connsiteX1" fmla="*/ 235995 w 235458"/>
                  <a:gd name="connsiteY1" fmla="*/ 393 h 235458"/>
                  <a:gd name="connsiteX2" fmla="*/ 235995 w 235458"/>
                  <a:gd name="connsiteY2" fmla="*/ 235851 h 235458"/>
                  <a:gd name="connsiteX3" fmla="*/ 537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393"/>
                    </a:moveTo>
                    <a:lnTo>
                      <a:pt x="235995" y="393"/>
                    </a:lnTo>
                    <a:lnTo>
                      <a:pt x="235995" y="235851"/>
                    </a:lnTo>
                    <a:lnTo>
                      <a:pt x="537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6" name="Полилиния: фигура 165">
                <a:extLst>
                  <a:ext uri="{FF2B5EF4-FFF2-40B4-BE49-F238E27FC236}">
                    <a16:creationId xmlns:a16="http://schemas.microsoft.com/office/drawing/2014/main" id="{1F686D56-95A5-7EBE-3E7B-EE827268B259}"/>
                  </a:ext>
                </a:extLst>
              </p:cNvPr>
              <p:cNvSpPr/>
              <p:nvPr/>
            </p:nvSpPr>
            <p:spPr bwMode="auto">
              <a:xfrm>
                <a:off x="19274680" y="8141962"/>
                <a:ext cx="235458" cy="235458"/>
              </a:xfrm>
              <a:custGeom>
                <a:avLst/>
                <a:gdLst>
                  <a:gd name="connsiteX0" fmla="*/ 561 w 235458"/>
                  <a:gd name="connsiteY0" fmla="*/ 393 h 235458"/>
                  <a:gd name="connsiteX1" fmla="*/ 236019 w 235458"/>
                  <a:gd name="connsiteY1" fmla="*/ 393 h 235458"/>
                  <a:gd name="connsiteX2" fmla="*/ 236019 w 235458"/>
                  <a:gd name="connsiteY2" fmla="*/ 235851 h 235458"/>
                  <a:gd name="connsiteX3" fmla="*/ 561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393"/>
                    </a:moveTo>
                    <a:lnTo>
                      <a:pt x="236019" y="393"/>
                    </a:lnTo>
                    <a:lnTo>
                      <a:pt x="236019" y="235851"/>
                    </a:lnTo>
                    <a:lnTo>
                      <a:pt x="561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7" name="Полилиния: фигура 166">
                <a:extLst>
                  <a:ext uri="{FF2B5EF4-FFF2-40B4-BE49-F238E27FC236}">
                    <a16:creationId xmlns:a16="http://schemas.microsoft.com/office/drawing/2014/main" id="{541A79EC-4F70-FA63-42B0-2AD454608EEB}"/>
                  </a:ext>
                </a:extLst>
              </p:cNvPr>
              <p:cNvSpPr/>
              <p:nvPr/>
            </p:nvSpPr>
            <p:spPr bwMode="auto">
              <a:xfrm>
                <a:off x="19731880" y="8141962"/>
                <a:ext cx="235458" cy="235458"/>
              </a:xfrm>
              <a:custGeom>
                <a:avLst/>
                <a:gdLst>
                  <a:gd name="connsiteX0" fmla="*/ 609 w 235458"/>
                  <a:gd name="connsiteY0" fmla="*/ 393 h 235458"/>
                  <a:gd name="connsiteX1" fmla="*/ 236067 w 235458"/>
                  <a:gd name="connsiteY1" fmla="*/ 393 h 235458"/>
                  <a:gd name="connsiteX2" fmla="*/ 236067 w 235458"/>
                  <a:gd name="connsiteY2" fmla="*/ 235851 h 235458"/>
                  <a:gd name="connsiteX3" fmla="*/ 609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393"/>
                    </a:moveTo>
                    <a:lnTo>
                      <a:pt x="236067" y="393"/>
                    </a:lnTo>
                    <a:lnTo>
                      <a:pt x="236067" y="235851"/>
                    </a:lnTo>
                    <a:lnTo>
                      <a:pt x="609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8" name="Полилиния: фигура 167">
                <a:extLst>
                  <a:ext uri="{FF2B5EF4-FFF2-40B4-BE49-F238E27FC236}">
                    <a16:creationId xmlns:a16="http://schemas.microsoft.com/office/drawing/2014/main" id="{4B6912F6-B4C1-2370-C0C8-498B668A09C3}"/>
                  </a:ext>
                </a:extLst>
              </p:cNvPr>
              <p:cNvSpPr/>
              <p:nvPr/>
            </p:nvSpPr>
            <p:spPr bwMode="auto">
              <a:xfrm>
                <a:off x="19960480" y="8141962"/>
                <a:ext cx="235458" cy="235458"/>
              </a:xfrm>
              <a:custGeom>
                <a:avLst/>
                <a:gdLst>
                  <a:gd name="connsiteX0" fmla="*/ 633 w 235458"/>
                  <a:gd name="connsiteY0" fmla="*/ 393 h 235458"/>
                  <a:gd name="connsiteX1" fmla="*/ 236091 w 235458"/>
                  <a:gd name="connsiteY1" fmla="*/ 393 h 235458"/>
                  <a:gd name="connsiteX2" fmla="*/ 236091 w 235458"/>
                  <a:gd name="connsiteY2" fmla="*/ 235851 h 235458"/>
                  <a:gd name="connsiteX3" fmla="*/ 633 w 235458"/>
                  <a:gd name="connsiteY3" fmla="*/ 23585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393"/>
                    </a:moveTo>
                    <a:lnTo>
                      <a:pt x="236091" y="393"/>
                    </a:lnTo>
                    <a:lnTo>
                      <a:pt x="236091" y="235851"/>
                    </a:lnTo>
                    <a:lnTo>
                      <a:pt x="633" y="23585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69" name="Полилиния: фигура 168">
                <a:extLst>
                  <a:ext uri="{FF2B5EF4-FFF2-40B4-BE49-F238E27FC236}">
                    <a16:creationId xmlns:a16="http://schemas.microsoft.com/office/drawing/2014/main" id="{3847B90D-7326-7CE5-FFD2-FC52B46F30CC}"/>
                  </a:ext>
                </a:extLst>
              </p:cNvPr>
              <p:cNvSpPr/>
              <p:nvPr/>
            </p:nvSpPr>
            <p:spPr bwMode="auto">
              <a:xfrm>
                <a:off x="14474080" y="8370562"/>
                <a:ext cx="235458" cy="235458"/>
              </a:xfrm>
              <a:custGeom>
                <a:avLst/>
                <a:gdLst>
                  <a:gd name="connsiteX0" fmla="*/ 57 w 235458"/>
                  <a:gd name="connsiteY0" fmla="*/ 417 h 235458"/>
                  <a:gd name="connsiteX1" fmla="*/ 235515 w 235458"/>
                  <a:gd name="connsiteY1" fmla="*/ 417 h 235458"/>
                  <a:gd name="connsiteX2" fmla="*/ 235515 w 235458"/>
                  <a:gd name="connsiteY2" fmla="*/ 235875 h 235458"/>
                  <a:gd name="connsiteX3" fmla="*/ 57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7" y="417"/>
                    </a:moveTo>
                    <a:lnTo>
                      <a:pt x="235515" y="417"/>
                    </a:lnTo>
                    <a:lnTo>
                      <a:pt x="235515" y="235875"/>
                    </a:lnTo>
                    <a:lnTo>
                      <a:pt x="57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0" name="Полилиния: фигура 169">
                <a:extLst>
                  <a:ext uri="{FF2B5EF4-FFF2-40B4-BE49-F238E27FC236}">
                    <a16:creationId xmlns:a16="http://schemas.microsoft.com/office/drawing/2014/main" id="{C947D58D-D2EA-B0F8-DBCE-FCCDEE7205AD}"/>
                  </a:ext>
                </a:extLst>
              </p:cNvPr>
              <p:cNvSpPr/>
              <p:nvPr/>
            </p:nvSpPr>
            <p:spPr bwMode="auto">
              <a:xfrm>
                <a:off x="14931280" y="8370562"/>
                <a:ext cx="235458" cy="235458"/>
              </a:xfrm>
              <a:custGeom>
                <a:avLst/>
                <a:gdLst>
                  <a:gd name="connsiteX0" fmla="*/ 105 w 235458"/>
                  <a:gd name="connsiteY0" fmla="*/ 417 h 235458"/>
                  <a:gd name="connsiteX1" fmla="*/ 235563 w 235458"/>
                  <a:gd name="connsiteY1" fmla="*/ 417 h 235458"/>
                  <a:gd name="connsiteX2" fmla="*/ 235563 w 235458"/>
                  <a:gd name="connsiteY2" fmla="*/ 235875 h 235458"/>
                  <a:gd name="connsiteX3" fmla="*/ 105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05" y="417"/>
                    </a:moveTo>
                    <a:lnTo>
                      <a:pt x="235563" y="417"/>
                    </a:lnTo>
                    <a:lnTo>
                      <a:pt x="235563" y="235875"/>
                    </a:lnTo>
                    <a:lnTo>
                      <a:pt x="105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1" name="Полилиния: фигура 170">
                <a:extLst>
                  <a:ext uri="{FF2B5EF4-FFF2-40B4-BE49-F238E27FC236}">
                    <a16:creationId xmlns:a16="http://schemas.microsoft.com/office/drawing/2014/main" id="{395ACE95-378F-6717-163B-4BCB8D2D9E40}"/>
                  </a:ext>
                </a:extLst>
              </p:cNvPr>
              <p:cNvSpPr/>
              <p:nvPr/>
            </p:nvSpPr>
            <p:spPr bwMode="auto">
              <a:xfrm>
                <a:off x="15388480" y="8370562"/>
                <a:ext cx="235458" cy="235458"/>
              </a:xfrm>
              <a:custGeom>
                <a:avLst/>
                <a:gdLst>
                  <a:gd name="connsiteX0" fmla="*/ 153 w 235458"/>
                  <a:gd name="connsiteY0" fmla="*/ 417 h 235458"/>
                  <a:gd name="connsiteX1" fmla="*/ 235611 w 235458"/>
                  <a:gd name="connsiteY1" fmla="*/ 417 h 235458"/>
                  <a:gd name="connsiteX2" fmla="*/ 235611 w 235458"/>
                  <a:gd name="connsiteY2" fmla="*/ 235875 h 235458"/>
                  <a:gd name="connsiteX3" fmla="*/ 153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53" y="417"/>
                    </a:moveTo>
                    <a:lnTo>
                      <a:pt x="235611" y="417"/>
                    </a:lnTo>
                    <a:lnTo>
                      <a:pt x="235611" y="235875"/>
                    </a:lnTo>
                    <a:lnTo>
                      <a:pt x="153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2" name="Полилиния: фигура 171">
                <a:extLst>
                  <a:ext uri="{FF2B5EF4-FFF2-40B4-BE49-F238E27FC236}">
                    <a16:creationId xmlns:a16="http://schemas.microsoft.com/office/drawing/2014/main" id="{D98D2BAE-AB70-C65C-4946-C72004EEDC5F}"/>
                  </a:ext>
                </a:extLst>
              </p:cNvPr>
              <p:cNvSpPr/>
              <p:nvPr/>
            </p:nvSpPr>
            <p:spPr bwMode="auto">
              <a:xfrm>
                <a:off x="15617080" y="8370562"/>
                <a:ext cx="235458" cy="235458"/>
              </a:xfrm>
              <a:custGeom>
                <a:avLst/>
                <a:gdLst>
                  <a:gd name="connsiteX0" fmla="*/ 177 w 235458"/>
                  <a:gd name="connsiteY0" fmla="*/ 417 h 235458"/>
                  <a:gd name="connsiteX1" fmla="*/ 235635 w 235458"/>
                  <a:gd name="connsiteY1" fmla="*/ 417 h 235458"/>
                  <a:gd name="connsiteX2" fmla="*/ 235635 w 235458"/>
                  <a:gd name="connsiteY2" fmla="*/ 235875 h 235458"/>
                  <a:gd name="connsiteX3" fmla="*/ 177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77" y="417"/>
                    </a:moveTo>
                    <a:lnTo>
                      <a:pt x="235635" y="417"/>
                    </a:lnTo>
                    <a:lnTo>
                      <a:pt x="235635" y="235875"/>
                    </a:lnTo>
                    <a:lnTo>
                      <a:pt x="177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3" name="Полилиния: фигура 172">
                <a:extLst>
                  <a:ext uri="{FF2B5EF4-FFF2-40B4-BE49-F238E27FC236}">
                    <a16:creationId xmlns:a16="http://schemas.microsoft.com/office/drawing/2014/main" id="{1448DD72-789A-0D94-208A-10CD18830054}"/>
                  </a:ext>
                </a:extLst>
              </p:cNvPr>
              <p:cNvSpPr/>
              <p:nvPr/>
            </p:nvSpPr>
            <p:spPr bwMode="auto">
              <a:xfrm>
                <a:off x="16074280" y="8370562"/>
                <a:ext cx="235458" cy="235458"/>
              </a:xfrm>
              <a:custGeom>
                <a:avLst/>
                <a:gdLst>
                  <a:gd name="connsiteX0" fmla="*/ 225 w 235458"/>
                  <a:gd name="connsiteY0" fmla="*/ 417 h 235458"/>
                  <a:gd name="connsiteX1" fmla="*/ 235683 w 235458"/>
                  <a:gd name="connsiteY1" fmla="*/ 417 h 235458"/>
                  <a:gd name="connsiteX2" fmla="*/ 235683 w 235458"/>
                  <a:gd name="connsiteY2" fmla="*/ 235875 h 235458"/>
                  <a:gd name="connsiteX3" fmla="*/ 225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25" y="417"/>
                    </a:moveTo>
                    <a:lnTo>
                      <a:pt x="235683" y="417"/>
                    </a:lnTo>
                    <a:lnTo>
                      <a:pt x="235683" y="235875"/>
                    </a:lnTo>
                    <a:lnTo>
                      <a:pt x="225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4" name="Полилиния: фигура 173">
                <a:extLst>
                  <a:ext uri="{FF2B5EF4-FFF2-40B4-BE49-F238E27FC236}">
                    <a16:creationId xmlns:a16="http://schemas.microsoft.com/office/drawing/2014/main" id="{48DB1C62-5B94-51A6-9228-A4E8F69F7522}"/>
                  </a:ext>
                </a:extLst>
              </p:cNvPr>
              <p:cNvSpPr/>
              <p:nvPr/>
            </p:nvSpPr>
            <p:spPr bwMode="auto">
              <a:xfrm>
                <a:off x="16302880" y="8370562"/>
                <a:ext cx="235458" cy="235458"/>
              </a:xfrm>
              <a:custGeom>
                <a:avLst/>
                <a:gdLst>
                  <a:gd name="connsiteX0" fmla="*/ 249 w 235458"/>
                  <a:gd name="connsiteY0" fmla="*/ 417 h 235458"/>
                  <a:gd name="connsiteX1" fmla="*/ 235707 w 235458"/>
                  <a:gd name="connsiteY1" fmla="*/ 417 h 235458"/>
                  <a:gd name="connsiteX2" fmla="*/ 235707 w 235458"/>
                  <a:gd name="connsiteY2" fmla="*/ 235875 h 235458"/>
                  <a:gd name="connsiteX3" fmla="*/ 249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417"/>
                    </a:moveTo>
                    <a:lnTo>
                      <a:pt x="235707" y="417"/>
                    </a:lnTo>
                    <a:lnTo>
                      <a:pt x="235707" y="235875"/>
                    </a:lnTo>
                    <a:lnTo>
                      <a:pt x="249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5" name="Полилиния: фигура 174">
                <a:extLst>
                  <a:ext uri="{FF2B5EF4-FFF2-40B4-BE49-F238E27FC236}">
                    <a16:creationId xmlns:a16="http://schemas.microsoft.com/office/drawing/2014/main" id="{C40382A9-8E1A-9393-0785-925EA69B6E11}"/>
                  </a:ext>
                </a:extLst>
              </p:cNvPr>
              <p:cNvSpPr/>
              <p:nvPr/>
            </p:nvSpPr>
            <p:spPr bwMode="auto">
              <a:xfrm>
                <a:off x="18131680" y="8370562"/>
                <a:ext cx="235458" cy="235458"/>
              </a:xfrm>
              <a:custGeom>
                <a:avLst/>
                <a:gdLst>
                  <a:gd name="connsiteX0" fmla="*/ 441 w 235458"/>
                  <a:gd name="connsiteY0" fmla="*/ 417 h 235458"/>
                  <a:gd name="connsiteX1" fmla="*/ 235899 w 235458"/>
                  <a:gd name="connsiteY1" fmla="*/ 417 h 235458"/>
                  <a:gd name="connsiteX2" fmla="*/ 235899 w 235458"/>
                  <a:gd name="connsiteY2" fmla="*/ 235875 h 235458"/>
                  <a:gd name="connsiteX3" fmla="*/ 441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417"/>
                    </a:moveTo>
                    <a:lnTo>
                      <a:pt x="235899" y="417"/>
                    </a:lnTo>
                    <a:lnTo>
                      <a:pt x="235899" y="235875"/>
                    </a:lnTo>
                    <a:lnTo>
                      <a:pt x="441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6" name="Полилиния: фигура 175">
                <a:extLst>
                  <a:ext uri="{FF2B5EF4-FFF2-40B4-BE49-F238E27FC236}">
                    <a16:creationId xmlns:a16="http://schemas.microsoft.com/office/drawing/2014/main" id="{0E36781D-2B35-C742-2BA5-B0633B60BB2E}"/>
                  </a:ext>
                </a:extLst>
              </p:cNvPr>
              <p:cNvSpPr/>
              <p:nvPr/>
            </p:nvSpPr>
            <p:spPr bwMode="auto">
              <a:xfrm>
                <a:off x="18360280" y="8370562"/>
                <a:ext cx="235458" cy="235458"/>
              </a:xfrm>
              <a:custGeom>
                <a:avLst/>
                <a:gdLst>
                  <a:gd name="connsiteX0" fmla="*/ 465 w 235458"/>
                  <a:gd name="connsiteY0" fmla="*/ 417 h 235458"/>
                  <a:gd name="connsiteX1" fmla="*/ 235923 w 235458"/>
                  <a:gd name="connsiteY1" fmla="*/ 417 h 235458"/>
                  <a:gd name="connsiteX2" fmla="*/ 235923 w 235458"/>
                  <a:gd name="connsiteY2" fmla="*/ 235875 h 235458"/>
                  <a:gd name="connsiteX3" fmla="*/ 465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417"/>
                    </a:moveTo>
                    <a:lnTo>
                      <a:pt x="235923" y="417"/>
                    </a:lnTo>
                    <a:lnTo>
                      <a:pt x="235923" y="235875"/>
                    </a:lnTo>
                    <a:lnTo>
                      <a:pt x="465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7" name="Полилиния: фигура 176">
                <a:extLst>
                  <a:ext uri="{FF2B5EF4-FFF2-40B4-BE49-F238E27FC236}">
                    <a16:creationId xmlns:a16="http://schemas.microsoft.com/office/drawing/2014/main" id="{3AED5E7A-BF17-9DDB-8D26-A1212AF75827}"/>
                  </a:ext>
                </a:extLst>
              </p:cNvPr>
              <p:cNvSpPr/>
              <p:nvPr/>
            </p:nvSpPr>
            <p:spPr bwMode="auto">
              <a:xfrm>
                <a:off x="18588880" y="8370562"/>
                <a:ext cx="235458" cy="235458"/>
              </a:xfrm>
              <a:custGeom>
                <a:avLst/>
                <a:gdLst>
                  <a:gd name="connsiteX0" fmla="*/ 489 w 235458"/>
                  <a:gd name="connsiteY0" fmla="*/ 417 h 235458"/>
                  <a:gd name="connsiteX1" fmla="*/ 235947 w 235458"/>
                  <a:gd name="connsiteY1" fmla="*/ 417 h 235458"/>
                  <a:gd name="connsiteX2" fmla="*/ 235947 w 235458"/>
                  <a:gd name="connsiteY2" fmla="*/ 235875 h 235458"/>
                  <a:gd name="connsiteX3" fmla="*/ 489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417"/>
                    </a:moveTo>
                    <a:lnTo>
                      <a:pt x="235947" y="417"/>
                    </a:lnTo>
                    <a:lnTo>
                      <a:pt x="235947" y="235875"/>
                    </a:lnTo>
                    <a:lnTo>
                      <a:pt x="489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8" name="Полилиния: фигура 177">
                <a:extLst>
                  <a:ext uri="{FF2B5EF4-FFF2-40B4-BE49-F238E27FC236}">
                    <a16:creationId xmlns:a16="http://schemas.microsoft.com/office/drawing/2014/main" id="{30782DD3-AB2F-F9B3-FEA7-E2CE8DA4EEDF}"/>
                  </a:ext>
                </a:extLst>
              </p:cNvPr>
              <p:cNvSpPr/>
              <p:nvPr/>
            </p:nvSpPr>
            <p:spPr bwMode="auto">
              <a:xfrm>
                <a:off x="18817480" y="8370562"/>
                <a:ext cx="235458" cy="235458"/>
              </a:xfrm>
              <a:custGeom>
                <a:avLst/>
                <a:gdLst>
                  <a:gd name="connsiteX0" fmla="*/ 513 w 235458"/>
                  <a:gd name="connsiteY0" fmla="*/ 417 h 235458"/>
                  <a:gd name="connsiteX1" fmla="*/ 235971 w 235458"/>
                  <a:gd name="connsiteY1" fmla="*/ 417 h 235458"/>
                  <a:gd name="connsiteX2" fmla="*/ 235971 w 235458"/>
                  <a:gd name="connsiteY2" fmla="*/ 235875 h 235458"/>
                  <a:gd name="connsiteX3" fmla="*/ 513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417"/>
                    </a:moveTo>
                    <a:lnTo>
                      <a:pt x="235971" y="417"/>
                    </a:lnTo>
                    <a:lnTo>
                      <a:pt x="235971" y="235875"/>
                    </a:lnTo>
                    <a:lnTo>
                      <a:pt x="513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9" name="Полилиния: фигура 178">
                <a:extLst>
                  <a:ext uri="{FF2B5EF4-FFF2-40B4-BE49-F238E27FC236}">
                    <a16:creationId xmlns:a16="http://schemas.microsoft.com/office/drawing/2014/main" id="{FF355F1A-B905-14A5-3B13-589C276AAE68}"/>
                  </a:ext>
                </a:extLst>
              </p:cNvPr>
              <p:cNvSpPr/>
              <p:nvPr/>
            </p:nvSpPr>
            <p:spPr bwMode="auto">
              <a:xfrm>
                <a:off x="19046080" y="8370562"/>
                <a:ext cx="235458" cy="235458"/>
              </a:xfrm>
              <a:custGeom>
                <a:avLst/>
                <a:gdLst>
                  <a:gd name="connsiteX0" fmla="*/ 537 w 235458"/>
                  <a:gd name="connsiteY0" fmla="*/ 417 h 235458"/>
                  <a:gd name="connsiteX1" fmla="*/ 235995 w 235458"/>
                  <a:gd name="connsiteY1" fmla="*/ 417 h 235458"/>
                  <a:gd name="connsiteX2" fmla="*/ 235995 w 235458"/>
                  <a:gd name="connsiteY2" fmla="*/ 235875 h 235458"/>
                  <a:gd name="connsiteX3" fmla="*/ 537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417"/>
                    </a:moveTo>
                    <a:lnTo>
                      <a:pt x="235995" y="417"/>
                    </a:lnTo>
                    <a:lnTo>
                      <a:pt x="235995" y="235875"/>
                    </a:lnTo>
                    <a:lnTo>
                      <a:pt x="537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0" name="Полилиния: фигура 179">
                <a:extLst>
                  <a:ext uri="{FF2B5EF4-FFF2-40B4-BE49-F238E27FC236}">
                    <a16:creationId xmlns:a16="http://schemas.microsoft.com/office/drawing/2014/main" id="{8DC13E35-0E56-E726-AB48-C4B5A759DB6C}"/>
                  </a:ext>
                </a:extLst>
              </p:cNvPr>
              <p:cNvSpPr/>
              <p:nvPr/>
            </p:nvSpPr>
            <p:spPr bwMode="auto">
              <a:xfrm>
                <a:off x="19960480" y="8370562"/>
                <a:ext cx="235458" cy="235458"/>
              </a:xfrm>
              <a:custGeom>
                <a:avLst/>
                <a:gdLst>
                  <a:gd name="connsiteX0" fmla="*/ 633 w 235458"/>
                  <a:gd name="connsiteY0" fmla="*/ 417 h 235458"/>
                  <a:gd name="connsiteX1" fmla="*/ 236091 w 235458"/>
                  <a:gd name="connsiteY1" fmla="*/ 417 h 235458"/>
                  <a:gd name="connsiteX2" fmla="*/ 236091 w 235458"/>
                  <a:gd name="connsiteY2" fmla="*/ 235875 h 235458"/>
                  <a:gd name="connsiteX3" fmla="*/ 633 w 235458"/>
                  <a:gd name="connsiteY3" fmla="*/ 23587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417"/>
                    </a:moveTo>
                    <a:lnTo>
                      <a:pt x="236091" y="417"/>
                    </a:lnTo>
                    <a:lnTo>
                      <a:pt x="236091" y="235875"/>
                    </a:lnTo>
                    <a:lnTo>
                      <a:pt x="633" y="23587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1" name="Полилиния: фигура 180">
                <a:extLst>
                  <a:ext uri="{FF2B5EF4-FFF2-40B4-BE49-F238E27FC236}">
                    <a16:creationId xmlns:a16="http://schemas.microsoft.com/office/drawing/2014/main" id="{0E3F1E9A-CF27-B365-D29C-26005BC9B3D3}"/>
                  </a:ext>
                </a:extLst>
              </p:cNvPr>
              <p:cNvSpPr/>
              <p:nvPr/>
            </p:nvSpPr>
            <p:spPr bwMode="auto">
              <a:xfrm>
                <a:off x="14474080" y="8599162"/>
                <a:ext cx="235458" cy="235458"/>
              </a:xfrm>
              <a:custGeom>
                <a:avLst/>
                <a:gdLst>
                  <a:gd name="connsiteX0" fmla="*/ 57 w 235458"/>
                  <a:gd name="connsiteY0" fmla="*/ 441 h 235458"/>
                  <a:gd name="connsiteX1" fmla="*/ 235515 w 235458"/>
                  <a:gd name="connsiteY1" fmla="*/ 441 h 235458"/>
                  <a:gd name="connsiteX2" fmla="*/ 235515 w 235458"/>
                  <a:gd name="connsiteY2" fmla="*/ 235899 h 235458"/>
                  <a:gd name="connsiteX3" fmla="*/ 57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7" y="441"/>
                    </a:moveTo>
                    <a:lnTo>
                      <a:pt x="235515" y="441"/>
                    </a:lnTo>
                    <a:lnTo>
                      <a:pt x="235515" y="235899"/>
                    </a:lnTo>
                    <a:lnTo>
                      <a:pt x="57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2" name="Полилиния: фигура 181">
                <a:extLst>
                  <a:ext uri="{FF2B5EF4-FFF2-40B4-BE49-F238E27FC236}">
                    <a16:creationId xmlns:a16="http://schemas.microsoft.com/office/drawing/2014/main" id="{A3EE8AC8-8FE3-F1F7-474C-54885B207C9E}"/>
                  </a:ext>
                </a:extLst>
              </p:cNvPr>
              <p:cNvSpPr/>
              <p:nvPr/>
            </p:nvSpPr>
            <p:spPr bwMode="auto">
              <a:xfrm>
                <a:off x="15159880" y="8599162"/>
                <a:ext cx="235458" cy="235458"/>
              </a:xfrm>
              <a:custGeom>
                <a:avLst/>
                <a:gdLst>
                  <a:gd name="connsiteX0" fmla="*/ 129 w 235458"/>
                  <a:gd name="connsiteY0" fmla="*/ 441 h 235458"/>
                  <a:gd name="connsiteX1" fmla="*/ 235587 w 235458"/>
                  <a:gd name="connsiteY1" fmla="*/ 441 h 235458"/>
                  <a:gd name="connsiteX2" fmla="*/ 235587 w 235458"/>
                  <a:gd name="connsiteY2" fmla="*/ 235899 h 235458"/>
                  <a:gd name="connsiteX3" fmla="*/ 129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29" y="441"/>
                    </a:moveTo>
                    <a:lnTo>
                      <a:pt x="235587" y="441"/>
                    </a:lnTo>
                    <a:lnTo>
                      <a:pt x="235587" y="235899"/>
                    </a:lnTo>
                    <a:lnTo>
                      <a:pt x="129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3" name="Полилиния: фигура 182">
                <a:extLst>
                  <a:ext uri="{FF2B5EF4-FFF2-40B4-BE49-F238E27FC236}">
                    <a16:creationId xmlns:a16="http://schemas.microsoft.com/office/drawing/2014/main" id="{F0A9ADFF-566F-546B-9105-D62F2ED1094A}"/>
                  </a:ext>
                </a:extLst>
              </p:cNvPr>
              <p:cNvSpPr/>
              <p:nvPr/>
            </p:nvSpPr>
            <p:spPr bwMode="auto">
              <a:xfrm>
                <a:off x="15388480" y="8599162"/>
                <a:ext cx="235458" cy="235458"/>
              </a:xfrm>
              <a:custGeom>
                <a:avLst/>
                <a:gdLst>
                  <a:gd name="connsiteX0" fmla="*/ 153 w 235458"/>
                  <a:gd name="connsiteY0" fmla="*/ 441 h 235458"/>
                  <a:gd name="connsiteX1" fmla="*/ 235611 w 235458"/>
                  <a:gd name="connsiteY1" fmla="*/ 441 h 235458"/>
                  <a:gd name="connsiteX2" fmla="*/ 235611 w 235458"/>
                  <a:gd name="connsiteY2" fmla="*/ 235899 h 235458"/>
                  <a:gd name="connsiteX3" fmla="*/ 153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53" y="441"/>
                    </a:moveTo>
                    <a:lnTo>
                      <a:pt x="235611" y="441"/>
                    </a:lnTo>
                    <a:lnTo>
                      <a:pt x="235611" y="235899"/>
                    </a:lnTo>
                    <a:lnTo>
                      <a:pt x="153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Полилиния: фигура 183">
                <a:extLst>
                  <a:ext uri="{FF2B5EF4-FFF2-40B4-BE49-F238E27FC236}">
                    <a16:creationId xmlns:a16="http://schemas.microsoft.com/office/drawing/2014/main" id="{2EE4CF6A-AC91-DC91-A2AF-95AD43EF118F}"/>
                  </a:ext>
                </a:extLst>
              </p:cNvPr>
              <p:cNvSpPr/>
              <p:nvPr/>
            </p:nvSpPr>
            <p:spPr bwMode="auto">
              <a:xfrm>
                <a:off x="15617080" y="8599162"/>
                <a:ext cx="235458" cy="235458"/>
              </a:xfrm>
              <a:custGeom>
                <a:avLst/>
                <a:gdLst>
                  <a:gd name="connsiteX0" fmla="*/ 177 w 235458"/>
                  <a:gd name="connsiteY0" fmla="*/ 441 h 235458"/>
                  <a:gd name="connsiteX1" fmla="*/ 235635 w 235458"/>
                  <a:gd name="connsiteY1" fmla="*/ 441 h 235458"/>
                  <a:gd name="connsiteX2" fmla="*/ 235635 w 235458"/>
                  <a:gd name="connsiteY2" fmla="*/ 235899 h 235458"/>
                  <a:gd name="connsiteX3" fmla="*/ 177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177" y="441"/>
                    </a:moveTo>
                    <a:lnTo>
                      <a:pt x="235635" y="441"/>
                    </a:lnTo>
                    <a:lnTo>
                      <a:pt x="235635" y="235899"/>
                    </a:lnTo>
                    <a:lnTo>
                      <a:pt x="177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Полилиния: фигура 184">
                <a:extLst>
                  <a:ext uri="{FF2B5EF4-FFF2-40B4-BE49-F238E27FC236}">
                    <a16:creationId xmlns:a16="http://schemas.microsoft.com/office/drawing/2014/main" id="{5CBFB008-9E7F-ED33-B2D9-D2A50E9D6F4D}"/>
                  </a:ext>
                </a:extLst>
              </p:cNvPr>
              <p:cNvSpPr/>
              <p:nvPr/>
            </p:nvSpPr>
            <p:spPr bwMode="auto">
              <a:xfrm>
                <a:off x="15845680" y="8599162"/>
                <a:ext cx="235458" cy="235458"/>
              </a:xfrm>
              <a:custGeom>
                <a:avLst/>
                <a:gdLst>
                  <a:gd name="connsiteX0" fmla="*/ 201 w 235458"/>
                  <a:gd name="connsiteY0" fmla="*/ 441 h 235458"/>
                  <a:gd name="connsiteX1" fmla="*/ 235659 w 235458"/>
                  <a:gd name="connsiteY1" fmla="*/ 441 h 235458"/>
                  <a:gd name="connsiteX2" fmla="*/ 235659 w 235458"/>
                  <a:gd name="connsiteY2" fmla="*/ 235899 h 235458"/>
                  <a:gd name="connsiteX3" fmla="*/ 201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01" y="441"/>
                    </a:moveTo>
                    <a:lnTo>
                      <a:pt x="235659" y="441"/>
                    </a:lnTo>
                    <a:lnTo>
                      <a:pt x="235659" y="235899"/>
                    </a:lnTo>
                    <a:lnTo>
                      <a:pt x="201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Полилиния: фигура 185">
                <a:extLst>
                  <a:ext uri="{FF2B5EF4-FFF2-40B4-BE49-F238E27FC236}">
                    <a16:creationId xmlns:a16="http://schemas.microsoft.com/office/drawing/2014/main" id="{F065ED47-FB66-38E2-CD54-70CF05A79D71}"/>
                  </a:ext>
                </a:extLst>
              </p:cNvPr>
              <p:cNvSpPr/>
              <p:nvPr/>
            </p:nvSpPr>
            <p:spPr bwMode="auto">
              <a:xfrm>
                <a:off x="16302880" y="8599162"/>
                <a:ext cx="235458" cy="235458"/>
              </a:xfrm>
              <a:custGeom>
                <a:avLst/>
                <a:gdLst>
                  <a:gd name="connsiteX0" fmla="*/ 249 w 235458"/>
                  <a:gd name="connsiteY0" fmla="*/ 441 h 235458"/>
                  <a:gd name="connsiteX1" fmla="*/ 235707 w 235458"/>
                  <a:gd name="connsiteY1" fmla="*/ 441 h 235458"/>
                  <a:gd name="connsiteX2" fmla="*/ 235707 w 235458"/>
                  <a:gd name="connsiteY2" fmla="*/ 235899 h 235458"/>
                  <a:gd name="connsiteX3" fmla="*/ 249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441"/>
                    </a:moveTo>
                    <a:lnTo>
                      <a:pt x="235707" y="441"/>
                    </a:lnTo>
                    <a:lnTo>
                      <a:pt x="235707" y="235899"/>
                    </a:lnTo>
                    <a:lnTo>
                      <a:pt x="249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Полилиния: фигура 186">
                <a:extLst>
                  <a:ext uri="{FF2B5EF4-FFF2-40B4-BE49-F238E27FC236}">
                    <a16:creationId xmlns:a16="http://schemas.microsoft.com/office/drawing/2014/main" id="{4B0AF1E5-A58F-A2D0-0C33-0C85E2ED1A07}"/>
                  </a:ext>
                </a:extLst>
              </p:cNvPr>
              <p:cNvSpPr/>
              <p:nvPr/>
            </p:nvSpPr>
            <p:spPr bwMode="auto">
              <a:xfrm>
                <a:off x="16988680" y="8599162"/>
                <a:ext cx="235458" cy="235458"/>
              </a:xfrm>
              <a:custGeom>
                <a:avLst/>
                <a:gdLst>
                  <a:gd name="connsiteX0" fmla="*/ 321 w 235458"/>
                  <a:gd name="connsiteY0" fmla="*/ 441 h 235458"/>
                  <a:gd name="connsiteX1" fmla="*/ 235779 w 235458"/>
                  <a:gd name="connsiteY1" fmla="*/ 441 h 235458"/>
                  <a:gd name="connsiteX2" fmla="*/ 235779 w 235458"/>
                  <a:gd name="connsiteY2" fmla="*/ 235899 h 235458"/>
                  <a:gd name="connsiteX3" fmla="*/ 321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21" y="441"/>
                    </a:moveTo>
                    <a:lnTo>
                      <a:pt x="235779" y="441"/>
                    </a:lnTo>
                    <a:lnTo>
                      <a:pt x="235779" y="235899"/>
                    </a:lnTo>
                    <a:lnTo>
                      <a:pt x="321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Полилиния: фигура 187">
                <a:extLst>
                  <a:ext uri="{FF2B5EF4-FFF2-40B4-BE49-F238E27FC236}">
                    <a16:creationId xmlns:a16="http://schemas.microsoft.com/office/drawing/2014/main" id="{85BAAAB0-7EB0-6829-911B-04345EFE28C0}"/>
                  </a:ext>
                </a:extLst>
              </p:cNvPr>
              <p:cNvSpPr/>
              <p:nvPr/>
            </p:nvSpPr>
            <p:spPr bwMode="auto">
              <a:xfrm>
                <a:off x="17217280" y="8599162"/>
                <a:ext cx="235458" cy="235458"/>
              </a:xfrm>
              <a:custGeom>
                <a:avLst/>
                <a:gdLst>
                  <a:gd name="connsiteX0" fmla="*/ 345 w 235458"/>
                  <a:gd name="connsiteY0" fmla="*/ 441 h 235458"/>
                  <a:gd name="connsiteX1" fmla="*/ 235803 w 235458"/>
                  <a:gd name="connsiteY1" fmla="*/ 441 h 235458"/>
                  <a:gd name="connsiteX2" fmla="*/ 235803 w 235458"/>
                  <a:gd name="connsiteY2" fmla="*/ 235899 h 235458"/>
                  <a:gd name="connsiteX3" fmla="*/ 345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441"/>
                    </a:moveTo>
                    <a:lnTo>
                      <a:pt x="235803" y="441"/>
                    </a:lnTo>
                    <a:lnTo>
                      <a:pt x="235803" y="235899"/>
                    </a:lnTo>
                    <a:lnTo>
                      <a:pt x="345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Полилиния: фигура 188">
                <a:extLst>
                  <a:ext uri="{FF2B5EF4-FFF2-40B4-BE49-F238E27FC236}">
                    <a16:creationId xmlns:a16="http://schemas.microsoft.com/office/drawing/2014/main" id="{68E23D86-D18E-89B0-0DFA-8CD138139DF3}"/>
                  </a:ext>
                </a:extLst>
              </p:cNvPr>
              <p:cNvSpPr/>
              <p:nvPr/>
            </p:nvSpPr>
            <p:spPr bwMode="auto">
              <a:xfrm>
                <a:off x="17445880" y="8599162"/>
                <a:ext cx="235458" cy="235458"/>
              </a:xfrm>
              <a:custGeom>
                <a:avLst/>
                <a:gdLst>
                  <a:gd name="connsiteX0" fmla="*/ 369 w 235458"/>
                  <a:gd name="connsiteY0" fmla="*/ 441 h 235458"/>
                  <a:gd name="connsiteX1" fmla="*/ 235827 w 235458"/>
                  <a:gd name="connsiteY1" fmla="*/ 441 h 235458"/>
                  <a:gd name="connsiteX2" fmla="*/ 235827 w 235458"/>
                  <a:gd name="connsiteY2" fmla="*/ 235899 h 235458"/>
                  <a:gd name="connsiteX3" fmla="*/ 369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441"/>
                    </a:moveTo>
                    <a:lnTo>
                      <a:pt x="235827" y="441"/>
                    </a:lnTo>
                    <a:lnTo>
                      <a:pt x="235827" y="235899"/>
                    </a:lnTo>
                    <a:lnTo>
                      <a:pt x="369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Полилиния: фигура 189">
                <a:extLst>
                  <a:ext uri="{FF2B5EF4-FFF2-40B4-BE49-F238E27FC236}">
                    <a16:creationId xmlns:a16="http://schemas.microsoft.com/office/drawing/2014/main" id="{A089BF69-31D8-8587-DD76-86D86405086A}"/>
                  </a:ext>
                </a:extLst>
              </p:cNvPr>
              <p:cNvSpPr/>
              <p:nvPr/>
            </p:nvSpPr>
            <p:spPr bwMode="auto">
              <a:xfrm>
                <a:off x="17674480" y="8599162"/>
                <a:ext cx="235458" cy="235458"/>
              </a:xfrm>
              <a:custGeom>
                <a:avLst/>
                <a:gdLst>
                  <a:gd name="connsiteX0" fmla="*/ 393 w 235458"/>
                  <a:gd name="connsiteY0" fmla="*/ 441 h 235458"/>
                  <a:gd name="connsiteX1" fmla="*/ 235851 w 235458"/>
                  <a:gd name="connsiteY1" fmla="*/ 441 h 235458"/>
                  <a:gd name="connsiteX2" fmla="*/ 235851 w 235458"/>
                  <a:gd name="connsiteY2" fmla="*/ 235899 h 235458"/>
                  <a:gd name="connsiteX3" fmla="*/ 393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441"/>
                    </a:moveTo>
                    <a:lnTo>
                      <a:pt x="235851" y="441"/>
                    </a:lnTo>
                    <a:lnTo>
                      <a:pt x="235851" y="235899"/>
                    </a:lnTo>
                    <a:lnTo>
                      <a:pt x="393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Полилиния: фигура 190">
                <a:extLst>
                  <a:ext uri="{FF2B5EF4-FFF2-40B4-BE49-F238E27FC236}">
                    <a16:creationId xmlns:a16="http://schemas.microsoft.com/office/drawing/2014/main" id="{31D08F85-E9A7-EAE9-29FC-4B5726521087}"/>
                  </a:ext>
                </a:extLst>
              </p:cNvPr>
              <p:cNvSpPr/>
              <p:nvPr/>
            </p:nvSpPr>
            <p:spPr bwMode="auto">
              <a:xfrm>
                <a:off x="18131680" y="8599162"/>
                <a:ext cx="235458" cy="235458"/>
              </a:xfrm>
              <a:custGeom>
                <a:avLst/>
                <a:gdLst>
                  <a:gd name="connsiteX0" fmla="*/ 441 w 235458"/>
                  <a:gd name="connsiteY0" fmla="*/ 441 h 235458"/>
                  <a:gd name="connsiteX1" fmla="*/ 235899 w 235458"/>
                  <a:gd name="connsiteY1" fmla="*/ 441 h 235458"/>
                  <a:gd name="connsiteX2" fmla="*/ 235899 w 235458"/>
                  <a:gd name="connsiteY2" fmla="*/ 235899 h 235458"/>
                  <a:gd name="connsiteX3" fmla="*/ 441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441"/>
                    </a:moveTo>
                    <a:lnTo>
                      <a:pt x="235899" y="441"/>
                    </a:lnTo>
                    <a:lnTo>
                      <a:pt x="235899" y="235899"/>
                    </a:lnTo>
                    <a:lnTo>
                      <a:pt x="441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2" name="Полилиния: фигура 191">
                <a:extLst>
                  <a:ext uri="{FF2B5EF4-FFF2-40B4-BE49-F238E27FC236}">
                    <a16:creationId xmlns:a16="http://schemas.microsoft.com/office/drawing/2014/main" id="{D68786FA-8897-8CA5-80E7-2620C4BB61E6}"/>
                  </a:ext>
                </a:extLst>
              </p:cNvPr>
              <p:cNvSpPr/>
              <p:nvPr/>
            </p:nvSpPr>
            <p:spPr bwMode="auto">
              <a:xfrm>
                <a:off x="18360280" y="8599162"/>
                <a:ext cx="235458" cy="235458"/>
              </a:xfrm>
              <a:custGeom>
                <a:avLst/>
                <a:gdLst>
                  <a:gd name="connsiteX0" fmla="*/ 465 w 235458"/>
                  <a:gd name="connsiteY0" fmla="*/ 441 h 235458"/>
                  <a:gd name="connsiteX1" fmla="*/ 235923 w 235458"/>
                  <a:gd name="connsiteY1" fmla="*/ 441 h 235458"/>
                  <a:gd name="connsiteX2" fmla="*/ 235923 w 235458"/>
                  <a:gd name="connsiteY2" fmla="*/ 235899 h 235458"/>
                  <a:gd name="connsiteX3" fmla="*/ 465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441"/>
                    </a:moveTo>
                    <a:lnTo>
                      <a:pt x="235923" y="441"/>
                    </a:lnTo>
                    <a:lnTo>
                      <a:pt x="235923" y="235899"/>
                    </a:lnTo>
                    <a:lnTo>
                      <a:pt x="465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3" name="Полилиния: фигура 192">
                <a:extLst>
                  <a:ext uri="{FF2B5EF4-FFF2-40B4-BE49-F238E27FC236}">
                    <a16:creationId xmlns:a16="http://schemas.microsoft.com/office/drawing/2014/main" id="{89BF6602-796C-1BE6-C1DD-22AED21F8006}"/>
                  </a:ext>
                </a:extLst>
              </p:cNvPr>
              <p:cNvSpPr/>
              <p:nvPr/>
            </p:nvSpPr>
            <p:spPr bwMode="auto">
              <a:xfrm>
                <a:off x="18588880" y="8599162"/>
                <a:ext cx="235458" cy="235458"/>
              </a:xfrm>
              <a:custGeom>
                <a:avLst/>
                <a:gdLst>
                  <a:gd name="connsiteX0" fmla="*/ 489 w 235458"/>
                  <a:gd name="connsiteY0" fmla="*/ 441 h 235458"/>
                  <a:gd name="connsiteX1" fmla="*/ 235947 w 235458"/>
                  <a:gd name="connsiteY1" fmla="*/ 441 h 235458"/>
                  <a:gd name="connsiteX2" fmla="*/ 235947 w 235458"/>
                  <a:gd name="connsiteY2" fmla="*/ 235899 h 235458"/>
                  <a:gd name="connsiteX3" fmla="*/ 489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441"/>
                    </a:moveTo>
                    <a:lnTo>
                      <a:pt x="235947" y="441"/>
                    </a:lnTo>
                    <a:lnTo>
                      <a:pt x="235947" y="235899"/>
                    </a:lnTo>
                    <a:lnTo>
                      <a:pt x="489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4" name="Полилиния: фигура 193">
                <a:extLst>
                  <a:ext uri="{FF2B5EF4-FFF2-40B4-BE49-F238E27FC236}">
                    <a16:creationId xmlns:a16="http://schemas.microsoft.com/office/drawing/2014/main" id="{2C1FF2E0-B1EC-0B63-3057-3654AE9BEE63}"/>
                  </a:ext>
                </a:extLst>
              </p:cNvPr>
              <p:cNvSpPr/>
              <p:nvPr/>
            </p:nvSpPr>
            <p:spPr bwMode="auto">
              <a:xfrm>
                <a:off x="18817480" y="8599162"/>
                <a:ext cx="235458" cy="235458"/>
              </a:xfrm>
              <a:custGeom>
                <a:avLst/>
                <a:gdLst>
                  <a:gd name="connsiteX0" fmla="*/ 513 w 235458"/>
                  <a:gd name="connsiteY0" fmla="*/ 441 h 235458"/>
                  <a:gd name="connsiteX1" fmla="*/ 235971 w 235458"/>
                  <a:gd name="connsiteY1" fmla="*/ 441 h 235458"/>
                  <a:gd name="connsiteX2" fmla="*/ 235971 w 235458"/>
                  <a:gd name="connsiteY2" fmla="*/ 235899 h 235458"/>
                  <a:gd name="connsiteX3" fmla="*/ 513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441"/>
                    </a:moveTo>
                    <a:lnTo>
                      <a:pt x="235971" y="441"/>
                    </a:lnTo>
                    <a:lnTo>
                      <a:pt x="235971" y="235899"/>
                    </a:lnTo>
                    <a:lnTo>
                      <a:pt x="513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5" name="Полилиния: фигура 194">
                <a:extLst>
                  <a:ext uri="{FF2B5EF4-FFF2-40B4-BE49-F238E27FC236}">
                    <a16:creationId xmlns:a16="http://schemas.microsoft.com/office/drawing/2014/main" id="{FC04E8EF-EB8B-8E9A-575A-DF6F3A77D4C4}"/>
                  </a:ext>
                </a:extLst>
              </p:cNvPr>
              <p:cNvSpPr/>
              <p:nvPr/>
            </p:nvSpPr>
            <p:spPr bwMode="auto">
              <a:xfrm>
                <a:off x="19046080" y="8599162"/>
                <a:ext cx="235458" cy="235458"/>
              </a:xfrm>
              <a:custGeom>
                <a:avLst/>
                <a:gdLst>
                  <a:gd name="connsiteX0" fmla="*/ 537 w 235458"/>
                  <a:gd name="connsiteY0" fmla="*/ 441 h 235458"/>
                  <a:gd name="connsiteX1" fmla="*/ 235995 w 235458"/>
                  <a:gd name="connsiteY1" fmla="*/ 441 h 235458"/>
                  <a:gd name="connsiteX2" fmla="*/ 235995 w 235458"/>
                  <a:gd name="connsiteY2" fmla="*/ 235899 h 235458"/>
                  <a:gd name="connsiteX3" fmla="*/ 537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441"/>
                    </a:moveTo>
                    <a:lnTo>
                      <a:pt x="235995" y="441"/>
                    </a:lnTo>
                    <a:lnTo>
                      <a:pt x="235995" y="235899"/>
                    </a:lnTo>
                    <a:lnTo>
                      <a:pt x="537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6" name="Полилиния: фигура 195">
                <a:extLst>
                  <a:ext uri="{FF2B5EF4-FFF2-40B4-BE49-F238E27FC236}">
                    <a16:creationId xmlns:a16="http://schemas.microsoft.com/office/drawing/2014/main" id="{8F9CE5E4-A866-983C-B25F-8B4B749ADE02}"/>
                  </a:ext>
                </a:extLst>
              </p:cNvPr>
              <p:cNvSpPr/>
              <p:nvPr/>
            </p:nvSpPr>
            <p:spPr bwMode="auto">
              <a:xfrm>
                <a:off x="19503280" y="8599162"/>
                <a:ext cx="235458" cy="235458"/>
              </a:xfrm>
              <a:custGeom>
                <a:avLst/>
                <a:gdLst>
                  <a:gd name="connsiteX0" fmla="*/ 585 w 235458"/>
                  <a:gd name="connsiteY0" fmla="*/ 441 h 235458"/>
                  <a:gd name="connsiteX1" fmla="*/ 236043 w 235458"/>
                  <a:gd name="connsiteY1" fmla="*/ 441 h 235458"/>
                  <a:gd name="connsiteX2" fmla="*/ 236043 w 235458"/>
                  <a:gd name="connsiteY2" fmla="*/ 235899 h 235458"/>
                  <a:gd name="connsiteX3" fmla="*/ 585 w 235458"/>
                  <a:gd name="connsiteY3" fmla="*/ 23589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85" y="441"/>
                    </a:moveTo>
                    <a:lnTo>
                      <a:pt x="236043" y="441"/>
                    </a:lnTo>
                    <a:lnTo>
                      <a:pt x="236043" y="235899"/>
                    </a:lnTo>
                    <a:lnTo>
                      <a:pt x="585" y="23589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7" name="Полилиния: фигура 196">
                <a:extLst>
                  <a:ext uri="{FF2B5EF4-FFF2-40B4-BE49-F238E27FC236}">
                    <a16:creationId xmlns:a16="http://schemas.microsoft.com/office/drawing/2014/main" id="{2F5EA0D2-FE6D-FF0B-A478-3708E7EF7086}"/>
                  </a:ext>
                </a:extLst>
              </p:cNvPr>
              <p:cNvSpPr/>
              <p:nvPr/>
            </p:nvSpPr>
            <p:spPr bwMode="auto">
              <a:xfrm>
                <a:off x="16302880" y="8827762"/>
                <a:ext cx="235458" cy="235458"/>
              </a:xfrm>
              <a:custGeom>
                <a:avLst/>
                <a:gdLst>
                  <a:gd name="connsiteX0" fmla="*/ 249 w 235458"/>
                  <a:gd name="connsiteY0" fmla="*/ 465 h 235458"/>
                  <a:gd name="connsiteX1" fmla="*/ 235707 w 235458"/>
                  <a:gd name="connsiteY1" fmla="*/ 465 h 235458"/>
                  <a:gd name="connsiteX2" fmla="*/ 235707 w 235458"/>
                  <a:gd name="connsiteY2" fmla="*/ 235923 h 235458"/>
                  <a:gd name="connsiteX3" fmla="*/ 249 w 235458"/>
                  <a:gd name="connsiteY3" fmla="*/ 23592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465"/>
                    </a:moveTo>
                    <a:lnTo>
                      <a:pt x="235707" y="465"/>
                    </a:lnTo>
                    <a:lnTo>
                      <a:pt x="235707" y="235923"/>
                    </a:lnTo>
                    <a:lnTo>
                      <a:pt x="249" y="23592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8" name="Полилиния: фигура 197">
                <a:extLst>
                  <a:ext uri="{FF2B5EF4-FFF2-40B4-BE49-F238E27FC236}">
                    <a16:creationId xmlns:a16="http://schemas.microsoft.com/office/drawing/2014/main" id="{85D61242-A9C2-741A-FD52-1C830F362DF5}"/>
                  </a:ext>
                </a:extLst>
              </p:cNvPr>
              <p:cNvSpPr/>
              <p:nvPr/>
            </p:nvSpPr>
            <p:spPr bwMode="auto">
              <a:xfrm>
                <a:off x="16760080" y="8827762"/>
                <a:ext cx="235458" cy="235458"/>
              </a:xfrm>
              <a:custGeom>
                <a:avLst/>
                <a:gdLst>
                  <a:gd name="connsiteX0" fmla="*/ 297 w 235458"/>
                  <a:gd name="connsiteY0" fmla="*/ 465 h 235458"/>
                  <a:gd name="connsiteX1" fmla="*/ 235755 w 235458"/>
                  <a:gd name="connsiteY1" fmla="*/ 465 h 235458"/>
                  <a:gd name="connsiteX2" fmla="*/ 235755 w 235458"/>
                  <a:gd name="connsiteY2" fmla="*/ 235923 h 235458"/>
                  <a:gd name="connsiteX3" fmla="*/ 297 w 235458"/>
                  <a:gd name="connsiteY3" fmla="*/ 23592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465"/>
                    </a:moveTo>
                    <a:lnTo>
                      <a:pt x="235755" y="465"/>
                    </a:lnTo>
                    <a:lnTo>
                      <a:pt x="235755" y="235923"/>
                    </a:lnTo>
                    <a:lnTo>
                      <a:pt x="297" y="23592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9" name="Полилиния: фигура 198">
                <a:extLst>
                  <a:ext uri="{FF2B5EF4-FFF2-40B4-BE49-F238E27FC236}">
                    <a16:creationId xmlns:a16="http://schemas.microsoft.com/office/drawing/2014/main" id="{ECB1DE52-73C1-EC78-ECB4-EC2CD7296A83}"/>
                  </a:ext>
                </a:extLst>
              </p:cNvPr>
              <p:cNvSpPr/>
              <p:nvPr/>
            </p:nvSpPr>
            <p:spPr bwMode="auto">
              <a:xfrm>
                <a:off x="17217280" y="8827762"/>
                <a:ext cx="235458" cy="235458"/>
              </a:xfrm>
              <a:custGeom>
                <a:avLst/>
                <a:gdLst>
                  <a:gd name="connsiteX0" fmla="*/ 345 w 235458"/>
                  <a:gd name="connsiteY0" fmla="*/ 465 h 235458"/>
                  <a:gd name="connsiteX1" fmla="*/ 235803 w 235458"/>
                  <a:gd name="connsiteY1" fmla="*/ 465 h 235458"/>
                  <a:gd name="connsiteX2" fmla="*/ 235803 w 235458"/>
                  <a:gd name="connsiteY2" fmla="*/ 235923 h 235458"/>
                  <a:gd name="connsiteX3" fmla="*/ 345 w 235458"/>
                  <a:gd name="connsiteY3" fmla="*/ 23592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465"/>
                    </a:moveTo>
                    <a:lnTo>
                      <a:pt x="235803" y="465"/>
                    </a:lnTo>
                    <a:lnTo>
                      <a:pt x="235803" y="235923"/>
                    </a:lnTo>
                    <a:lnTo>
                      <a:pt x="345" y="23592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0" name="Полилиния: фигура 199">
                <a:extLst>
                  <a:ext uri="{FF2B5EF4-FFF2-40B4-BE49-F238E27FC236}">
                    <a16:creationId xmlns:a16="http://schemas.microsoft.com/office/drawing/2014/main" id="{34A66DDA-7C9F-4E53-FB93-1C33D727C35A}"/>
                  </a:ext>
                </a:extLst>
              </p:cNvPr>
              <p:cNvSpPr/>
              <p:nvPr/>
            </p:nvSpPr>
            <p:spPr bwMode="auto">
              <a:xfrm>
                <a:off x="17903080" y="8827762"/>
                <a:ext cx="235458" cy="235458"/>
              </a:xfrm>
              <a:custGeom>
                <a:avLst/>
                <a:gdLst>
                  <a:gd name="connsiteX0" fmla="*/ 417 w 235458"/>
                  <a:gd name="connsiteY0" fmla="*/ 465 h 235458"/>
                  <a:gd name="connsiteX1" fmla="*/ 235875 w 235458"/>
                  <a:gd name="connsiteY1" fmla="*/ 465 h 235458"/>
                  <a:gd name="connsiteX2" fmla="*/ 235875 w 235458"/>
                  <a:gd name="connsiteY2" fmla="*/ 235923 h 235458"/>
                  <a:gd name="connsiteX3" fmla="*/ 417 w 235458"/>
                  <a:gd name="connsiteY3" fmla="*/ 23592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465"/>
                    </a:moveTo>
                    <a:lnTo>
                      <a:pt x="235875" y="465"/>
                    </a:lnTo>
                    <a:lnTo>
                      <a:pt x="235875" y="235923"/>
                    </a:lnTo>
                    <a:lnTo>
                      <a:pt x="417" y="23592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1" name="Полилиния: фигура 200">
                <a:extLst>
                  <a:ext uri="{FF2B5EF4-FFF2-40B4-BE49-F238E27FC236}">
                    <a16:creationId xmlns:a16="http://schemas.microsoft.com/office/drawing/2014/main" id="{EA3A572F-9EBC-EE22-2EF6-FF22DF1F16E0}"/>
                  </a:ext>
                </a:extLst>
              </p:cNvPr>
              <p:cNvSpPr/>
              <p:nvPr/>
            </p:nvSpPr>
            <p:spPr bwMode="auto">
              <a:xfrm>
                <a:off x="18131680" y="8827762"/>
                <a:ext cx="235458" cy="235458"/>
              </a:xfrm>
              <a:custGeom>
                <a:avLst/>
                <a:gdLst>
                  <a:gd name="connsiteX0" fmla="*/ 441 w 235458"/>
                  <a:gd name="connsiteY0" fmla="*/ 465 h 235458"/>
                  <a:gd name="connsiteX1" fmla="*/ 235899 w 235458"/>
                  <a:gd name="connsiteY1" fmla="*/ 465 h 235458"/>
                  <a:gd name="connsiteX2" fmla="*/ 235899 w 235458"/>
                  <a:gd name="connsiteY2" fmla="*/ 235923 h 235458"/>
                  <a:gd name="connsiteX3" fmla="*/ 441 w 235458"/>
                  <a:gd name="connsiteY3" fmla="*/ 23592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465"/>
                    </a:moveTo>
                    <a:lnTo>
                      <a:pt x="235899" y="465"/>
                    </a:lnTo>
                    <a:lnTo>
                      <a:pt x="235899" y="235923"/>
                    </a:lnTo>
                    <a:lnTo>
                      <a:pt x="441" y="23592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2" name="Полилиния: фигура 201">
                <a:extLst>
                  <a:ext uri="{FF2B5EF4-FFF2-40B4-BE49-F238E27FC236}">
                    <a16:creationId xmlns:a16="http://schemas.microsoft.com/office/drawing/2014/main" id="{9C050327-864B-A7D8-BFC4-787E0514DE11}"/>
                  </a:ext>
                </a:extLst>
              </p:cNvPr>
              <p:cNvSpPr/>
              <p:nvPr/>
            </p:nvSpPr>
            <p:spPr bwMode="auto">
              <a:xfrm>
                <a:off x="19046080" y="8827762"/>
                <a:ext cx="235458" cy="235458"/>
              </a:xfrm>
              <a:custGeom>
                <a:avLst/>
                <a:gdLst>
                  <a:gd name="connsiteX0" fmla="*/ 537 w 235458"/>
                  <a:gd name="connsiteY0" fmla="*/ 465 h 235458"/>
                  <a:gd name="connsiteX1" fmla="*/ 235995 w 235458"/>
                  <a:gd name="connsiteY1" fmla="*/ 465 h 235458"/>
                  <a:gd name="connsiteX2" fmla="*/ 235995 w 235458"/>
                  <a:gd name="connsiteY2" fmla="*/ 235923 h 235458"/>
                  <a:gd name="connsiteX3" fmla="*/ 537 w 235458"/>
                  <a:gd name="connsiteY3" fmla="*/ 23592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465"/>
                    </a:moveTo>
                    <a:lnTo>
                      <a:pt x="235995" y="465"/>
                    </a:lnTo>
                    <a:lnTo>
                      <a:pt x="235995" y="235923"/>
                    </a:lnTo>
                    <a:lnTo>
                      <a:pt x="537" y="23592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3" name="Полилиния: фигура 202">
                <a:extLst>
                  <a:ext uri="{FF2B5EF4-FFF2-40B4-BE49-F238E27FC236}">
                    <a16:creationId xmlns:a16="http://schemas.microsoft.com/office/drawing/2014/main" id="{EDCE8437-14FB-1907-6BFD-E3AB50D51533}"/>
                  </a:ext>
                </a:extLst>
              </p:cNvPr>
              <p:cNvSpPr/>
              <p:nvPr/>
            </p:nvSpPr>
            <p:spPr bwMode="auto">
              <a:xfrm>
                <a:off x="19274680" y="8827762"/>
                <a:ext cx="235458" cy="235458"/>
              </a:xfrm>
              <a:custGeom>
                <a:avLst/>
                <a:gdLst>
                  <a:gd name="connsiteX0" fmla="*/ 561 w 235458"/>
                  <a:gd name="connsiteY0" fmla="*/ 465 h 235458"/>
                  <a:gd name="connsiteX1" fmla="*/ 236019 w 235458"/>
                  <a:gd name="connsiteY1" fmla="*/ 465 h 235458"/>
                  <a:gd name="connsiteX2" fmla="*/ 236019 w 235458"/>
                  <a:gd name="connsiteY2" fmla="*/ 235923 h 235458"/>
                  <a:gd name="connsiteX3" fmla="*/ 561 w 235458"/>
                  <a:gd name="connsiteY3" fmla="*/ 23592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465"/>
                    </a:moveTo>
                    <a:lnTo>
                      <a:pt x="236019" y="465"/>
                    </a:lnTo>
                    <a:lnTo>
                      <a:pt x="236019" y="235923"/>
                    </a:lnTo>
                    <a:lnTo>
                      <a:pt x="561" y="23592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4" name="Полилиния: фигура 203">
                <a:extLst>
                  <a:ext uri="{FF2B5EF4-FFF2-40B4-BE49-F238E27FC236}">
                    <a16:creationId xmlns:a16="http://schemas.microsoft.com/office/drawing/2014/main" id="{8CDC5722-AA8E-A1DC-68E8-99A26DB97694}"/>
                  </a:ext>
                </a:extLst>
              </p:cNvPr>
              <p:cNvSpPr/>
              <p:nvPr/>
            </p:nvSpPr>
            <p:spPr bwMode="auto">
              <a:xfrm>
                <a:off x="16531480" y="9056362"/>
                <a:ext cx="235458" cy="235458"/>
              </a:xfrm>
              <a:custGeom>
                <a:avLst/>
                <a:gdLst>
                  <a:gd name="connsiteX0" fmla="*/ 273 w 235458"/>
                  <a:gd name="connsiteY0" fmla="*/ 489 h 235458"/>
                  <a:gd name="connsiteX1" fmla="*/ 235731 w 235458"/>
                  <a:gd name="connsiteY1" fmla="*/ 489 h 235458"/>
                  <a:gd name="connsiteX2" fmla="*/ 235731 w 235458"/>
                  <a:gd name="connsiteY2" fmla="*/ 235947 h 235458"/>
                  <a:gd name="connsiteX3" fmla="*/ 273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489"/>
                    </a:moveTo>
                    <a:lnTo>
                      <a:pt x="235731" y="489"/>
                    </a:lnTo>
                    <a:lnTo>
                      <a:pt x="235731" y="235947"/>
                    </a:lnTo>
                    <a:lnTo>
                      <a:pt x="273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" name="Полилиния: фигура 204">
                <a:extLst>
                  <a:ext uri="{FF2B5EF4-FFF2-40B4-BE49-F238E27FC236}">
                    <a16:creationId xmlns:a16="http://schemas.microsoft.com/office/drawing/2014/main" id="{BEFC78C2-6DE6-41B3-4DF6-837B239C89AF}"/>
                  </a:ext>
                </a:extLst>
              </p:cNvPr>
              <p:cNvSpPr/>
              <p:nvPr/>
            </p:nvSpPr>
            <p:spPr bwMode="auto">
              <a:xfrm>
                <a:off x="17445880" y="9056362"/>
                <a:ext cx="235458" cy="235458"/>
              </a:xfrm>
              <a:custGeom>
                <a:avLst/>
                <a:gdLst>
                  <a:gd name="connsiteX0" fmla="*/ 369 w 235458"/>
                  <a:gd name="connsiteY0" fmla="*/ 489 h 235458"/>
                  <a:gd name="connsiteX1" fmla="*/ 235827 w 235458"/>
                  <a:gd name="connsiteY1" fmla="*/ 489 h 235458"/>
                  <a:gd name="connsiteX2" fmla="*/ 235827 w 235458"/>
                  <a:gd name="connsiteY2" fmla="*/ 235947 h 235458"/>
                  <a:gd name="connsiteX3" fmla="*/ 369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489"/>
                    </a:moveTo>
                    <a:lnTo>
                      <a:pt x="235827" y="489"/>
                    </a:lnTo>
                    <a:lnTo>
                      <a:pt x="235827" y="235947"/>
                    </a:lnTo>
                    <a:lnTo>
                      <a:pt x="369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6" name="Полилиния: фигура 205">
                <a:extLst>
                  <a:ext uri="{FF2B5EF4-FFF2-40B4-BE49-F238E27FC236}">
                    <a16:creationId xmlns:a16="http://schemas.microsoft.com/office/drawing/2014/main" id="{F1153F03-02A3-30C5-A919-A98FBC1B2B0D}"/>
                  </a:ext>
                </a:extLst>
              </p:cNvPr>
              <p:cNvSpPr/>
              <p:nvPr/>
            </p:nvSpPr>
            <p:spPr bwMode="auto">
              <a:xfrm>
                <a:off x="17674480" y="9056362"/>
                <a:ext cx="235458" cy="235458"/>
              </a:xfrm>
              <a:custGeom>
                <a:avLst/>
                <a:gdLst>
                  <a:gd name="connsiteX0" fmla="*/ 393 w 235458"/>
                  <a:gd name="connsiteY0" fmla="*/ 489 h 235458"/>
                  <a:gd name="connsiteX1" fmla="*/ 235851 w 235458"/>
                  <a:gd name="connsiteY1" fmla="*/ 489 h 235458"/>
                  <a:gd name="connsiteX2" fmla="*/ 235851 w 235458"/>
                  <a:gd name="connsiteY2" fmla="*/ 235947 h 235458"/>
                  <a:gd name="connsiteX3" fmla="*/ 393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489"/>
                    </a:moveTo>
                    <a:lnTo>
                      <a:pt x="235851" y="489"/>
                    </a:lnTo>
                    <a:lnTo>
                      <a:pt x="235851" y="235947"/>
                    </a:lnTo>
                    <a:lnTo>
                      <a:pt x="393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7" name="Полилиния: фигура 206">
                <a:extLst>
                  <a:ext uri="{FF2B5EF4-FFF2-40B4-BE49-F238E27FC236}">
                    <a16:creationId xmlns:a16="http://schemas.microsoft.com/office/drawing/2014/main" id="{7A9393BF-5C47-0BDC-8A47-8AE78E7B3C66}"/>
                  </a:ext>
                </a:extLst>
              </p:cNvPr>
              <p:cNvSpPr/>
              <p:nvPr/>
            </p:nvSpPr>
            <p:spPr bwMode="auto">
              <a:xfrm>
                <a:off x="17903080" y="9056362"/>
                <a:ext cx="235458" cy="235458"/>
              </a:xfrm>
              <a:custGeom>
                <a:avLst/>
                <a:gdLst>
                  <a:gd name="connsiteX0" fmla="*/ 417 w 235458"/>
                  <a:gd name="connsiteY0" fmla="*/ 489 h 235458"/>
                  <a:gd name="connsiteX1" fmla="*/ 235875 w 235458"/>
                  <a:gd name="connsiteY1" fmla="*/ 489 h 235458"/>
                  <a:gd name="connsiteX2" fmla="*/ 235875 w 235458"/>
                  <a:gd name="connsiteY2" fmla="*/ 235947 h 235458"/>
                  <a:gd name="connsiteX3" fmla="*/ 417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489"/>
                    </a:moveTo>
                    <a:lnTo>
                      <a:pt x="235875" y="489"/>
                    </a:lnTo>
                    <a:lnTo>
                      <a:pt x="235875" y="235947"/>
                    </a:lnTo>
                    <a:lnTo>
                      <a:pt x="417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8" name="Полилиния: фигура 207">
                <a:extLst>
                  <a:ext uri="{FF2B5EF4-FFF2-40B4-BE49-F238E27FC236}">
                    <a16:creationId xmlns:a16="http://schemas.microsoft.com/office/drawing/2014/main" id="{A159C6FA-9DF1-0D28-1AE2-147FA51E91F3}"/>
                  </a:ext>
                </a:extLst>
              </p:cNvPr>
              <p:cNvSpPr/>
              <p:nvPr/>
            </p:nvSpPr>
            <p:spPr bwMode="auto">
              <a:xfrm>
                <a:off x="18131680" y="9056362"/>
                <a:ext cx="235458" cy="235458"/>
              </a:xfrm>
              <a:custGeom>
                <a:avLst/>
                <a:gdLst>
                  <a:gd name="connsiteX0" fmla="*/ 441 w 235458"/>
                  <a:gd name="connsiteY0" fmla="*/ 489 h 235458"/>
                  <a:gd name="connsiteX1" fmla="*/ 235899 w 235458"/>
                  <a:gd name="connsiteY1" fmla="*/ 489 h 235458"/>
                  <a:gd name="connsiteX2" fmla="*/ 235899 w 235458"/>
                  <a:gd name="connsiteY2" fmla="*/ 235947 h 235458"/>
                  <a:gd name="connsiteX3" fmla="*/ 441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489"/>
                    </a:moveTo>
                    <a:lnTo>
                      <a:pt x="235899" y="489"/>
                    </a:lnTo>
                    <a:lnTo>
                      <a:pt x="235899" y="235947"/>
                    </a:lnTo>
                    <a:lnTo>
                      <a:pt x="441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9" name="Полилиния: фигура 208">
                <a:extLst>
                  <a:ext uri="{FF2B5EF4-FFF2-40B4-BE49-F238E27FC236}">
                    <a16:creationId xmlns:a16="http://schemas.microsoft.com/office/drawing/2014/main" id="{283B62CD-C2DA-0791-4C37-786DF8FE7CDC}"/>
                  </a:ext>
                </a:extLst>
              </p:cNvPr>
              <p:cNvSpPr/>
              <p:nvPr/>
            </p:nvSpPr>
            <p:spPr bwMode="auto">
              <a:xfrm>
                <a:off x="18588880" y="9056362"/>
                <a:ext cx="235458" cy="235458"/>
              </a:xfrm>
              <a:custGeom>
                <a:avLst/>
                <a:gdLst>
                  <a:gd name="connsiteX0" fmla="*/ 489 w 235458"/>
                  <a:gd name="connsiteY0" fmla="*/ 489 h 235458"/>
                  <a:gd name="connsiteX1" fmla="*/ 235947 w 235458"/>
                  <a:gd name="connsiteY1" fmla="*/ 489 h 235458"/>
                  <a:gd name="connsiteX2" fmla="*/ 235947 w 235458"/>
                  <a:gd name="connsiteY2" fmla="*/ 235947 h 235458"/>
                  <a:gd name="connsiteX3" fmla="*/ 489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489"/>
                    </a:moveTo>
                    <a:lnTo>
                      <a:pt x="235947" y="489"/>
                    </a:lnTo>
                    <a:lnTo>
                      <a:pt x="235947" y="235947"/>
                    </a:lnTo>
                    <a:lnTo>
                      <a:pt x="489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0" name="Полилиния: фигура 209">
                <a:extLst>
                  <a:ext uri="{FF2B5EF4-FFF2-40B4-BE49-F238E27FC236}">
                    <a16:creationId xmlns:a16="http://schemas.microsoft.com/office/drawing/2014/main" id="{A574D842-E457-09B5-6135-3E0456FBD372}"/>
                  </a:ext>
                </a:extLst>
              </p:cNvPr>
              <p:cNvSpPr/>
              <p:nvPr/>
            </p:nvSpPr>
            <p:spPr bwMode="auto">
              <a:xfrm>
                <a:off x="19046080" y="9056362"/>
                <a:ext cx="235458" cy="235458"/>
              </a:xfrm>
              <a:custGeom>
                <a:avLst/>
                <a:gdLst>
                  <a:gd name="connsiteX0" fmla="*/ 537 w 235458"/>
                  <a:gd name="connsiteY0" fmla="*/ 489 h 235458"/>
                  <a:gd name="connsiteX1" fmla="*/ 235995 w 235458"/>
                  <a:gd name="connsiteY1" fmla="*/ 489 h 235458"/>
                  <a:gd name="connsiteX2" fmla="*/ 235995 w 235458"/>
                  <a:gd name="connsiteY2" fmla="*/ 235947 h 235458"/>
                  <a:gd name="connsiteX3" fmla="*/ 537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489"/>
                    </a:moveTo>
                    <a:lnTo>
                      <a:pt x="235995" y="489"/>
                    </a:lnTo>
                    <a:lnTo>
                      <a:pt x="235995" y="235947"/>
                    </a:lnTo>
                    <a:lnTo>
                      <a:pt x="537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1" name="Полилиния: фигура 210">
                <a:extLst>
                  <a:ext uri="{FF2B5EF4-FFF2-40B4-BE49-F238E27FC236}">
                    <a16:creationId xmlns:a16="http://schemas.microsoft.com/office/drawing/2014/main" id="{7A734849-95F9-16AC-2EB1-773E6C9D3670}"/>
                  </a:ext>
                </a:extLst>
              </p:cNvPr>
              <p:cNvSpPr/>
              <p:nvPr/>
            </p:nvSpPr>
            <p:spPr bwMode="auto">
              <a:xfrm>
                <a:off x="19503280" y="9056362"/>
                <a:ext cx="235458" cy="235458"/>
              </a:xfrm>
              <a:custGeom>
                <a:avLst/>
                <a:gdLst>
                  <a:gd name="connsiteX0" fmla="*/ 585 w 235458"/>
                  <a:gd name="connsiteY0" fmla="*/ 489 h 235458"/>
                  <a:gd name="connsiteX1" fmla="*/ 236043 w 235458"/>
                  <a:gd name="connsiteY1" fmla="*/ 489 h 235458"/>
                  <a:gd name="connsiteX2" fmla="*/ 236043 w 235458"/>
                  <a:gd name="connsiteY2" fmla="*/ 235947 h 235458"/>
                  <a:gd name="connsiteX3" fmla="*/ 585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85" y="489"/>
                    </a:moveTo>
                    <a:lnTo>
                      <a:pt x="236043" y="489"/>
                    </a:lnTo>
                    <a:lnTo>
                      <a:pt x="236043" y="235947"/>
                    </a:lnTo>
                    <a:lnTo>
                      <a:pt x="585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2" name="Полилиния: фигура 211">
                <a:extLst>
                  <a:ext uri="{FF2B5EF4-FFF2-40B4-BE49-F238E27FC236}">
                    <a16:creationId xmlns:a16="http://schemas.microsoft.com/office/drawing/2014/main" id="{58C72955-3CE6-EEA8-EC15-8D00092ACC94}"/>
                  </a:ext>
                </a:extLst>
              </p:cNvPr>
              <p:cNvSpPr/>
              <p:nvPr/>
            </p:nvSpPr>
            <p:spPr bwMode="auto">
              <a:xfrm>
                <a:off x="19731880" y="9056362"/>
                <a:ext cx="235458" cy="235458"/>
              </a:xfrm>
              <a:custGeom>
                <a:avLst/>
                <a:gdLst>
                  <a:gd name="connsiteX0" fmla="*/ 609 w 235458"/>
                  <a:gd name="connsiteY0" fmla="*/ 489 h 235458"/>
                  <a:gd name="connsiteX1" fmla="*/ 236067 w 235458"/>
                  <a:gd name="connsiteY1" fmla="*/ 489 h 235458"/>
                  <a:gd name="connsiteX2" fmla="*/ 236067 w 235458"/>
                  <a:gd name="connsiteY2" fmla="*/ 235947 h 235458"/>
                  <a:gd name="connsiteX3" fmla="*/ 609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489"/>
                    </a:moveTo>
                    <a:lnTo>
                      <a:pt x="236067" y="489"/>
                    </a:lnTo>
                    <a:lnTo>
                      <a:pt x="236067" y="235947"/>
                    </a:lnTo>
                    <a:lnTo>
                      <a:pt x="609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3" name="Полилиния: фигура 212">
                <a:extLst>
                  <a:ext uri="{FF2B5EF4-FFF2-40B4-BE49-F238E27FC236}">
                    <a16:creationId xmlns:a16="http://schemas.microsoft.com/office/drawing/2014/main" id="{6C72C629-A6C9-F8F1-EA9D-97E4E4B7A8EC}"/>
                  </a:ext>
                </a:extLst>
              </p:cNvPr>
              <p:cNvSpPr/>
              <p:nvPr/>
            </p:nvSpPr>
            <p:spPr bwMode="auto">
              <a:xfrm>
                <a:off x="19960480" y="9056362"/>
                <a:ext cx="235458" cy="235458"/>
              </a:xfrm>
              <a:custGeom>
                <a:avLst/>
                <a:gdLst>
                  <a:gd name="connsiteX0" fmla="*/ 633 w 235458"/>
                  <a:gd name="connsiteY0" fmla="*/ 489 h 235458"/>
                  <a:gd name="connsiteX1" fmla="*/ 236091 w 235458"/>
                  <a:gd name="connsiteY1" fmla="*/ 489 h 235458"/>
                  <a:gd name="connsiteX2" fmla="*/ 236091 w 235458"/>
                  <a:gd name="connsiteY2" fmla="*/ 235947 h 235458"/>
                  <a:gd name="connsiteX3" fmla="*/ 633 w 235458"/>
                  <a:gd name="connsiteY3" fmla="*/ 23594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489"/>
                    </a:moveTo>
                    <a:lnTo>
                      <a:pt x="236091" y="489"/>
                    </a:lnTo>
                    <a:lnTo>
                      <a:pt x="236091" y="235947"/>
                    </a:lnTo>
                    <a:lnTo>
                      <a:pt x="633" y="23594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4" name="Полилиния: фигура 213">
                <a:extLst>
                  <a:ext uri="{FF2B5EF4-FFF2-40B4-BE49-F238E27FC236}">
                    <a16:creationId xmlns:a16="http://schemas.microsoft.com/office/drawing/2014/main" id="{79BE0253-A047-2999-7D32-E9DAEB068785}"/>
                  </a:ext>
                </a:extLst>
              </p:cNvPr>
              <p:cNvSpPr/>
              <p:nvPr/>
            </p:nvSpPr>
            <p:spPr bwMode="auto">
              <a:xfrm>
                <a:off x="16302880" y="9284962"/>
                <a:ext cx="235458" cy="235458"/>
              </a:xfrm>
              <a:custGeom>
                <a:avLst/>
                <a:gdLst>
                  <a:gd name="connsiteX0" fmla="*/ 249 w 235458"/>
                  <a:gd name="connsiteY0" fmla="*/ 513 h 235458"/>
                  <a:gd name="connsiteX1" fmla="*/ 235707 w 235458"/>
                  <a:gd name="connsiteY1" fmla="*/ 513 h 235458"/>
                  <a:gd name="connsiteX2" fmla="*/ 235707 w 235458"/>
                  <a:gd name="connsiteY2" fmla="*/ 235971 h 235458"/>
                  <a:gd name="connsiteX3" fmla="*/ 249 w 235458"/>
                  <a:gd name="connsiteY3" fmla="*/ 23597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513"/>
                    </a:moveTo>
                    <a:lnTo>
                      <a:pt x="235707" y="513"/>
                    </a:lnTo>
                    <a:lnTo>
                      <a:pt x="235707" y="235971"/>
                    </a:lnTo>
                    <a:lnTo>
                      <a:pt x="249" y="23597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5" name="Полилиния: фигура 214">
                <a:extLst>
                  <a:ext uri="{FF2B5EF4-FFF2-40B4-BE49-F238E27FC236}">
                    <a16:creationId xmlns:a16="http://schemas.microsoft.com/office/drawing/2014/main" id="{3D18D53D-21CE-06FD-D8D1-F13023C7D781}"/>
                  </a:ext>
                </a:extLst>
              </p:cNvPr>
              <p:cNvSpPr/>
              <p:nvPr/>
            </p:nvSpPr>
            <p:spPr bwMode="auto">
              <a:xfrm>
                <a:off x="16531480" y="9284962"/>
                <a:ext cx="235458" cy="235458"/>
              </a:xfrm>
              <a:custGeom>
                <a:avLst/>
                <a:gdLst>
                  <a:gd name="connsiteX0" fmla="*/ 273 w 235458"/>
                  <a:gd name="connsiteY0" fmla="*/ 513 h 235458"/>
                  <a:gd name="connsiteX1" fmla="*/ 235731 w 235458"/>
                  <a:gd name="connsiteY1" fmla="*/ 513 h 235458"/>
                  <a:gd name="connsiteX2" fmla="*/ 235731 w 235458"/>
                  <a:gd name="connsiteY2" fmla="*/ 235971 h 235458"/>
                  <a:gd name="connsiteX3" fmla="*/ 273 w 235458"/>
                  <a:gd name="connsiteY3" fmla="*/ 23597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513"/>
                    </a:moveTo>
                    <a:lnTo>
                      <a:pt x="235731" y="513"/>
                    </a:lnTo>
                    <a:lnTo>
                      <a:pt x="235731" y="235971"/>
                    </a:lnTo>
                    <a:lnTo>
                      <a:pt x="273" y="23597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6" name="Полилиния: фигура 215">
                <a:extLst>
                  <a:ext uri="{FF2B5EF4-FFF2-40B4-BE49-F238E27FC236}">
                    <a16:creationId xmlns:a16="http://schemas.microsoft.com/office/drawing/2014/main" id="{A6BBE4FE-FC83-7EBA-D7C6-B71A2DC6C235}"/>
                  </a:ext>
                </a:extLst>
              </p:cNvPr>
              <p:cNvSpPr/>
              <p:nvPr/>
            </p:nvSpPr>
            <p:spPr bwMode="auto">
              <a:xfrm>
                <a:off x="16760080" y="9284962"/>
                <a:ext cx="235458" cy="235458"/>
              </a:xfrm>
              <a:custGeom>
                <a:avLst/>
                <a:gdLst>
                  <a:gd name="connsiteX0" fmla="*/ 297 w 235458"/>
                  <a:gd name="connsiteY0" fmla="*/ 513 h 235458"/>
                  <a:gd name="connsiteX1" fmla="*/ 235755 w 235458"/>
                  <a:gd name="connsiteY1" fmla="*/ 513 h 235458"/>
                  <a:gd name="connsiteX2" fmla="*/ 235755 w 235458"/>
                  <a:gd name="connsiteY2" fmla="*/ 235971 h 235458"/>
                  <a:gd name="connsiteX3" fmla="*/ 297 w 235458"/>
                  <a:gd name="connsiteY3" fmla="*/ 23597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513"/>
                    </a:moveTo>
                    <a:lnTo>
                      <a:pt x="235755" y="513"/>
                    </a:lnTo>
                    <a:lnTo>
                      <a:pt x="235755" y="235971"/>
                    </a:lnTo>
                    <a:lnTo>
                      <a:pt x="297" y="23597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7" name="Полилиния: фигура 216">
                <a:extLst>
                  <a:ext uri="{FF2B5EF4-FFF2-40B4-BE49-F238E27FC236}">
                    <a16:creationId xmlns:a16="http://schemas.microsoft.com/office/drawing/2014/main" id="{8BE1A31B-B5D7-23F3-4952-5A2C40A9411A}"/>
                  </a:ext>
                </a:extLst>
              </p:cNvPr>
              <p:cNvSpPr/>
              <p:nvPr/>
            </p:nvSpPr>
            <p:spPr bwMode="auto">
              <a:xfrm>
                <a:off x="18131680" y="9284962"/>
                <a:ext cx="235458" cy="235458"/>
              </a:xfrm>
              <a:custGeom>
                <a:avLst/>
                <a:gdLst>
                  <a:gd name="connsiteX0" fmla="*/ 441 w 235458"/>
                  <a:gd name="connsiteY0" fmla="*/ 513 h 235458"/>
                  <a:gd name="connsiteX1" fmla="*/ 235899 w 235458"/>
                  <a:gd name="connsiteY1" fmla="*/ 513 h 235458"/>
                  <a:gd name="connsiteX2" fmla="*/ 235899 w 235458"/>
                  <a:gd name="connsiteY2" fmla="*/ 235971 h 235458"/>
                  <a:gd name="connsiteX3" fmla="*/ 441 w 235458"/>
                  <a:gd name="connsiteY3" fmla="*/ 23597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513"/>
                    </a:moveTo>
                    <a:lnTo>
                      <a:pt x="235899" y="513"/>
                    </a:lnTo>
                    <a:lnTo>
                      <a:pt x="235899" y="235971"/>
                    </a:lnTo>
                    <a:lnTo>
                      <a:pt x="441" y="23597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8" name="Полилиния: фигура 217">
                <a:extLst>
                  <a:ext uri="{FF2B5EF4-FFF2-40B4-BE49-F238E27FC236}">
                    <a16:creationId xmlns:a16="http://schemas.microsoft.com/office/drawing/2014/main" id="{B5A48BC4-3779-F900-1FCC-82B44A677B69}"/>
                  </a:ext>
                </a:extLst>
              </p:cNvPr>
              <p:cNvSpPr/>
              <p:nvPr/>
            </p:nvSpPr>
            <p:spPr bwMode="auto">
              <a:xfrm>
                <a:off x="19046080" y="9284962"/>
                <a:ext cx="235458" cy="235458"/>
              </a:xfrm>
              <a:custGeom>
                <a:avLst/>
                <a:gdLst>
                  <a:gd name="connsiteX0" fmla="*/ 537 w 235458"/>
                  <a:gd name="connsiteY0" fmla="*/ 513 h 235458"/>
                  <a:gd name="connsiteX1" fmla="*/ 235995 w 235458"/>
                  <a:gd name="connsiteY1" fmla="*/ 513 h 235458"/>
                  <a:gd name="connsiteX2" fmla="*/ 235995 w 235458"/>
                  <a:gd name="connsiteY2" fmla="*/ 235971 h 235458"/>
                  <a:gd name="connsiteX3" fmla="*/ 537 w 235458"/>
                  <a:gd name="connsiteY3" fmla="*/ 23597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513"/>
                    </a:moveTo>
                    <a:lnTo>
                      <a:pt x="235995" y="513"/>
                    </a:lnTo>
                    <a:lnTo>
                      <a:pt x="235995" y="235971"/>
                    </a:lnTo>
                    <a:lnTo>
                      <a:pt x="537" y="23597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9" name="Полилиния: фигура 218">
                <a:extLst>
                  <a:ext uri="{FF2B5EF4-FFF2-40B4-BE49-F238E27FC236}">
                    <a16:creationId xmlns:a16="http://schemas.microsoft.com/office/drawing/2014/main" id="{47943121-9064-CF42-094C-6397A340D492}"/>
                  </a:ext>
                </a:extLst>
              </p:cNvPr>
              <p:cNvSpPr/>
              <p:nvPr/>
            </p:nvSpPr>
            <p:spPr bwMode="auto">
              <a:xfrm>
                <a:off x="19274680" y="9284962"/>
                <a:ext cx="235458" cy="235458"/>
              </a:xfrm>
              <a:custGeom>
                <a:avLst/>
                <a:gdLst>
                  <a:gd name="connsiteX0" fmla="*/ 561 w 235458"/>
                  <a:gd name="connsiteY0" fmla="*/ 513 h 235458"/>
                  <a:gd name="connsiteX1" fmla="*/ 236019 w 235458"/>
                  <a:gd name="connsiteY1" fmla="*/ 513 h 235458"/>
                  <a:gd name="connsiteX2" fmla="*/ 236019 w 235458"/>
                  <a:gd name="connsiteY2" fmla="*/ 235971 h 235458"/>
                  <a:gd name="connsiteX3" fmla="*/ 561 w 235458"/>
                  <a:gd name="connsiteY3" fmla="*/ 23597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513"/>
                    </a:moveTo>
                    <a:lnTo>
                      <a:pt x="236019" y="513"/>
                    </a:lnTo>
                    <a:lnTo>
                      <a:pt x="236019" y="235971"/>
                    </a:lnTo>
                    <a:lnTo>
                      <a:pt x="561" y="23597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0" name="Полилиния: фигура 219">
                <a:extLst>
                  <a:ext uri="{FF2B5EF4-FFF2-40B4-BE49-F238E27FC236}">
                    <a16:creationId xmlns:a16="http://schemas.microsoft.com/office/drawing/2014/main" id="{8D36F21A-48E8-D072-A827-BE02F46875EB}"/>
                  </a:ext>
                </a:extLst>
              </p:cNvPr>
              <p:cNvSpPr/>
              <p:nvPr/>
            </p:nvSpPr>
            <p:spPr bwMode="auto">
              <a:xfrm>
                <a:off x="19731880" y="9284962"/>
                <a:ext cx="235458" cy="235458"/>
              </a:xfrm>
              <a:custGeom>
                <a:avLst/>
                <a:gdLst>
                  <a:gd name="connsiteX0" fmla="*/ 609 w 235458"/>
                  <a:gd name="connsiteY0" fmla="*/ 513 h 235458"/>
                  <a:gd name="connsiteX1" fmla="*/ 236067 w 235458"/>
                  <a:gd name="connsiteY1" fmla="*/ 513 h 235458"/>
                  <a:gd name="connsiteX2" fmla="*/ 236067 w 235458"/>
                  <a:gd name="connsiteY2" fmla="*/ 235971 h 235458"/>
                  <a:gd name="connsiteX3" fmla="*/ 609 w 235458"/>
                  <a:gd name="connsiteY3" fmla="*/ 23597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513"/>
                    </a:moveTo>
                    <a:lnTo>
                      <a:pt x="236067" y="513"/>
                    </a:lnTo>
                    <a:lnTo>
                      <a:pt x="236067" y="235971"/>
                    </a:lnTo>
                    <a:lnTo>
                      <a:pt x="609" y="23597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1" name="Полилиния: фигура 220">
                <a:extLst>
                  <a:ext uri="{FF2B5EF4-FFF2-40B4-BE49-F238E27FC236}">
                    <a16:creationId xmlns:a16="http://schemas.microsoft.com/office/drawing/2014/main" id="{A8DC8985-67C7-9ECE-7DD4-6173E4FAA2D9}"/>
                  </a:ext>
                </a:extLst>
              </p:cNvPr>
              <p:cNvSpPr/>
              <p:nvPr/>
            </p:nvSpPr>
            <p:spPr bwMode="auto">
              <a:xfrm>
                <a:off x="19960480" y="9284962"/>
                <a:ext cx="235458" cy="235458"/>
              </a:xfrm>
              <a:custGeom>
                <a:avLst/>
                <a:gdLst>
                  <a:gd name="connsiteX0" fmla="*/ 633 w 235458"/>
                  <a:gd name="connsiteY0" fmla="*/ 513 h 235458"/>
                  <a:gd name="connsiteX1" fmla="*/ 236091 w 235458"/>
                  <a:gd name="connsiteY1" fmla="*/ 513 h 235458"/>
                  <a:gd name="connsiteX2" fmla="*/ 236091 w 235458"/>
                  <a:gd name="connsiteY2" fmla="*/ 235971 h 235458"/>
                  <a:gd name="connsiteX3" fmla="*/ 633 w 235458"/>
                  <a:gd name="connsiteY3" fmla="*/ 23597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513"/>
                    </a:moveTo>
                    <a:lnTo>
                      <a:pt x="236091" y="513"/>
                    </a:lnTo>
                    <a:lnTo>
                      <a:pt x="236091" y="235971"/>
                    </a:lnTo>
                    <a:lnTo>
                      <a:pt x="633" y="23597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2" name="Полилиния: фигура 221">
                <a:extLst>
                  <a:ext uri="{FF2B5EF4-FFF2-40B4-BE49-F238E27FC236}">
                    <a16:creationId xmlns:a16="http://schemas.microsoft.com/office/drawing/2014/main" id="{2E83478B-42FE-34EE-40AE-665CDB3C67C4}"/>
                  </a:ext>
                </a:extLst>
              </p:cNvPr>
              <p:cNvSpPr/>
              <p:nvPr/>
            </p:nvSpPr>
            <p:spPr bwMode="auto">
              <a:xfrm>
                <a:off x="16302880" y="9513562"/>
                <a:ext cx="235458" cy="235458"/>
              </a:xfrm>
              <a:custGeom>
                <a:avLst/>
                <a:gdLst>
                  <a:gd name="connsiteX0" fmla="*/ 249 w 235458"/>
                  <a:gd name="connsiteY0" fmla="*/ 537 h 235458"/>
                  <a:gd name="connsiteX1" fmla="*/ 235707 w 235458"/>
                  <a:gd name="connsiteY1" fmla="*/ 537 h 235458"/>
                  <a:gd name="connsiteX2" fmla="*/ 235707 w 235458"/>
                  <a:gd name="connsiteY2" fmla="*/ 235995 h 235458"/>
                  <a:gd name="connsiteX3" fmla="*/ 249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537"/>
                    </a:moveTo>
                    <a:lnTo>
                      <a:pt x="235707" y="537"/>
                    </a:lnTo>
                    <a:lnTo>
                      <a:pt x="235707" y="235995"/>
                    </a:lnTo>
                    <a:lnTo>
                      <a:pt x="249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3" name="Полилиния: фигура 222">
                <a:extLst>
                  <a:ext uri="{FF2B5EF4-FFF2-40B4-BE49-F238E27FC236}">
                    <a16:creationId xmlns:a16="http://schemas.microsoft.com/office/drawing/2014/main" id="{3418B44D-7A2B-5D11-E83C-C1FD78138232}"/>
                  </a:ext>
                </a:extLst>
              </p:cNvPr>
              <p:cNvSpPr/>
              <p:nvPr/>
            </p:nvSpPr>
            <p:spPr bwMode="auto">
              <a:xfrm>
                <a:off x="16531480" y="9513562"/>
                <a:ext cx="235458" cy="235458"/>
              </a:xfrm>
              <a:custGeom>
                <a:avLst/>
                <a:gdLst>
                  <a:gd name="connsiteX0" fmla="*/ 273 w 235458"/>
                  <a:gd name="connsiteY0" fmla="*/ 537 h 235458"/>
                  <a:gd name="connsiteX1" fmla="*/ 235731 w 235458"/>
                  <a:gd name="connsiteY1" fmla="*/ 537 h 235458"/>
                  <a:gd name="connsiteX2" fmla="*/ 235731 w 235458"/>
                  <a:gd name="connsiteY2" fmla="*/ 235995 h 235458"/>
                  <a:gd name="connsiteX3" fmla="*/ 273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537"/>
                    </a:moveTo>
                    <a:lnTo>
                      <a:pt x="235731" y="537"/>
                    </a:lnTo>
                    <a:lnTo>
                      <a:pt x="235731" y="235995"/>
                    </a:lnTo>
                    <a:lnTo>
                      <a:pt x="273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4" name="Полилиния: фигура 223">
                <a:extLst>
                  <a:ext uri="{FF2B5EF4-FFF2-40B4-BE49-F238E27FC236}">
                    <a16:creationId xmlns:a16="http://schemas.microsoft.com/office/drawing/2014/main" id="{FEBF8CBC-07D5-B6BE-852B-419E0378214F}"/>
                  </a:ext>
                </a:extLst>
              </p:cNvPr>
              <p:cNvSpPr/>
              <p:nvPr/>
            </p:nvSpPr>
            <p:spPr bwMode="auto">
              <a:xfrm>
                <a:off x="16988680" y="9513562"/>
                <a:ext cx="235458" cy="235458"/>
              </a:xfrm>
              <a:custGeom>
                <a:avLst/>
                <a:gdLst>
                  <a:gd name="connsiteX0" fmla="*/ 321 w 235458"/>
                  <a:gd name="connsiteY0" fmla="*/ 537 h 235458"/>
                  <a:gd name="connsiteX1" fmla="*/ 235779 w 235458"/>
                  <a:gd name="connsiteY1" fmla="*/ 537 h 235458"/>
                  <a:gd name="connsiteX2" fmla="*/ 235779 w 235458"/>
                  <a:gd name="connsiteY2" fmla="*/ 235995 h 235458"/>
                  <a:gd name="connsiteX3" fmla="*/ 321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21" y="537"/>
                    </a:moveTo>
                    <a:lnTo>
                      <a:pt x="235779" y="537"/>
                    </a:lnTo>
                    <a:lnTo>
                      <a:pt x="235779" y="235995"/>
                    </a:lnTo>
                    <a:lnTo>
                      <a:pt x="321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" name="Полилиния: фигура 224">
                <a:extLst>
                  <a:ext uri="{FF2B5EF4-FFF2-40B4-BE49-F238E27FC236}">
                    <a16:creationId xmlns:a16="http://schemas.microsoft.com/office/drawing/2014/main" id="{C67EC3D5-F8DA-63E3-2CF6-7084DB1894F4}"/>
                  </a:ext>
                </a:extLst>
              </p:cNvPr>
              <p:cNvSpPr/>
              <p:nvPr/>
            </p:nvSpPr>
            <p:spPr bwMode="auto">
              <a:xfrm>
                <a:off x="17217280" y="9513562"/>
                <a:ext cx="235458" cy="235458"/>
              </a:xfrm>
              <a:custGeom>
                <a:avLst/>
                <a:gdLst>
                  <a:gd name="connsiteX0" fmla="*/ 345 w 235458"/>
                  <a:gd name="connsiteY0" fmla="*/ 537 h 235458"/>
                  <a:gd name="connsiteX1" fmla="*/ 235803 w 235458"/>
                  <a:gd name="connsiteY1" fmla="*/ 537 h 235458"/>
                  <a:gd name="connsiteX2" fmla="*/ 235803 w 235458"/>
                  <a:gd name="connsiteY2" fmla="*/ 235995 h 235458"/>
                  <a:gd name="connsiteX3" fmla="*/ 345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537"/>
                    </a:moveTo>
                    <a:lnTo>
                      <a:pt x="235803" y="537"/>
                    </a:lnTo>
                    <a:lnTo>
                      <a:pt x="235803" y="235995"/>
                    </a:lnTo>
                    <a:lnTo>
                      <a:pt x="345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6" name="Полилиния: фигура 225">
                <a:extLst>
                  <a:ext uri="{FF2B5EF4-FFF2-40B4-BE49-F238E27FC236}">
                    <a16:creationId xmlns:a16="http://schemas.microsoft.com/office/drawing/2014/main" id="{A837C43E-C1BD-4E56-5A62-5A6E7CF14BD1}"/>
                  </a:ext>
                </a:extLst>
              </p:cNvPr>
              <p:cNvSpPr/>
              <p:nvPr/>
            </p:nvSpPr>
            <p:spPr bwMode="auto">
              <a:xfrm>
                <a:off x="17445880" y="9513562"/>
                <a:ext cx="235458" cy="235458"/>
              </a:xfrm>
              <a:custGeom>
                <a:avLst/>
                <a:gdLst>
                  <a:gd name="connsiteX0" fmla="*/ 369 w 235458"/>
                  <a:gd name="connsiteY0" fmla="*/ 537 h 235458"/>
                  <a:gd name="connsiteX1" fmla="*/ 235827 w 235458"/>
                  <a:gd name="connsiteY1" fmla="*/ 537 h 235458"/>
                  <a:gd name="connsiteX2" fmla="*/ 235827 w 235458"/>
                  <a:gd name="connsiteY2" fmla="*/ 235995 h 235458"/>
                  <a:gd name="connsiteX3" fmla="*/ 369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537"/>
                    </a:moveTo>
                    <a:lnTo>
                      <a:pt x="235827" y="537"/>
                    </a:lnTo>
                    <a:lnTo>
                      <a:pt x="235827" y="235995"/>
                    </a:lnTo>
                    <a:lnTo>
                      <a:pt x="369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7" name="Полилиния: фигура 226">
                <a:extLst>
                  <a:ext uri="{FF2B5EF4-FFF2-40B4-BE49-F238E27FC236}">
                    <a16:creationId xmlns:a16="http://schemas.microsoft.com/office/drawing/2014/main" id="{A6AEA01C-34FA-683F-99DA-4FFC70750683}"/>
                  </a:ext>
                </a:extLst>
              </p:cNvPr>
              <p:cNvSpPr/>
              <p:nvPr/>
            </p:nvSpPr>
            <p:spPr bwMode="auto">
              <a:xfrm>
                <a:off x="17674480" y="9513562"/>
                <a:ext cx="235458" cy="235458"/>
              </a:xfrm>
              <a:custGeom>
                <a:avLst/>
                <a:gdLst>
                  <a:gd name="connsiteX0" fmla="*/ 393 w 235458"/>
                  <a:gd name="connsiteY0" fmla="*/ 537 h 235458"/>
                  <a:gd name="connsiteX1" fmla="*/ 235851 w 235458"/>
                  <a:gd name="connsiteY1" fmla="*/ 537 h 235458"/>
                  <a:gd name="connsiteX2" fmla="*/ 235851 w 235458"/>
                  <a:gd name="connsiteY2" fmla="*/ 235995 h 235458"/>
                  <a:gd name="connsiteX3" fmla="*/ 393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537"/>
                    </a:moveTo>
                    <a:lnTo>
                      <a:pt x="235851" y="537"/>
                    </a:lnTo>
                    <a:lnTo>
                      <a:pt x="235851" y="235995"/>
                    </a:lnTo>
                    <a:lnTo>
                      <a:pt x="393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8" name="Полилиния: фигура 227">
                <a:extLst>
                  <a:ext uri="{FF2B5EF4-FFF2-40B4-BE49-F238E27FC236}">
                    <a16:creationId xmlns:a16="http://schemas.microsoft.com/office/drawing/2014/main" id="{53E58382-264C-55B1-07E5-2C54EA6F478A}"/>
                  </a:ext>
                </a:extLst>
              </p:cNvPr>
              <p:cNvSpPr/>
              <p:nvPr/>
            </p:nvSpPr>
            <p:spPr bwMode="auto">
              <a:xfrm>
                <a:off x="17903080" y="9513562"/>
                <a:ext cx="235458" cy="235458"/>
              </a:xfrm>
              <a:custGeom>
                <a:avLst/>
                <a:gdLst>
                  <a:gd name="connsiteX0" fmla="*/ 417 w 235458"/>
                  <a:gd name="connsiteY0" fmla="*/ 537 h 235458"/>
                  <a:gd name="connsiteX1" fmla="*/ 235875 w 235458"/>
                  <a:gd name="connsiteY1" fmla="*/ 537 h 235458"/>
                  <a:gd name="connsiteX2" fmla="*/ 235875 w 235458"/>
                  <a:gd name="connsiteY2" fmla="*/ 235995 h 235458"/>
                  <a:gd name="connsiteX3" fmla="*/ 417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537"/>
                    </a:moveTo>
                    <a:lnTo>
                      <a:pt x="235875" y="537"/>
                    </a:lnTo>
                    <a:lnTo>
                      <a:pt x="235875" y="235995"/>
                    </a:lnTo>
                    <a:lnTo>
                      <a:pt x="417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9" name="Полилиния: фигура 228">
                <a:extLst>
                  <a:ext uri="{FF2B5EF4-FFF2-40B4-BE49-F238E27FC236}">
                    <a16:creationId xmlns:a16="http://schemas.microsoft.com/office/drawing/2014/main" id="{F030B2FC-838E-D451-3453-22380843452A}"/>
                  </a:ext>
                </a:extLst>
              </p:cNvPr>
              <p:cNvSpPr/>
              <p:nvPr/>
            </p:nvSpPr>
            <p:spPr bwMode="auto">
              <a:xfrm>
                <a:off x="18131680" y="9513562"/>
                <a:ext cx="235458" cy="235458"/>
              </a:xfrm>
              <a:custGeom>
                <a:avLst/>
                <a:gdLst>
                  <a:gd name="connsiteX0" fmla="*/ 441 w 235458"/>
                  <a:gd name="connsiteY0" fmla="*/ 537 h 235458"/>
                  <a:gd name="connsiteX1" fmla="*/ 235899 w 235458"/>
                  <a:gd name="connsiteY1" fmla="*/ 537 h 235458"/>
                  <a:gd name="connsiteX2" fmla="*/ 235899 w 235458"/>
                  <a:gd name="connsiteY2" fmla="*/ 235995 h 235458"/>
                  <a:gd name="connsiteX3" fmla="*/ 441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537"/>
                    </a:moveTo>
                    <a:lnTo>
                      <a:pt x="235899" y="537"/>
                    </a:lnTo>
                    <a:lnTo>
                      <a:pt x="235899" y="235995"/>
                    </a:lnTo>
                    <a:lnTo>
                      <a:pt x="441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0" name="Полилиния: фигура 229">
                <a:extLst>
                  <a:ext uri="{FF2B5EF4-FFF2-40B4-BE49-F238E27FC236}">
                    <a16:creationId xmlns:a16="http://schemas.microsoft.com/office/drawing/2014/main" id="{1CB5DE76-83AC-D446-D8E3-2C89191E4E9A}"/>
                  </a:ext>
                </a:extLst>
              </p:cNvPr>
              <p:cNvSpPr/>
              <p:nvPr/>
            </p:nvSpPr>
            <p:spPr bwMode="auto">
              <a:xfrm>
                <a:off x="18360280" y="9513562"/>
                <a:ext cx="235458" cy="235458"/>
              </a:xfrm>
              <a:custGeom>
                <a:avLst/>
                <a:gdLst>
                  <a:gd name="connsiteX0" fmla="*/ 465 w 235458"/>
                  <a:gd name="connsiteY0" fmla="*/ 537 h 235458"/>
                  <a:gd name="connsiteX1" fmla="*/ 235923 w 235458"/>
                  <a:gd name="connsiteY1" fmla="*/ 537 h 235458"/>
                  <a:gd name="connsiteX2" fmla="*/ 235923 w 235458"/>
                  <a:gd name="connsiteY2" fmla="*/ 235995 h 235458"/>
                  <a:gd name="connsiteX3" fmla="*/ 465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537"/>
                    </a:moveTo>
                    <a:lnTo>
                      <a:pt x="235923" y="537"/>
                    </a:lnTo>
                    <a:lnTo>
                      <a:pt x="235923" y="235995"/>
                    </a:lnTo>
                    <a:lnTo>
                      <a:pt x="465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1" name="Полилиния: фигура 230">
                <a:extLst>
                  <a:ext uri="{FF2B5EF4-FFF2-40B4-BE49-F238E27FC236}">
                    <a16:creationId xmlns:a16="http://schemas.microsoft.com/office/drawing/2014/main" id="{5555CAC2-604F-D523-BBFB-563035FDB110}"/>
                  </a:ext>
                </a:extLst>
              </p:cNvPr>
              <p:cNvSpPr/>
              <p:nvPr/>
            </p:nvSpPr>
            <p:spPr bwMode="auto">
              <a:xfrm>
                <a:off x="18588880" y="9513562"/>
                <a:ext cx="235458" cy="235458"/>
              </a:xfrm>
              <a:custGeom>
                <a:avLst/>
                <a:gdLst>
                  <a:gd name="connsiteX0" fmla="*/ 489 w 235458"/>
                  <a:gd name="connsiteY0" fmla="*/ 537 h 235458"/>
                  <a:gd name="connsiteX1" fmla="*/ 235947 w 235458"/>
                  <a:gd name="connsiteY1" fmla="*/ 537 h 235458"/>
                  <a:gd name="connsiteX2" fmla="*/ 235947 w 235458"/>
                  <a:gd name="connsiteY2" fmla="*/ 235995 h 235458"/>
                  <a:gd name="connsiteX3" fmla="*/ 489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537"/>
                    </a:moveTo>
                    <a:lnTo>
                      <a:pt x="235947" y="537"/>
                    </a:lnTo>
                    <a:lnTo>
                      <a:pt x="235947" y="235995"/>
                    </a:lnTo>
                    <a:lnTo>
                      <a:pt x="489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2" name="Полилиния: фигура 231">
                <a:extLst>
                  <a:ext uri="{FF2B5EF4-FFF2-40B4-BE49-F238E27FC236}">
                    <a16:creationId xmlns:a16="http://schemas.microsoft.com/office/drawing/2014/main" id="{ED83241A-8FFE-5CE5-193A-90D8F4713ADB}"/>
                  </a:ext>
                </a:extLst>
              </p:cNvPr>
              <p:cNvSpPr/>
              <p:nvPr/>
            </p:nvSpPr>
            <p:spPr bwMode="auto">
              <a:xfrm>
                <a:off x="18817480" y="9513562"/>
                <a:ext cx="235458" cy="235458"/>
              </a:xfrm>
              <a:custGeom>
                <a:avLst/>
                <a:gdLst>
                  <a:gd name="connsiteX0" fmla="*/ 513 w 235458"/>
                  <a:gd name="connsiteY0" fmla="*/ 537 h 235458"/>
                  <a:gd name="connsiteX1" fmla="*/ 235971 w 235458"/>
                  <a:gd name="connsiteY1" fmla="*/ 537 h 235458"/>
                  <a:gd name="connsiteX2" fmla="*/ 235971 w 235458"/>
                  <a:gd name="connsiteY2" fmla="*/ 235995 h 235458"/>
                  <a:gd name="connsiteX3" fmla="*/ 513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537"/>
                    </a:moveTo>
                    <a:lnTo>
                      <a:pt x="235971" y="537"/>
                    </a:lnTo>
                    <a:lnTo>
                      <a:pt x="235971" y="235995"/>
                    </a:lnTo>
                    <a:lnTo>
                      <a:pt x="513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3" name="Полилиния: фигура 232">
                <a:extLst>
                  <a:ext uri="{FF2B5EF4-FFF2-40B4-BE49-F238E27FC236}">
                    <a16:creationId xmlns:a16="http://schemas.microsoft.com/office/drawing/2014/main" id="{9AB6A0BA-B87B-28A3-D62D-2ABB5D530D7D}"/>
                  </a:ext>
                </a:extLst>
              </p:cNvPr>
              <p:cNvSpPr/>
              <p:nvPr/>
            </p:nvSpPr>
            <p:spPr bwMode="auto">
              <a:xfrm>
                <a:off x="19046080" y="9513562"/>
                <a:ext cx="235458" cy="235458"/>
              </a:xfrm>
              <a:custGeom>
                <a:avLst/>
                <a:gdLst>
                  <a:gd name="connsiteX0" fmla="*/ 537 w 235458"/>
                  <a:gd name="connsiteY0" fmla="*/ 537 h 235458"/>
                  <a:gd name="connsiteX1" fmla="*/ 235995 w 235458"/>
                  <a:gd name="connsiteY1" fmla="*/ 537 h 235458"/>
                  <a:gd name="connsiteX2" fmla="*/ 235995 w 235458"/>
                  <a:gd name="connsiteY2" fmla="*/ 235995 h 235458"/>
                  <a:gd name="connsiteX3" fmla="*/ 537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537"/>
                    </a:moveTo>
                    <a:lnTo>
                      <a:pt x="235995" y="537"/>
                    </a:lnTo>
                    <a:lnTo>
                      <a:pt x="235995" y="235995"/>
                    </a:lnTo>
                    <a:lnTo>
                      <a:pt x="537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4" name="Полилиния: фигура 233">
                <a:extLst>
                  <a:ext uri="{FF2B5EF4-FFF2-40B4-BE49-F238E27FC236}">
                    <a16:creationId xmlns:a16="http://schemas.microsoft.com/office/drawing/2014/main" id="{A9B790E8-1CF4-DFF4-2E38-A38462DB4D90}"/>
                  </a:ext>
                </a:extLst>
              </p:cNvPr>
              <p:cNvSpPr/>
              <p:nvPr/>
            </p:nvSpPr>
            <p:spPr bwMode="auto">
              <a:xfrm>
                <a:off x="19503280" y="9513562"/>
                <a:ext cx="235458" cy="235458"/>
              </a:xfrm>
              <a:custGeom>
                <a:avLst/>
                <a:gdLst>
                  <a:gd name="connsiteX0" fmla="*/ 585 w 235458"/>
                  <a:gd name="connsiteY0" fmla="*/ 537 h 235458"/>
                  <a:gd name="connsiteX1" fmla="*/ 236043 w 235458"/>
                  <a:gd name="connsiteY1" fmla="*/ 537 h 235458"/>
                  <a:gd name="connsiteX2" fmla="*/ 236043 w 235458"/>
                  <a:gd name="connsiteY2" fmla="*/ 235995 h 235458"/>
                  <a:gd name="connsiteX3" fmla="*/ 585 w 235458"/>
                  <a:gd name="connsiteY3" fmla="*/ 235995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85" y="537"/>
                    </a:moveTo>
                    <a:lnTo>
                      <a:pt x="236043" y="537"/>
                    </a:lnTo>
                    <a:lnTo>
                      <a:pt x="236043" y="235995"/>
                    </a:lnTo>
                    <a:lnTo>
                      <a:pt x="585" y="235995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5" name="Полилиния: фигура 234">
                <a:extLst>
                  <a:ext uri="{FF2B5EF4-FFF2-40B4-BE49-F238E27FC236}">
                    <a16:creationId xmlns:a16="http://schemas.microsoft.com/office/drawing/2014/main" id="{94BED536-C212-53B9-3C7B-0C386947ACF3}"/>
                  </a:ext>
                </a:extLst>
              </p:cNvPr>
              <p:cNvSpPr/>
              <p:nvPr/>
            </p:nvSpPr>
            <p:spPr bwMode="auto">
              <a:xfrm>
                <a:off x="16302880" y="9742162"/>
                <a:ext cx="235458" cy="235458"/>
              </a:xfrm>
              <a:custGeom>
                <a:avLst/>
                <a:gdLst>
                  <a:gd name="connsiteX0" fmla="*/ 249 w 235458"/>
                  <a:gd name="connsiteY0" fmla="*/ 561 h 235458"/>
                  <a:gd name="connsiteX1" fmla="*/ 235707 w 235458"/>
                  <a:gd name="connsiteY1" fmla="*/ 561 h 235458"/>
                  <a:gd name="connsiteX2" fmla="*/ 235707 w 235458"/>
                  <a:gd name="connsiteY2" fmla="*/ 236019 h 235458"/>
                  <a:gd name="connsiteX3" fmla="*/ 249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561"/>
                    </a:moveTo>
                    <a:lnTo>
                      <a:pt x="235707" y="561"/>
                    </a:lnTo>
                    <a:lnTo>
                      <a:pt x="235707" y="236019"/>
                    </a:lnTo>
                    <a:lnTo>
                      <a:pt x="249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6" name="Полилиния: фигура 235">
                <a:extLst>
                  <a:ext uri="{FF2B5EF4-FFF2-40B4-BE49-F238E27FC236}">
                    <a16:creationId xmlns:a16="http://schemas.microsoft.com/office/drawing/2014/main" id="{90A4B0D3-F8B5-8946-1701-364CFBB36796}"/>
                  </a:ext>
                </a:extLst>
              </p:cNvPr>
              <p:cNvSpPr/>
              <p:nvPr/>
            </p:nvSpPr>
            <p:spPr bwMode="auto">
              <a:xfrm>
                <a:off x="16531480" y="9742162"/>
                <a:ext cx="235458" cy="235458"/>
              </a:xfrm>
              <a:custGeom>
                <a:avLst/>
                <a:gdLst>
                  <a:gd name="connsiteX0" fmla="*/ 273 w 235458"/>
                  <a:gd name="connsiteY0" fmla="*/ 561 h 235458"/>
                  <a:gd name="connsiteX1" fmla="*/ 235731 w 235458"/>
                  <a:gd name="connsiteY1" fmla="*/ 561 h 235458"/>
                  <a:gd name="connsiteX2" fmla="*/ 235731 w 235458"/>
                  <a:gd name="connsiteY2" fmla="*/ 236019 h 235458"/>
                  <a:gd name="connsiteX3" fmla="*/ 273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561"/>
                    </a:moveTo>
                    <a:lnTo>
                      <a:pt x="235731" y="561"/>
                    </a:lnTo>
                    <a:lnTo>
                      <a:pt x="235731" y="236019"/>
                    </a:lnTo>
                    <a:lnTo>
                      <a:pt x="273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7" name="Полилиния: фигура 236">
                <a:extLst>
                  <a:ext uri="{FF2B5EF4-FFF2-40B4-BE49-F238E27FC236}">
                    <a16:creationId xmlns:a16="http://schemas.microsoft.com/office/drawing/2014/main" id="{A5B0D106-BA34-95F7-1E4F-27BB27EFF86D}"/>
                  </a:ext>
                </a:extLst>
              </p:cNvPr>
              <p:cNvSpPr/>
              <p:nvPr/>
            </p:nvSpPr>
            <p:spPr bwMode="auto">
              <a:xfrm>
                <a:off x="16760080" y="9742162"/>
                <a:ext cx="235458" cy="235458"/>
              </a:xfrm>
              <a:custGeom>
                <a:avLst/>
                <a:gdLst>
                  <a:gd name="connsiteX0" fmla="*/ 297 w 235458"/>
                  <a:gd name="connsiteY0" fmla="*/ 561 h 235458"/>
                  <a:gd name="connsiteX1" fmla="*/ 235755 w 235458"/>
                  <a:gd name="connsiteY1" fmla="*/ 561 h 235458"/>
                  <a:gd name="connsiteX2" fmla="*/ 235755 w 235458"/>
                  <a:gd name="connsiteY2" fmla="*/ 236019 h 235458"/>
                  <a:gd name="connsiteX3" fmla="*/ 297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561"/>
                    </a:moveTo>
                    <a:lnTo>
                      <a:pt x="235755" y="561"/>
                    </a:lnTo>
                    <a:lnTo>
                      <a:pt x="235755" y="236019"/>
                    </a:lnTo>
                    <a:lnTo>
                      <a:pt x="297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8" name="Полилиния: фигура 237">
                <a:extLst>
                  <a:ext uri="{FF2B5EF4-FFF2-40B4-BE49-F238E27FC236}">
                    <a16:creationId xmlns:a16="http://schemas.microsoft.com/office/drawing/2014/main" id="{B25043A4-DFB6-4718-DECC-8EA6422BE81A}"/>
                  </a:ext>
                </a:extLst>
              </p:cNvPr>
              <p:cNvSpPr/>
              <p:nvPr/>
            </p:nvSpPr>
            <p:spPr bwMode="auto">
              <a:xfrm>
                <a:off x="16988680" y="9742162"/>
                <a:ext cx="235458" cy="235458"/>
              </a:xfrm>
              <a:custGeom>
                <a:avLst/>
                <a:gdLst>
                  <a:gd name="connsiteX0" fmla="*/ 321 w 235458"/>
                  <a:gd name="connsiteY0" fmla="*/ 561 h 235458"/>
                  <a:gd name="connsiteX1" fmla="*/ 235779 w 235458"/>
                  <a:gd name="connsiteY1" fmla="*/ 561 h 235458"/>
                  <a:gd name="connsiteX2" fmla="*/ 235779 w 235458"/>
                  <a:gd name="connsiteY2" fmla="*/ 236019 h 235458"/>
                  <a:gd name="connsiteX3" fmla="*/ 321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21" y="561"/>
                    </a:moveTo>
                    <a:lnTo>
                      <a:pt x="235779" y="561"/>
                    </a:lnTo>
                    <a:lnTo>
                      <a:pt x="235779" y="236019"/>
                    </a:lnTo>
                    <a:lnTo>
                      <a:pt x="321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9" name="Полилиния: фигура 238">
                <a:extLst>
                  <a:ext uri="{FF2B5EF4-FFF2-40B4-BE49-F238E27FC236}">
                    <a16:creationId xmlns:a16="http://schemas.microsoft.com/office/drawing/2014/main" id="{BBC49B59-40F8-B561-45D5-B5BFA17CEB17}"/>
                  </a:ext>
                </a:extLst>
              </p:cNvPr>
              <p:cNvSpPr/>
              <p:nvPr/>
            </p:nvSpPr>
            <p:spPr bwMode="auto">
              <a:xfrm>
                <a:off x="17445880" y="9742162"/>
                <a:ext cx="235458" cy="235458"/>
              </a:xfrm>
              <a:custGeom>
                <a:avLst/>
                <a:gdLst>
                  <a:gd name="connsiteX0" fmla="*/ 369 w 235458"/>
                  <a:gd name="connsiteY0" fmla="*/ 561 h 235458"/>
                  <a:gd name="connsiteX1" fmla="*/ 235827 w 235458"/>
                  <a:gd name="connsiteY1" fmla="*/ 561 h 235458"/>
                  <a:gd name="connsiteX2" fmla="*/ 235827 w 235458"/>
                  <a:gd name="connsiteY2" fmla="*/ 236019 h 235458"/>
                  <a:gd name="connsiteX3" fmla="*/ 369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561"/>
                    </a:moveTo>
                    <a:lnTo>
                      <a:pt x="235827" y="561"/>
                    </a:lnTo>
                    <a:lnTo>
                      <a:pt x="235827" y="236019"/>
                    </a:lnTo>
                    <a:lnTo>
                      <a:pt x="369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0" name="Полилиния: фигура 239">
                <a:extLst>
                  <a:ext uri="{FF2B5EF4-FFF2-40B4-BE49-F238E27FC236}">
                    <a16:creationId xmlns:a16="http://schemas.microsoft.com/office/drawing/2014/main" id="{9BD81F31-139C-778C-5D2E-A4C5A0D8D95C}"/>
                  </a:ext>
                </a:extLst>
              </p:cNvPr>
              <p:cNvSpPr/>
              <p:nvPr/>
            </p:nvSpPr>
            <p:spPr bwMode="auto">
              <a:xfrm>
                <a:off x="18131680" y="9742162"/>
                <a:ext cx="235458" cy="235458"/>
              </a:xfrm>
              <a:custGeom>
                <a:avLst/>
                <a:gdLst>
                  <a:gd name="connsiteX0" fmla="*/ 441 w 235458"/>
                  <a:gd name="connsiteY0" fmla="*/ 561 h 235458"/>
                  <a:gd name="connsiteX1" fmla="*/ 235899 w 235458"/>
                  <a:gd name="connsiteY1" fmla="*/ 561 h 235458"/>
                  <a:gd name="connsiteX2" fmla="*/ 235899 w 235458"/>
                  <a:gd name="connsiteY2" fmla="*/ 236019 h 235458"/>
                  <a:gd name="connsiteX3" fmla="*/ 441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561"/>
                    </a:moveTo>
                    <a:lnTo>
                      <a:pt x="235899" y="561"/>
                    </a:lnTo>
                    <a:lnTo>
                      <a:pt x="235899" y="236019"/>
                    </a:lnTo>
                    <a:lnTo>
                      <a:pt x="441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1" name="Полилиния: фигура 240">
                <a:extLst>
                  <a:ext uri="{FF2B5EF4-FFF2-40B4-BE49-F238E27FC236}">
                    <a16:creationId xmlns:a16="http://schemas.microsoft.com/office/drawing/2014/main" id="{6D063570-56C6-88D2-590B-7A0172922A76}"/>
                  </a:ext>
                </a:extLst>
              </p:cNvPr>
              <p:cNvSpPr/>
              <p:nvPr/>
            </p:nvSpPr>
            <p:spPr bwMode="auto">
              <a:xfrm>
                <a:off x="18360280" y="9742162"/>
                <a:ext cx="235458" cy="235458"/>
              </a:xfrm>
              <a:custGeom>
                <a:avLst/>
                <a:gdLst>
                  <a:gd name="connsiteX0" fmla="*/ 465 w 235458"/>
                  <a:gd name="connsiteY0" fmla="*/ 561 h 235458"/>
                  <a:gd name="connsiteX1" fmla="*/ 235923 w 235458"/>
                  <a:gd name="connsiteY1" fmla="*/ 561 h 235458"/>
                  <a:gd name="connsiteX2" fmla="*/ 235923 w 235458"/>
                  <a:gd name="connsiteY2" fmla="*/ 236019 h 235458"/>
                  <a:gd name="connsiteX3" fmla="*/ 465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561"/>
                    </a:moveTo>
                    <a:lnTo>
                      <a:pt x="235923" y="561"/>
                    </a:lnTo>
                    <a:lnTo>
                      <a:pt x="235923" y="236019"/>
                    </a:lnTo>
                    <a:lnTo>
                      <a:pt x="465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2" name="Полилиния: фигура 241">
                <a:extLst>
                  <a:ext uri="{FF2B5EF4-FFF2-40B4-BE49-F238E27FC236}">
                    <a16:creationId xmlns:a16="http://schemas.microsoft.com/office/drawing/2014/main" id="{2F359889-65EB-1235-7F9B-01893C7DC748}"/>
                  </a:ext>
                </a:extLst>
              </p:cNvPr>
              <p:cNvSpPr/>
              <p:nvPr/>
            </p:nvSpPr>
            <p:spPr bwMode="auto">
              <a:xfrm>
                <a:off x="18588880" y="9742162"/>
                <a:ext cx="235458" cy="235458"/>
              </a:xfrm>
              <a:custGeom>
                <a:avLst/>
                <a:gdLst>
                  <a:gd name="connsiteX0" fmla="*/ 489 w 235458"/>
                  <a:gd name="connsiteY0" fmla="*/ 561 h 235458"/>
                  <a:gd name="connsiteX1" fmla="*/ 235947 w 235458"/>
                  <a:gd name="connsiteY1" fmla="*/ 561 h 235458"/>
                  <a:gd name="connsiteX2" fmla="*/ 235947 w 235458"/>
                  <a:gd name="connsiteY2" fmla="*/ 236019 h 235458"/>
                  <a:gd name="connsiteX3" fmla="*/ 489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561"/>
                    </a:moveTo>
                    <a:lnTo>
                      <a:pt x="235947" y="561"/>
                    </a:lnTo>
                    <a:lnTo>
                      <a:pt x="235947" y="236019"/>
                    </a:lnTo>
                    <a:lnTo>
                      <a:pt x="489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3" name="Полилиния: фигура 242">
                <a:extLst>
                  <a:ext uri="{FF2B5EF4-FFF2-40B4-BE49-F238E27FC236}">
                    <a16:creationId xmlns:a16="http://schemas.microsoft.com/office/drawing/2014/main" id="{D2B9CE1A-8CA6-8FFD-A51C-96C5D068702E}"/>
                  </a:ext>
                </a:extLst>
              </p:cNvPr>
              <p:cNvSpPr/>
              <p:nvPr/>
            </p:nvSpPr>
            <p:spPr bwMode="auto">
              <a:xfrm>
                <a:off x="19046080" y="9742162"/>
                <a:ext cx="235458" cy="235458"/>
              </a:xfrm>
              <a:custGeom>
                <a:avLst/>
                <a:gdLst>
                  <a:gd name="connsiteX0" fmla="*/ 537 w 235458"/>
                  <a:gd name="connsiteY0" fmla="*/ 561 h 235458"/>
                  <a:gd name="connsiteX1" fmla="*/ 235995 w 235458"/>
                  <a:gd name="connsiteY1" fmla="*/ 561 h 235458"/>
                  <a:gd name="connsiteX2" fmla="*/ 235995 w 235458"/>
                  <a:gd name="connsiteY2" fmla="*/ 236019 h 235458"/>
                  <a:gd name="connsiteX3" fmla="*/ 537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561"/>
                    </a:moveTo>
                    <a:lnTo>
                      <a:pt x="235995" y="561"/>
                    </a:lnTo>
                    <a:lnTo>
                      <a:pt x="235995" y="236019"/>
                    </a:lnTo>
                    <a:lnTo>
                      <a:pt x="537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4" name="Полилиния: фигура 243">
                <a:extLst>
                  <a:ext uri="{FF2B5EF4-FFF2-40B4-BE49-F238E27FC236}">
                    <a16:creationId xmlns:a16="http://schemas.microsoft.com/office/drawing/2014/main" id="{BC7AA3F3-C67D-5C30-934B-899C63F1E86F}"/>
                  </a:ext>
                </a:extLst>
              </p:cNvPr>
              <p:cNvSpPr/>
              <p:nvPr/>
            </p:nvSpPr>
            <p:spPr bwMode="auto">
              <a:xfrm>
                <a:off x="19274680" y="9742162"/>
                <a:ext cx="235458" cy="235458"/>
              </a:xfrm>
              <a:custGeom>
                <a:avLst/>
                <a:gdLst>
                  <a:gd name="connsiteX0" fmla="*/ 561 w 235458"/>
                  <a:gd name="connsiteY0" fmla="*/ 561 h 235458"/>
                  <a:gd name="connsiteX1" fmla="*/ 236019 w 235458"/>
                  <a:gd name="connsiteY1" fmla="*/ 561 h 235458"/>
                  <a:gd name="connsiteX2" fmla="*/ 236019 w 235458"/>
                  <a:gd name="connsiteY2" fmla="*/ 236019 h 235458"/>
                  <a:gd name="connsiteX3" fmla="*/ 561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561"/>
                    </a:moveTo>
                    <a:lnTo>
                      <a:pt x="236019" y="561"/>
                    </a:lnTo>
                    <a:lnTo>
                      <a:pt x="236019" y="236019"/>
                    </a:lnTo>
                    <a:lnTo>
                      <a:pt x="561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5" name="Полилиния: фигура 244">
                <a:extLst>
                  <a:ext uri="{FF2B5EF4-FFF2-40B4-BE49-F238E27FC236}">
                    <a16:creationId xmlns:a16="http://schemas.microsoft.com/office/drawing/2014/main" id="{55A5BA7E-7BA5-EFED-8BB1-AB4CE6E70355}"/>
                  </a:ext>
                </a:extLst>
              </p:cNvPr>
              <p:cNvSpPr/>
              <p:nvPr/>
            </p:nvSpPr>
            <p:spPr bwMode="auto">
              <a:xfrm>
                <a:off x="19503280" y="9742162"/>
                <a:ext cx="235458" cy="235458"/>
              </a:xfrm>
              <a:custGeom>
                <a:avLst/>
                <a:gdLst>
                  <a:gd name="connsiteX0" fmla="*/ 585 w 235458"/>
                  <a:gd name="connsiteY0" fmla="*/ 561 h 235458"/>
                  <a:gd name="connsiteX1" fmla="*/ 236043 w 235458"/>
                  <a:gd name="connsiteY1" fmla="*/ 561 h 235458"/>
                  <a:gd name="connsiteX2" fmla="*/ 236043 w 235458"/>
                  <a:gd name="connsiteY2" fmla="*/ 236019 h 235458"/>
                  <a:gd name="connsiteX3" fmla="*/ 585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85" y="561"/>
                    </a:moveTo>
                    <a:lnTo>
                      <a:pt x="236043" y="561"/>
                    </a:lnTo>
                    <a:lnTo>
                      <a:pt x="236043" y="236019"/>
                    </a:lnTo>
                    <a:lnTo>
                      <a:pt x="585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6" name="Полилиния: фигура 245">
                <a:extLst>
                  <a:ext uri="{FF2B5EF4-FFF2-40B4-BE49-F238E27FC236}">
                    <a16:creationId xmlns:a16="http://schemas.microsoft.com/office/drawing/2014/main" id="{09783E12-2D50-3033-7401-B7D58497FA1C}"/>
                  </a:ext>
                </a:extLst>
              </p:cNvPr>
              <p:cNvSpPr/>
              <p:nvPr/>
            </p:nvSpPr>
            <p:spPr bwMode="auto">
              <a:xfrm>
                <a:off x="19731880" y="9742162"/>
                <a:ext cx="235458" cy="235458"/>
              </a:xfrm>
              <a:custGeom>
                <a:avLst/>
                <a:gdLst>
                  <a:gd name="connsiteX0" fmla="*/ 609 w 235458"/>
                  <a:gd name="connsiteY0" fmla="*/ 561 h 235458"/>
                  <a:gd name="connsiteX1" fmla="*/ 236067 w 235458"/>
                  <a:gd name="connsiteY1" fmla="*/ 561 h 235458"/>
                  <a:gd name="connsiteX2" fmla="*/ 236067 w 235458"/>
                  <a:gd name="connsiteY2" fmla="*/ 236019 h 235458"/>
                  <a:gd name="connsiteX3" fmla="*/ 609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561"/>
                    </a:moveTo>
                    <a:lnTo>
                      <a:pt x="236067" y="561"/>
                    </a:lnTo>
                    <a:lnTo>
                      <a:pt x="236067" y="236019"/>
                    </a:lnTo>
                    <a:lnTo>
                      <a:pt x="609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7" name="Полилиния: фигура 246">
                <a:extLst>
                  <a:ext uri="{FF2B5EF4-FFF2-40B4-BE49-F238E27FC236}">
                    <a16:creationId xmlns:a16="http://schemas.microsoft.com/office/drawing/2014/main" id="{6568DA6E-BCBC-A937-FD4A-32D7D428F0C5}"/>
                  </a:ext>
                </a:extLst>
              </p:cNvPr>
              <p:cNvSpPr/>
              <p:nvPr/>
            </p:nvSpPr>
            <p:spPr bwMode="auto">
              <a:xfrm>
                <a:off x="19960480" y="9742162"/>
                <a:ext cx="235458" cy="235458"/>
              </a:xfrm>
              <a:custGeom>
                <a:avLst/>
                <a:gdLst>
                  <a:gd name="connsiteX0" fmla="*/ 633 w 235458"/>
                  <a:gd name="connsiteY0" fmla="*/ 561 h 235458"/>
                  <a:gd name="connsiteX1" fmla="*/ 236091 w 235458"/>
                  <a:gd name="connsiteY1" fmla="*/ 561 h 235458"/>
                  <a:gd name="connsiteX2" fmla="*/ 236091 w 235458"/>
                  <a:gd name="connsiteY2" fmla="*/ 236019 h 235458"/>
                  <a:gd name="connsiteX3" fmla="*/ 633 w 235458"/>
                  <a:gd name="connsiteY3" fmla="*/ 236019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561"/>
                    </a:moveTo>
                    <a:lnTo>
                      <a:pt x="236091" y="561"/>
                    </a:lnTo>
                    <a:lnTo>
                      <a:pt x="236091" y="236019"/>
                    </a:lnTo>
                    <a:lnTo>
                      <a:pt x="633" y="236019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8" name="Полилиния: фигура 247">
                <a:extLst>
                  <a:ext uri="{FF2B5EF4-FFF2-40B4-BE49-F238E27FC236}">
                    <a16:creationId xmlns:a16="http://schemas.microsoft.com/office/drawing/2014/main" id="{80A29984-6741-E706-6DBE-069CD00F8E75}"/>
                  </a:ext>
                </a:extLst>
              </p:cNvPr>
              <p:cNvSpPr/>
              <p:nvPr/>
            </p:nvSpPr>
            <p:spPr bwMode="auto">
              <a:xfrm>
                <a:off x="16302880" y="9970762"/>
                <a:ext cx="235458" cy="235458"/>
              </a:xfrm>
              <a:custGeom>
                <a:avLst/>
                <a:gdLst>
                  <a:gd name="connsiteX0" fmla="*/ 249 w 235458"/>
                  <a:gd name="connsiteY0" fmla="*/ 585 h 235458"/>
                  <a:gd name="connsiteX1" fmla="*/ 235707 w 235458"/>
                  <a:gd name="connsiteY1" fmla="*/ 585 h 235458"/>
                  <a:gd name="connsiteX2" fmla="*/ 235707 w 235458"/>
                  <a:gd name="connsiteY2" fmla="*/ 236043 h 235458"/>
                  <a:gd name="connsiteX3" fmla="*/ 249 w 235458"/>
                  <a:gd name="connsiteY3" fmla="*/ 23604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585"/>
                    </a:moveTo>
                    <a:lnTo>
                      <a:pt x="235707" y="585"/>
                    </a:lnTo>
                    <a:lnTo>
                      <a:pt x="235707" y="236043"/>
                    </a:lnTo>
                    <a:lnTo>
                      <a:pt x="249" y="23604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9" name="Полилиния: фигура 248">
                <a:extLst>
                  <a:ext uri="{FF2B5EF4-FFF2-40B4-BE49-F238E27FC236}">
                    <a16:creationId xmlns:a16="http://schemas.microsoft.com/office/drawing/2014/main" id="{A390B58C-B1B8-ECAC-07EB-9ECDEA7B1770}"/>
                  </a:ext>
                </a:extLst>
              </p:cNvPr>
              <p:cNvSpPr/>
              <p:nvPr/>
            </p:nvSpPr>
            <p:spPr bwMode="auto">
              <a:xfrm>
                <a:off x="17217280" y="9970762"/>
                <a:ext cx="235458" cy="235458"/>
              </a:xfrm>
              <a:custGeom>
                <a:avLst/>
                <a:gdLst>
                  <a:gd name="connsiteX0" fmla="*/ 345 w 235458"/>
                  <a:gd name="connsiteY0" fmla="*/ 585 h 235458"/>
                  <a:gd name="connsiteX1" fmla="*/ 235803 w 235458"/>
                  <a:gd name="connsiteY1" fmla="*/ 585 h 235458"/>
                  <a:gd name="connsiteX2" fmla="*/ 235803 w 235458"/>
                  <a:gd name="connsiteY2" fmla="*/ 236043 h 235458"/>
                  <a:gd name="connsiteX3" fmla="*/ 345 w 235458"/>
                  <a:gd name="connsiteY3" fmla="*/ 23604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585"/>
                    </a:moveTo>
                    <a:lnTo>
                      <a:pt x="235803" y="585"/>
                    </a:lnTo>
                    <a:lnTo>
                      <a:pt x="235803" y="236043"/>
                    </a:lnTo>
                    <a:lnTo>
                      <a:pt x="345" y="23604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0" name="Полилиния: фигура 249">
                <a:extLst>
                  <a:ext uri="{FF2B5EF4-FFF2-40B4-BE49-F238E27FC236}">
                    <a16:creationId xmlns:a16="http://schemas.microsoft.com/office/drawing/2014/main" id="{AC3BF3F6-6DB4-4800-FFEF-368CAE5CBDC9}"/>
                  </a:ext>
                </a:extLst>
              </p:cNvPr>
              <p:cNvSpPr/>
              <p:nvPr/>
            </p:nvSpPr>
            <p:spPr bwMode="auto">
              <a:xfrm>
                <a:off x="17445880" y="9970762"/>
                <a:ext cx="235458" cy="235458"/>
              </a:xfrm>
              <a:custGeom>
                <a:avLst/>
                <a:gdLst>
                  <a:gd name="connsiteX0" fmla="*/ 369 w 235458"/>
                  <a:gd name="connsiteY0" fmla="*/ 585 h 235458"/>
                  <a:gd name="connsiteX1" fmla="*/ 235827 w 235458"/>
                  <a:gd name="connsiteY1" fmla="*/ 585 h 235458"/>
                  <a:gd name="connsiteX2" fmla="*/ 235827 w 235458"/>
                  <a:gd name="connsiteY2" fmla="*/ 236043 h 235458"/>
                  <a:gd name="connsiteX3" fmla="*/ 369 w 235458"/>
                  <a:gd name="connsiteY3" fmla="*/ 23604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585"/>
                    </a:moveTo>
                    <a:lnTo>
                      <a:pt x="235827" y="585"/>
                    </a:lnTo>
                    <a:lnTo>
                      <a:pt x="235827" y="236043"/>
                    </a:lnTo>
                    <a:lnTo>
                      <a:pt x="369" y="23604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1" name="Полилиния: фигура 250">
                <a:extLst>
                  <a:ext uri="{FF2B5EF4-FFF2-40B4-BE49-F238E27FC236}">
                    <a16:creationId xmlns:a16="http://schemas.microsoft.com/office/drawing/2014/main" id="{0F012B42-D1EF-970E-3B0D-7590AB83014F}"/>
                  </a:ext>
                </a:extLst>
              </p:cNvPr>
              <p:cNvSpPr/>
              <p:nvPr/>
            </p:nvSpPr>
            <p:spPr bwMode="auto">
              <a:xfrm>
                <a:off x="17674480" y="9970762"/>
                <a:ext cx="235458" cy="235458"/>
              </a:xfrm>
              <a:custGeom>
                <a:avLst/>
                <a:gdLst>
                  <a:gd name="connsiteX0" fmla="*/ 393 w 235458"/>
                  <a:gd name="connsiteY0" fmla="*/ 585 h 235458"/>
                  <a:gd name="connsiteX1" fmla="*/ 235851 w 235458"/>
                  <a:gd name="connsiteY1" fmla="*/ 585 h 235458"/>
                  <a:gd name="connsiteX2" fmla="*/ 235851 w 235458"/>
                  <a:gd name="connsiteY2" fmla="*/ 236043 h 235458"/>
                  <a:gd name="connsiteX3" fmla="*/ 393 w 235458"/>
                  <a:gd name="connsiteY3" fmla="*/ 23604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585"/>
                    </a:moveTo>
                    <a:lnTo>
                      <a:pt x="235851" y="585"/>
                    </a:lnTo>
                    <a:lnTo>
                      <a:pt x="235851" y="236043"/>
                    </a:lnTo>
                    <a:lnTo>
                      <a:pt x="393" y="23604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2" name="Полилиния: фигура 251">
                <a:extLst>
                  <a:ext uri="{FF2B5EF4-FFF2-40B4-BE49-F238E27FC236}">
                    <a16:creationId xmlns:a16="http://schemas.microsoft.com/office/drawing/2014/main" id="{CBEE723D-41EE-9DA8-51A6-1A78DBECE171}"/>
                  </a:ext>
                </a:extLst>
              </p:cNvPr>
              <p:cNvSpPr/>
              <p:nvPr/>
            </p:nvSpPr>
            <p:spPr bwMode="auto">
              <a:xfrm>
                <a:off x="18131680" y="9970762"/>
                <a:ext cx="235458" cy="235458"/>
              </a:xfrm>
              <a:custGeom>
                <a:avLst/>
                <a:gdLst>
                  <a:gd name="connsiteX0" fmla="*/ 441 w 235458"/>
                  <a:gd name="connsiteY0" fmla="*/ 585 h 235458"/>
                  <a:gd name="connsiteX1" fmla="*/ 235899 w 235458"/>
                  <a:gd name="connsiteY1" fmla="*/ 585 h 235458"/>
                  <a:gd name="connsiteX2" fmla="*/ 235899 w 235458"/>
                  <a:gd name="connsiteY2" fmla="*/ 236043 h 235458"/>
                  <a:gd name="connsiteX3" fmla="*/ 441 w 235458"/>
                  <a:gd name="connsiteY3" fmla="*/ 23604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585"/>
                    </a:moveTo>
                    <a:lnTo>
                      <a:pt x="235899" y="585"/>
                    </a:lnTo>
                    <a:lnTo>
                      <a:pt x="235899" y="236043"/>
                    </a:lnTo>
                    <a:lnTo>
                      <a:pt x="441" y="23604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3" name="Полилиния: фигура 252">
                <a:extLst>
                  <a:ext uri="{FF2B5EF4-FFF2-40B4-BE49-F238E27FC236}">
                    <a16:creationId xmlns:a16="http://schemas.microsoft.com/office/drawing/2014/main" id="{1A4332D7-383E-8B93-2E66-BC74897EBBDB}"/>
                  </a:ext>
                </a:extLst>
              </p:cNvPr>
              <p:cNvSpPr/>
              <p:nvPr/>
            </p:nvSpPr>
            <p:spPr bwMode="auto">
              <a:xfrm>
                <a:off x="19274680" y="9970762"/>
                <a:ext cx="235458" cy="235458"/>
              </a:xfrm>
              <a:custGeom>
                <a:avLst/>
                <a:gdLst>
                  <a:gd name="connsiteX0" fmla="*/ 561 w 235458"/>
                  <a:gd name="connsiteY0" fmla="*/ 585 h 235458"/>
                  <a:gd name="connsiteX1" fmla="*/ 236019 w 235458"/>
                  <a:gd name="connsiteY1" fmla="*/ 585 h 235458"/>
                  <a:gd name="connsiteX2" fmla="*/ 236019 w 235458"/>
                  <a:gd name="connsiteY2" fmla="*/ 236043 h 235458"/>
                  <a:gd name="connsiteX3" fmla="*/ 561 w 235458"/>
                  <a:gd name="connsiteY3" fmla="*/ 23604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585"/>
                    </a:moveTo>
                    <a:lnTo>
                      <a:pt x="236019" y="585"/>
                    </a:lnTo>
                    <a:lnTo>
                      <a:pt x="236019" y="236043"/>
                    </a:lnTo>
                    <a:lnTo>
                      <a:pt x="561" y="23604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4" name="Полилиния: фигура 253">
                <a:extLst>
                  <a:ext uri="{FF2B5EF4-FFF2-40B4-BE49-F238E27FC236}">
                    <a16:creationId xmlns:a16="http://schemas.microsoft.com/office/drawing/2014/main" id="{A31C8CC3-2276-3378-D9F8-63FB30C50586}"/>
                  </a:ext>
                </a:extLst>
              </p:cNvPr>
              <p:cNvSpPr/>
              <p:nvPr/>
            </p:nvSpPr>
            <p:spPr bwMode="auto">
              <a:xfrm>
                <a:off x="19503280" y="9970762"/>
                <a:ext cx="235458" cy="235458"/>
              </a:xfrm>
              <a:custGeom>
                <a:avLst/>
                <a:gdLst>
                  <a:gd name="connsiteX0" fmla="*/ 585 w 235458"/>
                  <a:gd name="connsiteY0" fmla="*/ 585 h 235458"/>
                  <a:gd name="connsiteX1" fmla="*/ 236043 w 235458"/>
                  <a:gd name="connsiteY1" fmla="*/ 585 h 235458"/>
                  <a:gd name="connsiteX2" fmla="*/ 236043 w 235458"/>
                  <a:gd name="connsiteY2" fmla="*/ 236043 h 235458"/>
                  <a:gd name="connsiteX3" fmla="*/ 585 w 235458"/>
                  <a:gd name="connsiteY3" fmla="*/ 23604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85" y="585"/>
                    </a:moveTo>
                    <a:lnTo>
                      <a:pt x="236043" y="585"/>
                    </a:lnTo>
                    <a:lnTo>
                      <a:pt x="236043" y="236043"/>
                    </a:lnTo>
                    <a:lnTo>
                      <a:pt x="585" y="23604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5" name="Полилиния: фигура 254">
                <a:extLst>
                  <a:ext uri="{FF2B5EF4-FFF2-40B4-BE49-F238E27FC236}">
                    <a16:creationId xmlns:a16="http://schemas.microsoft.com/office/drawing/2014/main" id="{9F79D011-06FA-8725-3A7F-B287682B6FD1}"/>
                  </a:ext>
                </a:extLst>
              </p:cNvPr>
              <p:cNvSpPr/>
              <p:nvPr/>
            </p:nvSpPr>
            <p:spPr bwMode="auto">
              <a:xfrm>
                <a:off x="19960480" y="9970762"/>
                <a:ext cx="235458" cy="235458"/>
              </a:xfrm>
              <a:custGeom>
                <a:avLst/>
                <a:gdLst>
                  <a:gd name="connsiteX0" fmla="*/ 633 w 235458"/>
                  <a:gd name="connsiteY0" fmla="*/ 585 h 235458"/>
                  <a:gd name="connsiteX1" fmla="*/ 236091 w 235458"/>
                  <a:gd name="connsiteY1" fmla="*/ 585 h 235458"/>
                  <a:gd name="connsiteX2" fmla="*/ 236091 w 235458"/>
                  <a:gd name="connsiteY2" fmla="*/ 236043 h 235458"/>
                  <a:gd name="connsiteX3" fmla="*/ 633 w 235458"/>
                  <a:gd name="connsiteY3" fmla="*/ 236043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585"/>
                    </a:moveTo>
                    <a:lnTo>
                      <a:pt x="236091" y="585"/>
                    </a:lnTo>
                    <a:lnTo>
                      <a:pt x="236091" y="236043"/>
                    </a:lnTo>
                    <a:lnTo>
                      <a:pt x="633" y="236043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" name="Полилиния: фигура 255">
                <a:extLst>
                  <a:ext uri="{FF2B5EF4-FFF2-40B4-BE49-F238E27FC236}">
                    <a16:creationId xmlns:a16="http://schemas.microsoft.com/office/drawing/2014/main" id="{CE663221-1A60-0D9E-A521-630BC5F531CB}"/>
                  </a:ext>
                </a:extLst>
              </p:cNvPr>
              <p:cNvSpPr/>
              <p:nvPr/>
            </p:nvSpPr>
            <p:spPr bwMode="auto">
              <a:xfrm>
                <a:off x="16988680" y="10199362"/>
                <a:ext cx="235458" cy="235458"/>
              </a:xfrm>
              <a:custGeom>
                <a:avLst/>
                <a:gdLst>
                  <a:gd name="connsiteX0" fmla="*/ 321 w 235458"/>
                  <a:gd name="connsiteY0" fmla="*/ 609 h 235458"/>
                  <a:gd name="connsiteX1" fmla="*/ 235779 w 235458"/>
                  <a:gd name="connsiteY1" fmla="*/ 609 h 235458"/>
                  <a:gd name="connsiteX2" fmla="*/ 235779 w 235458"/>
                  <a:gd name="connsiteY2" fmla="*/ 236067 h 235458"/>
                  <a:gd name="connsiteX3" fmla="*/ 321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21" y="609"/>
                    </a:moveTo>
                    <a:lnTo>
                      <a:pt x="235779" y="609"/>
                    </a:lnTo>
                    <a:lnTo>
                      <a:pt x="235779" y="236067"/>
                    </a:lnTo>
                    <a:lnTo>
                      <a:pt x="321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7" name="Полилиния: фигура 256">
                <a:extLst>
                  <a:ext uri="{FF2B5EF4-FFF2-40B4-BE49-F238E27FC236}">
                    <a16:creationId xmlns:a16="http://schemas.microsoft.com/office/drawing/2014/main" id="{C57ECF34-5AFF-83D8-20BB-6B056B458745}"/>
                  </a:ext>
                </a:extLst>
              </p:cNvPr>
              <p:cNvSpPr/>
              <p:nvPr/>
            </p:nvSpPr>
            <p:spPr bwMode="auto">
              <a:xfrm>
                <a:off x="17217280" y="10199362"/>
                <a:ext cx="235458" cy="235458"/>
              </a:xfrm>
              <a:custGeom>
                <a:avLst/>
                <a:gdLst>
                  <a:gd name="connsiteX0" fmla="*/ 345 w 235458"/>
                  <a:gd name="connsiteY0" fmla="*/ 609 h 235458"/>
                  <a:gd name="connsiteX1" fmla="*/ 235803 w 235458"/>
                  <a:gd name="connsiteY1" fmla="*/ 609 h 235458"/>
                  <a:gd name="connsiteX2" fmla="*/ 235803 w 235458"/>
                  <a:gd name="connsiteY2" fmla="*/ 236067 h 235458"/>
                  <a:gd name="connsiteX3" fmla="*/ 345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45" y="609"/>
                    </a:moveTo>
                    <a:lnTo>
                      <a:pt x="235803" y="609"/>
                    </a:lnTo>
                    <a:lnTo>
                      <a:pt x="235803" y="236067"/>
                    </a:lnTo>
                    <a:lnTo>
                      <a:pt x="345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8" name="Полилиния: фигура 257">
                <a:extLst>
                  <a:ext uri="{FF2B5EF4-FFF2-40B4-BE49-F238E27FC236}">
                    <a16:creationId xmlns:a16="http://schemas.microsoft.com/office/drawing/2014/main" id="{8B59D0F5-7B0E-3ECC-DAB3-966F525C7818}"/>
                  </a:ext>
                </a:extLst>
              </p:cNvPr>
              <p:cNvSpPr/>
              <p:nvPr/>
            </p:nvSpPr>
            <p:spPr bwMode="auto">
              <a:xfrm>
                <a:off x="17674480" y="10199362"/>
                <a:ext cx="235458" cy="235458"/>
              </a:xfrm>
              <a:custGeom>
                <a:avLst/>
                <a:gdLst>
                  <a:gd name="connsiteX0" fmla="*/ 393 w 235458"/>
                  <a:gd name="connsiteY0" fmla="*/ 609 h 235458"/>
                  <a:gd name="connsiteX1" fmla="*/ 235851 w 235458"/>
                  <a:gd name="connsiteY1" fmla="*/ 609 h 235458"/>
                  <a:gd name="connsiteX2" fmla="*/ 235851 w 235458"/>
                  <a:gd name="connsiteY2" fmla="*/ 236067 h 235458"/>
                  <a:gd name="connsiteX3" fmla="*/ 393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609"/>
                    </a:moveTo>
                    <a:lnTo>
                      <a:pt x="235851" y="609"/>
                    </a:lnTo>
                    <a:lnTo>
                      <a:pt x="235851" y="236067"/>
                    </a:lnTo>
                    <a:lnTo>
                      <a:pt x="393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9" name="Полилиния: фигура 258">
                <a:extLst>
                  <a:ext uri="{FF2B5EF4-FFF2-40B4-BE49-F238E27FC236}">
                    <a16:creationId xmlns:a16="http://schemas.microsoft.com/office/drawing/2014/main" id="{D1D5F000-6587-57F9-5485-123BFE631416}"/>
                  </a:ext>
                </a:extLst>
              </p:cNvPr>
              <p:cNvSpPr/>
              <p:nvPr/>
            </p:nvSpPr>
            <p:spPr bwMode="auto">
              <a:xfrm>
                <a:off x="17903080" y="10199362"/>
                <a:ext cx="235458" cy="235458"/>
              </a:xfrm>
              <a:custGeom>
                <a:avLst/>
                <a:gdLst>
                  <a:gd name="connsiteX0" fmla="*/ 417 w 235458"/>
                  <a:gd name="connsiteY0" fmla="*/ 609 h 235458"/>
                  <a:gd name="connsiteX1" fmla="*/ 235875 w 235458"/>
                  <a:gd name="connsiteY1" fmla="*/ 609 h 235458"/>
                  <a:gd name="connsiteX2" fmla="*/ 235875 w 235458"/>
                  <a:gd name="connsiteY2" fmla="*/ 236067 h 235458"/>
                  <a:gd name="connsiteX3" fmla="*/ 417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609"/>
                    </a:moveTo>
                    <a:lnTo>
                      <a:pt x="235875" y="609"/>
                    </a:lnTo>
                    <a:lnTo>
                      <a:pt x="235875" y="236067"/>
                    </a:lnTo>
                    <a:lnTo>
                      <a:pt x="417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0" name="Полилиния: фигура 259">
                <a:extLst>
                  <a:ext uri="{FF2B5EF4-FFF2-40B4-BE49-F238E27FC236}">
                    <a16:creationId xmlns:a16="http://schemas.microsoft.com/office/drawing/2014/main" id="{BE6C40B0-1856-B6AD-3299-F86EE9BDF303}"/>
                  </a:ext>
                </a:extLst>
              </p:cNvPr>
              <p:cNvSpPr/>
              <p:nvPr/>
            </p:nvSpPr>
            <p:spPr bwMode="auto">
              <a:xfrm>
                <a:off x="18131680" y="10199362"/>
                <a:ext cx="235458" cy="235458"/>
              </a:xfrm>
              <a:custGeom>
                <a:avLst/>
                <a:gdLst>
                  <a:gd name="connsiteX0" fmla="*/ 441 w 235458"/>
                  <a:gd name="connsiteY0" fmla="*/ 609 h 235458"/>
                  <a:gd name="connsiteX1" fmla="*/ 235899 w 235458"/>
                  <a:gd name="connsiteY1" fmla="*/ 609 h 235458"/>
                  <a:gd name="connsiteX2" fmla="*/ 235899 w 235458"/>
                  <a:gd name="connsiteY2" fmla="*/ 236067 h 235458"/>
                  <a:gd name="connsiteX3" fmla="*/ 441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41" y="609"/>
                    </a:moveTo>
                    <a:lnTo>
                      <a:pt x="235899" y="609"/>
                    </a:lnTo>
                    <a:lnTo>
                      <a:pt x="235899" y="236067"/>
                    </a:lnTo>
                    <a:lnTo>
                      <a:pt x="441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1" name="Полилиния: фигура 260">
                <a:extLst>
                  <a:ext uri="{FF2B5EF4-FFF2-40B4-BE49-F238E27FC236}">
                    <a16:creationId xmlns:a16="http://schemas.microsoft.com/office/drawing/2014/main" id="{924440B9-7DE1-8021-7168-4A8EDCC9647E}"/>
                  </a:ext>
                </a:extLst>
              </p:cNvPr>
              <p:cNvSpPr/>
              <p:nvPr/>
            </p:nvSpPr>
            <p:spPr bwMode="auto">
              <a:xfrm>
                <a:off x="18360280" y="10199362"/>
                <a:ext cx="235458" cy="235458"/>
              </a:xfrm>
              <a:custGeom>
                <a:avLst/>
                <a:gdLst>
                  <a:gd name="connsiteX0" fmla="*/ 465 w 235458"/>
                  <a:gd name="connsiteY0" fmla="*/ 609 h 235458"/>
                  <a:gd name="connsiteX1" fmla="*/ 235923 w 235458"/>
                  <a:gd name="connsiteY1" fmla="*/ 609 h 235458"/>
                  <a:gd name="connsiteX2" fmla="*/ 235923 w 235458"/>
                  <a:gd name="connsiteY2" fmla="*/ 236067 h 235458"/>
                  <a:gd name="connsiteX3" fmla="*/ 465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609"/>
                    </a:moveTo>
                    <a:lnTo>
                      <a:pt x="235923" y="609"/>
                    </a:lnTo>
                    <a:lnTo>
                      <a:pt x="235923" y="236067"/>
                    </a:lnTo>
                    <a:lnTo>
                      <a:pt x="465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2" name="Полилиния: фигура 261">
                <a:extLst>
                  <a:ext uri="{FF2B5EF4-FFF2-40B4-BE49-F238E27FC236}">
                    <a16:creationId xmlns:a16="http://schemas.microsoft.com/office/drawing/2014/main" id="{0821DD25-46EE-CFCE-A524-9604FE983F54}"/>
                  </a:ext>
                </a:extLst>
              </p:cNvPr>
              <p:cNvSpPr/>
              <p:nvPr/>
            </p:nvSpPr>
            <p:spPr bwMode="auto">
              <a:xfrm>
                <a:off x="18588880" y="10199362"/>
                <a:ext cx="235458" cy="235458"/>
              </a:xfrm>
              <a:custGeom>
                <a:avLst/>
                <a:gdLst>
                  <a:gd name="connsiteX0" fmla="*/ 489 w 235458"/>
                  <a:gd name="connsiteY0" fmla="*/ 609 h 235458"/>
                  <a:gd name="connsiteX1" fmla="*/ 235947 w 235458"/>
                  <a:gd name="connsiteY1" fmla="*/ 609 h 235458"/>
                  <a:gd name="connsiteX2" fmla="*/ 235947 w 235458"/>
                  <a:gd name="connsiteY2" fmla="*/ 236067 h 235458"/>
                  <a:gd name="connsiteX3" fmla="*/ 489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609"/>
                    </a:moveTo>
                    <a:lnTo>
                      <a:pt x="235947" y="609"/>
                    </a:lnTo>
                    <a:lnTo>
                      <a:pt x="235947" y="236067"/>
                    </a:lnTo>
                    <a:lnTo>
                      <a:pt x="489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3" name="Полилиния: фигура 262">
                <a:extLst>
                  <a:ext uri="{FF2B5EF4-FFF2-40B4-BE49-F238E27FC236}">
                    <a16:creationId xmlns:a16="http://schemas.microsoft.com/office/drawing/2014/main" id="{FCF384D6-4FF1-7E46-6BFB-726216B1F311}"/>
                  </a:ext>
                </a:extLst>
              </p:cNvPr>
              <p:cNvSpPr/>
              <p:nvPr/>
            </p:nvSpPr>
            <p:spPr bwMode="auto">
              <a:xfrm>
                <a:off x="18817480" y="10199362"/>
                <a:ext cx="235458" cy="235458"/>
              </a:xfrm>
              <a:custGeom>
                <a:avLst/>
                <a:gdLst>
                  <a:gd name="connsiteX0" fmla="*/ 513 w 235458"/>
                  <a:gd name="connsiteY0" fmla="*/ 609 h 235458"/>
                  <a:gd name="connsiteX1" fmla="*/ 235971 w 235458"/>
                  <a:gd name="connsiteY1" fmla="*/ 609 h 235458"/>
                  <a:gd name="connsiteX2" fmla="*/ 235971 w 235458"/>
                  <a:gd name="connsiteY2" fmla="*/ 236067 h 235458"/>
                  <a:gd name="connsiteX3" fmla="*/ 513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609"/>
                    </a:moveTo>
                    <a:lnTo>
                      <a:pt x="235971" y="609"/>
                    </a:lnTo>
                    <a:lnTo>
                      <a:pt x="235971" y="236067"/>
                    </a:lnTo>
                    <a:lnTo>
                      <a:pt x="513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4" name="Полилиния: фигура 263">
                <a:extLst>
                  <a:ext uri="{FF2B5EF4-FFF2-40B4-BE49-F238E27FC236}">
                    <a16:creationId xmlns:a16="http://schemas.microsoft.com/office/drawing/2014/main" id="{4771807A-EC50-06CF-B860-3FA1F3398E17}"/>
                  </a:ext>
                </a:extLst>
              </p:cNvPr>
              <p:cNvSpPr/>
              <p:nvPr/>
            </p:nvSpPr>
            <p:spPr bwMode="auto">
              <a:xfrm>
                <a:off x="19046080" y="10199362"/>
                <a:ext cx="235458" cy="235458"/>
              </a:xfrm>
              <a:custGeom>
                <a:avLst/>
                <a:gdLst>
                  <a:gd name="connsiteX0" fmla="*/ 537 w 235458"/>
                  <a:gd name="connsiteY0" fmla="*/ 609 h 235458"/>
                  <a:gd name="connsiteX1" fmla="*/ 235995 w 235458"/>
                  <a:gd name="connsiteY1" fmla="*/ 609 h 235458"/>
                  <a:gd name="connsiteX2" fmla="*/ 235995 w 235458"/>
                  <a:gd name="connsiteY2" fmla="*/ 236067 h 235458"/>
                  <a:gd name="connsiteX3" fmla="*/ 537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609"/>
                    </a:moveTo>
                    <a:lnTo>
                      <a:pt x="235995" y="609"/>
                    </a:lnTo>
                    <a:lnTo>
                      <a:pt x="235995" y="236067"/>
                    </a:lnTo>
                    <a:lnTo>
                      <a:pt x="537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5" name="Полилиния: фигура 264">
                <a:extLst>
                  <a:ext uri="{FF2B5EF4-FFF2-40B4-BE49-F238E27FC236}">
                    <a16:creationId xmlns:a16="http://schemas.microsoft.com/office/drawing/2014/main" id="{F87AD8FE-4F4D-1955-2B2D-582E17BCF61A}"/>
                  </a:ext>
                </a:extLst>
              </p:cNvPr>
              <p:cNvSpPr/>
              <p:nvPr/>
            </p:nvSpPr>
            <p:spPr bwMode="auto">
              <a:xfrm>
                <a:off x="19274680" y="10199362"/>
                <a:ext cx="235458" cy="235458"/>
              </a:xfrm>
              <a:custGeom>
                <a:avLst/>
                <a:gdLst>
                  <a:gd name="connsiteX0" fmla="*/ 561 w 235458"/>
                  <a:gd name="connsiteY0" fmla="*/ 609 h 235458"/>
                  <a:gd name="connsiteX1" fmla="*/ 236019 w 235458"/>
                  <a:gd name="connsiteY1" fmla="*/ 609 h 235458"/>
                  <a:gd name="connsiteX2" fmla="*/ 236019 w 235458"/>
                  <a:gd name="connsiteY2" fmla="*/ 236067 h 235458"/>
                  <a:gd name="connsiteX3" fmla="*/ 561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609"/>
                    </a:moveTo>
                    <a:lnTo>
                      <a:pt x="236019" y="609"/>
                    </a:lnTo>
                    <a:lnTo>
                      <a:pt x="236019" y="236067"/>
                    </a:lnTo>
                    <a:lnTo>
                      <a:pt x="561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6" name="Полилиния: фигура 265">
                <a:extLst>
                  <a:ext uri="{FF2B5EF4-FFF2-40B4-BE49-F238E27FC236}">
                    <a16:creationId xmlns:a16="http://schemas.microsoft.com/office/drawing/2014/main" id="{2E7E65B2-12B8-C5FC-2B56-6EFEED6ED2B3}"/>
                  </a:ext>
                </a:extLst>
              </p:cNvPr>
              <p:cNvSpPr/>
              <p:nvPr/>
            </p:nvSpPr>
            <p:spPr bwMode="auto">
              <a:xfrm>
                <a:off x="19960480" y="10199362"/>
                <a:ext cx="235458" cy="235458"/>
              </a:xfrm>
              <a:custGeom>
                <a:avLst/>
                <a:gdLst>
                  <a:gd name="connsiteX0" fmla="*/ 633 w 235458"/>
                  <a:gd name="connsiteY0" fmla="*/ 609 h 235458"/>
                  <a:gd name="connsiteX1" fmla="*/ 236091 w 235458"/>
                  <a:gd name="connsiteY1" fmla="*/ 609 h 235458"/>
                  <a:gd name="connsiteX2" fmla="*/ 236091 w 235458"/>
                  <a:gd name="connsiteY2" fmla="*/ 236067 h 235458"/>
                  <a:gd name="connsiteX3" fmla="*/ 633 w 235458"/>
                  <a:gd name="connsiteY3" fmla="*/ 236067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609"/>
                    </a:moveTo>
                    <a:lnTo>
                      <a:pt x="236091" y="609"/>
                    </a:lnTo>
                    <a:lnTo>
                      <a:pt x="236091" y="236067"/>
                    </a:lnTo>
                    <a:lnTo>
                      <a:pt x="633" y="236067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7" name="Полилиния: фигура 266">
                <a:extLst>
                  <a:ext uri="{FF2B5EF4-FFF2-40B4-BE49-F238E27FC236}">
                    <a16:creationId xmlns:a16="http://schemas.microsoft.com/office/drawing/2014/main" id="{F3EB71B8-C37F-FC79-9A38-3EABE6AC8A9A}"/>
                  </a:ext>
                </a:extLst>
              </p:cNvPr>
              <p:cNvSpPr/>
              <p:nvPr/>
            </p:nvSpPr>
            <p:spPr bwMode="auto">
              <a:xfrm>
                <a:off x="16302880" y="10427962"/>
                <a:ext cx="235458" cy="235458"/>
              </a:xfrm>
              <a:custGeom>
                <a:avLst/>
                <a:gdLst>
                  <a:gd name="connsiteX0" fmla="*/ 249 w 235458"/>
                  <a:gd name="connsiteY0" fmla="*/ 633 h 235458"/>
                  <a:gd name="connsiteX1" fmla="*/ 235707 w 235458"/>
                  <a:gd name="connsiteY1" fmla="*/ 633 h 235458"/>
                  <a:gd name="connsiteX2" fmla="*/ 235707 w 235458"/>
                  <a:gd name="connsiteY2" fmla="*/ 236091 h 235458"/>
                  <a:gd name="connsiteX3" fmla="*/ 249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49" y="633"/>
                    </a:moveTo>
                    <a:lnTo>
                      <a:pt x="235707" y="633"/>
                    </a:lnTo>
                    <a:lnTo>
                      <a:pt x="235707" y="236091"/>
                    </a:lnTo>
                    <a:lnTo>
                      <a:pt x="249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8" name="Полилиния: фигура 267">
                <a:extLst>
                  <a:ext uri="{FF2B5EF4-FFF2-40B4-BE49-F238E27FC236}">
                    <a16:creationId xmlns:a16="http://schemas.microsoft.com/office/drawing/2014/main" id="{004F5253-CF3C-D75D-D3E7-8E326E6977E0}"/>
                  </a:ext>
                </a:extLst>
              </p:cNvPr>
              <p:cNvSpPr/>
              <p:nvPr/>
            </p:nvSpPr>
            <p:spPr bwMode="auto">
              <a:xfrm>
                <a:off x="16531480" y="10427962"/>
                <a:ext cx="235458" cy="235458"/>
              </a:xfrm>
              <a:custGeom>
                <a:avLst/>
                <a:gdLst>
                  <a:gd name="connsiteX0" fmla="*/ 273 w 235458"/>
                  <a:gd name="connsiteY0" fmla="*/ 633 h 235458"/>
                  <a:gd name="connsiteX1" fmla="*/ 235731 w 235458"/>
                  <a:gd name="connsiteY1" fmla="*/ 633 h 235458"/>
                  <a:gd name="connsiteX2" fmla="*/ 235731 w 235458"/>
                  <a:gd name="connsiteY2" fmla="*/ 236091 h 235458"/>
                  <a:gd name="connsiteX3" fmla="*/ 273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73" y="633"/>
                    </a:moveTo>
                    <a:lnTo>
                      <a:pt x="235731" y="633"/>
                    </a:lnTo>
                    <a:lnTo>
                      <a:pt x="235731" y="236091"/>
                    </a:lnTo>
                    <a:lnTo>
                      <a:pt x="273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69" name="Полилиния: фигура 268">
                <a:extLst>
                  <a:ext uri="{FF2B5EF4-FFF2-40B4-BE49-F238E27FC236}">
                    <a16:creationId xmlns:a16="http://schemas.microsoft.com/office/drawing/2014/main" id="{0F41B149-F845-EF95-03E1-66FA35863B62}"/>
                  </a:ext>
                </a:extLst>
              </p:cNvPr>
              <p:cNvSpPr/>
              <p:nvPr/>
            </p:nvSpPr>
            <p:spPr bwMode="auto">
              <a:xfrm>
                <a:off x="16760080" y="10427962"/>
                <a:ext cx="235458" cy="235458"/>
              </a:xfrm>
              <a:custGeom>
                <a:avLst/>
                <a:gdLst>
                  <a:gd name="connsiteX0" fmla="*/ 297 w 235458"/>
                  <a:gd name="connsiteY0" fmla="*/ 633 h 235458"/>
                  <a:gd name="connsiteX1" fmla="*/ 235755 w 235458"/>
                  <a:gd name="connsiteY1" fmla="*/ 633 h 235458"/>
                  <a:gd name="connsiteX2" fmla="*/ 235755 w 235458"/>
                  <a:gd name="connsiteY2" fmla="*/ 236091 h 235458"/>
                  <a:gd name="connsiteX3" fmla="*/ 297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297" y="633"/>
                    </a:moveTo>
                    <a:lnTo>
                      <a:pt x="235755" y="633"/>
                    </a:lnTo>
                    <a:lnTo>
                      <a:pt x="235755" y="236091"/>
                    </a:lnTo>
                    <a:lnTo>
                      <a:pt x="297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0" name="Полилиния: фигура 269">
                <a:extLst>
                  <a:ext uri="{FF2B5EF4-FFF2-40B4-BE49-F238E27FC236}">
                    <a16:creationId xmlns:a16="http://schemas.microsoft.com/office/drawing/2014/main" id="{31C89F12-7A38-28DA-02DC-D4EA500DE96C}"/>
                  </a:ext>
                </a:extLst>
              </p:cNvPr>
              <p:cNvSpPr/>
              <p:nvPr/>
            </p:nvSpPr>
            <p:spPr bwMode="auto">
              <a:xfrm>
                <a:off x="17445880" y="10427962"/>
                <a:ext cx="235458" cy="235458"/>
              </a:xfrm>
              <a:custGeom>
                <a:avLst/>
                <a:gdLst>
                  <a:gd name="connsiteX0" fmla="*/ 369 w 235458"/>
                  <a:gd name="connsiteY0" fmla="*/ 633 h 235458"/>
                  <a:gd name="connsiteX1" fmla="*/ 235827 w 235458"/>
                  <a:gd name="connsiteY1" fmla="*/ 633 h 235458"/>
                  <a:gd name="connsiteX2" fmla="*/ 235827 w 235458"/>
                  <a:gd name="connsiteY2" fmla="*/ 236091 h 235458"/>
                  <a:gd name="connsiteX3" fmla="*/ 369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69" y="633"/>
                    </a:moveTo>
                    <a:lnTo>
                      <a:pt x="235827" y="633"/>
                    </a:lnTo>
                    <a:lnTo>
                      <a:pt x="235827" y="236091"/>
                    </a:lnTo>
                    <a:lnTo>
                      <a:pt x="369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1" name="Полилиния: фигура 270">
                <a:extLst>
                  <a:ext uri="{FF2B5EF4-FFF2-40B4-BE49-F238E27FC236}">
                    <a16:creationId xmlns:a16="http://schemas.microsoft.com/office/drawing/2014/main" id="{3C982AF8-4CBE-90E1-033B-0DFD5AF30F28}"/>
                  </a:ext>
                </a:extLst>
              </p:cNvPr>
              <p:cNvSpPr/>
              <p:nvPr/>
            </p:nvSpPr>
            <p:spPr bwMode="auto">
              <a:xfrm>
                <a:off x="17674480" y="10427962"/>
                <a:ext cx="235458" cy="235458"/>
              </a:xfrm>
              <a:custGeom>
                <a:avLst/>
                <a:gdLst>
                  <a:gd name="connsiteX0" fmla="*/ 393 w 235458"/>
                  <a:gd name="connsiteY0" fmla="*/ 633 h 235458"/>
                  <a:gd name="connsiteX1" fmla="*/ 235851 w 235458"/>
                  <a:gd name="connsiteY1" fmla="*/ 633 h 235458"/>
                  <a:gd name="connsiteX2" fmla="*/ 235851 w 235458"/>
                  <a:gd name="connsiteY2" fmla="*/ 236091 h 235458"/>
                  <a:gd name="connsiteX3" fmla="*/ 393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393" y="633"/>
                    </a:moveTo>
                    <a:lnTo>
                      <a:pt x="235851" y="633"/>
                    </a:lnTo>
                    <a:lnTo>
                      <a:pt x="235851" y="236091"/>
                    </a:lnTo>
                    <a:lnTo>
                      <a:pt x="393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2" name="Полилиния: фигура 271">
                <a:extLst>
                  <a:ext uri="{FF2B5EF4-FFF2-40B4-BE49-F238E27FC236}">
                    <a16:creationId xmlns:a16="http://schemas.microsoft.com/office/drawing/2014/main" id="{C07542C0-BC76-ED3A-8B61-0E90641F0874}"/>
                  </a:ext>
                </a:extLst>
              </p:cNvPr>
              <p:cNvSpPr/>
              <p:nvPr/>
            </p:nvSpPr>
            <p:spPr bwMode="auto">
              <a:xfrm>
                <a:off x="17903080" y="10427962"/>
                <a:ext cx="235458" cy="235458"/>
              </a:xfrm>
              <a:custGeom>
                <a:avLst/>
                <a:gdLst>
                  <a:gd name="connsiteX0" fmla="*/ 417 w 235458"/>
                  <a:gd name="connsiteY0" fmla="*/ 633 h 235458"/>
                  <a:gd name="connsiteX1" fmla="*/ 235875 w 235458"/>
                  <a:gd name="connsiteY1" fmla="*/ 633 h 235458"/>
                  <a:gd name="connsiteX2" fmla="*/ 235875 w 235458"/>
                  <a:gd name="connsiteY2" fmla="*/ 236091 h 235458"/>
                  <a:gd name="connsiteX3" fmla="*/ 417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17" y="633"/>
                    </a:moveTo>
                    <a:lnTo>
                      <a:pt x="235875" y="633"/>
                    </a:lnTo>
                    <a:lnTo>
                      <a:pt x="235875" y="236091"/>
                    </a:lnTo>
                    <a:lnTo>
                      <a:pt x="417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3" name="Полилиния: фигура 272">
                <a:extLst>
                  <a:ext uri="{FF2B5EF4-FFF2-40B4-BE49-F238E27FC236}">
                    <a16:creationId xmlns:a16="http://schemas.microsoft.com/office/drawing/2014/main" id="{29E70115-6D21-E5AA-B440-AA3F9F7BCFB8}"/>
                  </a:ext>
                </a:extLst>
              </p:cNvPr>
              <p:cNvSpPr/>
              <p:nvPr/>
            </p:nvSpPr>
            <p:spPr bwMode="auto">
              <a:xfrm>
                <a:off x="18360280" y="10427962"/>
                <a:ext cx="235458" cy="235458"/>
              </a:xfrm>
              <a:custGeom>
                <a:avLst/>
                <a:gdLst>
                  <a:gd name="connsiteX0" fmla="*/ 465 w 235458"/>
                  <a:gd name="connsiteY0" fmla="*/ 633 h 235458"/>
                  <a:gd name="connsiteX1" fmla="*/ 235923 w 235458"/>
                  <a:gd name="connsiteY1" fmla="*/ 633 h 235458"/>
                  <a:gd name="connsiteX2" fmla="*/ 235923 w 235458"/>
                  <a:gd name="connsiteY2" fmla="*/ 236091 h 235458"/>
                  <a:gd name="connsiteX3" fmla="*/ 465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65" y="633"/>
                    </a:moveTo>
                    <a:lnTo>
                      <a:pt x="235923" y="633"/>
                    </a:lnTo>
                    <a:lnTo>
                      <a:pt x="235923" y="236091"/>
                    </a:lnTo>
                    <a:lnTo>
                      <a:pt x="465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4" name="Полилиния: фигура 273">
                <a:extLst>
                  <a:ext uri="{FF2B5EF4-FFF2-40B4-BE49-F238E27FC236}">
                    <a16:creationId xmlns:a16="http://schemas.microsoft.com/office/drawing/2014/main" id="{4F3849AF-02F4-FF1D-73CA-6315036B0069}"/>
                  </a:ext>
                </a:extLst>
              </p:cNvPr>
              <p:cNvSpPr/>
              <p:nvPr/>
            </p:nvSpPr>
            <p:spPr bwMode="auto">
              <a:xfrm>
                <a:off x="18588880" y="10427962"/>
                <a:ext cx="235458" cy="235458"/>
              </a:xfrm>
              <a:custGeom>
                <a:avLst/>
                <a:gdLst>
                  <a:gd name="connsiteX0" fmla="*/ 489 w 235458"/>
                  <a:gd name="connsiteY0" fmla="*/ 633 h 235458"/>
                  <a:gd name="connsiteX1" fmla="*/ 235947 w 235458"/>
                  <a:gd name="connsiteY1" fmla="*/ 633 h 235458"/>
                  <a:gd name="connsiteX2" fmla="*/ 235947 w 235458"/>
                  <a:gd name="connsiteY2" fmla="*/ 236091 h 235458"/>
                  <a:gd name="connsiteX3" fmla="*/ 489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489" y="633"/>
                    </a:moveTo>
                    <a:lnTo>
                      <a:pt x="235947" y="633"/>
                    </a:lnTo>
                    <a:lnTo>
                      <a:pt x="235947" y="236091"/>
                    </a:lnTo>
                    <a:lnTo>
                      <a:pt x="489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5" name="Полилиния: фигура 274">
                <a:extLst>
                  <a:ext uri="{FF2B5EF4-FFF2-40B4-BE49-F238E27FC236}">
                    <a16:creationId xmlns:a16="http://schemas.microsoft.com/office/drawing/2014/main" id="{BD9D0287-3610-4813-29B5-453A1302F1B5}"/>
                  </a:ext>
                </a:extLst>
              </p:cNvPr>
              <p:cNvSpPr/>
              <p:nvPr/>
            </p:nvSpPr>
            <p:spPr bwMode="auto">
              <a:xfrm>
                <a:off x="18817480" y="10427962"/>
                <a:ext cx="235458" cy="235458"/>
              </a:xfrm>
              <a:custGeom>
                <a:avLst/>
                <a:gdLst>
                  <a:gd name="connsiteX0" fmla="*/ 513 w 235458"/>
                  <a:gd name="connsiteY0" fmla="*/ 633 h 235458"/>
                  <a:gd name="connsiteX1" fmla="*/ 235971 w 235458"/>
                  <a:gd name="connsiteY1" fmla="*/ 633 h 235458"/>
                  <a:gd name="connsiteX2" fmla="*/ 235971 w 235458"/>
                  <a:gd name="connsiteY2" fmla="*/ 236091 h 235458"/>
                  <a:gd name="connsiteX3" fmla="*/ 513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13" y="633"/>
                    </a:moveTo>
                    <a:lnTo>
                      <a:pt x="235971" y="633"/>
                    </a:lnTo>
                    <a:lnTo>
                      <a:pt x="235971" y="236091"/>
                    </a:lnTo>
                    <a:lnTo>
                      <a:pt x="513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6" name="Полилиния: фигура 275">
                <a:extLst>
                  <a:ext uri="{FF2B5EF4-FFF2-40B4-BE49-F238E27FC236}">
                    <a16:creationId xmlns:a16="http://schemas.microsoft.com/office/drawing/2014/main" id="{77EA8F8F-4936-BC0C-C1B8-7CC49579CEA4}"/>
                  </a:ext>
                </a:extLst>
              </p:cNvPr>
              <p:cNvSpPr/>
              <p:nvPr/>
            </p:nvSpPr>
            <p:spPr bwMode="auto">
              <a:xfrm>
                <a:off x="19046080" y="10427962"/>
                <a:ext cx="235458" cy="235458"/>
              </a:xfrm>
              <a:custGeom>
                <a:avLst/>
                <a:gdLst>
                  <a:gd name="connsiteX0" fmla="*/ 537 w 235458"/>
                  <a:gd name="connsiteY0" fmla="*/ 633 h 235458"/>
                  <a:gd name="connsiteX1" fmla="*/ 235995 w 235458"/>
                  <a:gd name="connsiteY1" fmla="*/ 633 h 235458"/>
                  <a:gd name="connsiteX2" fmla="*/ 235995 w 235458"/>
                  <a:gd name="connsiteY2" fmla="*/ 236091 h 235458"/>
                  <a:gd name="connsiteX3" fmla="*/ 537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37" y="633"/>
                    </a:moveTo>
                    <a:lnTo>
                      <a:pt x="235995" y="633"/>
                    </a:lnTo>
                    <a:lnTo>
                      <a:pt x="235995" y="236091"/>
                    </a:lnTo>
                    <a:lnTo>
                      <a:pt x="537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7" name="Полилиния: фигура 276">
                <a:extLst>
                  <a:ext uri="{FF2B5EF4-FFF2-40B4-BE49-F238E27FC236}">
                    <a16:creationId xmlns:a16="http://schemas.microsoft.com/office/drawing/2014/main" id="{4A5AD0F0-C548-0591-8CBA-2E6E56D0A4B4}"/>
                  </a:ext>
                </a:extLst>
              </p:cNvPr>
              <p:cNvSpPr/>
              <p:nvPr/>
            </p:nvSpPr>
            <p:spPr bwMode="auto">
              <a:xfrm>
                <a:off x="19274680" y="10427962"/>
                <a:ext cx="235458" cy="235458"/>
              </a:xfrm>
              <a:custGeom>
                <a:avLst/>
                <a:gdLst>
                  <a:gd name="connsiteX0" fmla="*/ 561 w 235458"/>
                  <a:gd name="connsiteY0" fmla="*/ 633 h 235458"/>
                  <a:gd name="connsiteX1" fmla="*/ 236019 w 235458"/>
                  <a:gd name="connsiteY1" fmla="*/ 633 h 235458"/>
                  <a:gd name="connsiteX2" fmla="*/ 236019 w 235458"/>
                  <a:gd name="connsiteY2" fmla="*/ 236091 h 235458"/>
                  <a:gd name="connsiteX3" fmla="*/ 561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61" y="633"/>
                    </a:moveTo>
                    <a:lnTo>
                      <a:pt x="236019" y="633"/>
                    </a:lnTo>
                    <a:lnTo>
                      <a:pt x="236019" y="236091"/>
                    </a:lnTo>
                    <a:lnTo>
                      <a:pt x="561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8" name="Полилиния: фигура 277">
                <a:extLst>
                  <a:ext uri="{FF2B5EF4-FFF2-40B4-BE49-F238E27FC236}">
                    <a16:creationId xmlns:a16="http://schemas.microsoft.com/office/drawing/2014/main" id="{C21C42BE-5F14-59E4-2BD6-78E9BD96F527}"/>
                  </a:ext>
                </a:extLst>
              </p:cNvPr>
              <p:cNvSpPr/>
              <p:nvPr/>
            </p:nvSpPr>
            <p:spPr bwMode="auto">
              <a:xfrm>
                <a:off x="19503280" y="10427962"/>
                <a:ext cx="235458" cy="235458"/>
              </a:xfrm>
              <a:custGeom>
                <a:avLst/>
                <a:gdLst>
                  <a:gd name="connsiteX0" fmla="*/ 585 w 235458"/>
                  <a:gd name="connsiteY0" fmla="*/ 633 h 235458"/>
                  <a:gd name="connsiteX1" fmla="*/ 236043 w 235458"/>
                  <a:gd name="connsiteY1" fmla="*/ 633 h 235458"/>
                  <a:gd name="connsiteX2" fmla="*/ 236043 w 235458"/>
                  <a:gd name="connsiteY2" fmla="*/ 236091 h 235458"/>
                  <a:gd name="connsiteX3" fmla="*/ 585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585" y="633"/>
                    </a:moveTo>
                    <a:lnTo>
                      <a:pt x="236043" y="633"/>
                    </a:lnTo>
                    <a:lnTo>
                      <a:pt x="236043" y="236091"/>
                    </a:lnTo>
                    <a:lnTo>
                      <a:pt x="585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79" name="Полилиния: фигура 278">
                <a:extLst>
                  <a:ext uri="{FF2B5EF4-FFF2-40B4-BE49-F238E27FC236}">
                    <a16:creationId xmlns:a16="http://schemas.microsoft.com/office/drawing/2014/main" id="{26248B33-2446-9019-3F00-C46ADA932C32}"/>
                  </a:ext>
                </a:extLst>
              </p:cNvPr>
              <p:cNvSpPr/>
              <p:nvPr/>
            </p:nvSpPr>
            <p:spPr bwMode="auto">
              <a:xfrm>
                <a:off x="19731880" y="10427962"/>
                <a:ext cx="235458" cy="235458"/>
              </a:xfrm>
              <a:custGeom>
                <a:avLst/>
                <a:gdLst>
                  <a:gd name="connsiteX0" fmla="*/ 609 w 235458"/>
                  <a:gd name="connsiteY0" fmla="*/ 633 h 235458"/>
                  <a:gd name="connsiteX1" fmla="*/ 236067 w 235458"/>
                  <a:gd name="connsiteY1" fmla="*/ 633 h 235458"/>
                  <a:gd name="connsiteX2" fmla="*/ 236067 w 235458"/>
                  <a:gd name="connsiteY2" fmla="*/ 236091 h 235458"/>
                  <a:gd name="connsiteX3" fmla="*/ 609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09" y="633"/>
                    </a:moveTo>
                    <a:lnTo>
                      <a:pt x="236067" y="633"/>
                    </a:lnTo>
                    <a:lnTo>
                      <a:pt x="236067" y="236091"/>
                    </a:lnTo>
                    <a:lnTo>
                      <a:pt x="609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0" name="Полилиния: фигура 279">
                <a:extLst>
                  <a:ext uri="{FF2B5EF4-FFF2-40B4-BE49-F238E27FC236}">
                    <a16:creationId xmlns:a16="http://schemas.microsoft.com/office/drawing/2014/main" id="{8F67D7E7-107C-5D4C-03E7-88919EB7F8D9}"/>
                  </a:ext>
                </a:extLst>
              </p:cNvPr>
              <p:cNvSpPr/>
              <p:nvPr/>
            </p:nvSpPr>
            <p:spPr bwMode="auto">
              <a:xfrm>
                <a:off x="19960480" y="10427962"/>
                <a:ext cx="235458" cy="235458"/>
              </a:xfrm>
              <a:custGeom>
                <a:avLst/>
                <a:gdLst>
                  <a:gd name="connsiteX0" fmla="*/ 633 w 235458"/>
                  <a:gd name="connsiteY0" fmla="*/ 633 h 235458"/>
                  <a:gd name="connsiteX1" fmla="*/ 236091 w 235458"/>
                  <a:gd name="connsiteY1" fmla="*/ 633 h 235458"/>
                  <a:gd name="connsiteX2" fmla="*/ 236091 w 235458"/>
                  <a:gd name="connsiteY2" fmla="*/ 236091 h 235458"/>
                  <a:gd name="connsiteX3" fmla="*/ 633 w 235458"/>
                  <a:gd name="connsiteY3" fmla="*/ 236091 h 235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5458" h="235458" extrusionOk="0">
                    <a:moveTo>
                      <a:pt x="633" y="633"/>
                    </a:moveTo>
                    <a:lnTo>
                      <a:pt x="236091" y="633"/>
                    </a:lnTo>
                    <a:lnTo>
                      <a:pt x="236091" y="236091"/>
                    </a:lnTo>
                    <a:lnTo>
                      <a:pt x="633" y="236091"/>
                    </a:lnTo>
                    <a:close/>
                  </a:path>
                </a:pathLst>
              </a:custGeom>
              <a:grpFill/>
              <a:ln w="39243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1" name="Полилиния: фигура 280">
                <a:extLst>
                  <a:ext uri="{FF2B5EF4-FFF2-40B4-BE49-F238E27FC236}">
                    <a16:creationId xmlns:a16="http://schemas.microsoft.com/office/drawing/2014/main" id="{F5222FB0-A656-E094-B7C6-B16484937B57}"/>
                  </a:ext>
                </a:extLst>
              </p:cNvPr>
              <p:cNvSpPr/>
              <p:nvPr/>
            </p:nvSpPr>
            <p:spPr bwMode="auto">
              <a:xfrm>
                <a:off x="14474080" y="4941562"/>
                <a:ext cx="1600200" cy="1600200"/>
              </a:xfrm>
              <a:custGeom>
                <a:avLst/>
                <a:gdLst>
                  <a:gd name="connsiteX0" fmla="*/ 125 w 1600200"/>
                  <a:gd name="connsiteY0" fmla="*/ 125 h 1600200"/>
                  <a:gd name="connsiteX1" fmla="*/ 125 w 1600200"/>
                  <a:gd name="connsiteY1" fmla="*/ 1600325 h 1600200"/>
                  <a:gd name="connsiteX2" fmla="*/ 1600325 w 1600200"/>
                  <a:gd name="connsiteY2" fmla="*/ 1600325 h 1600200"/>
                  <a:gd name="connsiteX3" fmla="*/ 1600325 w 1600200"/>
                  <a:gd name="connsiteY3" fmla="*/ 125 h 1600200"/>
                  <a:gd name="connsiteX4" fmla="*/ 125 w 1600200"/>
                  <a:gd name="connsiteY4" fmla="*/ 125 h 1600200"/>
                  <a:gd name="connsiteX5" fmla="*/ 1371725 w 1600200"/>
                  <a:gd name="connsiteY5" fmla="*/ 1371725 h 1600200"/>
                  <a:gd name="connsiteX6" fmla="*/ 228725 w 1600200"/>
                  <a:gd name="connsiteY6" fmla="*/ 1371725 h 1600200"/>
                  <a:gd name="connsiteX7" fmla="*/ 228725 w 1600200"/>
                  <a:gd name="connsiteY7" fmla="*/ 228725 h 1600200"/>
                  <a:gd name="connsiteX8" fmla="*/ 1371725 w 1600200"/>
                  <a:gd name="connsiteY8" fmla="*/ 228725 h 1600200"/>
                  <a:gd name="connsiteX9" fmla="*/ 1371725 w 1600200"/>
                  <a:gd name="connsiteY9" fmla="*/ 1371725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0200" h="1600200" extrusionOk="0">
                    <a:moveTo>
                      <a:pt x="125" y="125"/>
                    </a:moveTo>
                    <a:lnTo>
                      <a:pt x="125" y="1600325"/>
                    </a:lnTo>
                    <a:lnTo>
                      <a:pt x="1600325" y="1600325"/>
                    </a:lnTo>
                    <a:lnTo>
                      <a:pt x="1600325" y="125"/>
                    </a:lnTo>
                    <a:lnTo>
                      <a:pt x="125" y="125"/>
                    </a:lnTo>
                    <a:close/>
                    <a:moveTo>
                      <a:pt x="1371725" y="1371725"/>
                    </a:moveTo>
                    <a:lnTo>
                      <a:pt x="228725" y="1371725"/>
                    </a:lnTo>
                    <a:lnTo>
                      <a:pt x="228725" y="228725"/>
                    </a:lnTo>
                    <a:lnTo>
                      <a:pt x="1371725" y="228725"/>
                    </a:lnTo>
                    <a:lnTo>
                      <a:pt x="1371725" y="1371725"/>
                    </a:lnTo>
                    <a:close/>
                  </a:path>
                </a:pathLst>
              </a:custGeom>
              <a:grpFill/>
              <a:ln w="11430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2" name="Полилиния: фигура 281">
                <a:extLst>
                  <a:ext uri="{FF2B5EF4-FFF2-40B4-BE49-F238E27FC236}">
                    <a16:creationId xmlns:a16="http://schemas.microsoft.com/office/drawing/2014/main" id="{2930807B-352F-1207-BAA0-0BD3B453C42F}"/>
                  </a:ext>
                </a:extLst>
              </p:cNvPr>
              <p:cNvSpPr/>
              <p:nvPr/>
            </p:nvSpPr>
            <p:spPr bwMode="auto">
              <a:xfrm>
                <a:off x="18588880" y="4941562"/>
                <a:ext cx="1600200" cy="1600200"/>
              </a:xfrm>
              <a:custGeom>
                <a:avLst/>
                <a:gdLst>
                  <a:gd name="connsiteX0" fmla="*/ 557 w 1600200"/>
                  <a:gd name="connsiteY0" fmla="*/ 125 h 1600200"/>
                  <a:gd name="connsiteX1" fmla="*/ 557 w 1600200"/>
                  <a:gd name="connsiteY1" fmla="*/ 1600325 h 1600200"/>
                  <a:gd name="connsiteX2" fmla="*/ 1600757 w 1600200"/>
                  <a:gd name="connsiteY2" fmla="*/ 1600325 h 1600200"/>
                  <a:gd name="connsiteX3" fmla="*/ 1600757 w 1600200"/>
                  <a:gd name="connsiteY3" fmla="*/ 125 h 1600200"/>
                  <a:gd name="connsiteX4" fmla="*/ 557 w 1600200"/>
                  <a:gd name="connsiteY4" fmla="*/ 125 h 1600200"/>
                  <a:gd name="connsiteX5" fmla="*/ 1372157 w 1600200"/>
                  <a:gd name="connsiteY5" fmla="*/ 1371725 h 1600200"/>
                  <a:gd name="connsiteX6" fmla="*/ 229157 w 1600200"/>
                  <a:gd name="connsiteY6" fmla="*/ 1371725 h 1600200"/>
                  <a:gd name="connsiteX7" fmla="*/ 229157 w 1600200"/>
                  <a:gd name="connsiteY7" fmla="*/ 228725 h 1600200"/>
                  <a:gd name="connsiteX8" fmla="*/ 1372157 w 1600200"/>
                  <a:gd name="connsiteY8" fmla="*/ 228725 h 1600200"/>
                  <a:gd name="connsiteX9" fmla="*/ 1372157 w 1600200"/>
                  <a:gd name="connsiteY9" fmla="*/ 1371725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0200" h="1600200" extrusionOk="0">
                    <a:moveTo>
                      <a:pt x="557" y="125"/>
                    </a:moveTo>
                    <a:lnTo>
                      <a:pt x="557" y="1600325"/>
                    </a:lnTo>
                    <a:lnTo>
                      <a:pt x="1600757" y="1600325"/>
                    </a:lnTo>
                    <a:lnTo>
                      <a:pt x="1600757" y="125"/>
                    </a:lnTo>
                    <a:lnTo>
                      <a:pt x="557" y="125"/>
                    </a:lnTo>
                    <a:close/>
                    <a:moveTo>
                      <a:pt x="1372157" y="1371725"/>
                    </a:moveTo>
                    <a:lnTo>
                      <a:pt x="229157" y="1371725"/>
                    </a:lnTo>
                    <a:lnTo>
                      <a:pt x="229157" y="228725"/>
                    </a:lnTo>
                    <a:lnTo>
                      <a:pt x="1372157" y="228725"/>
                    </a:lnTo>
                    <a:lnTo>
                      <a:pt x="1372157" y="1371725"/>
                    </a:lnTo>
                    <a:close/>
                  </a:path>
                </a:pathLst>
              </a:custGeom>
              <a:grpFill/>
              <a:ln w="11430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3" name="Полилиния: фигура 282">
                <a:extLst>
                  <a:ext uri="{FF2B5EF4-FFF2-40B4-BE49-F238E27FC236}">
                    <a16:creationId xmlns:a16="http://schemas.microsoft.com/office/drawing/2014/main" id="{48DAFDC0-8288-C291-803C-B5A039987520}"/>
                  </a:ext>
                </a:extLst>
              </p:cNvPr>
              <p:cNvSpPr/>
              <p:nvPr/>
            </p:nvSpPr>
            <p:spPr bwMode="auto">
              <a:xfrm>
                <a:off x="14474080" y="9056362"/>
                <a:ext cx="1600200" cy="1600200"/>
              </a:xfrm>
              <a:custGeom>
                <a:avLst/>
                <a:gdLst>
                  <a:gd name="connsiteX0" fmla="*/ 125 w 1600200"/>
                  <a:gd name="connsiteY0" fmla="*/ 557 h 1600200"/>
                  <a:gd name="connsiteX1" fmla="*/ 125 w 1600200"/>
                  <a:gd name="connsiteY1" fmla="*/ 1600757 h 1600200"/>
                  <a:gd name="connsiteX2" fmla="*/ 1600325 w 1600200"/>
                  <a:gd name="connsiteY2" fmla="*/ 1600757 h 1600200"/>
                  <a:gd name="connsiteX3" fmla="*/ 1600325 w 1600200"/>
                  <a:gd name="connsiteY3" fmla="*/ 557 h 1600200"/>
                  <a:gd name="connsiteX4" fmla="*/ 125 w 1600200"/>
                  <a:gd name="connsiteY4" fmla="*/ 557 h 1600200"/>
                  <a:gd name="connsiteX5" fmla="*/ 1371725 w 1600200"/>
                  <a:gd name="connsiteY5" fmla="*/ 1372157 h 1600200"/>
                  <a:gd name="connsiteX6" fmla="*/ 228725 w 1600200"/>
                  <a:gd name="connsiteY6" fmla="*/ 1372157 h 1600200"/>
                  <a:gd name="connsiteX7" fmla="*/ 228725 w 1600200"/>
                  <a:gd name="connsiteY7" fmla="*/ 229157 h 1600200"/>
                  <a:gd name="connsiteX8" fmla="*/ 1371725 w 1600200"/>
                  <a:gd name="connsiteY8" fmla="*/ 229157 h 1600200"/>
                  <a:gd name="connsiteX9" fmla="*/ 1371725 w 1600200"/>
                  <a:gd name="connsiteY9" fmla="*/ 1372157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00200" h="1600200" extrusionOk="0">
                    <a:moveTo>
                      <a:pt x="125" y="557"/>
                    </a:moveTo>
                    <a:lnTo>
                      <a:pt x="125" y="1600757"/>
                    </a:lnTo>
                    <a:lnTo>
                      <a:pt x="1600325" y="1600757"/>
                    </a:lnTo>
                    <a:lnTo>
                      <a:pt x="1600325" y="557"/>
                    </a:lnTo>
                    <a:lnTo>
                      <a:pt x="125" y="557"/>
                    </a:lnTo>
                    <a:close/>
                    <a:moveTo>
                      <a:pt x="1371725" y="1372157"/>
                    </a:moveTo>
                    <a:lnTo>
                      <a:pt x="228725" y="1372157"/>
                    </a:lnTo>
                    <a:lnTo>
                      <a:pt x="228725" y="229157"/>
                    </a:lnTo>
                    <a:lnTo>
                      <a:pt x="1371725" y="229157"/>
                    </a:lnTo>
                    <a:lnTo>
                      <a:pt x="1371725" y="1372157"/>
                    </a:lnTo>
                    <a:close/>
                  </a:path>
                </a:pathLst>
              </a:custGeom>
              <a:grpFill/>
              <a:ln w="11430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4" name="Полилиния: фигура 283">
                <a:extLst>
                  <a:ext uri="{FF2B5EF4-FFF2-40B4-BE49-F238E27FC236}">
                    <a16:creationId xmlns:a16="http://schemas.microsoft.com/office/drawing/2014/main" id="{DD039E24-3761-A14D-418F-466331C9C636}"/>
                  </a:ext>
                </a:extLst>
              </p:cNvPr>
              <p:cNvSpPr/>
              <p:nvPr/>
            </p:nvSpPr>
            <p:spPr bwMode="auto">
              <a:xfrm>
                <a:off x="14931280" y="5398762"/>
                <a:ext cx="685800" cy="685800"/>
              </a:xfrm>
              <a:custGeom>
                <a:avLst/>
                <a:gdLst>
                  <a:gd name="connsiteX0" fmla="*/ 129 w 685800"/>
                  <a:gd name="connsiteY0" fmla="*/ 129 h 685800"/>
                  <a:gd name="connsiteX1" fmla="*/ 685929 w 685800"/>
                  <a:gd name="connsiteY1" fmla="*/ 129 h 685800"/>
                  <a:gd name="connsiteX2" fmla="*/ 685929 w 685800"/>
                  <a:gd name="connsiteY2" fmla="*/ 685929 h 685800"/>
                  <a:gd name="connsiteX3" fmla="*/ 129 w 685800"/>
                  <a:gd name="connsiteY3" fmla="*/ 685929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0" h="685800" extrusionOk="0">
                    <a:moveTo>
                      <a:pt x="129" y="129"/>
                    </a:moveTo>
                    <a:lnTo>
                      <a:pt x="685929" y="129"/>
                    </a:lnTo>
                    <a:lnTo>
                      <a:pt x="685929" y="685929"/>
                    </a:lnTo>
                    <a:lnTo>
                      <a:pt x="129" y="685929"/>
                    </a:lnTo>
                    <a:close/>
                  </a:path>
                </a:pathLst>
              </a:custGeom>
              <a:grpFill/>
              <a:ln w="11430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5" name="Полилиния: фигура 284">
                <a:extLst>
                  <a:ext uri="{FF2B5EF4-FFF2-40B4-BE49-F238E27FC236}">
                    <a16:creationId xmlns:a16="http://schemas.microsoft.com/office/drawing/2014/main" id="{6E54FB4D-7C81-F445-181D-BE218DA573FA}"/>
                  </a:ext>
                </a:extLst>
              </p:cNvPr>
              <p:cNvSpPr/>
              <p:nvPr/>
            </p:nvSpPr>
            <p:spPr bwMode="auto">
              <a:xfrm>
                <a:off x="19046080" y="5398762"/>
                <a:ext cx="685800" cy="685800"/>
              </a:xfrm>
              <a:custGeom>
                <a:avLst/>
                <a:gdLst>
                  <a:gd name="connsiteX0" fmla="*/ 561 w 685800"/>
                  <a:gd name="connsiteY0" fmla="*/ 129 h 685800"/>
                  <a:gd name="connsiteX1" fmla="*/ 686361 w 685800"/>
                  <a:gd name="connsiteY1" fmla="*/ 129 h 685800"/>
                  <a:gd name="connsiteX2" fmla="*/ 686361 w 685800"/>
                  <a:gd name="connsiteY2" fmla="*/ 685929 h 685800"/>
                  <a:gd name="connsiteX3" fmla="*/ 561 w 685800"/>
                  <a:gd name="connsiteY3" fmla="*/ 685929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0" h="685800" extrusionOk="0">
                    <a:moveTo>
                      <a:pt x="561" y="129"/>
                    </a:moveTo>
                    <a:lnTo>
                      <a:pt x="686361" y="129"/>
                    </a:lnTo>
                    <a:lnTo>
                      <a:pt x="686361" y="685929"/>
                    </a:lnTo>
                    <a:lnTo>
                      <a:pt x="561" y="685929"/>
                    </a:lnTo>
                    <a:close/>
                  </a:path>
                </a:pathLst>
              </a:custGeom>
              <a:grpFill/>
              <a:ln w="11430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86" name="Полилиния: фигура 285">
                <a:extLst>
                  <a:ext uri="{FF2B5EF4-FFF2-40B4-BE49-F238E27FC236}">
                    <a16:creationId xmlns:a16="http://schemas.microsoft.com/office/drawing/2014/main" id="{5FD26B29-BAE1-384E-1963-15BA0DD0A656}"/>
                  </a:ext>
                </a:extLst>
              </p:cNvPr>
              <p:cNvSpPr/>
              <p:nvPr/>
            </p:nvSpPr>
            <p:spPr bwMode="auto">
              <a:xfrm>
                <a:off x="14931280" y="9513562"/>
                <a:ext cx="685800" cy="685800"/>
              </a:xfrm>
              <a:custGeom>
                <a:avLst/>
                <a:gdLst>
                  <a:gd name="connsiteX0" fmla="*/ 129 w 685800"/>
                  <a:gd name="connsiteY0" fmla="*/ 561 h 685800"/>
                  <a:gd name="connsiteX1" fmla="*/ 685929 w 685800"/>
                  <a:gd name="connsiteY1" fmla="*/ 561 h 685800"/>
                  <a:gd name="connsiteX2" fmla="*/ 685929 w 685800"/>
                  <a:gd name="connsiteY2" fmla="*/ 686361 h 685800"/>
                  <a:gd name="connsiteX3" fmla="*/ 129 w 685800"/>
                  <a:gd name="connsiteY3" fmla="*/ 686361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5800" h="685800" extrusionOk="0">
                    <a:moveTo>
                      <a:pt x="129" y="561"/>
                    </a:moveTo>
                    <a:lnTo>
                      <a:pt x="685929" y="561"/>
                    </a:lnTo>
                    <a:lnTo>
                      <a:pt x="685929" y="686361"/>
                    </a:lnTo>
                    <a:lnTo>
                      <a:pt x="129" y="686361"/>
                    </a:lnTo>
                    <a:close/>
                  </a:path>
                </a:pathLst>
              </a:custGeom>
              <a:grpFill/>
              <a:ln w="114300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40" name="Группа 3444">
              <a:extLst>
                <a:ext uri="{FF2B5EF4-FFF2-40B4-BE49-F238E27FC236}">
                  <a16:creationId xmlns:a16="http://schemas.microsoft.com/office/drawing/2014/main" id="{7A9E7718-7D17-E362-8A95-11A70CBB91BF}"/>
                </a:ext>
              </a:extLst>
            </p:cNvPr>
            <p:cNvGrpSpPr/>
            <p:nvPr/>
          </p:nvGrpSpPr>
          <p:grpSpPr bwMode="auto">
            <a:xfrm>
              <a:off x="10987732" y="5634795"/>
              <a:ext cx="161418" cy="161418"/>
              <a:chOff x="6004308" y="5853359"/>
              <a:chExt cx="216024" cy="216024"/>
            </a:xfrm>
            <a:grpFill/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4371CEBF-8175-83E6-CD0D-C4E7A5DDD8E2}"/>
                  </a:ext>
                </a:extLst>
              </p:cNvPr>
              <p:cNvSpPr/>
              <p:nvPr/>
            </p:nvSpPr>
            <p:spPr bwMode="auto">
              <a:xfrm>
                <a:off x="6004433" y="5853015"/>
                <a:ext cx="215776" cy="21671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>
                  <a:solidFill>
                    <a:prstClr val="white"/>
                  </a:solidFill>
                </a:endParaRPr>
              </a:p>
            </p:txBody>
          </p:sp>
          <p:pic>
            <p:nvPicPr>
              <p:cNvPr id="42" name="Рисунок 3443">
                <a:extLst>
                  <a:ext uri="{FF2B5EF4-FFF2-40B4-BE49-F238E27FC236}">
                    <a16:creationId xmlns:a16="http://schemas.microsoft.com/office/drawing/2014/main" id="{37B2D314-7901-F6D5-69DA-4A508D8B5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/>
            </p:blipFill>
            <p:spPr bwMode="auto">
              <a:xfrm>
                <a:off x="6051532" y="5923561"/>
                <a:ext cx="106300" cy="88311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5E03DF4-AEF2-016B-1589-69ED2EA695EE}"/>
              </a:ext>
            </a:extLst>
          </p:cNvPr>
          <p:cNvGrpSpPr/>
          <p:nvPr/>
        </p:nvGrpSpPr>
        <p:grpSpPr>
          <a:xfrm>
            <a:off x="4764482" y="2053018"/>
            <a:ext cx="4911653" cy="400110"/>
            <a:chOff x="6549357" y="1536174"/>
            <a:chExt cx="4911653" cy="40011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61C1CED-A1BC-A278-B358-82035EBD3F23}"/>
                </a:ext>
              </a:extLst>
            </p:cNvPr>
            <p:cNvSpPr/>
            <p:nvPr/>
          </p:nvSpPr>
          <p:spPr bwMode="auto">
            <a:xfrm>
              <a:off x="7253107" y="1536174"/>
              <a:ext cx="4207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20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О нас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FBB09A30-7286-FD3B-880E-A8992DE553E9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D58F141-0BDF-E8DE-3BA6-01F9CFBD2600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2" name="Рисунок 31" descr="Флажок со сплошной заливкой">
                <a:extLst>
                  <a:ext uri="{FF2B5EF4-FFF2-40B4-BE49-F238E27FC236}">
                    <a16:creationId xmlns:a16="http://schemas.microsoft.com/office/drawing/2014/main" id="{22489F81-0945-644F-C383-BA33A95A56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78A947D-752F-410D-B279-C6F9F0B2B11E}"/>
              </a:ext>
            </a:extLst>
          </p:cNvPr>
          <p:cNvGrpSpPr/>
          <p:nvPr/>
        </p:nvGrpSpPr>
        <p:grpSpPr>
          <a:xfrm>
            <a:off x="4764482" y="3013984"/>
            <a:ext cx="5110651" cy="707886"/>
            <a:chOff x="4764482" y="3081154"/>
            <a:chExt cx="5110651" cy="70788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65A78D75-C1E9-4F9B-8904-7AC57DB64879}"/>
                </a:ext>
              </a:extLst>
            </p:cNvPr>
            <p:cNvGrpSpPr/>
            <p:nvPr/>
          </p:nvGrpSpPr>
          <p:grpSpPr>
            <a:xfrm>
              <a:off x="4764482" y="3119213"/>
              <a:ext cx="5110651" cy="400110"/>
              <a:chOff x="6549357" y="2310077"/>
              <a:chExt cx="5110651" cy="400110"/>
            </a:xfrm>
          </p:grpSpPr>
          <p:grpSp>
            <p:nvGrpSpPr>
              <p:cNvPr id="47" name="Группа 46">
                <a:extLst>
                  <a:ext uri="{FF2B5EF4-FFF2-40B4-BE49-F238E27FC236}">
                    <a16:creationId xmlns:a16="http://schemas.microsoft.com/office/drawing/2014/main" id="{828FD87F-95AF-8677-2F40-1E90BBFCFCB6}"/>
                  </a:ext>
                </a:extLst>
              </p:cNvPr>
              <p:cNvGrpSpPr/>
              <p:nvPr/>
            </p:nvGrpSpPr>
            <p:grpSpPr>
              <a:xfrm>
                <a:off x="6549357" y="2331114"/>
                <a:ext cx="379073" cy="379073"/>
                <a:chOff x="1665693" y="1910788"/>
                <a:chExt cx="379073" cy="379073"/>
              </a:xfrm>
            </p:grpSpPr>
            <p:sp>
              <p:nvSpPr>
                <p:cNvPr id="56" name="Прямоугольник 55">
                  <a:extLst>
                    <a:ext uri="{FF2B5EF4-FFF2-40B4-BE49-F238E27FC236}">
                      <a16:creationId xmlns:a16="http://schemas.microsoft.com/office/drawing/2014/main" id="{B6422FB6-FBA5-7D94-B314-A640771F10D1}"/>
                    </a:ext>
                  </a:extLst>
                </p:cNvPr>
                <p:cNvSpPr/>
                <p:nvPr/>
              </p:nvSpPr>
              <p:spPr>
                <a:xfrm>
                  <a:off x="1665693" y="1910788"/>
                  <a:ext cx="379073" cy="379073"/>
                </a:xfrm>
                <a:prstGeom prst="rect">
                  <a:avLst/>
                </a:prstGeom>
                <a:solidFill>
                  <a:srgbClr val="347E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57" name="Рисунок 56" descr="Флажок со сплошной заливкой">
                  <a:extLst>
                    <a:ext uri="{FF2B5EF4-FFF2-40B4-BE49-F238E27FC236}">
                      <a16:creationId xmlns:a16="http://schemas.microsoft.com/office/drawing/2014/main" id="{F16DAD12-8473-6F97-6D00-1FA09575A3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2029" y="1967124"/>
                  <a:ext cx="266400" cy="266400"/>
                </a:xfrm>
                <a:prstGeom prst="rect">
                  <a:avLst/>
                </a:prstGeom>
              </p:spPr>
            </p:pic>
          </p:grpSp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A812CF3E-1689-E808-4573-3A60BDCB8ADB}"/>
                  </a:ext>
                </a:extLst>
              </p:cNvPr>
              <p:cNvSpPr/>
              <p:nvPr/>
            </p:nvSpPr>
            <p:spPr bwMode="auto">
              <a:xfrm>
                <a:off x="7253108" y="2310077"/>
                <a:ext cx="4406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0"/>
                  </a:spcAft>
                  <a:buClr>
                    <a:srgbClr val="FF6701"/>
                  </a:buClr>
                  <a:defRPr/>
                </a:pPr>
                <a:endParaRPr lang="ru-RU" sz="2000" dirty="0">
                  <a:solidFill>
                    <a:srgbClr val="FF0000"/>
                  </a:solidFill>
                  <a:latin typeface="Century Gothic" panose="020B0502020202020204" pitchFamily="34" charset="0"/>
                  <a:ea typeface="Verdana"/>
                </a:endParaRPr>
              </a:p>
            </p:txBody>
          </p:sp>
        </p:grp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20B7F2B8-378F-580F-BE7C-075A79E070F2}"/>
                </a:ext>
              </a:extLst>
            </p:cNvPr>
            <p:cNvSpPr/>
            <p:nvPr/>
          </p:nvSpPr>
          <p:spPr bwMode="auto">
            <a:xfrm>
              <a:off x="5468232" y="3081154"/>
              <a:ext cx="420790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20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Законодательство и судебная практика 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F93645E-7290-44C9-AD22-47226BCE92EE}"/>
              </a:ext>
            </a:extLst>
          </p:cNvPr>
          <p:cNvGrpSpPr/>
          <p:nvPr/>
        </p:nvGrpSpPr>
        <p:grpSpPr>
          <a:xfrm>
            <a:off x="4764482" y="4282726"/>
            <a:ext cx="5110651" cy="421147"/>
            <a:chOff x="4764482" y="4185408"/>
            <a:chExt cx="5110651" cy="421147"/>
          </a:xfrm>
        </p:grpSpPr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445DD465-5EE7-F5B8-E5C7-86E023082C52}"/>
                </a:ext>
              </a:extLst>
            </p:cNvPr>
            <p:cNvGrpSpPr/>
            <p:nvPr/>
          </p:nvGrpSpPr>
          <p:grpSpPr>
            <a:xfrm>
              <a:off x="4764482" y="4185408"/>
              <a:ext cx="5110651" cy="413235"/>
              <a:chOff x="6549357" y="3293618"/>
              <a:chExt cx="5110651" cy="413235"/>
            </a:xfrm>
          </p:grpSpPr>
          <p:grpSp>
            <p:nvGrpSpPr>
              <p:cNvPr id="59" name="Группа 58">
                <a:extLst>
                  <a:ext uri="{FF2B5EF4-FFF2-40B4-BE49-F238E27FC236}">
                    <a16:creationId xmlns:a16="http://schemas.microsoft.com/office/drawing/2014/main" id="{0D50EC67-F95A-9D48-863B-CBF67C0918C8}"/>
                  </a:ext>
                </a:extLst>
              </p:cNvPr>
              <p:cNvGrpSpPr/>
              <p:nvPr/>
            </p:nvGrpSpPr>
            <p:grpSpPr>
              <a:xfrm>
                <a:off x="6549357" y="3327780"/>
                <a:ext cx="379073" cy="379073"/>
                <a:chOff x="1665693" y="1910788"/>
                <a:chExt cx="379073" cy="379073"/>
              </a:xfrm>
            </p:grpSpPr>
            <p:sp>
              <p:nvSpPr>
                <p:cNvPr id="288" name="Прямоугольник 287">
                  <a:extLst>
                    <a:ext uri="{FF2B5EF4-FFF2-40B4-BE49-F238E27FC236}">
                      <a16:creationId xmlns:a16="http://schemas.microsoft.com/office/drawing/2014/main" id="{8D283FC9-045E-0509-D544-7B40E5172042}"/>
                    </a:ext>
                  </a:extLst>
                </p:cNvPr>
                <p:cNvSpPr/>
                <p:nvPr/>
              </p:nvSpPr>
              <p:spPr>
                <a:xfrm>
                  <a:off x="1665693" y="1910788"/>
                  <a:ext cx="379073" cy="379073"/>
                </a:xfrm>
                <a:prstGeom prst="rect">
                  <a:avLst/>
                </a:prstGeom>
                <a:solidFill>
                  <a:srgbClr val="347E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289" name="Рисунок 288" descr="Флажок со сплошной заливкой">
                  <a:extLst>
                    <a:ext uri="{FF2B5EF4-FFF2-40B4-BE49-F238E27FC236}">
                      <a16:creationId xmlns:a16="http://schemas.microsoft.com/office/drawing/2014/main" id="{5B45BA12-156C-C862-4071-8BDB365DC5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22029" y="1967124"/>
                  <a:ext cx="266400" cy="266400"/>
                </a:xfrm>
                <a:prstGeom prst="rect">
                  <a:avLst/>
                </a:prstGeom>
              </p:spPr>
            </p:pic>
          </p:grpSp>
          <p:sp>
            <p:nvSpPr>
              <p:cNvPr id="287" name="Прямоугольник 286">
                <a:extLst>
                  <a:ext uri="{FF2B5EF4-FFF2-40B4-BE49-F238E27FC236}">
                    <a16:creationId xmlns:a16="http://schemas.microsoft.com/office/drawing/2014/main" id="{AD28EA59-DE2D-27B8-2922-5DAC66DB135B}"/>
                  </a:ext>
                </a:extLst>
              </p:cNvPr>
              <p:cNvSpPr/>
              <p:nvPr/>
            </p:nvSpPr>
            <p:spPr bwMode="auto">
              <a:xfrm>
                <a:off x="7253108" y="3293618"/>
                <a:ext cx="4406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Aft>
                    <a:spcPts val="3000"/>
                  </a:spcAft>
                  <a:buClr>
                    <a:srgbClr val="FF6701"/>
                  </a:buClr>
                  <a:defRPr/>
                </a:pPr>
                <a:endParaRPr lang="ru-RU" sz="2000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95" name="Прямоугольник 294">
              <a:extLst>
                <a:ext uri="{FF2B5EF4-FFF2-40B4-BE49-F238E27FC236}">
                  <a16:creationId xmlns:a16="http://schemas.microsoft.com/office/drawing/2014/main" id="{9EE85C6A-C131-7259-2404-4C5C0399071C}"/>
                </a:ext>
              </a:extLst>
            </p:cNvPr>
            <p:cNvSpPr/>
            <p:nvPr/>
          </p:nvSpPr>
          <p:spPr bwMode="auto">
            <a:xfrm>
              <a:off x="5468232" y="4206445"/>
              <a:ext cx="4207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20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Как перейти на КЭДО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2615F7A-E7E9-4600-9236-8DCA0A1CC75A}"/>
              </a:ext>
            </a:extLst>
          </p:cNvPr>
          <p:cNvGrpSpPr/>
          <p:nvPr/>
        </p:nvGrpSpPr>
        <p:grpSpPr>
          <a:xfrm>
            <a:off x="4764482" y="5264729"/>
            <a:ext cx="5054314" cy="419746"/>
            <a:chOff x="4764482" y="5264729"/>
            <a:chExt cx="5054314" cy="419746"/>
          </a:xfrm>
        </p:grpSpPr>
        <p:grpSp>
          <p:nvGrpSpPr>
            <p:cNvPr id="290" name="Группа 289">
              <a:extLst>
                <a:ext uri="{FF2B5EF4-FFF2-40B4-BE49-F238E27FC236}">
                  <a16:creationId xmlns:a16="http://schemas.microsoft.com/office/drawing/2014/main" id="{DAB0D492-9E61-671A-2C11-4BB0E589D2DA}"/>
                </a:ext>
              </a:extLst>
            </p:cNvPr>
            <p:cNvGrpSpPr/>
            <p:nvPr/>
          </p:nvGrpSpPr>
          <p:grpSpPr>
            <a:xfrm>
              <a:off x="4764482" y="5264729"/>
              <a:ext cx="5054314" cy="419746"/>
              <a:chOff x="5171379" y="5488649"/>
              <a:chExt cx="5054314" cy="419746"/>
            </a:xfrm>
          </p:grpSpPr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5966BBED-04E4-4892-C7AB-B42BFA19C7ED}"/>
                  </a:ext>
                </a:extLst>
              </p:cNvPr>
              <p:cNvSpPr/>
              <p:nvPr/>
            </p:nvSpPr>
            <p:spPr bwMode="auto">
              <a:xfrm>
                <a:off x="5818793" y="5488649"/>
                <a:ext cx="44069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3000"/>
                  </a:spcAft>
                  <a:buClr>
                    <a:srgbClr val="FF6701"/>
                  </a:buClr>
                  <a:defRPr/>
                </a:pPr>
                <a:endParaRPr lang="ru-RU" sz="2000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92" name="Прямоугольник 291">
                <a:extLst>
                  <a:ext uri="{FF2B5EF4-FFF2-40B4-BE49-F238E27FC236}">
                    <a16:creationId xmlns:a16="http://schemas.microsoft.com/office/drawing/2014/main" id="{314C9ED5-5343-8085-1D05-70BC5C84FA45}"/>
                  </a:ext>
                </a:extLst>
              </p:cNvPr>
              <p:cNvSpPr/>
              <p:nvPr/>
            </p:nvSpPr>
            <p:spPr>
              <a:xfrm>
                <a:off x="5171379" y="5529322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93" name="Рисунок 292" descr="Флажок со сплошной заливкой">
                <a:extLst>
                  <a:ext uri="{FF2B5EF4-FFF2-40B4-BE49-F238E27FC236}">
                    <a16:creationId xmlns:a16="http://schemas.microsoft.com/office/drawing/2014/main" id="{2E6568CB-EDAB-227E-DAC3-6FE1918156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7715" y="5585658"/>
                <a:ext cx="266400" cy="266400"/>
              </a:xfrm>
              <a:prstGeom prst="rect">
                <a:avLst/>
              </a:prstGeom>
            </p:spPr>
          </p:pic>
        </p:grp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582FC089-EB9C-4593-4D88-4EFE342BF045}"/>
                </a:ext>
              </a:extLst>
            </p:cNvPr>
            <p:cNvSpPr/>
            <p:nvPr/>
          </p:nvSpPr>
          <p:spPr bwMode="auto">
            <a:xfrm>
              <a:off x="5468231" y="5264729"/>
              <a:ext cx="420790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200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О продукте </a:t>
              </a:r>
              <a:r>
                <a:rPr lang="en-US" sz="200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LDM.</a:t>
              </a:r>
              <a:r>
                <a:rPr lang="ru-RU" sz="2000" noProof="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КЭДО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516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CBAB0E-02D7-4AE1-9C18-80B22079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407334"/>
            <a:ext cx="9776798" cy="1045947"/>
          </a:xfrm>
        </p:spPr>
        <p:txBody>
          <a:bodyPr/>
          <a:lstStyle/>
          <a:p>
            <a:pPr marL="0" marR="0" lvl="0" indent="0">
              <a:spcAft>
                <a:spcPts val="0"/>
              </a:spcAft>
              <a:defRPr/>
            </a:pPr>
            <a:r>
              <a:rPr lang="ru-RU" sz="3600" b="1" dirty="0"/>
              <a:t>LDM.КЭДО — решение всех проблем при работе с кадровыми документами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0E74E4C-1716-4312-BA5A-5684E5A57421}"/>
              </a:ext>
            </a:extLst>
          </p:cNvPr>
          <p:cNvSpPr/>
          <p:nvPr/>
        </p:nvSpPr>
        <p:spPr bwMode="auto">
          <a:xfrm>
            <a:off x="623392" y="1828493"/>
            <a:ext cx="4915069" cy="64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313186D6-E8CE-4A04-94E9-BAA76ECC3FD8}"/>
              </a:ext>
            </a:extLst>
          </p:cNvPr>
          <p:cNvSpPr/>
          <p:nvPr/>
        </p:nvSpPr>
        <p:spPr bwMode="auto">
          <a:xfrm>
            <a:off x="6604921" y="1828493"/>
            <a:ext cx="4915069" cy="648000"/>
          </a:xfrm>
          <a:prstGeom prst="round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623392" y="1967827"/>
            <a:ext cx="491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347EFF"/>
                </a:solidFill>
                <a:latin typeface="Century Gothic" panose="020B0502020202020204" pitchFamily="34" charset="0"/>
              </a:rPr>
              <a:t>Ваши проблемы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27AD8-CEDC-431B-9A5F-1F285E59C155}"/>
              </a:ext>
            </a:extLst>
          </p:cNvPr>
          <p:cNvSpPr txBox="1"/>
          <p:nvPr/>
        </p:nvSpPr>
        <p:spPr bwMode="auto">
          <a:xfrm>
            <a:off x="6604921" y="1967827"/>
            <a:ext cx="4915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Наше решение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9EFC71-40A4-4035-9E8D-A782CAFE8BAF}"/>
              </a:ext>
            </a:extLst>
          </p:cNvPr>
          <p:cNvSpPr txBox="1"/>
          <p:nvPr/>
        </p:nvSpPr>
        <p:spPr bwMode="auto">
          <a:xfrm>
            <a:off x="1407599" y="2788378"/>
            <a:ext cx="413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  <a:buClr>
                <a:srgbClr val="0099FF"/>
              </a:buClr>
              <a:defRPr/>
            </a:pPr>
            <a:r>
              <a:rPr lang="ru-RU" sz="1600" dirty="0">
                <a:latin typeface="Century Gothic"/>
              </a:rPr>
              <a:t>Затраты на бумагу и логистику бумажных кадровых документов</a:t>
            </a:r>
            <a:endParaRPr lang="ru-RU" sz="1600" b="1" dirty="0">
              <a:latin typeface="Century Gothic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024E4F1F-FBB0-49B3-873B-7FAE68D1FD4C}"/>
              </a:ext>
            </a:extLst>
          </p:cNvPr>
          <p:cNvGrpSpPr/>
          <p:nvPr/>
        </p:nvGrpSpPr>
        <p:grpSpPr>
          <a:xfrm>
            <a:off x="633580" y="2783375"/>
            <a:ext cx="379412" cy="379412"/>
            <a:chOff x="553131" y="2730925"/>
            <a:chExt cx="379412" cy="379412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F4941782-BFD0-482F-B4A0-676E6A52E288}"/>
                </a:ext>
              </a:extLst>
            </p:cNvPr>
            <p:cNvSpPr/>
            <p:nvPr/>
          </p:nvSpPr>
          <p:spPr bwMode="auto">
            <a:xfrm>
              <a:off x="553131" y="2730925"/>
              <a:ext cx="379412" cy="379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Знак умножения 23">
              <a:extLst>
                <a:ext uri="{FF2B5EF4-FFF2-40B4-BE49-F238E27FC236}">
                  <a16:creationId xmlns:a16="http://schemas.microsoft.com/office/drawing/2014/main" id="{EC90FDF6-C5BD-4EBC-8FAD-78FE33C2D2DC}"/>
                </a:ext>
              </a:extLst>
            </p:cNvPr>
            <p:cNvSpPr/>
            <p:nvPr/>
          </p:nvSpPr>
          <p:spPr>
            <a:xfrm>
              <a:off x="585561" y="2763355"/>
              <a:ext cx="314552" cy="314552"/>
            </a:xfrm>
            <a:prstGeom prst="mathMultiply">
              <a:avLst>
                <a:gd name="adj1" fmla="val 5637"/>
              </a:avLst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21">
            <a:extLst>
              <a:ext uri="{FF2B5EF4-FFF2-40B4-BE49-F238E27FC236}">
                <a16:creationId xmlns:a16="http://schemas.microsoft.com/office/drawing/2014/main" id="{0BC8394B-87AB-4355-8329-24D6C47798A8}"/>
              </a:ext>
            </a:extLst>
          </p:cNvPr>
          <p:cNvGrpSpPr/>
          <p:nvPr/>
        </p:nvGrpSpPr>
        <p:grpSpPr bwMode="auto">
          <a:xfrm>
            <a:off x="6604920" y="2788805"/>
            <a:ext cx="379412" cy="379412"/>
            <a:chOff x="1665693" y="1910788"/>
            <a:chExt cx="379073" cy="379073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4FEFAF21-231C-4F37-A905-FFA592DDE20E}"/>
                </a:ext>
              </a:extLst>
            </p:cNvPr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56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9F5442BF-127D-4C7C-9619-BA63C95B2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D2AF020-BE50-478F-B422-3F3B3849AC27}"/>
              </a:ext>
            </a:extLst>
          </p:cNvPr>
          <p:cNvGrpSpPr/>
          <p:nvPr/>
        </p:nvGrpSpPr>
        <p:grpSpPr>
          <a:xfrm>
            <a:off x="6604921" y="3369259"/>
            <a:ext cx="4904880" cy="584775"/>
            <a:chOff x="6604921" y="3369259"/>
            <a:chExt cx="4904880" cy="58477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4243714-B953-4A12-BE7B-0A2470E761D2}"/>
                </a:ext>
              </a:extLst>
            </p:cNvPr>
            <p:cNvSpPr txBox="1"/>
            <p:nvPr/>
          </p:nvSpPr>
          <p:spPr bwMode="auto">
            <a:xfrm>
              <a:off x="7378940" y="3369259"/>
              <a:ext cx="41308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ts val="1200"/>
                </a:spcBef>
                <a:spcAft>
                  <a:spcPts val="1200"/>
                </a:spcAft>
                <a:buClr>
                  <a:srgbClr val="0099FF"/>
                </a:buClr>
                <a:defRPr/>
              </a:pPr>
              <a:r>
                <a:rPr lang="ru-RU" sz="1600" dirty="0">
                  <a:latin typeface="Century Gothic"/>
                </a:rPr>
                <a:t>LDM.КЭДО в смартфоне, ноутбуке или киоске самообслуживания</a:t>
              </a:r>
            </a:p>
          </p:txBody>
        </p:sp>
        <p:grpSp>
          <p:nvGrpSpPr>
            <p:cNvPr id="57" name="Группа 21">
              <a:extLst>
                <a:ext uri="{FF2B5EF4-FFF2-40B4-BE49-F238E27FC236}">
                  <a16:creationId xmlns:a16="http://schemas.microsoft.com/office/drawing/2014/main" id="{1EECA71F-238E-4F39-919F-B56ADD262D53}"/>
                </a:ext>
              </a:extLst>
            </p:cNvPr>
            <p:cNvGrpSpPr/>
            <p:nvPr/>
          </p:nvGrpSpPr>
          <p:grpSpPr bwMode="auto">
            <a:xfrm>
              <a:off x="6604921" y="3439729"/>
              <a:ext cx="379412" cy="379412"/>
              <a:chOff x="1665693" y="1910788"/>
              <a:chExt cx="379073" cy="379073"/>
            </a:xfrm>
          </p:grpSpPr>
          <p:sp>
            <p:nvSpPr>
              <p:cNvPr id="58" name="Прямоугольник 57">
                <a:extLst>
                  <a:ext uri="{FF2B5EF4-FFF2-40B4-BE49-F238E27FC236}">
                    <a16:creationId xmlns:a16="http://schemas.microsoft.com/office/drawing/2014/main" id="{47445D34-3331-4D94-8E72-75C5634F5B6A}"/>
                  </a:ext>
                </a:extLst>
              </p:cNvPr>
              <p:cNvSpPr/>
              <p:nvPr/>
            </p:nvSpPr>
            <p:spPr bwMode="auto"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59" name="Рисунок 23" descr="Флажок со сплошной заливкой">
                <a:extLst>
                  <a:ext uri="{FF2B5EF4-FFF2-40B4-BE49-F238E27FC236}">
                    <a16:creationId xmlns:a16="http://schemas.microsoft.com/office/drawing/2014/main" id="{6A2EC153-FF3D-44D4-9AFF-65A54A98A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1722029" y="1967124"/>
                <a:ext cx="266400" cy="266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B7773F2F-DAB7-4E79-979D-FB270C2E2EC3}"/>
              </a:ext>
            </a:extLst>
          </p:cNvPr>
          <p:cNvGrpSpPr/>
          <p:nvPr/>
        </p:nvGrpSpPr>
        <p:grpSpPr>
          <a:xfrm>
            <a:off x="633580" y="3439729"/>
            <a:ext cx="379412" cy="379412"/>
            <a:chOff x="553131" y="2730925"/>
            <a:chExt cx="379412" cy="379412"/>
          </a:xfrm>
        </p:grpSpPr>
        <p:sp>
          <p:nvSpPr>
            <p:cNvPr id="73" name="Прямоугольник 72">
              <a:extLst>
                <a:ext uri="{FF2B5EF4-FFF2-40B4-BE49-F238E27FC236}">
                  <a16:creationId xmlns:a16="http://schemas.microsoft.com/office/drawing/2014/main" id="{FEE1F2B9-C000-4F7D-84A3-2C733D7C90C3}"/>
                </a:ext>
              </a:extLst>
            </p:cNvPr>
            <p:cNvSpPr/>
            <p:nvPr/>
          </p:nvSpPr>
          <p:spPr bwMode="auto">
            <a:xfrm>
              <a:off x="553131" y="2730925"/>
              <a:ext cx="379412" cy="379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Знак умножения 73">
              <a:extLst>
                <a:ext uri="{FF2B5EF4-FFF2-40B4-BE49-F238E27FC236}">
                  <a16:creationId xmlns:a16="http://schemas.microsoft.com/office/drawing/2014/main" id="{80B007CA-1A96-40F6-8096-A7D9B92FE03B}"/>
                </a:ext>
              </a:extLst>
            </p:cNvPr>
            <p:cNvSpPr/>
            <p:nvPr/>
          </p:nvSpPr>
          <p:spPr>
            <a:xfrm>
              <a:off x="585561" y="2763355"/>
              <a:ext cx="314552" cy="314552"/>
            </a:xfrm>
            <a:prstGeom prst="mathMultiply">
              <a:avLst>
                <a:gd name="adj1" fmla="val 5637"/>
              </a:avLst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AD738EE3-B071-4C5E-A197-B671587EEC2B}"/>
              </a:ext>
            </a:extLst>
          </p:cNvPr>
          <p:cNvGrpSpPr/>
          <p:nvPr/>
        </p:nvGrpSpPr>
        <p:grpSpPr>
          <a:xfrm>
            <a:off x="633580" y="4091898"/>
            <a:ext cx="379412" cy="379412"/>
            <a:chOff x="553131" y="2730925"/>
            <a:chExt cx="379412" cy="379412"/>
          </a:xfrm>
        </p:grpSpPr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AD6B07D6-4053-46F6-AF4F-BCF9554687A8}"/>
                </a:ext>
              </a:extLst>
            </p:cNvPr>
            <p:cNvSpPr/>
            <p:nvPr/>
          </p:nvSpPr>
          <p:spPr bwMode="auto">
            <a:xfrm>
              <a:off x="553131" y="2730925"/>
              <a:ext cx="379412" cy="379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Знак умножения 76">
              <a:extLst>
                <a:ext uri="{FF2B5EF4-FFF2-40B4-BE49-F238E27FC236}">
                  <a16:creationId xmlns:a16="http://schemas.microsoft.com/office/drawing/2014/main" id="{5E5003D3-6579-40C0-B1BD-5300AFBF25F7}"/>
                </a:ext>
              </a:extLst>
            </p:cNvPr>
            <p:cNvSpPr/>
            <p:nvPr/>
          </p:nvSpPr>
          <p:spPr>
            <a:xfrm>
              <a:off x="585561" y="2763355"/>
              <a:ext cx="314552" cy="314552"/>
            </a:xfrm>
            <a:prstGeom prst="mathMultiply">
              <a:avLst>
                <a:gd name="adj1" fmla="val 5637"/>
              </a:avLst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2F6FE1A-D1AC-463E-AF3D-6FD57C989A03}"/>
              </a:ext>
            </a:extLst>
          </p:cNvPr>
          <p:cNvGrpSpPr/>
          <p:nvPr/>
        </p:nvGrpSpPr>
        <p:grpSpPr>
          <a:xfrm>
            <a:off x="633580" y="4754146"/>
            <a:ext cx="379412" cy="379412"/>
            <a:chOff x="553131" y="2730925"/>
            <a:chExt cx="379412" cy="379412"/>
          </a:xfrm>
        </p:grpSpPr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7D4611E3-6210-4CC2-8ADB-3BDBFCE63C48}"/>
                </a:ext>
              </a:extLst>
            </p:cNvPr>
            <p:cNvSpPr/>
            <p:nvPr/>
          </p:nvSpPr>
          <p:spPr bwMode="auto">
            <a:xfrm>
              <a:off x="553131" y="2730925"/>
              <a:ext cx="379412" cy="379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0" name="Знак умножения 79">
              <a:extLst>
                <a:ext uri="{FF2B5EF4-FFF2-40B4-BE49-F238E27FC236}">
                  <a16:creationId xmlns:a16="http://schemas.microsoft.com/office/drawing/2014/main" id="{7770A8EE-822D-4DC7-B821-6323743A2F47}"/>
                </a:ext>
              </a:extLst>
            </p:cNvPr>
            <p:cNvSpPr/>
            <p:nvPr/>
          </p:nvSpPr>
          <p:spPr>
            <a:xfrm>
              <a:off x="585561" y="2763355"/>
              <a:ext cx="314552" cy="314552"/>
            </a:xfrm>
            <a:prstGeom prst="mathMultiply">
              <a:avLst>
                <a:gd name="adj1" fmla="val 5637"/>
              </a:avLst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2D271711-389E-4AA0-B6F2-468920337DFB}"/>
              </a:ext>
            </a:extLst>
          </p:cNvPr>
          <p:cNvGrpSpPr/>
          <p:nvPr/>
        </p:nvGrpSpPr>
        <p:grpSpPr>
          <a:xfrm>
            <a:off x="633580" y="5406315"/>
            <a:ext cx="379412" cy="379412"/>
            <a:chOff x="553131" y="2730925"/>
            <a:chExt cx="379412" cy="379412"/>
          </a:xfrm>
        </p:grpSpPr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5AFF65C7-3A42-45D4-8ABC-22A77F907F6D}"/>
                </a:ext>
              </a:extLst>
            </p:cNvPr>
            <p:cNvSpPr/>
            <p:nvPr/>
          </p:nvSpPr>
          <p:spPr bwMode="auto">
            <a:xfrm>
              <a:off x="553131" y="2730925"/>
              <a:ext cx="379412" cy="379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Знак умножения 82">
              <a:extLst>
                <a:ext uri="{FF2B5EF4-FFF2-40B4-BE49-F238E27FC236}">
                  <a16:creationId xmlns:a16="http://schemas.microsoft.com/office/drawing/2014/main" id="{F0B71E7F-2DDF-427F-8B07-EE5D57686DF0}"/>
                </a:ext>
              </a:extLst>
            </p:cNvPr>
            <p:cNvSpPr/>
            <p:nvPr/>
          </p:nvSpPr>
          <p:spPr>
            <a:xfrm>
              <a:off x="585561" y="2763355"/>
              <a:ext cx="314552" cy="314552"/>
            </a:xfrm>
            <a:prstGeom prst="mathMultiply">
              <a:avLst>
                <a:gd name="adj1" fmla="val 5637"/>
              </a:avLst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07598" y="3505701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99FF"/>
              </a:buClr>
            </a:pPr>
            <a:r>
              <a:rPr lang="ru-RU" sz="1600" dirty="0">
                <a:latin typeface="Century Gothic"/>
              </a:rPr>
              <a:t>Очереди в отделе кадров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7598" y="4090653"/>
            <a:ext cx="413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99FF"/>
              </a:buClr>
            </a:pPr>
            <a:r>
              <a:rPr lang="ru-RU" sz="1600" dirty="0">
                <a:latin typeface="Century Gothic"/>
              </a:rPr>
              <a:t>Отсутствие подписанных документов в отделе кадров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7600" y="4748887"/>
            <a:ext cx="41308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600" dirty="0">
                <a:latin typeface="Century Gothic"/>
              </a:rPr>
              <a:t>Долгое подписание кадровых документов при приеме на работу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7600" y="5406315"/>
            <a:ext cx="4130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1600" dirty="0">
                <a:latin typeface="Century Gothic"/>
              </a:rPr>
              <a:t>Большой поток запросов от сотрудников по справкам, дням отпуска, расчетным листкам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78941" y="2735392"/>
            <a:ext cx="4141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Clr>
                <a:srgbClr val="0099FF"/>
              </a:buClr>
            </a:pPr>
            <a:r>
              <a:rPr lang="ru-RU" sz="1600" dirty="0">
                <a:latin typeface="Century Gothic"/>
              </a:rPr>
              <a:t>Согласование и подписание кадровых документов в электронном виде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149AC31-4630-4ABC-B532-348EB116B309}"/>
              </a:ext>
            </a:extLst>
          </p:cNvPr>
          <p:cNvGrpSpPr/>
          <p:nvPr/>
        </p:nvGrpSpPr>
        <p:grpSpPr>
          <a:xfrm>
            <a:off x="6604920" y="4003126"/>
            <a:ext cx="5283548" cy="584775"/>
            <a:chOff x="6604920" y="4003126"/>
            <a:chExt cx="5283548" cy="584775"/>
          </a:xfrm>
        </p:grpSpPr>
        <p:grpSp>
          <p:nvGrpSpPr>
            <p:cNvPr id="60" name="Группа 21">
              <a:extLst>
                <a:ext uri="{FF2B5EF4-FFF2-40B4-BE49-F238E27FC236}">
                  <a16:creationId xmlns:a16="http://schemas.microsoft.com/office/drawing/2014/main" id="{3B1814CB-5EB5-4C6C-8CA0-DD0947CA08C9}"/>
                </a:ext>
              </a:extLst>
            </p:cNvPr>
            <p:cNvGrpSpPr/>
            <p:nvPr/>
          </p:nvGrpSpPr>
          <p:grpSpPr bwMode="auto">
            <a:xfrm>
              <a:off x="6604920" y="4090653"/>
              <a:ext cx="379412" cy="379412"/>
              <a:chOff x="1665693" y="1910788"/>
              <a:chExt cx="379073" cy="379073"/>
            </a:xfrm>
          </p:grpSpPr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5F74C886-B9A6-4932-99E2-1CDFF76FBD90}"/>
                  </a:ext>
                </a:extLst>
              </p:cNvPr>
              <p:cNvSpPr/>
              <p:nvPr/>
            </p:nvSpPr>
            <p:spPr bwMode="auto"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62" name="Рисунок 23" descr="Флажок со сплошной заливкой">
                <a:extLst>
                  <a:ext uri="{FF2B5EF4-FFF2-40B4-BE49-F238E27FC236}">
                    <a16:creationId xmlns:a16="http://schemas.microsoft.com/office/drawing/2014/main" id="{1E1862A9-EFFE-434B-BB05-7C1ED41C8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1722029" y="1967124"/>
                <a:ext cx="266400" cy="266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7378940" y="4003126"/>
              <a:ext cx="45095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  <a:buClr>
                  <a:srgbClr val="0099FF"/>
                </a:buClr>
              </a:pPr>
              <a:r>
                <a:rPr lang="ru-RU" sz="1600" dirty="0">
                  <a:latin typeface="Century Gothic"/>
                </a:rPr>
                <a:t>Единый архив подписанных кадровых документов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69E7E7E-8EF3-496F-B102-A6D0B50EA776}"/>
              </a:ext>
            </a:extLst>
          </p:cNvPr>
          <p:cNvGrpSpPr/>
          <p:nvPr/>
        </p:nvGrpSpPr>
        <p:grpSpPr>
          <a:xfrm>
            <a:off x="6604920" y="4755425"/>
            <a:ext cx="5050746" cy="379412"/>
            <a:chOff x="6604920" y="4755425"/>
            <a:chExt cx="5050746" cy="379412"/>
          </a:xfrm>
        </p:grpSpPr>
        <p:grpSp>
          <p:nvGrpSpPr>
            <p:cNvPr id="63" name="Группа 21">
              <a:extLst>
                <a:ext uri="{FF2B5EF4-FFF2-40B4-BE49-F238E27FC236}">
                  <a16:creationId xmlns:a16="http://schemas.microsoft.com/office/drawing/2014/main" id="{013CABA5-48A0-4313-96E5-C802E9E54D01}"/>
                </a:ext>
              </a:extLst>
            </p:cNvPr>
            <p:cNvGrpSpPr/>
            <p:nvPr/>
          </p:nvGrpSpPr>
          <p:grpSpPr bwMode="auto">
            <a:xfrm>
              <a:off x="6604920" y="4755425"/>
              <a:ext cx="379412" cy="379412"/>
              <a:chOff x="1665693" y="1910788"/>
              <a:chExt cx="379073" cy="379073"/>
            </a:xfrm>
          </p:grpSpPr>
          <p:sp>
            <p:nvSpPr>
              <p:cNvPr id="64" name="Прямоугольник 63">
                <a:extLst>
                  <a:ext uri="{FF2B5EF4-FFF2-40B4-BE49-F238E27FC236}">
                    <a16:creationId xmlns:a16="http://schemas.microsoft.com/office/drawing/2014/main" id="{6AC404A8-816C-49CE-8258-86EE23083E54}"/>
                  </a:ext>
                </a:extLst>
              </p:cNvPr>
              <p:cNvSpPr/>
              <p:nvPr/>
            </p:nvSpPr>
            <p:spPr bwMode="auto"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65" name="Рисунок 23" descr="Флажок со сплошной заливкой">
                <a:extLst>
                  <a:ext uri="{FF2B5EF4-FFF2-40B4-BE49-F238E27FC236}">
                    <a16:creationId xmlns:a16="http://schemas.microsoft.com/office/drawing/2014/main" id="{9591BF59-175A-4265-B752-644D19D607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1722029" y="1967124"/>
                <a:ext cx="266400" cy="266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9" name="Прямоугольник 8"/>
            <p:cNvSpPr/>
            <p:nvPr/>
          </p:nvSpPr>
          <p:spPr>
            <a:xfrm>
              <a:off x="7378941" y="4775854"/>
              <a:ext cx="4276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  <a:buClr>
                  <a:srgbClr val="0099FF"/>
                </a:buClr>
              </a:pPr>
              <a:r>
                <a:rPr lang="ru-RU" sz="1600" dirty="0">
                  <a:latin typeface="Century Gothic"/>
                </a:rPr>
                <a:t>Онлайн-прием на работу 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F09E8B3-77F2-48A4-B7DE-577AADF1B4AB}"/>
              </a:ext>
            </a:extLst>
          </p:cNvPr>
          <p:cNvGrpSpPr/>
          <p:nvPr/>
        </p:nvGrpSpPr>
        <p:grpSpPr>
          <a:xfrm>
            <a:off x="6604920" y="5406315"/>
            <a:ext cx="4820322" cy="379412"/>
            <a:chOff x="6604920" y="5406315"/>
            <a:chExt cx="4820322" cy="379412"/>
          </a:xfrm>
        </p:grpSpPr>
        <p:grpSp>
          <p:nvGrpSpPr>
            <p:cNvPr id="84" name="Группа 21">
              <a:extLst>
                <a:ext uri="{FF2B5EF4-FFF2-40B4-BE49-F238E27FC236}">
                  <a16:creationId xmlns:a16="http://schemas.microsoft.com/office/drawing/2014/main" id="{B5060597-9F35-44D1-88E1-1FD16C36374F}"/>
                </a:ext>
              </a:extLst>
            </p:cNvPr>
            <p:cNvGrpSpPr/>
            <p:nvPr/>
          </p:nvGrpSpPr>
          <p:grpSpPr bwMode="auto">
            <a:xfrm>
              <a:off x="6604920" y="5406315"/>
              <a:ext cx="379412" cy="379412"/>
              <a:chOff x="1665693" y="1910788"/>
              <a:chExt cx="379073" cy="379073"/>
            </a:xfrm>
          </p:grpSpPr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37869A02-C14E-4902-BD60-7239053D7321}"/>
                  </a:ext>
                </a:extLst>
              </p:cNvPr>
              <p:cNvSpPr/>
              <p:nvPr/>
            </p:nvSpPr>
            <p:spPr bwMode="auto"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86" name="Рисунок 23" descr="Флажок со сплошной заливкой">
                <a:extLst>
                  <a:ext uri="{FF2B5EF4-FFF2-40B4-BE49-F238E27FC236}">
                    <a16:creationId xmlns:a16="http://schemas.microsoft.com/office/drawing/2014/main" id="{0D85B56C-5A40-4A03-BDB5-61A64539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/>
            </p:blipFill>
            <p:spPr bwMode="auto">
              <a:xfrm>
                <a:off x="1722029" y="1967124"/>
                <a:ext cx="266400" cy="266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Прямоугольник 9"/>
            <p:cNvSpPr/>
            <p:nvPr/>
          </p:nvSpPr>
          <p:spPr>
            <a:xfrm>
              <a:off x="7378941" y="5407545"/>
              <a:ext cx="40463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  <a:buClr>
                  <a:srgbClr val="0099FF"/>
                </a:buClr>
              </a:pPr>
              <a:r>
                <a:rPr lang="ru-RU" sz="1600" dirty="0">
                  <a:latin typeface="Century Gothic"/>
                </a:rPr>
                <a:t>Удобный личный кабинет сотрудника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400720"/>
            <a:ext cx="10837862" cy="508000"/>
          </a:xfrm>
        </p:spPr>
        <p:txBody>
          <a:bodyPr/>
          <a:lstStyle/>
          <a:p>
            <a:r>
              <a:rPr lang="ru-RU" sz="3600" b="1" dirty="0"/>
              <a:t>Как перейти на КЭДО 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F9229E9-FF79-80D3-34E6-77492B9341DE}"/>
              </a:ext>
            </a:extLst>
          </p:cNvPr>
          <p:cNvGrpSpPr/>
          <p:nvPr/>
        </p:nvGrpSpPr>
        <p:grpSpPr>
          <a:xfrm>
            <a:off x="4291410" y="1274844"/>
            <a:ext cx="3638550" cy="1703066"/>
            <a:chOff x="4291410" y="1427244"/>
            <a:chExt cx="3638550" cy="170306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22E1364-D3FB-3A4A-58B5-0677B3238E34}"/>
                </a:ext>
              </a:extLst>
            </p:cNvPr>
            <p:cNvGrpSpPr/>
            <p:nvPr/>
          </p:nvGrpSpPr>
          <p:grpSpPr>
            <a:xfrm>
              <a:off x="4291410" y="1427244"/>
              <a:ext cx="3638550" cy="1348401"/>
              <a:chOff x="4291410" y="1634759"/>
              <a:chExt cx="3638550" cy="1348401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3ACD7124-8F6B-4A1C-01D0-C87002C23A26}"/>
                  </a:ext>
                </a:extLst>
              </p:cNvPr>
              <p:cNvSpPr/>
              <p:nvPr/>
            </p:nvSpPr>
            <p:spPr>
              <a:xfrm>
                <a:off x="4291410" y="1634759"/>
                <a:ext cx="3638550" cy="1348401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347EFF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AB68D2-CB4B-6EC5-9248-7E0E6D32D97F}"/>
                  </a:ext>
                </a:extLst>
              </p:cNvPr>
              <p:cNvSpPr txBox="1"/>
              <p:nvPr/>
            </p:nvSpPr>
            <p:spPr>
              <a:xfrm>
                <a:off x="4433797" y="1634759"/>
                <a:ext cx="3353776" cy="1348401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 algn="ctr"/>
                <a:r>
                  <a:rPr lang="ru-RU" sz="1600" dirty="0">
                    <a:latin typeface="Century Gothic" panose="020B0502020202020204" pitchFamily="34" charset="0"/>
                  </a:rPr>
                  <a:t>Разработайте и издайте локальный нормативный акт о правилах перехода </a:t>
                </a:r>
              </a:p>
              <a:p>
                <a:pPr algn="ctr"/>
                <a:r>
                  <a:rPr lang="ru-RU" sz="1600" dirty="0">
                    <a:latin typeface="Century Gothic" panose="020B0502020202020204" pitchFamily="34" charset="0"/>
                  </a:rPr>
                  <a:t>и использования КЭДО</a:t>
                </a:r>
              </a:p>
            </p:txBody>
          </p:sp>
        </p:grp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5F7780AA-EF71-DFED-7B72-8785E9E66F62}"/>
                </a:ext>
              </a:extLst>
            </p:cNvPr>
            <p:cNvCxnSpPr>
              <a:stCxn id="8" idx="2"/>
              <a:endCxn id="12" idx="0"/>
            </p:cNvCxnSpPr>
            <p:nvPr/>
          </p:nvCxnSpPr>
          <p:spPr>
            <a:xfrm>
              <a:off x="6110685" y="2775645"/>
              <a:ext cx="0" cy="354665"/>
            </a:xfrm>
            <a:prstGeom prst="straightConnector1">
              <a:avLst/>
            </a:prstGeom>
            <a:ln w="19050">
              <a:solidFill>
                <a:srgbClr val="347E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2BD0ED2E-8E44-BA3D-1618-AC8CD278D4B8}"/>
              </a:ext>
            </a:extLst>
          </p:cNvPr>
          <p:cNvGrpSpPr/>
          <p:nvPr/>
        </p:nvGrpSpPr>
        <p:grpSpPr>
          <a:xfrm>
            <a:off x="4262040" y="2977910"/>
            <a:ext cx="3667920" cy="1703067"/>
            <a:chOff x="4262040" y="3130310"/>
            <a:chExt cx="3667920" cy="1703067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C78DBFA5-A390-8235-B8E1-E733E9B6AAAC}"/>
                </a:ext>
              </a:extLst>
            </p:cNvPr>
            <p:cNvGrpSpPr/>
            <p:nvPr/>
          </p:nvGrpSpPr>
          <p:grpSpPr>
            <a:xfrm>
              <a:off x="4262040" y="3130310"/>
              <a:ext cx="3667920" cy="1348401"/>
              <a:chOff x="4262040" y="3232506"/>
              <a:chExt cx="3667920" cy="1348401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FD0A5DA0-8C35-258F-AB7C-EE0835A9465C}"/>
                  </a:ext>
                </a:extLst>
              </p:cNvPr>
              <p:cNvSpPr/>
              <p:nvPr/>
            </p:nvSpPr>
            <p:spPr>
              <a:xfrm>
                <a:off x="4291410" y="3232506"/>
                <a:ext cx="3638550" cy="1348401"/>
              </a:xfrm>
              <a:prstGeom prst="roundRect">
                <a:avLst/>
              </a:prstGeom>
              <a:solidFill>
                <a:srgbClr val="F2F2F2"/>
              </a:solidFill>
              <a:ln w="28575">
                <a:solidFill>
                  <a:srgbClr val="347EFF"/>
                </a:solidFill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ru-RU" sz="10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494FE8-2DF4-9BFA-48D6-C9AB5FE72712}"/>
                  </a:ext>
                </a:extLst>
              </p:cNvPr>
              <p:cNvSpPr txBox="1"/>
              <p:nvPr/>
            </p:nvSpPr>
            <p:spPr>
              <a:xfrm>
                <a:off x="4262040" y="3355617"/>
                <a:ext cx="3649672" cy="1102179"/>
              </a:xfrm>
              <a:prstGeom prst="rect">
                <a:avLst/>
              </a:prstGeom>
              <a:noFill/>
              <a:ln w="12700">
                <a:noFill/>
                <a:prstDash val="dash"/>
              </a:ln>
            </p:spPr>
            <p:txBody>
              <a:bodyPr wrap="none" lIns="180000" tIns="180000" rIns="180000" bIns="180000" rtlCol="0">
                <a:spAutoFit/>
              </a:bodyPr>
              <a:lstStyle/>
              <a:p>
                <a:pPr algn="ctr"/>
                <a:r>
                  <a:rPr lang="ru-RU" sz="1600" dirty="0">
                    <a:latin typeface="Century Gothic" panose="020B0502020202020204" pitchFamily="34" charset="0"/>
                  </a:rPr>
                  <a:t>Разработайте или приобретите</a:t>
                </a:r>
                <a:br>
                  <a:rPr lang="ru-RU" sz="1600" dirty="0">
                    <a:latin typeface="Century Gothic" panose="020B0502020202020204" pitchFamily="34" charset="0"/>
                  </a:rPr>
                </a:br>
                <a:r>
                  <a:rPr lang="ru-RU" sz="1600" dirty="0">
                    <a:latin typeface="Century Gothic" panose="020B0502020202020204" pitchFamily="34" charset="0"/>
                  </a:rPr>
                  <a:t>информационную </a:t>
                </a:r>
                <a:br>
                  <a:rPr lang="ru-RU" sz="1600" dirty="0">
                    <a:latin typeface="Century Gothic" panose="020B0502020202020204" pitchFamily="34" charset="0"/>
                  </a:rPr>
                </a:br>
                <a:r>
                  <a:rPr lang="ru-RU" sz="1600" dirty="0">
                    <a:latin typeface="Century Gothic" panose="020B0502020202020204" pitchFamily="34" charset="0"/>
                  </a:rPr>
                  <a:t>систему для КЭДО</a:t>
                </a:r>
              </a:p>
            </p:txBody>
          </p:sp>
        </p:grp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D1EA85BF-107E-3046-A636-CDD2869DB9F3}"/>
                </a:ext>
              </a:extLst>
            </p:cNvPr>
            <p:cNvCxnSpPr/>
            <p:nvPr/>
          </p:nvCxnSpPr>
          <p:spPr>
            <a:xfrm>
              <a:off x="6110685" y="4478712"/>
              <a:ext cx="0" cy="354665"/>
            </a:xfrm>
            <a:prstGeom prst="straightConnector1">
              <a:avLst/>
            </a:prstGeom>
            <a:ln w="19050">
              <a:solidFill>
                <a:srgbClr val="347E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BD4142A-97F9-E569-7284-2B1B33B81659}"/>
              </a:ext>
            </a:extLst>
          </p:cNvPr>
          <p:cNvGrpSpPr/>
          <p:nvPr/>
        </p:nvGrpSpPr>
        <p:grpSpPr>
          <a:xfrm>
            <a:off x="4291410" y="4680977"/>
            <a:ext cx="3638550" cy="1348401"/>
            <a:chOff x="4291410" y="4833377"/>
            <a:chExt cx="3638550" cy="1348401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BAA92CB5-37D5-C2E9-4E09-5E03C0BF0753}"/>
                </a:ext>
              </a:extLst>
            </p:cNvPr>
            <p:cNvSpPr/>
            <p:nvPr/>
          </p:nvSpPr>
          <p:spPr>
            <a:xfrm>
              <a:off x="4291410" y="4833377"/>
              <a:ext cx="3638550" cy="1348401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347EF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AAA06E-2D88-26C3-1DE8-D389B20DAAC3}"/>
                </a:ext>
              </a:extLst>
            </p:cNvPr>
            <p:cNvSpPr txBox="1"/>
            <p:nvPr/>
          </p:nvSpPr>
          <p:spPr>
            <a:xfrm>
              <a:off x="4291410" y="5079598"/>
              <a:ext cx="3620302" cy="855958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Уведомите о введении КЭДО </a:t>
              </a:r>
              <a:br>
                <a:rPr lang="ru-RU" sz="1600" dirty="0">
                  <a:latin typeface="Century Gothic" panose="020B0502020202020204" pitchFamily="34" charset="0"/>
                </a:rPr>
              </a:br>
              <a:r>
                <a:rPr lang="ru-RU" sz="1600" dirty="0">
                  <a:latin typeface="Century Gothic" panose="020B0502020202020204" pitchFamily="34" charset="0"/>
                </a:rPr>
                <a:t>сотрудников и соискателей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3BF55FE-F37A-2348-1961-54A94914872E}"/>
              </a:ext>
            </a:extLst>
          </p:cNvPr>
          <p:cNvGrpSpPr/>
          <p:nvPr/>
        </p:nvGrpSpPr>
        <p:grpSpPr>
          <a:xfrm>
            <a:off x="515938" y="2862283"/>
            <a:ext cx="2731600" cy="1348401"/>
            <a:chOff x="515938" y="4833377"/>
            <a:chExt cx="2731600" cy="134840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2B590697-AE55-C365-C3B0-31CC4D0001AE}"/>
                </a:ext>
              </a:extLst>
            </p:cNvPr>
            <p:cNvSpPr/>
            <p:nvPr/>
          </p:nvSpPr>
          <p:spPr>
            <a:xfrm>
              <a:off x="515938" y="4833377"/>
              <a:ext cx="2731600" cy="1348401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4AED23-BB6A-7370-EF50-3FD482EBD2B5}"/>
                </a:ext>
              </a:extLst>
            </p:cNvPr>
            <p:cNvSpPr txBox="1"/>
            <p:nvPr/>
          </p:nvSpPr>
          <p:spPr>
            <a:xfrm>
              <a:off x="587132" y="4956487"/>
              <a:ext cx="2589212" cy="1102179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Сотрудник не согласен переходить на КЭДО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7AD99E7-6C93-9FE4-9222-0EC5CB27B71A}"/>
              </a:ext>
            </a:extLst>
          </p:cNvPr>
          <p:cNvGrpSpPr/>
          <p:nvPr/>
        </p:nvGrpSpPr>
        <p:grpSpPr>
          <a:xfrm>
            <a:off x="515938" y="4680977"/>
            <a:ext cx="2731600" cy="1348401"/>
            <a:chOff x="515938" y="3292685"/>
            <a:chExt cx="2731600" cy="134840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CB940F89-FE69-F8DD-B68B-2AEDD377C07E}"/>
                </a:ext>
              </a:extLst>
            </p:cNvPr>
            <p:cNvSpPr/>
            <p:nvPr/>
          </p:nvSpPr>
          <p:spPr>
            <a:xfrm>
              <a:off x="515938" y="3292685"/>
              <a:ext cx="2731600" cy="1348401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AAF71CF-6F08-5585-F4CB-08EE5CAF0F6E}"/>
                </a:ext>
              </a:extLst>
            </p:cNvPr>
            <p:cNvSpPr txBox="1"/>
            <p:nvPr/>
          </p:nvSpPr>
          <p:spPr>
            <a:xfrm>
              <a:off x="587132" y="3292685"/>
              <a:ext cx="2589212" cy="1348401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Продолжаем </a:t>
              </a:r>
              <a:br>
                <a:rPr lang="ru-RU" sz="1600" dirty="0">
                  <a:latin typeface="Century Gothic" panose="020B0502020202020204" pitchFamily="34" charset="0"/>
                </a:rPr>
              </a:br>
              <a:r>
                <a:rPr lang="ru-RU" sz="1600" dirty="0">
                  <a:latin typeface="Century Gothic" panose="020B0502020202020204" pitchFamily="34" charset="0"/>
                </a:rPr>
                <a:t>вести его кадровые документы </a:t>
              </a:r>
              <a:br>
                <a:rPr lang="ru-RU" sz="1600" dirty="0">
                  <a:latin typeface="Century Gothic" panose="020B0502020202020204" pitchFamily="34" charset="0"/>
                </a:rPr>
              </a:br>
              <a:r>
                <a:rPr lang="ru-RU" sz="1600" dirty="0">
                  <a:latin typeface="Century Gothic" panose="020B0502020202020204" pitchFamily="34" charset="0"/>
                </a:rPr>
                <a:t>в бумажном виде</a:t>
              </a:r>
            </a:p>
          </p:txBody>
        </p:sp>
      </p:grp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6404837-88DF-C963-7910-0BB82F164C0F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>
            <a:off x="1881738" y="4210684"/>
            <a:ext cx="0" cy="470293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2CA725D-F307-9578-B7CE-58EA0B0240A7}"/>
              </a:ext>
            </a:extLst>
          </p:cNvPr>
          <p:cNvGrpSpPr/>
          <p:nvPr/>
        </p:nvGrpSpPr>
        <p:grpSpPr>
          <a:xfrm>
            <a:off x="8944462" y="2862283"/>
            <a:ext cx="2731600" cy="1837173"/>
            <a:chOff x="8873268" y="4833377"/>
            <a:chExt cx="2731600" cy="145073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01005F47-CE9D-2DD4-88B6-2EC636E6EACB}"/>
                </a:ext>
              </a:extLst>
            </p:cNvPr>
            <p:cNvSpPr/>
            <p:nvPr/>
          </p:nvSpPr>
          <p:spPr>
            <a:xfrm>
              <a:off x="8873268" y="4833377"/>
              <a:ext cx="2731600" cy="1348401"/>
            </a:xfrm>
            <a:prstGeom prst="roundRect">
              <a:avLst/>
            </a:prstGeom>
            <a:solidFill>
              <a:srgbClr val="F2F2F2"/>
            </a:solidFill>
            <a:ln w="28575">
              <a:solidFill>
                <a:srgbClr val="06193F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ru-RU" sz="1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18FA0E-18C8-8BD7-A1BB-3338195285FF}"/>
                </a:ext>
              </a:extLst>
            </p:cNvPr>
            <p:cNvSpPr txBox="1"/>
            <p:nvPr/>
          </p:nvSpPr>
          <p:spPr>
            <a:xfrm>
              <a:off x="8944462" y="5058818"/>
              <a:ext cx="2589212" cy="1225290"/>
            </a:xfrm>
            <a:prstGeom prst="rect">
              <a:avLst/>
            </a:prstGeom>
            <a:noFill/>
            <a:ln w="12700">
              <a:noFill/>
              <a:prstDash val="dash"/>
            </a:ln>
          </p:spPr>
          <p:txBody>
            <a:bodyPr wrap="square" lIns="180000" tIns="180000" rIns="180000" bIns="180000" rtlCol="0">
              <a:spAutoFit/>
            </a:bodyPr>
            <a:lstStyle/>
            <a:p>
              <a:pPr algn="ctr"/>
              <a:r>
                <a:rPr lang="ru-RU" sz="1600" dirty="0">
                  <a:latin typeface="Century Gothic" panose="020B0502020202020204" pitchFamily="34" charset="0"/>
                </a:rPr>
                <a:t>Сотрудник согласен на КЭДО </a:t>
              </a:r>
              <a:r>
                <a:rPr lang="ru-RU" sz="1200" i="1" dirty="0">
                  <a:latin typeface="Century Gothic" panose="020B0502020202020204" pitchFamily="34" charset="0"/>
                </a:rPr>
                <a:t>(либо впервые поступает на работу после 31.12.2021)</a:t>
              </a:r>
              <a:endParaRPr lang="ru-RU" sz="1600" i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Рисунок 33">
            <a:extLst>
              <a:ext uri="{FF2B5EF4-FFF2-40B4-BE49-F238E27FC236}">
                <a16:creationId xmlns:a16="http://schemas.microsoft.com/office/drawing/2014/main" id="{1DE8FAFD-8311-F6F6-3838-62E00CB9487A}"/>
              </a:ext>
            </a:extLst>
          </p:cNvPr>
          <p:cNvSpPr/>
          <p:nvPr/>
        </p:nvSpPr>
        <p:spPr>
          <a:xfrm>
            <a:off x="3257063" y="3444511"/>
            <a:ext cx="1025624" cy="1917769"/>
          </a:xfrm>
          <a:custGeom>
            <a:avLst/>
            <a:gdLst>
              <a:gd name="connsiteX0" fmla="*/ -154 w 1495671"/>
              <a:gd name="connsiteY0" fmla="*/ -122 h 2184226"/>
              <a:gd name="connsiteX1" fmla="*/ 94875 w 1495671"/>
              <a:gd name="connsiteY1" fmla="*/ -122 h 2184226"/>
              <a:gd name="connsiteX2" fmla="*/ 751634 w 1495671"/>
              <a:gd name="connsiteY2" fmla="*/ 655918 h 2184226"/>
              <a:gd name="connsiteX3" fmla="*/ 751634 w 1495671"/>
              <a:gd name="connsiteY3" fmla="*/ 1527166 h 2184226"/>
              <a:gd name="connsiteX4" fmla="*/ 1408572 w 1495671"/>
              <a:gd name="connsiteY4" fmla="*/ 2184104 h 2184226"/>
              <a:gd name="connsiteX5" fmla="*/ 1495518 w 1495671"/>
              <a:gd name="connsiteY5" fmla="*/ 2184104 h 21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671" h="2184226">
                <a:moveTo>
                  <a:pt x="-154" y="-122"/>
                </a:moveTo>
                <a:lnTo>
                  <a:pt x="94875" y="-122"/>
                </a:lnTo>
                <a:cubicBezTo>
                  <a:pt x="457314" y="-122"/>
                  <a:pt x="751238" y="293479"/>
                  <a:pt x="751634" y="655918"/>
                </a:cubicBezTo>
                <a:lnTo>
                  <a:pt x="751634" y="1527166"/>
                </a:lnTo>
                <a:cubicBezTo>
                  <a:pt x="751634" y="1889982"/>
                  <a:pt x="1045756" y="2184104"/>
                  <a:pt x="1408572" y="2184104"/>
                </a:cubicBezTo>
                <a:lnTo>
                  <a:pt x="1495518" y="2184104"/>
                </a:lnTo>
              </a:path>
            </a:pathLst>
          </a:custGeom>
          <a:noFill/>
          <a:ln w="19050" cap="flat">
            <a:solidFill>
              <a:schemeClr val="bg1">
                <a:lumMod val="65000"/>
              </a:schemeClr>
            </a:solidFill>
            <a:prstDash val="solid"/>
            <a:miter/>
            <a:headEnd type="triangle" w="med" len="med"/>
            <a:tailEnd type="none" w="med" len="med"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8" name="Рисунок 33">
            <a:extLst>
              <a:ext uri="{FF2B5EF4-FFF2-40B4-BE49-F238E27FC236}">
                <a16:creationId xmlns:a16="http://schemas.microsoft.com/office/drawing/2014/main" id="{33C0FF77-32E4-2060-8ADA-7902C3E117DE}"/>
              </a:ext>
            </a:extLst>
          </p:cNvPr>
          <p:cNvSpPr/>
          <p:nvPr/>
        </p:nvSpPr>
        <p:spPr>
          <a:xfrm flipH="1">
            <a:off x="7918838" y="3444511"/>
            <a:ext cx="1025624" cy="1917769"/>
          </a:xfrm>
          <a:custGeom>
            <a:avLst/>
            <a:gdLst>
              <a:gd name="connsiteX0" fmla="*/ -154 w 1495671"/>
              <a:gd name="connsiteY0" fmla="*/ -122 h 2184226"/>
              <a:gd name="connsiteX1" fmla="*/ 94875 w 1495671"/>
              <a:gd name="connsiteY1" fmla="*/ -122 h 2184226"/>
              <a:gd name="connsiteX2" fmla="*/ 751634 w 1495671"/>
              <a:gd name="connsiteY2" fmla="*/ 655918 h 2184226"/>
              <a:gd name="connsiteX3" fmla="*/ 751634 w 1495671"/>
              <a:gd name="connsiteY3" fmla="*/ 1527166 h 2184226"/>
              <a:gd name="connsiteX4" fmla="*/ 1408572 w 1495671"/>
              <a:gd name="connsiteY4" fmla="*/ 2184104 h 2184226"/>
              <a:gd name="connsiteX5" fmla="*/ 1495518 w 1495671"/>
              <a:gd name="connsiteY5" fmla="*/ 2184104 h 2184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5671" h="2184226">
                <a:moveTo>
                  <a:pt x="-154" y="-122"/>
                </a:moveTo>
                <a:lnTo>
                  <a:pt x="94875" y="-122"/>
                </a:lnTo>
                <a:cubicBezTo>
                  <a:pt x="457314" y="-122"/>
                  <a:pt x="751238" y="293479"/>
                  <a:pt x="751634" y="655918"/>
                </a:cubicBezTo>
                <a:lnTo>
                  <a:pt x="751634" y="1527166"/>
                </a:lnTo>
                <a:cubicBezTo>
                  <a:pt x="751634" y="1889982"/>
                  <a:pt x="1045756" y="2184104"/>
                  <a:pt x="1408572" y="2184104"/>
                </a:cubicBezTo>
                <a:lnTo>
                  <a:pt x="1495518" y="2184104"/>
                </a:lnTo>
              </a:path>
            </a:pathLst>
          </a:custGeom>
          <a:noFill/>
          <a:ln w="19050" cap="flat">
            <a:solidFill>
              <a:srgbClr val="06193F"/>
            </a:solidFill>
            <a:prstDash val="solid"/>
            <a:miter/>
            <a:headEnd type="triangle" w="med" len="med"/>
            <a:tailEnd type="none" w="med" len="med"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9" name="Символ &quot;Запрещено&quot; 28">
            <a:extLst>
              <a:ext uri="{FF2B5EF4-FFF2-40B4-BE49-F238E27FC236}">
                <a16:creationId xmlns:a16="http://schemas.microsoft.com/office/drawing/2014/main" id="{DA2A3C3C-D8CC-B327-B919-8DEF7C8D8F02}"/>
              </a:ext>
            </a:extLst>
          </p:cNvPr>
          <p:cNvSpPr/>
          <p:nvPr/>
        </p:nvSpPr>
        <p:spPr>
          <a:xfrm>
            <a:off x="2828514" y="2973393"/>
            <a:ext cx="303207" cy="303207"/>
          </a:xfrm>
          <a:prstGeom prst="noSmoking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Символ &quot;Запрещено&quot; 29">
            <a:extLst>
              <a:ext uri="{FF2B5EF4-FFF2-40B4-BE49-F238E27FC236}">
                <a16:creationId xmlns:a16="http://schemas.microsoft.com/office/drawing/2014/main" id="{EAB9ED6E-5475-6AC2-FD2E-3EE05AE16134}"/>
              </a:ext>
            </a:extLst>
          </p:cNvPr>
          <p:cNvSpPr/>
          <p:nvPr/>
        </p:nvSpPr>
        <p:spPr>
          <a:xfrm>
            <a:off x="2828514" y="4775594"/>
            <a:ext cx="303207" cy="303207"/>
          </a:xfrm>
          <a:prstGeom prst="noSmoking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21">
            <a:extLst>
              <a:ext uri="{FF2B5EF4-FFF2-40B4-BE49-F238E27FC236}">
                <a16:creationId xmlns:a16="http://schemas.microsoft.com/office/drawing/2014/main" id="{63014290-D45F-2CE4-D8C3-33F34FA48A2A}"/>
              </a:ext>
            </a:extLst>
          </p:cNvPr>
          <p:cNvGrpSpPr>
            <a:grpSpLocks/>
          </p:cNvGrpSpPr>
          <p:nvPr/>
        </p:nvGrpSpPr>
        <p:grpSpPr bwMode="auto">
          <a:xfrm>
            <a:off x="11158384" y="2976205"/>
            <a:ext cx="297581" cy="297582"/>
            <a:chOff x="1665693" y="1910788"/>
            <a:chExt cx="379073" cy="379073"/>
          </a:xfrm>
          <a:solidFill>
            <a:srgbClr val="2B9E4A"/>
          </a:solidFill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6E881AE5-642C-893B-89A9-F747A6A96947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solidFill>
              <a:srgbClr val="0619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33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34D5DDDF-31D9-1869-3A85-72D210EB9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solidFill>
              <a:srgbClr val="06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8104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5938" y="365126"/>
            <a:ext cx="10837863" cy="679620"/>
          </a:xfrm>
          <a:prstGeom prst="rect">
            <a:avLst/>
          </a:prstGeom>
        </p:spPr>
        <p:txBody>
          <a:bodyPr/>
          <a:lstStyle/>
          <a:p>
            <a:r>
              <a:rPr lang="ru-RU" sz="3600" b="1" dirty="0">
                <a:solidFill>
                  <a:srgbClr val="061A40"/>
                </a:solidFill>
                <a:latin typeface="Century Gothic" panose="020B0502020202020204" pitchFamily="34" charset="0"/>
              </a:rPr>
              <a:t>Варианты внедрения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D73422B-066A-B5DB-F130-20B0165DC104}"/>
              </a:ext>
            </a:extLst>
          </p:cNvPr>
          <p:cNvSpPr/>
          <p:nvPr/>
        </p:nvSpPr>
        <p:spPr>
          <a:xfrm>
            <a:off x="515938" y="1175612"/>
            <a:ext cx="5271759" cy="513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1DC86D-5FB0-E67C-E53F-43E5094DFA6C}"/>
              </a:ext>
            </a:extLst>
          </p:cNvPr>
          <p:cNvSpPr txBox="1"/>
          <p:nvPr/>
        </p:nvSpPr>
        <p:spPr>
          <a:xfrm>
            <a:off x="861525" y="4440618"/>
            <a:ext cx="411518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spcBef>
                <a:spcPts val="0"/>
              </a:spcBef>
              <a:spcAft>
                <a:spcPts val="1800"/>
              </a:spcAft>
              <a:buClr>
                <a:srgbClr val="347EFF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Century Gothic" panose="020B0502020202020204" pitchFamily="34" charset="0"/>
              </a:rPr>
              <a:t>Лицензии </a:t>
            </a:r>
            <a:br>
              <a:rPr lang="en-US" sz="1800" dirty="0"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347EFF"/>
                </a:solidFill>
                <a:latin typeface="Century Gothic" panose="020B0502020202020204" pitchFamily="34" charset="0"/>
              </a:rPr>
              <a:t>от 104 000 рублей в год</a:t>
            </a:r>
          </a:p>
          <a:p>
            <a:pPr marL="285750" lvl="1" indent="-285750">
              <a:spcBef>
                <a:spcPts val="0"/>
              </a:spcBef>
              <a:spcAft>
                <a:spcPts val="1800"/>
              </a:spcAft>
              <a:buClr>
                <a:srgbClr val="347EFF"/>
              </a:buClr>
              <a:buFont typeface="Wingdings" panose="05000000000000000000" pitchFamily="2" charset="2"/>
              <a:buChar char="§"/>
              <a:defRPr/>
            </a:pPr>
            <a:r>
              <a:rPr lang="ru-RU" sz="1800" dirty="0">
                <a:latin typeface="Century Gothic" panose="020B0502020202020204" pitchFamily="34" charset="0"/>
              </a:rPr>
              <a:t>Внедрение </a:t>
            </a:r>
            <a:br>
              <a:rPr lang="en-US" sz="1800" dirty="0">
                <a:latin typeface="Century Gothic" panose="020B0502020202020204" pitchFamily="34" charset="0"/>
              </a:rPr>
            </a:br>
            <a:r>
              <a:rPr lang="ru-RU" sz="1800" b="1" dirty="0">
                <a:solidFill>
                  <a:srgbClr val="347EFF"/>
                </a:solidFill>
                <a:latin typeface="Century Gothic" panose="020B0502020202020204" pitchFamily="34" charset="0"/>
              </a:rPr>
              <a:t>от </a:t>
            </a:r>
            <a:r>
              <a:rPr lang="en-US" sz="1800" b="1" dirty="0">
                <a:solidFill>
                  <a:srgbClr val="347EFF"/>
                </a:solidFill>
                <a:latin typeface="Century Gothic" panose="020B0502020202020204" pitchFamily="34" charset="0"/>
              </a:rPr>
              <a:t>74</a:t>
            </a:r>
            <a:r>
              <a:rPr lang="ru-RU" sz="1800" b="1" dirty="0">
                <a:solidFill>
                  <a:srgbClr val="347EFF"/>
                </a:solidFill>
                <a:latin typeface="Century Gothic" panose="020B0502020202020204" pitchFamily="34" charset="0"/>
              </a:rPr>
              <a:t>0 000 рублей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05D7451-73D3-54B4-B28B-D1DD7DF1D85D}"/>
              </a:ext>
            </a:extLst>
          </p:cNvPr>
          <p:cNvSpPr/>
          <p:nvPr/>
        </p:nvSpPr>
        <p:spPr>
          <a:xfrm>
            <a:off x="4976711" y="1143635"/>
            <a:ext cx="810986" cy="810986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653342-4661-43C1-2BF3-DFB69B1B910A}"/>
              </a:ext>
            </a:extLst>
          </p:cNvPr>
          <p:cNvSpPr txBox="1"/>
          <p:nvPr/>
        </p:nvSpPr>
        <p:spPr>
          <a:xfrm>
            <a:off x="5160829" y="1280112"/>
            <a:ext cx="44275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1</a:t>
            </a:r>
          </a:p>
        </p:txBody>
      </p:sp>
      <p:sp>
        <p:nvSpPr>
          <p:cNvPr id="27" name="Google Shape;406;p5"/>
          <p:cNvSpPr/>
          <p:nvPr/>
        </p:nvSpPr>
        <p:spPr>
          <a:xfrm>
            <a:off x="1496826" y="1438278"/>
            <a:ext cx="3252032" cy="281611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spcAft>
                <a:spcPts val="4200"/>
              </a:spcAft>
              <a:buClr>
                <a:srgbClr val="008FFF"/>
              </a:buClr>
              <a:buSzPts val="1200"/>
              <a:tabLst/>
              <a:defRPr/>
            </a:pPr>
            <a:r>
              <a:rPr lang="ru-RU" noProof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Базовая коробочная версия внедряется быстро </a:t>
            </a:r>
          </a:p>
          <a:p>
            <a:pPr marR="0" lvl="0" algn="l" defTabSz="914400" rtl="0" eaLnBrk="1" fontAlgn="auto" latinLnBrk="0" hangingPunct="1">
              <a:spcAft>
                <a:spcPts val="4200"/>
              </a:spcAft>
              <a:buClr>
                <a:srgbClr val="008FFF"/>
              </a:buClr>
              <a:buSzPts val="1200"/>
              <a:tabLst/>
              <a:defRPr/>
            </a:pPr>
            <a:r>
              <a:rPr lang="ru-RU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Готовый пакет ЛНА</a:t>
            </a:r>
          </a:p>
          <a:p>
            <a:pPr marR="0" lvl="0" algn="l" defTabSz="914400" rtl="0" eaLnBrk="1" fontAlgn="auto" latinLnBrk="0" hangingPunct="1">
              <a:spcAft>
                <a:spcPts val="4200"/>
              </a:spcAft>
              <a:buClr>
                <a:srgbClr val="008FFF"/>
              </a:buClr>
              <a:buSzPts val="1200"/>
              <a:tabLst/>
              <a:defRPr/>
            </a:pPr>
            <a:r>
              <a:rPr lang="ru-RU" noProof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До 100 сотрудников 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52C4E76-5F90-08A0-14C6-F565B8235084}"/>
              </a:ext>
            </a:extLst>
          </p:cNvPr>
          <p:cNvCxnSpPr/>
          <p:nvPr/>
        </p:nvCxnSpPr>
        <p:spPr>
          <a:xfrm>
            <a:off x="515938" y="4161909"/>
            <a:ext cx="52717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07240124-87ED-2695-6453-B2A3DA29E927}"/>
              </a:ext>
            </a:extLst>
          </p:cNvPr>
          <p:cNvSpPr/>
          <p:nvPr/>
        </p:nvSpPr>
        <p:spPr>
          <a:xfrm>
            <a:off x="6244649" y="1176463"/>
            <a:ext cx="5271759" cy="513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CA9DB3D-FF4B-92FD-70FE-74F83F270211}"/>
              </a:ext>
            </a:extLst>
          </p:cNvPr>
          <p:cNvSpPr txBox="1"/>
          <p:nvPr/>
        </p:nvSpPr>
        <p:spPr>
          <a:xfrm>
            <a:off x="6590236" y="4316667"/>
            <a:ext cx="4585764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8650" lvl="1" indent="-628650">
              <a:spcBef>
                <a:spcPts val="0"/>
              </a:spcBef>
              <a:spcAft>
                <a:spcPts val="1800"/>
              </a:spcAft>
              <a:buClr>
                <a:srgbClr val="347EFF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Century Gothic" panose="020B0502020202020204" pitchFamily="34" charset="0"/>
              </a:rPr>
              <a:t>Лицензии </a:t>
            </a:r>
          </a:p>
          <a:p>
            <a:pPr marL="628650" lvl="1" indent="-628650">
              <a:spcBef>
                <a:spcPts val="0"/>
              </a:spcBef>
              <a:spcAft>
                <a:spcPts val="1800"/>
              </a:spcAft>
              <a:buClr>
                <a:srgbClr val="347EFF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Century Gothic" panose="020B0502020202020204" pitchFamily="34" charset="0"/>
              </a:rPr>
              <a:t>Разработка под заказчика</a:t>
            </a:r>
          </a:p>
          <a:p>
            <a:pPr marL="628650" lvl="1" indent="-628650">
              <a:spcBef>
                <a:spcPts val="0"/>
              </a:spcBef>
              <a:spcAft>
                <a:spcPts val="1800"/>
              </a:spcAft>
              <a:buClr>
                <a:srgbClr val="347EFF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Century Gothic" panose="020B0502020202020204" pitchFamily="34" charset="0"/>
              </a:rPr>
              <a:t>Дополнительное обучение</a:t>
            </a:r>
          </a:p>
          <a:p>
            <a:pPr marL="628650" lvl="1" indent="-628650">
              <a:spcBef>
                <a:spcPts val="0"/>
              </a:spcBef>
              <a:spcAft>
                <a:spcPts val="1800"/>
              </a:spcAft>
              <a:buClr>
                <a:srgbClr val="347EFF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Century Gothic" panose="020B0502020202020204" pitchFamily="34" charset="0"/>
              </a:rPr>
              <a:t>Внедрение </a:t>
            </a:r>
            <a:r>
              <a:rPr lang="ru-RU" sz="1600" b="1" dirty="0">
                <a:solidFill>
                  <a:srgbClr val="347EFF"/>
                </a:solidFill>
                <a:latin typeface="Century Gothic" panose="020B0502020202020204" pitchFamily="34" charset="0"/>
              </a:rPr>
              <a:t>по запросу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07F97B80-1542-B162-F05D-988151E86514}"/>
              </a:ext>
            </a:extLst>
          </p:cNvPr>
          <p:cNvSpPr/>
          <p:nvPr/>
        </p:nvSpPr>
        <p:spPr>
          <a:xfrm>
            <a:off x="10705422" y="1144486"/>
            <a:ext cx="810986" cy="810986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BAB707-2995-D3E7-6988-9756225E437B}"/>
              </a:ext>
            </a:extLst>
          </p:cNvPr>
          <p:cNvSpPr txBox="1"/>
          <p:nvPr/>
        </p:nvSpPr>
        <p:spPr>
          <a:xfrm>
            <a:off x="10889540" y="1280963"/>
            <a:ext cx="44275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ct val="90000"/>
              </a:lnSpc>
              <a:spcBef>
                <a:spcPct val="0"/>
              </a:spcBef>
            </a:pPr>
            <a:r>
              <a:rPr lang="ru-RU" sz="36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50" name="Google Shape;406;p5">
            <a:extLst>
              <a:ext uri="{FF2B5EF4-FFF2-40B4-BE49-F238E27FC236}">
                <a16:creationId xmlns:a16="http://schemas.microsoft.com/office/drawing/2014/main" id="{56F0857A-9B26-D756-A286-889FD0FA4E87}"/>
              </a:ext>
            </a:extLst>
          </p:cNvPr>
          <p:cNvSpPr/>
          <p:nvPr/>
        </p:nvSpPr>
        <p:spPr>
          <a:xfrm>
            <a:off x="7225537" y="1501627"/>
            <a:ext cx="3295767" cy="272378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spcAft>
                <a:spcPts val="1800"/>
              </a:spcAft>
              <a:buClr>
                <a:srgbClr val="008FFF"/>
              </a:buClr>
              <a:buSzPts val="1200"/>
              <a:tabLst/>
              <a:defRPr/>
            </a:pPr>
            <a:r>
              <a:rPr lang="ru-RU" sz="1600" noProof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Пилот</a:t>
            </a:r>
          </a:p>
          <a:p>
            <a:pPr marR="0" lvl="0" algn="l" defTabSz="914400" rtl="0" eaLnBrk="1" fontAlgn="auto" latinLnBrk="0" hangingPunct="1">
              <a:spcAft>
                <a:spcPts val="1800"/>
              </a:spcAft>
              <a:buClr>
                <a:srgbClr val="008FFF"/>
              </a:buClr>
              <a:buSzPts val="1200"/>
              <a:tabLst/>
              <a:defRPr/>
            </a:pPr>
            <a:r>
              <a:rPr lang="ru-RU" sz="1600" noProof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Поэтапное внедрение</a:t>
            </a:r>
          </a:p>
          <a:p>
            <a:pPr marR="0" lvl="0" algn="l" defTabSz="914400" rtl="0" eaLnBrk="1" fontAlgn="auto" latinLnBrk="0" hangingPunct="1">
              <a:spcAft>
                <a:spcPts val="1800"/>
              </a:spcAft>
              <a:buClr>
                <a:srgbClr val="008FFF"/>
              </a:buClr>
              <a:buSzPts val="1200"/>
              <a:tabLst/>
              <a:defRPr/>
            </a:pPr>
            <a:r>
              <a:rPr lang="ru-RU" sz="1600" noProof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Архитектурный проект</a:t>
            </a:r>
          </a:p>
          <a:p>
            <a:pPr marR="0" lvl="0" algn="l" defTabSz="914400" rtl="0" eaLnBrk="1" fontAlgn="auto" latinLnBrk="0" hangingPunct="1">
              <a:spcAft>
                <a:spcPts val="1800"/>
              </a:spcAft>
              <a:buClr>
                <a:srgbClr val="008FFF"/>
              </a:buClr>
              <a:buSzPts val="1200"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Интеграции с любыми корпоративными системами</a:t>
            </a:r>
            <a:endParaRPr lang="ru-RU" sz="1600" noProof="0" dirty="0">
              <a:solidFill>
                <a:srgbClr val="000000"/>
              </a:solidFill>
              <a:latin typeface="Century Gothic"/>
              <a:ea typeface="Century Gothic"/>
              <a:cs typeface="Century Gothic"/>
            </a:endParaRPr>
          </a:p>
          <a:p>
            <a:pPr marR="0" lvl="0" algn="l" defTabSz="914400" rtl="0" eaLnBrk="1" fontAlgn="auto" latinLnBrk="0" hangingPunct="1">
              <a:spcAft>
                <a:spcPts val="1800"/>
              </a:spcAft>
              <a:buClr>
                <a:srgbClr val="008FFF"/>
              </a:buClr>
              <a:buSzPts val="1200"/>
              <a:tabLst/>
              <a:defRPr/>
            </a:pPr>
            <a:r>
              <a:rPr lang="ru-RU" sz="160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rPr>
              <a:t>Адаптация пакета ЛНА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32831A43-6A4A-64D8-CC67-EA1F76CD59CE}"/>
              </a:ext>
            </a:extLst>
          </p:cNvPr>
          <p:cNvCxnSpPr/>
          <p:nvPr/>
        </p:nvCxnSpPr>
        <p:spPr>
          <a:xfrm>
            <a:off x="6244649" y="4162760"/>
            <a:ext cx="527175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Группа 21">
            <a:extLst>
              <a:ext uri="{FF2B5EF4-FFF2-40B4-BE49-F238E27FC236}">
                <a16:creationId xmlns:a16="http://schemas.microsoft.com/office/drawing/2014/main" id="{22E012D0-7FE8-DBFE-12FC-245004570A00}"/>
              </a:ext>
            </a:extLst>
          </p:cNvPr>
          <p:cNvGrpSpPr>
            <a:grpSpLocks/>
          </p:cNvGrpSpPr>
          <p:nvPr/>
        </p:nvGrpSpPr>
        <p:grpSpPr bwMode="auto">
          <a:xfrm>
            <a:off x="6665647" y="3600831"/>
            <a:ext cx="247269" cy="247270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BFA853C3-560E-6254-6313-666210DE3712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70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D9C85B56-8AA9-BEF2-9C3D-BCA6C246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Группа 21">
            <a:extLst>
              <a:ext uri="{FF2B5EF4-FFF2-40B4-BE49-F238E27FC236}">
                <a16:creationId xmlns:a16="http://schemas.microsoft.com/office/drawing/2014/main" id="{19D873FC-24AF-D5AF-6517-CE66399216BE}"/>
              </a:ext>
            </a:extLst>
          </p:cNvPr>
          <p:cNvGrpSpPr>
            <a:grpSpLocks/>
          </p:cNvGrpSpPr>
          <p:nvPr/>
        </p:nvGrpSpPr>
        <p:grpSpPr bwMode="auto">
          <a:xfrm>
            <a:off x="6665647" y="1549128"/>
            <a:ext cx="247269" cy="247270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9B5D167F-0B33-31FD-E347-E419E469AF10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73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97991B6C-F7C5-9553-D4A7-3BB00A238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4" name="Группа 21">
            <a:extLst>
              <a:ext uri="{FF2B5EF4-FFF2-40B4-BE49-F238E27FC236}">
                <a16:creationId xmlns:a16="http://schemas.microsoft.com/office/drawing/2014/main" id="{32065A78-7A68-250B-F4CE-3D8270919FCA}"/>
              </a:ext>
            </a:extLst>
          </p:cNvPr>
          <p:cNvGrpSpPr>
            <a:grpSpLocks/>
          </p:cNvGrpSpPr>
          <p:nvPr/>
        </p:nvGrpSpPr>
        <p:grpSpPr bwMode="auto">
          <a:xfrm>
            <a:off x="6665647" y="1997237"/>
            <a:ext cx="247269" cy="247270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20479EB5-CF1F-CE0B-D970-5F6BC8D49E27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76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7DB143F7-4D90-EA1B-2CF7-D8463AA46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7" name="Группа 21">
            <a:extLst>
              <a:ext uri="{FF2B5EF4-FFF2-40B4-BE49-F238E27FC236}">
                <a16:creationId xmlns:a16="http://schemas.microsoft.com/office/drawing/2014/main" id="{878E1F05-E8AF-26CF-22B1-D13AAB3531E8}"/>
              </a:ext>
            </a:extLst>
          </p:cNvPr>
          <p:cNvGrpSpPr>
            <a:grpSpLocks/>
          </p:cNvGrpSpPr>
          <p:nvPr/>
        </p:nvGrpSpPr>
        <p:grpSpPr bwMode="auto">
          <a:xfrm>
            <a:off x="6665647" y="2463339"/>
            <a:ext cx="247269" cy="247270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E0053FB7-9919-A7CB-7DC6-BF66047D0726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79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B7492587-BB47-5611-C058-F51BFE2F5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Группа 21">
            <a:extLst>
              <a:ext uri="{FF2B5EF4-FFF2-40B4-BE49-F238E27FC236}">
                <a16:creationId xmlns:a16="http://schemas.microsoft.com/office/drawing/2014/main" id="{9047290B-D5B6-20B3-AEF8-90EAE40D00CA}"/>
              </a:ext>
            </a:extLst>
          </p:cNvPr>
          <p:cNvGrpSpPr>
            <a:grpSpLocks/>
          </p:cNvGrpSpPr>
          <p:nvPr/>
        </p:nvGrpSpPr>
        <p:grpSpPr bwMode="auto">
          <a:xfrm>
            <a:off x="6665647" y="3038902"/>
            <a:ext cx="247269" cy="247270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81" name="Прямоугольник 80">
              <a:extLst>
                <a:ext uri="{FF2B5EF4-FFF2-40B4-BE49-F238E27FC236}">
                  <a16:creationId xmlns:a16="http://schemas.microsoft.com/office/drawing/2014/main" id="{B9A2FACE-81E3-36F8-D57A-7BB124E681DA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2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B072EC0D-003F-0DE5-1870-3873FD33C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Группа 21">
            <a:extLst>
              <a:ext uri="{FF2B5EF4-FFF2-40B4-BE49-F238E27FC236}">
                <a16:creationId xmlns:a16="http://schemas.microsoft.com/office/drawing/2014/main" id="{20698E23-BAF3-B81B-144F-A069D8EFAD75}"/>
              </a:ext>
            </a:extLst>
          </p:cNvPr>
          <p:cNvGrpSpPr>
            <a:grpSpLocks/>
          </p:cNvGrpSpPr>
          <p:nvPr/>
        </p:nvGrpSpPr>
        <p:grpSpPr bwMode="auto">
          <a:xfrm>
            <a:off x="994077" y="1549128"/>
            <a:ext cx="247269" cy="247270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AC8DB2DF-F14D-75CA-1CF5-CDE63F8AB729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5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750D7C86-44B0-761D-CB33-C3F6BCE4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6" name="Группа 21">
            <a:extLst>
              <a:ext uri="{FF2B5EF4-FFF2-40B4-BE49-F238E27FC236}">
                <a16:creationId xmlns:a16="http://schemas.microsoft.com/office/drawing/2014/main" id="{6C4C80E5-18F2-7533-E6DC-161C135FBFCE}"/>
              </a:ext>
            </a:extLst>
          </p:cNvPr>
          <p:cNvGrpSpPr>
            <a:grpSpLocks/>
          </p:cNvGrpSpPr>
          <p:nvPr/>
        </p:nvGrpSpPr>
        <p:grpSpPr bwMode="auto">
          <a:xfrm>
            <a:off x="994077" y="2599065"/>
            <a:ext cx="247269" cy="247270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5CD8F9F7-73F9-7DC0-B289-2F9BB9EB586E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88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345956B0-89AC-6568-9BDE-782B55785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9" name="Группа 21">
            <a:extLst>
              <a:ext uri="{FF2B5EF4-FFF2-40B4-BE49-F238E27FC236}">
                <a16:creationId xmlns:a16="http://schemas.microsoft.com/office/drawing/2014/main" id="{FD24E4FE-B23E-8926-9394-4490B779CFC8}"/>
              </a:ext>
            </a:extLst>
          </p:cNvPr>
          <p:cNvGrpSpPr>
            <a:grpSpLocks/>
          </p:cNvGrpSpPr>
          <p:nvPr/>
        </p:nvGrpSpPr>
        <p:grpSpPr bwMode="auto">
          <a:xfrm>
            <a:off x="994077" y="3429000"/>
            <a:ext cx="247269" cy="247270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821669EF-75DA-08D8-5CB0-1F1A4BD0819F}"/>
                </a:ext>
              </a:extLst>
            </p:cNvPr>
            <p:cNvSpPr/>
            <p:nvPr/>
          </p:nvSpPr>
          <p:spPr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pic>
          <p:nvPicPr>
            <p:cNvPr id="91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F385262D-3644-F634-AD87-B5371AD1E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532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488C64F-31A5-46C9-99C2-82ADD3A05C23}"/>
              </a:ext>
            </a:extLst>
          </p:cNvPr>
          <p:cNvSpPr/>
          <p:nvPr/>
        </p:nvSpPr>
        <p:spPr bwMode="auto">
          <a:xfrm>
            <a:off x="4618495" y="1623270"/>
            <a:ext cx="3473434" cy="4234182"/>
          </a:xfrm>
          <a:prstGeom prst="rect">
            <a:avLst/>
          </a:prstGeom>
          <a:solidFill>
            <a:schemeClr val="bg1">
              <a:lumMod val="95000"/>
            </a:schemeClr>
          </a:solidFill>
          <a:ln w="15565" cap="flat">
            <a:solidFill>
              <a:srgbClr val="F2F2F2"/>
            </a:solidFill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/>
            <a:endParaRPr lang="ru-RU" sz="6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977629" y="1623270"/>
            <a:ext cx="3473434" cy="4234182"/>
          </a:xfrm>
          <a:prstGeom prst="rect">
            <a:avLst/>
          </a:prstGeom>
          <a:solidFill>
            <a:srgbClr val="FFFFFF"/>
          </a:solidFill>
          <a:ln w="15565" cap="flat">
            <a:noFill/>
            <a:prstDash val="solid"/>
            <a:miter/>
          </a:ln>
          <a:effectLst>
            <a:outerShdw blurRad="4445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58775"/>
            <a:endParaRPr lang="ru-RU" sz="1000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 bwMode="auto">
          <a:xfrm>
            <a:off x="623889" y="2746477"/>
            <a:ext cx="3473434" cy="1639362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bg1"/>
                </a:solidFill>
              </a:rPr>
              <a:t>До и после перехода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на </a:t>
            </a:r>
            <a:r>
              <a:rPr lang="en-US" sz="3200" b="1" dirty="0">
                <a:solidFill>
                  <a:srgbClr val="347EFF"/>
                </a:solidFill>
              </a:rPr>
              <a:t>LDM.</a:t>
            </a:r>
            <a:r>
              <a:rPr lang="ru-RU" sz="3200" b="1" dirty="0">
                <a:solidFill>
                  <a:srgbClr val="347EFF"/>
                </a:solidFill>
              </a:rPr>
              <a:t>КЭДО</a:t>
            </a:r>
          </a:p>
        </p:txBody>
      </p:sp>
      <p:sp>
        <p:nvSpPr>
          <p:cNvPr id="6" name="TextBox 24"/>
          <p:cNvSpPr txBox="1">
            <a:spLocks noGrp="1" noChangeShapeType="1"/>
          </p:cNvSpPr>
          <p:nvPr/>
        </p:nvSpPr>
        <p:spPr bwMode="auto">
          <a:xfrm>
            <a:off x="5361970" y="2690388"/>
            <a:ext cx="24479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Century Gothic"/>
                <a:cs typeface="Arial"/>
              </a:rPr>
              <a:t>~ </a:t>
            </a:r>
            <a:r>
              <a:rPr lang="ru-RU" sz="1200" dirty="0">
                <a:solidFill>
                  <a:srgbClr val="000000"/>
                </a:solidFill>
                <a:latin typeface="Century Gothic"/>
                <a:cs typeface="Arial"/>
              </a:rPr>
              <a:t>16 млн руб. в год на бумажный кадровый документооборот</a:t>
            </a:r>
          </a:p>
        </p:txBody>
      </p:sp>
      <p:sp>
        <p:nvSpPr>
          <p:cNvPr id="8" name="TextBox 24"/>
          <p:cNvSpPr txBox="1">
            <a:spLocks noGrp="1" noChangeShapeType="1"/>
          </p:cNvSpPr>
          <p:nvPr/>
        </p:nvSpPr>
        <p:spPr bwMode="auto">
          <a:xfrm>
            <a:off x="5376493" y="4973779"/>
            <a:ext cx="24479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200" dirty="0">
                <a:solidFill>
                  <a:srgbClr val="000000"/>
                </a:solidFill>
                <a:latin typeface="Century Gothic"/>
                <a:cs typeface="Arial"/>
              </a:rPr>
              <a:t>Отсутствие подписанных документов</a:t>
            </a:r>
          </a:p>
        </p:txBody>
      </p:sp>
      <p:sp>
        <p:nvSpPr>
          <p:cNvPr id="9" name="TextBox 24"/>
          <p:cNvSpPr txBox="1">
            <a:spLocks noGrp="1" noChangeShapeType="1"/>
          </p:cNvSpPr>
          <p:nvPr/>
        </p:nvSpPr>
        <p:spPr bwMode="auto">
          <a:xfrm>
            <a:off x="5361970" y="3574629"/>
            <a:ext cx="24479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200" dirty="0">
                <a:solidFill>
                  <a:srgbClr val="000000"/>
                </a:solidFill>
                <a:latin typeface="Century Gothic"/>
                <a:cs typeface="Arial"/>
              </a:rPr>
              <a:t>Поиск документа занимает больше одного часа</a:t>
            </a:r>
            <a:endParaRPr dirty="0"/>
          </a:p>
        </p:txBody>
      </p:sp>
      <p:sp>
        <p:nvSpPr>
          <p:cNvPr id="16" name="TextBox 24"/>
          <p:cNvSpPr txBox="1">
            <a:spLocks noGrp="1" noChangeShapeType="1"/>
          </p:cNvSpPr>
          <p:nvPr/>
        </p:nvSpPr>
        <p:spPr bwMode="auto">
          <a:xfrm>
            <a:off x="5344005" y="4274204"/>
            <a:ext cx="24479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200" dirty="0">
                <a:solidFill>
                  <a:srgbClr val="000000"/>
                </a:solidFill>
                <a:latin typeface="Century Gothic"/>
                <a:cs typeface="Arial"/>
              </a:rPr>
              <a:t>Удаленный прием на работу длится около 2 недель</a:t>
            </a:r>
          </a:p>
        </p:txBody>
      </p:sp>
      <p:grpSp>
        <p:nvGrpSpPr>
          <p:cNvPr id="24" name="Группа 21"/>
          <p:cNvGrpSpPr/>
          <p:nvPr/>
        </p:nvGrpSpPr>
        <p:grpSpPr bwMode="auto">
          <a:xfrm>
            <a:off x="4821737" y="2722138"/>
            <a:ext cx="379412" cy="379412"/>
            <a:chOff x="1665693" y="1910788"/>
            <a:chExt cx="379073" cy="379073"/>
          </a:xfrm>
          <a:solidFill>
            <a:schemeClr val="bg1">
              <a:lumMod val="75000"/>
            </a:schemeClr>
          </a:solidFill>
        </p:grpSpPr>
        <p:sp>
          <p:nvSpPr>
            <p:cNvPr id="32" name="Прямоугольник 31"/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37" name="Рисунок 23" descr="Флажок со сплошной заливкой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38" name="Группа 27"/>
          <p:cNvGrpSpPr/>
          <p:nvPr/>
        </p:nvGrpSpPr>
        <p:grpSpPr bwMode="auto">
          <a:xfrm>
            <a:off x="4821737" y="3604189"/>
            <a:ext cx="379412" cy="379412"/>
            <a:chOff x="1665693" y="1910788"/>
            <a:chExt cx="379073" cy="379073"/>
          </a:xfrm>
          <a:solidFill>
            <a:schemeClr val="bg1">
              <a:lumMod val="75000"/>
            </a:schemeClr>
          </a:solidFill>
        </p:grpSpPr>
        <p:sp>
          <p:nvSpPr>
            <p:cNvPr id="39" name="Прямоугольник 38"/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40" name="Рисунок 16383" descr="Флажок со сплошной заливкой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1" name="Группа 16396"/>
          <p:cNvGrpSpPr/>
          <p:nvPr/>
        </p:nvGrpSpPr>
        <p:grpSpPr bwMode="auto">
          <a:xfrm>
            <a:off x="4821737" y="4313621"/>
            <a:ext cx="379412" cy="379412"/>
            <a:chOff x="1665693" y="1910788"/>
            <a:chExt cx="379073" cy="379073"/>
          </a:xfrm>
          <a:solidFill>
            <a:schemeClr val="bg1">
              <a:lumMod val="75000"/>
            </a:schemeClr>
          </a:solidFill>
        </p:grpSpPr>
        <p:sp>
          <p:nvSpPr>
            <p:cNvPr id="42" name="Прямоугольник 41"/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43" name="Рисунок 16398" descr="Флажок со сплошной заливкой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4" name="Группа 16402"/>
          <p:cNvGrpSpPr/>
          <p:nvPr/>
        </p:nvGrpSpPr>
        <p:grpSpPr bwMode="auto">
          <a:xfrm>
            <a:off x="4821737" y="5024010"/>
            <a:ext cx="379412" cy="379412"/>
            <a:chOff x="1665693" y="1910788"/>
            <a:chExt cx="379073" cy="379073"/>
          </a:xfrm>
          <a:solidFill>
            <a:schemeClr val="bg1">
              <a:lumMod val="75000"/>
            </a:schemeClr>
          </a:solidFill>
        </p:grpSpPr>
        <p:sp>
          <p:nvSpPr>
            <p:cNvPr id="45" name="Прямоугольник 44"/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46" name="Рисунок 16404" descr="Флажок со сплошной заливкой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62" name="Прямоугольник 61"/>
          <p:cNvSpPr/>
          <p:nvPr/>
        </p:nvSpPr>
        <p:spPr bwMode="auto">
          <a:xfrm>
            <a:off x="4812212" y="1789639"/>
            <a:ext cx="2954337" cy="622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64" name="TextBox 24"/>
          <p:cNvSpPr txBox="1">
            <a:spLocks noGrp="1" noChangeShapeType="1"/>
          </p:cNvSpPr>
          <p:nvPr/>
        </p:nvSpPr>
        <p:spPr bwMode="auto">
          <a:xfrm>
            <a:off x="4821737" y="1908494"/>
            <a:ext cx="2944812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7ADE7"/>
              </a:buClr>
              <a:buSzPts val="1800"/>
              <a:buNone/>
              <a:defRPr/>
            </a:pPr>
            <a:r>
              <a:rPr lang="ru-RU" sz="1800" b="1">
                <a:solidFill>
                  <a:srgbClr val="FFFFFF"/>
                </a:solidFill>
                <a:latin typeface="Century Gothic"/>
                <a:cs typeface="Arial"/>
              </a:rPr>
              <a:t>Было</a:t>
            </a:r>
            <a:endParaRPr/>
          </a:p>
        </p:txBody>
      </p:sp>
      <p:sp>
        <p:nvSpPr>
          <p:cNvPr id="68" name="TextBox 24"/>
          <p:cNvSpPr txBox="1">
            <a:spLocks noGrp="1" noChangeShapeType="1"/>
          </p:cNvSpPr>
          <p:nvPr/>
        </p:nvSpPr>
        <p:spPr bwMode="auto">
          <a:xfrm>
            <a:off x="8827793" y="2627359"/>
            <a:ext cx="2447925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Century Gothic"/>
                <a:cs typeface="Arial"/>
              </a:rPr>
              <a:t>~</a:t>
            </a:r>
            <a:r>
              <a:rPr lang="ru-RU" sz="1200" b="1" dirty="0">
                <a:solidFill>
                  <a:srgbClr val="000000"/>
                </a:solidFill>
                <a:latin typeface="Century Gothic"/>
                <a:cs typeface="Arial"/>
              </a:rPr>
              <a:t> в 25 раз дешевле работать </a:t>
            </a:r>
            <a:br>
              <a:rPr lang="en-US" sz="1200" b="1" dirty="0">
                <a:solidFill>
                  <a:srgbClr val="000000"/>
                </a:solidFill>
                <a:latin typeface="Century Gothic"/>
                <a:cs typeface="Arial"/>
              </a:rPr>
            </a:br>
            <a:r>
              <a:rPr lang="ru-RU" sz="1200" b="1" dirty="0">
                <a:solidFill>
                  <a:srgbClr val="000000"/>
                </a:solidFill>
                <a:latin typeface="Century Gothic"/>
                <a:cs typeface="Arial"/>
              </a:rPr>
              <a:t>с электронными документами</a:t>
            </a:r>
          </a:p>
        </p:txBody>
      </p:sp>
      <p:sp>
        <p:nvSpPr>
          <p:cNvPr id="70" name="TextBox 24"/>
          <p:cNvSpPr txBox="1">
            <a:spLocks noGrp="1" noChangeShapeType="1"/>
          </p:cNvSpPr>
          <p:nvPr/>
        </p:nvSpPr>
        <p:spPr bwMode="auto">
          <a:xfrm>
            <a:off x="8827793" y="4941757"/>
            <a:ext cx="244792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200" b="1" dirty="0">
                <a:solidFill>
                  <a:srgbClr val="000000"/>
                </a:solidFill>
                <a:latin typeface="Century Gothic"/>
                <a:cs typeface="Arial"/>
              </a:rPr>
              <a:t>Документы всегда под рукой в едином архиве</a:t>
            </a:r>
          </a:p>
        </p:txBody>
      </p:sp>
      <p:sp>
        <p:nvSpPr>
          <p:cNvPr id="71" name="TextBox 24"/>
          <p:cNvSpPr txBox="1">
            <a:spLocks noGrp="1" noChangeShapeType="1"/>
          </p:cNvSpPr>
          <p:nvPr/>
        </p:nvSpPr>
        <p:spPr bwMode="auto">
          <a:xfrm>
            <a:off x="8827794" y="3521936"/>
            <a:ext cx="234123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200" b="1" dirty="0">
                <a:solidFill>
                  <a:srgbClr val="000000"/>
                </a:solidFill>
                <a:latin typeface="Century Gothic"/>
                <a:cs typeface="Arial"/>
              </a:rPr>
              <a:t>Меньше 1 минуты на поиск документа</a:t>
            </a:r>
            <a:endParaRPr dirty="0"/>
          </a:p>
        </p:txBody>
      </p:sp>
      <p:sp>
        <p:nvSpPr>
          <p:cNvPr id="72" name="TextBox 24"/>
          <p:cNvSpPr txBox="1">
            <a:spLocks noGrp="1" noChangeShapeType="1"/>
          </p:cNvSpPr>
          <p:nvPr/>
        </p:nvSpPr>
        <p:spPr bwMode="auto">
          <a:xfrm>
            <a:off x="8827793" y="4231847"/>
            <a:ext cx="23805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1200" b="1" dirty="0">
                <a:solidFill>
                  <a:srgbClr val="000000"/>
                </a:solidFill>
                <a:latin typeface="Century Gothic"/>
                <a:cs typeface="Arial"/>
              </a:rPr>
              <a:t>Онлайн-прием на работу за пару часов</a:t>
            </a:r>
          </a:p>
        </p:txBody>
      </p:sp>
      <p:grpSp>
        <p:nvGrpSpPr>
          <p:cNvPr id="74" name="Группа 21"/>
          <p:cNvGrpSpPr/>
          <p:nvPr/>
        </p:nvGrpSpPr>
        <p:grpSpPr bwMode="auto">
          <a:xfrm>
            <a:off x="8273037" y="2722138"/>
            <a:ext cx="379412" cy="379412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75" name="Прямоугольник 74"/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76" name="Рисунок 23" descr="Флажок со сплошной заливкой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77" name="Группа 27"/>
          <p:cNvGrpSpPr/>
          <p:nvPr/>
        </p:nvGrpSpPr>
        <p:grpSpPr bwMode="auto">
          <a:xfrm>
            <a:off x="8273037" y="3550655"/>
            <a:ext cx="379412" cy="379412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78" name="Прямоугольник 77"/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79" name="Рисунок 16383" descr="Флажок со сплошной заливкой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80" name="Группа 16396"/>
          <p:cNvGrpSpPr/>
          <p:nvPr/>
        </p:nvGrpSpPr>
        <p:grpSpPr bwMode="auto">
          <a:xfrm>
            <a:off x="8273037" y="4239788"/>
            <a:ext cx="379412" cy="379412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81" name="Прямоугольник 80"/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82" name="Рисунок 16398" descr="Флажок со сплошной заливкой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83" name="Группа 16402"/>
          <p:cNvGrpSpPr/>
          <p:nvPr/>
        </p:nvGrpSpPr>
        <p:grpSpPr bwMode="auto">
          <a:xfrm>
            <a:off x="8273037" y="4993851"/>
            <a:ext cx="379412" cy="379412"/>
            <a:chOff x="1665693" y="1910788"/>
            <a:chExt cx="379073" cy="379073"/>
          </a:xfrm>
          <a:solidFill>
            <a:srgbClr val="347EFF"/>
          </a:solidFill>
        </p:grpSpPr>
        <p:sp>
          <p:nvSpPr>
            <p:cNvPr id="84" name="Прямоугольник 83"/>
            <p:cNvSpPr/>
            <p:nvPr/>
          </p:nvSpPr>
          <p:spPr bwMode="auto">
            <a:xfrm>
              <a:off x="1665693" y="1910788"/>
              <a:ext cx="379073" cy="379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  <a:latin typeface="Century Gothic"/>
              </a:endParaRPr>
            </a:p>
          </p:txBody>
        </p:sp>
        <p:pic>
          <p:nvPicPr>
            <p:cNvPr id="85" name="Рисунок 16404" descr="Флажок со сплошной заливкой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1722029" y="1967124"/>
              <a:ext cx="266400" cy="266400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92" name="Прямоугольник 91"/>
          <p:cNvSpPr/>
          <p:nvPr/>
        </p:nvSpPr>
        <p:spPr bwMode="auto">
          <a:xfrm>
            <a:off x="8263512" y="1789639"/>
            <a:ext cx="2954337" cy="622300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95" name="TextBox 24"/>
          <p:cNvSpPr txBox="1">
            <a:spLocks noGrp="1" noChangeShapeType="1"/>
          </p:cNvSpPr>
          <p:nvPr/>
        </p:nvSpPr>
        <p:spPr bwMode="auto">
          <a:xfrm>
            <a:off x="8263512" y="1908494"/>
            <a:ext cx="2944812" cy="36933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27ADE7"/>
              </a:buClr>
              <a:buSzPts val="1800"/>
              <a:buNone/>
              <a:defRPr/>
            </a:pPr>
            <a:r>
              <a:rPr lang="ru-RU" sz="1800" b="1">
                <a:solidFill>
                  <a:srgbClr val="FFFFFF"/>
                </a:solidFill>
                <a:latin typeface="Century Gothic"/>
                <a:cs typeface="Arial"/>
              </a:rPr>
              <a:t>Стало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15938" y="412750"/>
            <a:ext cx="10515600" cy="587375"/>
          </a:xfrm>
        </p:spPr>
        <p:txBody>
          <a:bodyPr/>
          <a:lstStyle/>
          <a:p>
            <a:pPr>
              <a:defRPr/>
            </a:pPr>
            <a:r>
              <a:rPr lang="ru-RU" sz="3600" b="1" dirty="0"/>
              <a:t>Преимущества</a:t>
            </a:r>
            <a:endParaRPr dirty="0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4E65769-8195-4516-82D8-DAF5CAD119A1}"/>
              </a:ext>
            </a:extLst>
          </p:cNvPr>
          <p:cNvGrpSpPr/>
          <p:nvPr/>
        </p:nvGrpSpPr>
        <p:grpSpPr>
          <a:xfrm>
            <a:off x="623886" y="1988840"/>
            <a:ext cx="11297799" cy="3079941"/>
            <a:chOff x="623886" y="1700808"/>
            <a:chExt cx="11297799" cy="3079941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BAAF485D-8B96-44BE-8A7D-FA07D3A915EE}"/>
                </a:ext>
              </a:extLst>
            </p:cNvPr>
            <p:cNvGrpSpPr/>
            <p:nvPr/>
          </p:nvGrpSpPr>
          <p:grpSpPr>
            <a:xfrm>
              <a:off x="623887" y="1700808"/>
              <a:ext cx="11088737" cy="584775"/>
              <a:chOff x="623887" y="1700808"/>
              <a:chExt cx="11088737" cy="584775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5448C395-5139-4A3C-A4FA-5B6086DB3A80}"/>
                  </a:ext>
                </a:extLst>
              </p:cNvPr>
              <p:cNvGrpSpPr/>
              <p:nvPr/>
            </p:nvGrpSpPr>
            <p:grpSpPr>
              <a:xfrm>
                <a:off x="623887" y="1700808"/>
                <a:ext cx="5495176" cy="584775"/>
                <a:chOff x="623887" y="1700808"/>
                <a:chExt cx="5495176" cy="584775"/>
              </a:xfrm>
            </p:grpSpPr>
            <p:grpSp>
              <p:nvGrpSpPr>
                <p:cNvPr id="9" name="Группа 8"/>
                <p:cNvGrpSpPr/>
                <p:nvPr/>
              </p:nvGrpSpPr>
              <p:grpSpPr bwMode="auto">
                <a:xfrm>
                  <a:off x="623887" y="1803489"/>
                  <a:ext cx="379412" cy="379412"/>
                  <a:chOff x="971704" y="1930926"/>
                  <a:chExt cx="379412" cy="379412"/>
                </a:xfrm>
                <a:solidFill>
                  <a:srgbClr val="347EFF"/>
                </a:solidFill>
              </p:grpSpPr>
              <p:sp>
                <p:nvSpPr>
                  <p:cNvPr id="10" name="Google Shape;384;p5"/>
                  <p:cNvSpPr/>
                  <p:nvPr/>
                </p:nvSpPr>
                <p:spPr bwMode="auto">
                  <a:xfrm>
                    <a:off x="971704" y="1930926"/>
                    <a:ext cx="379412" cy="3794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</a:endParaRPr>
                  </a:p>
                </p:txBody>
              </p:sp>
              <p:pic>
                <p:nvPicPr>
                  <p:cNvPr id="11" name="Google Shape;385;p5" descr="Флажок со сплошной заливкой"/>
                  <p:cNvPicPr/>
                  <p:nvPr/>
                </p:nvPicPr>
                <p:blipFill>
                  <a:blip r:embed="rId3">
                    <a:alphaModFix/>
                  </a:blip>
                  <a:stretch/>
                </p:blipFill>
                <p:spPr bwMode="auto">
                  <a:xfrm>
                    <a:off x="1028090" y="1987313"/>
                    <a:ext cx="266638" cy="26663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sp>
              <p:nvSpPr>
                <p:cNvPr id="4" name="Прямоугольник 3"/>
                <p:cNvSpPr/>
                <p:nvPr/>
              </p:nvSpPr>
              <p:spPr>
                <a:xfrm>
                  <a:off x="1233715" y="1700808"/>
                  <a:ext cx="4885348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0"/>
                    </a:spcBef>
                  </a:pPr>
                  <a:r>
                    <a:rPr lang="ru-RU" sz="1600" b="1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Наличие коробочной версии </a:t>
                  </a:r>
                  <a:br>
                    <a:rPr lang="ru-RU" sz="1600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</a:br>
                  <a:r>
                    <a:rPr lang="ru-RU" sz="1600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для быстрого внедрения</a:t>
                  </a:r>
                </a:p>
              </p:txBody>
            </p:sp>
          </p:grpSp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id="{960034C9-DDBD-4A72-9D9B-AB17BE6B3A67}"/>
                  </a:ext>
                </a:extLst>
              </p:cNvPr>
              <p:cNvGrpSpPr/>
              <p:nvPr/>
            </p:nvGrpSpPr>
            <p:grpSpPr>
              <a:xfrm>
                <a:off x="6456040" y="1736067"/>
                <a:ext cx="5256584" cy="379412"/>
                <a:chOff x="6456040" y="1736067"/>
                <a:chExt cx="5256584" cy="379412"/>
              </a:xfrm>
            </p:grpSpPr>
            <p:grpSp>
              <p:nvGrpSpPr>
                <p:cNvPr id="18" name="Группа 17"/>
                <p:cNvGrpSpPr/>
                <p:nvPr/>
              </p:nvGrpSpPr>
              <p:grpSpPr bwMode="auto">
                <a:xfrm>
                  <a:off x="6456040" y="1736067"/>
                  <a:ext cx="379412" cy="379412"/>
                  <a:chOff x="971704" y="1930926"/>
                  <a:chExt cx="379412" cy="379412"/>
                </a:xfrm>
                <a:solidFill>
                  <a:srgbClr val="347EFF"/>
                </a:solidFill>
              </p:grpSpPr>
              <p:sp>
                <p:nvSpPr>
                  <p:cNvPr id="19" name="Google Shape;384;p5"/>
                  <p:cNvSpPr/>
                  <p:nvPr/>
                </p:nvSpPr>
                <p:spPr bwMode="auto">
                  <a:xfrm>
                    <a:off x="971704" y="1930926"/>
                    <a:ext cx="379412" cy="3794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</a:endParaRPr>
                  </a:p>
                </p:txBody>
              </p:sp>
              <p:pic>
                <p:nvPicPr>
                  <p:cNvPr id="20" name="Google Shape;385;p5" descr="Флажок со сплошной заливкой"/>
                  <p:cNvPicPr/>
                  <p:nvPr/>
                </p:nvPicPr>
                <p:blipFill>
                  <a:blip r:embed="rId3">
                    <a:alphaModFix/>
                  </a:blip>
                  <a:stretch/>
                </p:blipFill>
                <p:spPr bwMode="auto">
                  <a:xfrm>
                    <a:off x="1028090" y="1987313"/>
                    <a:ext cx="266638" cy="26663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sp>
              <p:nvSpPr>
                <p:cNvPr id="26" name="Прямоугольник 25"/>
                <p:cNvSpPr/>
                <p:nvPr/>
              </p:nvSpPr>
              <p:spPr>
                <a:xfrm>
                  <a:off x="7065869" y="1756495"/>
                  <a:ext cx="4646755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0"/>
                    </a:spcBef>
                  </a:pPr>
                  <a:r>
                    <a:rPr lang="ru-RU" sz="1600" b="1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Интерактивный календарь отпусков</a:t>
                  </a:r>
                </a:p>
              </p:txBody>
            </p:sp>
          </p:grp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4E4DB828-5903-4F0F-88F1-DBA8502283FF}"/>
                </a:ext>
              </a:extLst>
            </p:cNvPr>
            <p:cNvGrpSpPr/>
            <p:nvPr/>
          </p:nvGrpSpPr>
          <p:grpSpPr>
            <a:xfrm>
              <a:off x="627855" y="2948391"/>
              <a:ext cx="11293830" cy="584775"/>
              <a:chOff x="627855" y="2421886"/>
              <a:chExt cx="11293830" cy="584775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E883DD71-E99E-4E66-B5F2-F7D54429A962}"/>
                  </a:ext>
                </a:extLst>
              </p:cNvPr>
              <p:cNvGrpSpPr/>
              <p:nvPr/>
            </p:nvGrpSpPr>
            <p:grpSpPr>
              <a:xfrm>
                <a:off x="627855" y="2421886"/>
                <a:ext cx="5547595" cy="584775"/>
                <a:chOff x="627855" y="2542725"/>
                <a:chExt cx="5547595" cy="584775"/>
              </a:xfrm>
            </p:grpSpPr>
            <p:grpSp>
              <p:nvGrpSpPr>
                <p:cNvPr id="12" name="Группа 11"/>
                <p:cNvGrpSpPr/>
                <p:nvPr/>
              </p:nvGrpSpPr>
              <p:grpSpPr bwMode="auto">
                <a:xfrm>
                  <a:off x="627855" y="2645406"/>
                  <a:ext cx="379412" cy="379412"/>
                  <a:chOff x="971704" y="1930926"/>
                  <a:chExt cx="379412" cy="379412"/>
                </a:xfrm>
                <a:solidFill>
                  <a:srgbClr val="347EFF"/>
                </a:solidFill>
              </p:grpSpPr>
              <p:sp>
                <p:nvSpPr>
                  <p:cNvPr id="13" name="Google Shape;384;p5"/>
                  <p:cNvSpPr/>
                  <p:nvPr/>
                </p:nvSpPr>
                <p:spPr bwMode="auto">
                  <a:xfrm>
                    <a:off x="971704" y="1930926"/>
                    <a:ext cx="379412" cy="3794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</a:endParaRPr>
                  </a:p>
                </p:txBody>
              </p:sp>
              <p:pic>
                <p:nvPicPr>
                  <p:cNvPr id="14" name="Google Shape;385;p5" descr="Флажок со сплошной заливкой"/>
                  <p:cNvPicPr/>
                  <p:nvPr/>
                </p:nvPicPr>
                <p:blipFill>
                  <a:blip r:embed="rId3">
                    <a:alphaModFix/>
                  </a:blip>
                  <a:stretch/>
                </p:blipFill>
                <p:spPr bwMode="auto">
                  <a:xfrm>
                    <a:off x="1028090" y="1987313"/>
                    <a:ext cx="266638" cy="26663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sp>
              <p:nvSpPr>
                <p:cNvPr id="24" name="Прямоугольник 23"/>
                <p:cNvSpPr/>
                <p:nvPr/>
              </p:nvSpPr>
              <p:spPr>
                <a:xfrm>
                  <a:off x="1233715" y="2542725"/>
                  <a:ext cx="494173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0"/>
                    </a:spcBef>
                  </a:pPr>
                  <a:r>
                    <a:rPr lang="ru-RU" sz="1600" b="1" dirty="0" err="1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Low-code</a:t>
                  </a:r>
                  <a:r>
                    <a:rPr lang="ru-RU" sz="1600" b="1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 инструменты и широкие возможности настройки </a:t>
                  </a:r>
                  <a:r>
                    <a:rPr lang="ru-RU" sz="1600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без разработки</a:t>
                  </a:r>
                </a:p>
              </p:txBody>
            </p:sp>
          </p:grpSp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CA335749-6D31-445D-9C0D-2E66AD562995}"/>
                  </a:ext>
                </a:extLst>
              </p:cNvPr>
              <p:cNvGrpSpPr/>
              <p:nvPr/>
            </p:nvGrpSpPr>
            <p:grpSpPr>
              <a:xfrm>
                <a:off x="6456040" y="2421886"/>
                <a:ext cx="5465645" cy="584775"/>
                <a:chOff x="6456040" y="2301046"/>
                <a:chExt cx="5465645" cy="584775"/>
              </a:xfrm>
            </p:grpSpPr>
            <p:grpSp>
              <p:nvGrpSpPr>
                <p:cNvPr id="21" name="Группа 20"/>
                <p:cNvGrpSpPr/>
                <p:nvPr/>
              </p:nvGrpSpPr>
              <p:grpSpPr bwMode="auto">
                <a:xfrm>
                  <a:off x="6456040" y="2382962"/>
                  <a:ext cx="379412" cy="379412"/>
                  <a:chOff x="971704" y="1930926"/>
                  <a:chExt cx="379412" cy="379412"/>
                </a:xfrm>
                <a:solidFill>
                  <a:srgbClr val="347EFF"/>
                </a:solidFill>
              </p:grpSpPr>
              <p:sp>
                <p:nvSpPr>
                  <p:cNvPr id="22" name="Google Shape;384;p5"/>
                  <p:cNvSpPr/>
                  <p:nvPr/>
                </p:nvSpPr>
                <p:spPr bwMode="auto">
                  <a:xfrm>
                    <a:off x="971704" y="1930926"/>
                    <a:ext cx="379412" cy="3794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</a:endParaRPr>
                  </a:p>
                </p:txBody>
              </p:sp>
              <p:pic>
                <p:nvPicPr>
                  <p:cNvPr id="23" name="Google Shape;385;p5" descr="Флажок со сплошной заливкой"/>
                  <p:cNvPicPr/>
                  <p:nvPr/>
                </p:nvPicPr>
                <p:blipFill>
                  <a:blip r:embed="rId3">
                    <a:alphaModFix/>
                  </a:blip>
                  <a:stretch/>
                </p:blipFill>
                <p:spPr bwMode="auto">
                  <a:xfrm>
                    <a:off x="1028090" y="1987313"/>
                    <a:ext cx="266638" cy="26663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sp>
              <p:nvSpPr>
                <p:cNvPr id="27" name="Прямоугольник 26"/>
                <p:cNvSpPr/>
                <p:nvPr/>
              </p:nvSpPr>
              <p:spPr>
                <a:xfrm>
                  <a:off x="7065869" y="2301046"/>
                  <a:ext cx="4855816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0"/>
                    </a:spcBef>
                  </a:pPr>
                  <a:r>
                    <a:rPr lang="ru-RU" sz="1600" b="1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Сервис выпуска НЭП </a:t>
                  </a:r>
                  <a:br>
                    <a:rPr lang="ru-RU" sz="1600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</a:br>
                  <a:r>
                    <a:rPr lang="ru-RU" sz="1600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уже включен в поставку</a:t>
                  </a:r>
                </a:p>
              </p:txBody>
            </p:sp>
          </p:grp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180F301A-289C-4503-936E-6B092A3879AE}"/>
                </a:ext>
              </a:extLst>
            </p:cNvPr>
            <p:cNvGrpSpPr/>
            <p:nvPr/>
          </p:nvGrpSpPr>
          <p:grpSpPr>
            <a:xfrm>
              <a:off x="623886" y="4195974"/>
              <a:ext cx="11288769" cy="584775"/>
              <a:chOff x="623886" y="3927501"/>
              <a:chExt cx="11288769" cy="584775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A52FA467-C94F-4394-BF1D-26E1D08FF2E0}"/>
                  </a:ext>
                </a:extLst>
              </p:cNvPr>
              <p:cNvGrpSpPr/>
              <p:nvPr/>
            </p:nvGrpSpPr>
            <p:grpSpPr>
              <a:xfrm>
                <a:off x="623886" y="3927501"/>
                <a:ext cx="5551564" cy="584775"/>
                <a:chOff x="623886" y="3384642"/>
                <a:chExt cx="5551564" cy="584775"/>
              </a:xfrm>
            </p:grpSpPr>
            <p:grpSp>
              <p:nvGrpSpPr>
                <p:cNvPr id="15" name="Группа 14"/>
                <p:cNvGrpSpPr/>
                <p:nvPr/>
              </p:nvGrpSpPr>
              <p:grpSpPr bwMode="auto">
                <a:xfrm>
                  <a:off x="623886" y="3485040"/>
                  <a:ext cx="379412" cy="379412"/>
                  <a:chOff x="971704" y="1930926"/>
                  <a:chExt cx="379412" cy="379412"/>
                </a:xfrm>
                <a:solidFill>
                  <a:srgbClr val="347EFF"/>
                </a:solidFill>
              </p:grpSpPr>
              <p:sp>
                <p:nvSpPr>
                  <p:cNvPr id="16" name="Google Shape;384;p5"/>
                  <p:cNvSpPr/>
                  <p:nvPr/>
                </p:nvSpPr>
                <p:spPr bwMode="auto">
                  <a:xfrm>
                    <a:off x="971704" y="1930926"/>
                    <a:ext cx="379412" cy="3794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</a:endParaRPr>
                  </a:p>
                </p:txBody>
              </p:sp>
              <p:pic>
                <p:nvPicPr>
                  <p:cNvPr id="17" name="Google Shape;385;p5" descr="Флажок со сплошной заливкой"/>
                  <p:cNvPicPr/>
                  <p:nvPr/>
                </p:nvPicPr>
                <p:blipFill>
                  <a:blip r:embed="rId3">
                    <a:alphaModFix/>
                  </a:blip>
                  <a:stretch/>
                </p:blipFill>
                <p:spPr bwMode="auto">
                  <a:xfrm>
                    <a:off x="1028090" y="1987313"/>
                    <a:ext cx="266638" cy="26663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sp>
              <p:nvSpPr>
                <p:cNvPr id="25" name="Прямоугольник 24"/>
                <p:cNvSpPr/>
                <p:nvPr/>
              </p:nvSpPr>
              <p:spPr>
                <a:xfrm>
                  <a:off x="1233715" y="3384642"/>
                  <a:ext cx="4941735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0"/>
                    </a:spcBef>
                  </a:pPr>
                  <a:r>
                    <a:rPr lang="ru-RU" sz="1600" b="1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Работа с любыми типами ЭП: </a:t>
                  </a:r>
                  <a:r>
                    <a:rPr lang="ru-RU" sz="1600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ПЭП, УНЭП, УКЭП, </a:t>
                  </a:r>
                  <a:r>
                    <a:rPr lang="ru-RU" sz="1600" dirty="0" err="1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Госключ</a:t>
                  </a:r>
                  <a:endParaRPr lang="ru-RU" sz="1600" dirty="0">
                    <a:solidFill>
                      <a:srgbClr val="000000"/>
                    </a:solidFill>
                    <a:latin typeface="Century Gothic"/>
                    <a:ea typeface="Arial"/>
                    <a:cs typeface="Arial"/>
                  </a:endParaRPr>
                </a:p>
              </p:txBody>
            </p:sp>
          </p:grpSp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B2058B3E-2A8D-4710-8654-95A4B68DBC90}"/>
                  </a:ext>
                </a:extLst>
              </p:cNvPr>
              <p:cNvGrpSpPr/>
              <p:nvPr/>
            </p:nvGrpSpPr>
            <p:grpSpPr>
              <a:xfrm>
                <a:off x="6447010" y="4030182"/>
                <a:ext cx="5465645" cy="379412"/>
                <a:chOff x="6447010" y="3003574"/>
                <a:chExt cx="5465645" cy="379412"/>
              </a:xfrm>
            </p:grpSpPr>
            <p:grpSp>
              <p:nvGrpSpPr>
                <p:cNvPr id="50" name="Группа 49"/>
                <p:cNvGrpSpPr/>
                <p:nvPr/>
              </p:nvGrpSpPr>
              <p:grpSpPr bwMode="auto">
                <a:xfrm>
                  <a:off x="6447010" y="3003574"/>
                  <a:ext cx="379412" cy="379412"/>
                  <a:chOff x="971704" y="1930926"/>
                  <a:chExt cx="379412" cy="379412"/>
                </a:xfrm>
                <a:solidFill>
                  <a:srgbClr val="347EFF"/>
                </a:solidFill>
              </p:grpSpPr>
              <p:sp>
                <p:nvSpPr>
                  <p:cNvPr id="51" name="Google Shape;384;p5"/>
                  <p:cNvSpPr/>
                  <p:nvPr/>
                </p:nvSpPr>
                <p:spPr bwMode="auto">
                  <a:xfrm>
                    <a:off x="971704" y="1930926"/>
                    <a:ext cx="379412" cy="3794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defRPr/>
                    </a:pPr>
                    <a:endParaRPr sz="1800" b="0" i="0" u="none" strike="noStrike" cap="none">
                      <a:solidFill>
                        <a:srgbClr val="FFFFFF"/>
                      </a:solidFill>
                      <a:latin typeface="Century Gothic"/>
                      <a:ea typeface="Century Gothic"/>
                      <a:cs typeface="Century Gothic"/>
                    </a:endParaRPr>
                  </a:p>
                </p:txBody>
              </p:sp>
              <p:pic>
                <p:nvPicPr>
                  <p:cNvPr id="52" name="Google Shape;385;p5" descr="Флажок со сплошной заливкой"/>
                  <p:cNvPicPr/>
                  <p:nvPr/>
                </p:nvPicPr>
                <p:blipFill>
                  <a:blip r:embed="rId3">
                    <a:alphaModFix/>
                  </a:blip>
                  <a:stretch/>
                </p:blipFill>
                <p:spPr bwMode="auto">
                  <a:xfrm>
                    <a:off x="1028090" y="1987313"/>
                    <a:ext cx="266638" cy="266639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</p:grpSp>
            <p:sp>
              <p:nvSpPr>
                <p:cNvPr id="53" name="Прямоугольник 52"/>
                <p:cNvSpPr/>
                <p:nvPr/>
              </p:nvSpPr>
              <p:spPr bwMode="auto">
                <a:xfrm>
                  <a:off x="7056839" y="3003574"/>
                  <a:ext cx="4855816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3000"/>
                    </a:spcBef>
                  </a:pPr>
                  <a:r>
                    <a:rPr lang="ru-RU" sz="1600" b="1" dirty="0">
                      <a:solidFill>
                        <a:srgbClr val="000000"/>
                      </a:solidFill>
                      <a:latin typeface="Century Gothic"/>
                      <a:ea typeface="Arial"/>
                      <a:cs typeface="Arial"/>
                    </a:rPr>
                    <a:t>Опытная команда внедрения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623888" y="642563"/>
            <a:ext cx="97854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Финтех</a:t>
            </a: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cs typeface="Arial"/>
              </a:rPr>
              <a:t>-клуб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23888" y="2903071"/>
            <a:ext cx="5807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099FF"/>
              </a:buClr>
              <a:defRPr/>
            </a:pPr>
            <a:r>
              <a:rPr lang="ru-RU" sz="2400" dirty="0">
                <a:solidFill>
                  <a:schemeClr val="bg1"/>
                </a:solidFill>
                <a:latin typeface="Century Gothic"/>
              </a:rPr>
              <a:t>Влияние законодательных инициатив и регуляторных требований </a:t>
            </a:r>
            <a:br>
              <a:rPr lang="ru-RU" sz="2400" dirty="0">
                <a:solidFill>
                  <a:schemeClr val="bg1"/>
                </a:solidFill>
                <a:latin typeface="Century Gothic"/>
              </a:rPr>
            </a:br>
            <a:r>
              <a:rPr lang="ru-RU" sz="2400" dirty="0">
                <a:solidFill>
                  <a:schemeClr val="bg1"/>
                </a:solidFill>
                <a:latin typeface="Century Gothic"/>
              </a:rPr>
              <a:t>на управление корпоративным контентом в банковском секторе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23888" y="5311016"/>
            <a:ext cx="5976168" cy="455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0099FF"/>
              </a:buClr>
              <a:defRPr/>
            </a:pPr>
            <a:r>
              <a:rPr lang="ru-RU" b="1" dirty="0">
                <a:solidFill>
                  <a:srgbClr val="1BC337"/>
                </a:solidFill>
                <a:latin typeface="Century Gothic"/>
              </a:rPr>
              <a:t>ОНЛАЙН/ОФЛАЙН МЕРОПРИЯТИЕ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2080B5E-D44E-B593-656F-95784BFE011F}"/>
              </a:ext>
            </a:extLst>
          </p:cNvPr>
          <p:cNvGrpSpPr/>
          <p:nvPr/>
        </p:nvGrpSpPr>
        <p:grpSpPr>
          <a:xfrm>
            <a:off x="623888" y="1700799"/>
            <a:ext cx="1799704" cy="745397"/>
            <a:chOff x="623888" y="1319389"/>
            <a:chExt cx="1799704" cy="745397"/>
          </a:xfrm>
        </p:grpSpPr>
        <p:sp>
          <p:nvSpPr>
            <p:cNvPr id="6" name="TextBox 5"/>
            <p:cNvSpPr txBox="1"/>
            <p:nvPr/>
          </p:nvSpPr>
          <p:spPr bwMode="auto">
            <a:xfrm>
              <a:off x="742292" y="1319389"/>
              <a:ext cx="1681300" cy="6553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99FF"/>
                </a:buClr>
                <a:buSzTx/>
                <a:tabLst/>
                <a:defRPr/>
              </a:pPr>
              <a:r>
                <a:rPr kumimoji="0" lang="ru-RU" sz="2800" u="none" strike="noStrike" kern="0" cap="none" spc="0" normalizeH="0" baseline="0" noProof="0" dirty="0">
                  <a:ln>
                    <a:noFill/>
                  </a:ln>
                  <a:solidFill>
                    <a:srgbClr val="1BC337"/>
                  </a:solidFill>
                  <a:effectLst/>
                  <a:uLnTx/>
                  <a:uFillTx/>
                  <a:latin typeface="Century Gothic"/>
                  <a:cs typeface="Arial"/>
                </a:rPr>
                <a:t>11.06.24</a:t>
              </a: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9A1F7DB7-EA80-2B7A-4781-992F4ED8E4A6}"/>
                </a:ext>
              </a:extLst>
            </p:cNvPr>
            <p:cNvSpPr/>
            <p:nvPr/>
          </p:nvSpPr>
          <p:spPr>
            <a:xfrm>
              <a:off x="623888" y="1412776"/>
              <a:ext cx="1799704" cy="652010"/>
            </a:xfrm>
            <a:prstGeom prst="roundRect">
              <a:avLst/>
            </a:prstGeom>
            <a:noFill/>
            <a:ln>
              <a:solidFill>
                <a:srgbClr val="1BC33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3967E2-11D4-9937-16C4-479AC266D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645" y="-501379"/>
            <a:ext cx="8661380" cy="8378559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 bwMode="auto">
          <a:xfrm>
            <a:off x="5106826" y="4863892"/>
            <a:ext cx="1475574" cy="1475574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>
            <a:noFill/>
          </a:ln>
          <a:effectLst>
            <a:outerShdw blurRad="5842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D45FE54-C93F-7297-00ED-B09561C55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7645" y="5001501"/>
            <a:ext cx="1213936" cy="121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6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/>
          <p:cNvSpPr/>
          <p:nvPr/>
        </p:nvSpPr>
        <p:spPr bwMode="auto">
          <a:xfrm>
            <a:off x="8112224" y="2382931"/>
            <a:ext cx="3178860" cy="2915944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>
            <a:noFill/>
          </a:ln>
          <a:effectLst>
            <a:outerShdw blurRad="5842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12225" y="1452022"/>
            <a:ext cx="3178860" cy="510552"/>
          </a:xfrm>
        </p:spPr>
        <p:txBody>
          <a:bodyPr/>
          <a:lstStyle/>
          <a:p>
            <a:pPr lvl="0" algn="ctr">
              <a:defRPr/>
            </a:pPr>
            <a:r>
              <a:rPr lang="ru-RU" b="0" dirty="0">
                <a:solidFill>
                  <a:srgbClr val="347EFF"/>
                </a:solidFill>
              </a:rPr>
              <a:t>ОПРОС</a:t>
            </a:r>
            <a:endParaRPr sz="3200" b="0" dirty="0">
              <a:solidFill>
                <a:srgbClr val="347E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42292" y="4467479"/>
            <a:ext cx="2311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Актуальные новости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23888" y="404664"/>
            <a:ext cx="978541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lnSpc>
                <a:spcPct val="90000"/>
              </a:lnSpc>
              <a:defRPr/>
            </a:pPr>
            <a:r>
              <a:rPr lang="ru-RU" sz="3600" b="1" dirty="0">
                <a:solidFill>
                  <a:srgbClr val="061A40"/>
                </a:solidFill>
                <a:latin typeface="Century Gothic"/>
                <a:cs typeface="Arial"/>
              </a:rPr>
              <a:t>Вам нужна демонстрация </a:t>
            </a:r>
            <a:br>
              <a:rPr lang="en-US" sz="3600" b="1" dirty="0">
                <a:solidFill>
                  <a:srgbClr val="061A40"/>
                </a:solidFill>
                <a:latin typeface="Century Gothic"/>
                <a:cs typeface="Arial"/>
              </a:rPr>
            </a:br>
            <a:r>
              <a:rPr lang="ru-RU" sz="3600" b="1" dirty="0">
                <a:solidFill>
                  <a:srgbClr val="061A40"/>
                </a:solidFill>
                <a:latin typeface="Century Gothic"/>
                <a:cs typeface="Arial"/>
              </a:rPr>
              <a:t>или консультация?</a:t>
            </a:r>
            <a:endParaRPr lang="ru-RU" dirty="0">
              <a:solidFill>
                <a:prstClr val="black"/>
              </a:solidFill>
              <a:latin typeface="Century Gothic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23887" y="1904370"/>
            <a:ext cx="5832153" cy="95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Clr>
                <a:srgbClr val="347EFF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Century Gothic"/>
                <a:cs typeface="Arial"/>
              </a:rPr>
              <a:t>Да, нужна</a:t>
            </a:r>
          </a:p>
          <a:p>
            <a:pPr marL="342900" lvl="0" indent="-342900">
              <a:lnSpc>
                <a:spcPct val="150000"/>
              </a:lnSpc>
              <a:buClr>
                <a:srgbClr val="347EFF"/>
              </a:buClr>
              <a:buFont typeface="Wingdings" panose="05000000000000000000" pitchFamily="2" charset="2"/>
              <a:buChar char="§"/>
              <a:defRPr/>
            </a:pPr>
            <a:r>
              <a:rPr lang="ru-RU" sz="2000" dirty="0">
                <a:solidFill>
                  <a:prstClr val="black"/>
                </a:solidFill>
                <a:latin typeface="Century Gothic"/>
                <a:cs typeface="Arial"/>
              </a:rPr>
              <a:t>Нет, ещё в поиске решение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0D7CE0-6118-4D9E-9EE5-AA776114A9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1679" y="2780928"/>
            <a:ext cx="2119951" cy="211995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271872-50CA-4757-BF48-BF1029848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648421" y="3441673"/>
            <a:ext cx="6862712" cy="34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254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TextBox 72"/>
          <p:cNvSpPr txBox="1">
            <a:spLocks noChangeArrowheads="1"/>
          </p:cNvSpPr>
          <p:nvPr/>
        </p:nvSpPr>
        <p:spPr bwMode="auto">
          <a:xfrm>
            <a:off x="1415480" y="4899077"/>
            <a:ext cx="3730625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solidFill>
                  <a:srgbClr val="FFFFFF"/>
                </a:solidFill>
                <a:latin typeface="Century Gothic"/>
              </a:rPr>
              <a:t>7 (495)</a:t>
            </a:r>
            <a:r>
              <a:rPr lang="ru-RU" sz="1600" dirty="0">
                <a:solidFill>
                  <a:srgbClr val="FFFFFF"/>
                </a:solidFill>
                <a:latin typeface="Century Gothic"/>
              </a:rPr>
              <a:t> 885-72-44</a:t>
            </a:r>
          </a:p>
        </p:txBody>
      </p:sp>
      <p:sp>
        <p:nvSpPr>
          <p:cNvPr id="14" name="TextBox 74"/>
          <p:cNvSpPr txBox="1">
            <a:spLocks noChangeArrowheads="1"/>
          </p:cNvSpPr>
          <p:nvPr/>
        </p:nvSpPr>
        <p:spPr bwMode="auto">
          <a:xfrm>
            <a:off x="1415480" y="5646789"/>
            <a:ext cx="3727451" cy="33855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600" b="0" i="0" u="sng" strike="noStrike" cap="none" spc="0" dirty="0">
                <a:ln>
                  <a:noFill/>
                </a:ln>
                <a:solidFill>
                  <a:srgbClr val="347EFF"/>
                </a:solidFill>
                <a:latin typeface="Century Gothic"/>
                <a:ea typeface="Arial"/>
                <a:cs typeface="Arial"/>
                <a:hlinkClick r:id="rId3" tooltip="mailto:Ldm-platform@lanit.r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Ldm-platform@lanit.ru</a:t>
            </a:r>
            <a:endParaRPr lang="ru-RU" sz="1600" b="0" i="0" u="none" strike="noStrike" cap="none" spc="0" dirty="0">
              <a:ln>
                <a:noFill/>
              </a:ln>
              <a:solidFill>
                <a:srgbClr val="347EFF"/>
              </a:solidFill>
              <a:latin typeface="Century Gothic"/>
              <a:ea typeface="Arial"/>
              <a:cs typeface="Arial"/>
            </a:endParaRPr>
          </a:p>
        </p:txBody>
      </p:sp>
      <p:pic>
        <p:nvPicPr>
          <p:cNvPr id="2" name="Рисунок 16" descr="Динамик телефона  со сплошной заливкой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97809" y="4775252"/>
            <a:ext cx="517525" cy="515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18" descr="Конверт со сплошной заливкой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27971" y="5613450"/>
            <a:ext cx="457200" cy="4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TextBox 72"/>
          <p:cNvSpPr txBox="1">
            <a:spLocks noChangeArrowheads="1"/>
          </p:cNvSpPr>
          <p:nvPr/>
        </p:nvSpPr>
        <p:spPr bwMode="auto">
          <a:xfrm>
            <a:off x="1415480" y="3752703"/>
            <a:ext cx="373062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Calibri"/>
                <a:cs typeface="Arial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Calibri"/>
                <a:cs typeface="Arial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Calibri"/>
                <a:cs typeface="Arial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/>
              <a:buChar char="•"/>
              <a:defRPr>
                <a:solidFill>
                  <a:schemeClr val="tx1"/>
                </a:solidFill>
                <a:latin typeface="Calibri"/>
                <a:cs typeface="Arial"/>
              </a:defRPr>
            </a:lvl9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129075 Россия</a:t>
            </a:r>
            <a:endParaRPr dirty="0"/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b="0" i="0" u="none" strike="noStrike" cap="none" spc="0" dirty="0">
                <a:ln>
                  <a:noFill/>
                </a:ln>
                <a:solidFill>
                  <a:prstClr val="white"/>
                </a:solidFill>
                <a:latin typeface="Montserrat"/>
                <a:ea typeface="Arial"/>
                <a:cs typeface="Arial"/>
              </a:rPr>
              <a:t>Москва, Мурманский проезд, дом 14, корп. 1 </a:t>
            </a:r>
            <a:endParaRPr lang="ru-RU" sz="1100" b="0" i="0" u="none" strike="noStrike" cap="none" spc="0" dirty="0">
              <a:ln>
                <a:noFill/>
              </a:ln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grpSp>
        <p:nvGrpSpPr>
          <p:cNvPr id="545" name="Группа 544"/>
          <p:cNvGrpSpPr/>
          <p:nvPr/>
        </p:nvGrpSpPr>
        <p:grpSpPr bwMode="auto">
          <a:xfrm>
            <a:off x="740279" y="3817263"/>
            <a:ext cx="232584" cy="323830"/>
            <a:chOff x="786642" y="4313277"/>
            <a:chExt cx="232584" cy="323830"/>
          </a:xfrm>
        </p:grpSpPr>
        <p:sp>
          <p:nvSpPr>
            <p:cNvPr id="546" name="Полилиния: фигура 545"/>
            <p:cNvSpPr/>
            <p:nvPr/>
          </p:nvSpPr>
          <p:spPr bwMode="auto">
            <a:xfrm>
              <a:off x="786642" y="4313277"/>
              <a:ext cx="232584" cy="323830"/>
            </a:xfrm>
            <a:custGeom>
              <a:avLst/>
              <a:gdLst>
                <a:gd name="connsiteX0" fmla="*/ 233859 w 232584"/>
                <a:gd name="connsiteY0" fmla="*/ 116119 h 323830"/>
                <a:gd name="connsiteX1" fmla="*/ 118673 w 232584"/>
                <a:gd name="connsiteY1" fmla="*/ -125 h 323830"/>
                <a:gd name="connsiteX2" fmla="*/ 1401 w 232584"/>
                <a:gd name="connsiteY2" fmla="*/ 110920 h 323830"/>
                <a:gd name="connsiteX3" fmla="*/ 26306 w 232584"/>
                <a:gd name="connsiteY3" fmla="*/ 188219 h 323830"/>
                <a:gd name="connsiteX4" fmla="*/ 104601 w 232584"/>
                <a:gd name="connsiteY4" fmla="*/ 301351 h 323830"/>
                <a:gd name="connsiteX5" fmla="*/ 117490 w 232584"/>
                <a:gd name="connsiteY5" fmla="*/ 323703 h 323830"/>
                <a:gd name="connsiteX6" fmla="*/ 130409 w 232584"/>
                <a:gd name="connsiteY6" fmla="*/ 301351 h 323830"/>
                <a:gd name="connsiteX7" fmla="*/ 208860 w 232584"/>
                <a:gd name="connsiteY7" fmla="*/ 187970 h 323830"/>
                <a:gd name="connsiteX8" fmla="*/ 233859 w 232584"/>
                <a:gd name="connsiteY8" fmla="*/ 116119 h 32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584" h="323830" extrusionOk="0">
                  <a:moveTo>
                    <a:pt x="233859" y="116119"/>
                  </a:moveTo>
                  <a:cubicBezTo>
                    <a:pt x="233859" y="52337"/>
                    <a:pt x="182461" y="472"/>
                    <a:pt x="118673" y="-125"/>
                  </a:cubicBezTo>
                  <a:cubicBezTo>
                    <a:pt x="56161" y="-483"/>
                    <a:pt x="4452" y="48474"/>
                    <a:pt x="1401" y="110920"/>
                  </a:cubicBezTo>
                  <a:cubicBezTo>
                    <a:pt x="93" y="138848"/>
                    <a:pt x="8935" y="166303"/>
                    <a:pt x="26306" y="188219"/>
                  </a:cubicBezTo>
                  <a:cubicBezTo>
                    <a:pt x="55134" y="223974"/>
                    <a:pt x="81284" y="261783"/>
                    <a:pt x="104601" y="301351"/>
                  </a:cubicBezTo>
                  <a:lnTo>
                    <a:pt x="117490" y="323703"/>
                  </a:lnTo>
                  <a:lnTo>
                    <a:pt x="130409" y="301351"/>
                  </a:lnTo>
                  <a:cubicBezTo>
                    <a:pt x="153820" y="261724"/>
                    <a:pt x="180033" y="223834"/>
                    <a:pt x="208860" y="187970"/>
                  </a:cubicBezTo>
                  <a:cubicBezTo>
                    <a:pt x="225048" y="167526"/>
                    <a:pt x="233859" y="142204"/>
                    <a:pt x="233859" y="116119"/>
                  </a:cubicBezTo>
                  <a:close/>
                </a:path>
              </a:pathLst>
            </a:custGeom>
            <a:solidFill>
              <a:srgbClr val="008FFF"/>
            </a:solidFill>
            <a:ln w="18344" cap="rnd">
              <a:noFill/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Arial"/>
                <a:cs typeface="Arial"/>
              </a:endParaRPr>
            </a:p>
          </p:txBody>
        </p:sp>
        <p:sp>
          <p:nvSpPr>
            <p:cNvPr id="547" name="Полилиния: фигура 546"/>
            <p:cNvSpPr/>
            <p:nvPr/>
          </p:nvSpPr>
          <p:spPr bwMode="auto">
            <a:xfrm>
              <a:off x="867367" y="4394220"/>
              <a:ext cx="71228" cy="71228"/>
            </a:xfrm>
            <a:custGeom>
              <a:avLst/>
              <a:gdLst>
                <a:gd name="connsiteX0" fmla="*/ 71229 w 71228"/>
                <a:gd name="connsiteY0" fmla="*/ 35614 h 71228"/>
                <a:gd name="connsiteX1" fmla="*/ 35614 w 71228"/>
                <a:gd name="connsiteY1" fmla="*/ 71229 h 71228"/>
                <a:gd name="connsiteX2" fmla="*/ 0 w 71228"/>
                <a:gd name="connsiteY2" fmla="*/ 35614 h 71228"/>
                <a:gd name="connsiteX3" fmla="*/ 35614 w 71228"/>
                <a:gd name="connsiteY3" fmla="*/ 0 h 71228"/>
                <a:gd name="connsiteX4" fmla="*/ 71229 w 71228"/>
                <a:gd name="connsiteY4" fmla="*/ 35614 h 71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28" h="71228" extrusionOk="0">
                  <a:moveTo>
                    <a:pt x="71229" y="35614"/>
                  </a:moveTo>
                  <a:cubicBezTo>
                    <a:pt x="71229" y="55284"/>
                    <a:pt x="55283" y="71229"/>
                    <a:pt x="35614" y="71229"/>
                  </a:cubicBezTo>
                  <a:cubicBezTo>
                    <a:pt x="15945" y="71229"/>
                    <a:pt x="0" y="55283"/>
                    <a:pt x="0" y="35614"/>
                  </a:cubicBezTo>
                  <a:cubicBezTo>
                    <a:pt x="0" y="15945"/>
                    <a:pt x="15945" y="0"/>
                    <a:pt x="35614" y="0"/>
                  </a:cubicBezTo>
                  <a:cubicBezTo>
                    <a:pt x="55284" y="0"/>
                    <a:pt x="71229" y="15945"/>
                    <a:pt x="71229" y="35614"/>
                  </a:cubicBezTo>
                  <a:close/>
                </a:path>
              </a:pathLst>
            </a:custGeom>
            <a:solidFill>
              <a:srgbClr val="061A40"/>
            </a:solidFill>
            <a:ln w="1834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ru-RU" sz="1800" b="0" i="0" u="none" strike="noStrike" cap="none" spc="0">
                <a:ln>
                  <a:noFill/>
                </a:ln>
                <a:solidFill>
                  <a:prstClr val="black"/>
                </a:solidFill>
                <a:latin typeface="Montserrat"/>
                <a:ea typeface="Arial"/>
                <a:cs typeface="Arial"/>
              </a:endParaRPr>
            </a:p>
          </p:txBody>
        </p:sp>
      </p:grpSp>
      <p:grpSp>
        <p:nvGrpSpPr>
          <p:cNvPr id="561" name="Группа 560"/>
          <p:cNvGrpSpPr/>
          <p:nvPr/>
        </p:nvGrpSpPr>
        <p:grpSpPr bwMode="auto">
          <a:xfrm>
            <a:off x="9604060" y="4270615"/>
            <a:ext cx="1773047" cy="1773047"/>
            <a:chOff x="9604060" y="4275076"/>
            <a:chExt cx="1773047" cy="1773047"/>
          </a:xfrm>
        </p:grpSpPr>
        <p:grpSp>
          <p:nvGrpSpPr>
            <p:cNvPr id="560" name="Группа 559"/>
            <p:cNvGrpSpPr/>
            <p:nvPr/>
          </p:nvGrpSpPr>
          <p:grpSpPr bwMode="auto">
            <a:xfrm>
              <a:off x="10338976" y="4989876"/>
              <a:ext cx="303213" cy="304799"/>
              <a:chOff x="9914040" y="1372133"/>
              <a:chExt cx="303213" cy="304799"/>
            </a:xfrm>
          </p:grpSpPr>
          <p:sp>
            <p:nvSpPr>
              <p:cNvPr id="551" name="Овал 550"/>
              <p:cNvSpPr/>
              <p:nvPr/>
            </p:nvSpPr>
            <p:spPr bwMode="auto">
              <a:xfrm>
                <a:off x="9914040" y="1372133"/>
                <a:ext cx="303213" cy="304799"/>
              </a:xfrm>
              <a:prstGeom prst="ellipse">
                <a:avLst/>
              </a:prstGeom>
              <a:solidFill>
                <a:srgbClr val="061A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ru-RU" sz="1800" b="0" i="0" u="none" strike="noStrike" cap="none" spc="0">
                  <a:ln>
                    <a:noFill/>
                  </a:ln>
                  <a:solidFill>
                    <a:prstClr val="white"/>
                  </a:solidFill>
                  <a:latin typeface="Century Gothic"/>
                  <a:ea typeface="Arial"/>
                  <a:cs typeface="Arial"/>
                </a:endParaRPr>
              </a:p>
            </p:txBody>
          </p:sp>
          <p:pic>
            <p:nvPicPr>
              <p:cNvPr id="552" name="Рисунок 3443"/>
              <p:cNvPicPr>
                <a:picLocks noChangeAspect="1"/>
              </p:cNvPicPr>
              <p:nvPr/>
            </p:nvPicPr>
            <p:blipFill>
              <a:blip r:embed="rId6"/>
              <a:stretch/>
            </p:blipFill>
            <p:spPr bwMode="auto">
              <a:xfrm>
                <a:off x="9980224" y="1471354"/>
                <a:ext cx="149375" cy="1242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59" name="Рисунок 558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9604060" y="4275076"/>
              <a:ext cx="1773047" cy="1773047"/>
            </a:xfrm>
            <a:prstGeom prst="rect">
              <a:avLst/>
            </a:prstGeom>
          </p:spPr>
        </p:pic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6152567" y="4270616"/>
            <a:ext cx="1773046" cy="1773046"/>
          </a:xfrm>
          <a:prstGeom prst="rect">
            <a:avLst/>
          </a:prstGeom>
        </p:spPr>
      </p:pic>
      <p:sp>
        <p:nvSpPr>
          <p:cNvPr id="20" name="Заголовок 14"/>
          <p:cNvSpPr>
            <a:spLocks noGrp="1"/>
          </p:cNvSpPr>
          <p:nvPr>
            <p:ph type="title"/>
          </p:nvPr>
        </p:nvSpPr>
        <p:spPr bwMode="auto">
          <a:xfrm>
            <a:off x="623888" y="1527622"/>
            <a:ext cx="7488336" cy="13174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b="1" dirty="0">
                <a:latin typeface="Century Gothic"/>
              </a:rPr>
              <a:t>Запишитесь </a:t>
            </a:r>
            <a:br>
              <a:rPr lang="en-US" b="1" dirty="0">
                <a:latin typeface="Century Gothic"/>
              </a:rPr>
            </a:br>
            <a:r>
              <a:rPr lang="ru-RU" b="1" dirty="0">
                <a:latin typeface="Century Gothic"/>
              </a:rPr>
              <a:t>на демонстрацию </a:t>
            </a:r>
            <a:r>
              <a:rPr lang="en-US" b="1" dirty="0">
                <a:solidFill>
                  <a:srgbClr val="347EFF"/>
                </a:solidFill>
                <a:latin typeface="Century Gothic"/>
              </a:rPr>
              <a:t>LDM.</a:t>
            </a:r>
            <a:r>
              <a:rPr lang="ru-RU" b="1" dirty="0">
                <a:solidFill>
                  <a:srgbClr val="347EFF"/>
                </a:solidFill>
                <a:latin typeface="Century Gothic"/>
              </a:rPr>
              <a:t>КЭДО</a:t>
            </a:r>
          </a:p>
        </p:txBody>
      </p:sp>
    </p:spTree>
    <p:extLst>
      <p:ext uri="{BB962C8B-B14F-4D97-AF65-F5344CB8AC3E}">
        <p14:creationId xmlns:p14="http://schemas.microsoft.com/office/powerpoint/2010/main" val="256072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>
            <a:spLocks noChangeAspect="1"/>
          </p:cNvSpPr>
          <p:nvPr/>
        </p:nvSpPr>
        <p:spPr>
          <a:xfrm>
            <a:off x="0" y="4625975"/>
            <a:ext cx="2232025" cy="2232025"/>
          </a:xfrm>
          <a:prstGeom prst="rect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entury Gothic" panose="020B0502020202020204" pitchFamily="34" charset="0"/>
            </a:endParaRPr>
          </a:p>
        </p:txBody>
      </p:sp>
      <p:sp>
        <p:nvSpPr>
          <p:cNvPr id="5123" name="TextBox 26"/>
          <p:cNvSpPr txBox="1">
            <a:spLocks noChangeArrowheads="1"/>
          </p:cNvSpPr>
          <p:nvPr/>
        </p:nvSpPr>
        <p:spPr bwMode="auto">
          <a:xfrm>
            <a:off x="-117475" y="5027613"/>
            <a:ext cx="25193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200+</a:t>
            </a:r>
          </a:p>
        </p:txBody>
      </p:sp>
      <p:grpSp>
        <p:nvGrpSpPr>
          <p:cNvPr id="5124" name="Группа 1"/>
          <p:cNvGrpSpPr>
            <a:grpSpLocks/>
          </p:cNvGrpSpPr>
          <p:nvPr/>
        </p:nvGrpSpPr>
        <p:grpSpPr bwMode="auto">
          <a:xfrm>
            <a:off x="0" y="2312988"/>
            <a:ext cx="2232025" cy="2232025"/>
            <a:chOff x="4696756" y="4222763"/>
            <a:chExt cx="2232025" cy="2232000"/>
          </a:xfrm>
          <a:solidFill>
            <a:srgbClr val="FF6700"/>
          </a:solidFill>
        </p:grpSpPr>
        <p:sp>
          <p:nvSpPr>
            <p:cNvPr id="18" name="Прямоугольник 17"/>
            <p:cNvSpPr>
              <a:spLocks noChangeAspect="1"/>
            </p:cNvSpPr>
            <p:nvPr/>
          </p:nvSpPr>
          <p:spPr>
            <a:xfrm>
              <a:off x="4696756" y="4222763"/>
              <a:ext cx="2232025" cy="223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5138" name="TextBox 23"/>
            <p:cNvSpPr txBox="1">
              <a:spLocks noChangeArrowheads="1"/>
            </p:cNvSpPr>
            <p:nvPr/>
          </p:nvSpPr>
          <p:spPr bwMode="auto">
            <a:xfrm>
              <a:off x="5087281" y="4645010"/>
              <a:ext cx="1447800" cy="92332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ru-RU" sz="5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r>
                <a:rPr lang="ru-RU" altLang="ru-RU" sz="5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5139" name="TextBox 36"/>
            <p:cNvSpPr txBox="1">
              <a:spLocks noChangeArrowheads="1"/>
            </p:cNvSpPr>
            <p:nvPr/>
          </p:nvSpPr>
          <p:spPr bwMode="auto">
            <a:xfrm>
              <a:off x="4836456" y="5646783"/>
              <a:ext cx="1949450" cy="2769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лет на рынке</a:t>
              </a:r>
            </a:p>
          </p:txBody>
        </p:sp>
      </p:grpSp>
      <p:sp>
        <p:nvSpPr>
          <p:cNvPr id="5125" name="TextBox 38"/>
          <p:cNvSpPr txBox="1">
            <a:spLocks noChangeArrowheads="1"/>
          </p:cNvSpPr>
          <p:nvPr/>
        </p:nvSpPr>
        <p:spPr bwMode="auto">
          <a:xfrm>
            <a:off x="166687" y="5991632"/>
            <a:ext cx="19510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крупных проектов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316163" y="4625975"/>
            <a:ext cx="2232025" cy="2232025"/>
          </a:xfrm>
          <a:prstGeom prst="rect">
            <a:avLst/>
          </a:prstGeom>
          <a:solidFill>
            <a:srgbClr val="1BC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33913" y="4625975"/>
            <a:ext cx="2232025" cy="2232025"/>
          </a:xfrm>
          <a:prstGeom prst="rect">
            <a:avLst/>
          </a:prstGeom>
          <a:solidFill>
            <a:srgbClr val="99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3498C7A-CD29-11FC-14FF-CD71C923FDDC}"/>
              </a:ext>
            </a:extLst>
          </p:cNvPr>
          <p:cNvGrpSpPr/>
          <p:nvPr/>
        </p:nvGrpSpPr>
        <p:grpSpPr>
          <a:xfrm>
            <a:off x="0" y="0"/>
            <a:ext cx="2232025" cy="2232025"/>
            <a:chOff x="0" y="0"/>
            <a:chExt cx="2232025" cy="223202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0"/>
              <a:ext cx="2232025" cy="2232025"/>
            </a:xfrm>
            <a:prstGeom prst="rect">
              <a:avLst/>
            </a:prstGeom>
            <a:solidFill>
              <a:srgbClr val="061A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>
                <a:latin typeface="Century Gothic" panose="020B0502020202020204" pitchFamily="34" charset="0"/>
              </a:endParaRPr>
            </a:p>
          </p:txBody>
        </p:sp>
        <p:pic>
          <p:nvPicPr>
            <p:cNvPr id="5129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47" t="30650" r="25726" b="31667"/>
            <a:stretch>
              <a:fillRect/>
            </a:stretch>
          </p:blipFill>
          <p:spPr bwMode="auto">
            <a:xfrm>
              <a:off x="376144" y="852268"/>
              <a:ext cx="1479736" cy="52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31" name="TextBox 20"/>
          <p:cNvSpPr txBox="1">
            <a:spLocks noChangeArrowheads="1"/>
          </p:cNvSpPr>
          <p:nvPr/>
        </p:nvSpPr>
        <p:spPr bwMode="auto">
          <a:xfrm>
            <a:off x="5172075" y="332656"/>
            <a:ext cx="4117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61A40"/>
                </a:solidFill>
                <a:latin typeface="Century Gothic" panose="020B0502020202020204" pitchFamily="34" charset="0"/>
              </a:rPr>
              <a:t>О нас</a:t>
            </a:r>
          </a:p>
        </p:txBody>
      </p:sp>
      <p:sp>
        <p:nvSpPr>
          <p:cNvPr id="5132" name="TextBox 26"/>
          <p:cNvSpPr txBox="1">
            <a:spLocks noChangeArrowheads="1"/>
          </p:cNvSpPr>
          <p:nvPr/>
        </p:nvSpPr>
        <p:spPr bwMode="auto">
          <a:xfrm>
            <a:off x="4565650" y="5022850"/>
            <a:ext cx="25193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>
                <a:solidFill>
                  <a:schemeClr val="bg1"/>
                </a:solidFill>
                <a:latin typeface="Century Gothic" panose="020B0502020202020204" pitchFamily="34" charset="0"/>
              </a:rPr>
              <a:t>500к+</a:t>
            </a:r>
          </a:p>
        </p:txBody>
      </p:sp>
      <p:sp>
        <p:nvSpPr>
          <p:cNvPr id="5133" name="TextBox 38"/>
          <p:cNvSpPr txBox="1">
            <a:spLocks noChangeArrowheads="1"/>
          </p:cNvSpPr>
          <p:nvPr/>
        </p:nvSpPr>
        <p:spPr bwMode="auto">
          <a:xfrm>
            <a:off x="4774406" y="5990044"/>
            <a:ext cx="19510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автоматизированных рабочих мест</a:t>
            </a:r>
          </a:p>
        </p:txBody>
      </p:sp>
      <p:sp>
        <p:nvSpPr>
          <p:cNvPr id="5134" name="TextBox 24"/>
          <p:cNvSpPr txBox="1">
            <a:spLocks noChangeArrowheads="1"/>
          </p:cNvSpPr>
          <p:nvPr/>
        </p:nvSpPr>
        <p:spPr bwMode="auto">
          <a:xfrm>
            <a:off x="2236788" y="5024438"/>
            <a:ext cx="25479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280+</a:t>
            </a:r>
          </a:p>
        </p:txBody>
      </p:sp>
      <p:sp>
        <p:nvSpPr>
          <p:cNvPr id="5135" name="TextBox 37"/>
          <p:cNvSpPr txBox="1">
            <a:spLocks noChangeArrowheads="1"/>
          </p:cNvSpPr>
          <p:nvPr/>
        </p:nvSpPr>
        <p:spPr bwMode="auto">
          <a:xfrm>
            <a:off x="2466975" y="5990044"/>
            <a:ext cx="1949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сотрудников</a:t>
            </a:r>
          </a:p>
        </p:txBody>
      </p:sp>
      <p:sp>
        <p:nvSpPr>
          <p:cNvPr id="23" name="TextBox 27"/>
          <p:cNvSpPr txBox="1">
            <a:spLocks noChangeArrowheads="1"/>
          </p:cNvSpPr>
          <p:nvPr/>
        </p:nvSpPr>
        <p:spPr bwMode="auto">
          <a:xfrm>
            <a:off x="5172075" y="1304079"/>
            <a:ext cx="56356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Департамент систем управления документами (ДСУД) 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создан</a:t>
            </a: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b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в ГК ЛАНИТ 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в 1998 году</a:t>
            </a: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На протяжение многих лет мы занимались разработкой собственной системы для управления документооборотом, </a:t>
            </a:r>
            <a:b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а также внедрением и поддержкой западных </a:t>
            </a:r>
            <a:r>
              <a:rPr lang="en-US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ECM</a:t>
            </a: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-платформ: </a:t>
            </a:r>
            <a:b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IBM File Net, Documentum, </a:t>
            </a:r>
            <a:r>
              <a:rPr lang="en-US" altLang="ru-RU" sz="1200" b="1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Opentext</a:t>
            </a:r>
            <a:r>
              <a:rPr lang="en-US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.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И сейчас, объединив </a:t>
            </a:r>
            <a:r>
              <a:rPr 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широкую технологическую экспертизу и лучшие практики в области СЭД/ECM/CSP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 мы развиваем </a:t>
            </a: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собственную платформу </a:t>
            </a:r>
            <a:b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для управления корпоративным контентом – </a:t>
            </a:r>
            <a:r>
              <a:rPr lang="en-US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LANIT Document Management</a:t>
            </a: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Более 280 опытных специалистов </a:t>
            </a:r>
            <a:r>
              <a:rPr lang="ru-RU" altLang="ru-RU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реализуют масштабные проекты по управлению цифровым контентом для организаций из различных отраслей экономики России и стран СНГ.</a:t>
            </a:r>
          </a:p>
        </p:txBody>
      </p:sp>
      <p:grpSp>
        <p:nvGrpSpPr>
          <p:cNvPr id="19" name="Группа 1"/>
          <p:cNvGrpSpPr>
            <a:grpSpLocks/>
          </p:cNvGrpSpPr>
          <p:nvPr/>
        </p:nvGrpSpPr>
        <p:grpSpPr bwMode="auto">
          <a:xfrm>
            <a:off x="2316162" y="2312988"/>
            <a:ext cx="2232025" cy="2232025"/>
            <a:chOff x="4696756" y="4222763"/>
            <a:chExt cx="2232025" cy="2232000"/>
          </a:xfrm>
          <a:solidFill>
            <a:srgbClr val="85AFA2"/>
          </a:solidFill>
        </p:grpSpPr>
        <p:sp>
          <p:nvSpPr>
            <p:cNvPr id="24" name="Прямоугольник 23"/>
            <p:cNvSpPr>
              <a:spLocks noChangeAspect="1"/>
            </p:cNvSpPr>
            <p:nvPr/>
          </p:nvSpPr>
          <p:spPr>
            <a:xfrm>
              <a:off x="4696756" y="4222763"/>
              <a:ext cx="2232025" cy="2232000"/>
            </a:xfrm>
            <a:prstGeom prst="rect">
              <a:avLst/>
            </a:prstGeom>
            <a:solidFill>
              <a:srgbClr val="FFC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3"/>
            <p:cNvSpPr txBox="1">
              <a:spLocks noChangeArrowheads="1"/>
            </p:cNvSpPr>
            <p:nvPr/>
          </p:nvSpPr>
          <p:spPr bwMode="auto">
            <a:xfrm>
              <a:off x="5087281" y="4645010"/>
              <a:ext cx="1447800" cy="923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5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40+</a:t>
              </a:r>
            </a:p>
          </p:txBody>
        </p:sp>
        <p:sp>
          <p:nvSpPr>
            <p:cNvPr id="26" name="TextBox 36"/>
            <p:cNvSpPr txBox="1">
              <a:spLocks noChangeArrowheads="1"/>
            </p:cNvSpPr>
            <p:nvPr/>
          </p:nvSpPr>
          <p:spPr bwMode="auto">
            <a:xfrm>
              <a:off x="4836456" y="5646783"/>
              <a:ext cx="1949450" cy="27699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ru-RU"/>
              </a:defPPr>
              <a:lvl1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 sz="1200"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alibri" panose="020F0502020204030204" pitchFamily="34" charset="0"/>
                </a:defRPr>
              </a:lvl9pPr>
            </a:lstStyle>
            <a:p>
              <a:r>
                <a:rPr lang="ru-RU" altLang="ru-RU" dirty="0"/>
                <a:t>партнеров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371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/>
          <p:cNvSpPr/>
          <p:nvPr/>
        </p:nvSpPr>
        <p:spPr bwMode="auto">
          <a:xfrm>
            <a:off x="8112224" y="2382931"/>
            <a:ext cx="3178860" cy="2915944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>
            <a:noFill/>
          </a:ln>
          <a:effectLst>
            <a:outerShdw blurRad="5842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112225" y="1452022"/>
            <a:ext cx="3178860" cy="510552"/>
          </a:xfrm>
        </p:spPr>
        <p:txBody>
          <a:bodyPr/>
          <a:lstStyle/>
          <a:p>
            <a:pPr lvl="0" algn="ctr">
              <a:defRPr/>
            </a:pPr>
            <a:r>
              <a:rPr lang="ru-RU" b="0" dirty="0">
                <a:solidFill>
                  <a:srgbClr val="347EFF"/>
                </a:solidFill>
              </a:rPr>
              <a:t>ОПРОС</a:t>
            </a:r>
            <a:endParaRPr sz="3200" b="0" dirty="0">
              <a:solidFill>
                <a:srgbClr val="347E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742292" y="4467479"/>
            <a:ext cx="23116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Arial"/>
                <a:cs typeface="Arial"/>
              </a:rPr>
              <a:t>Актуальные новости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23888" y="404664"/>
            <a:ext cx="978541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61A40"/>
                </a:solidFill>
                <a:effectLst/>
                <a:uLnTx/>
                <a:uFillTx/>
                <a:latin typeface="Century Gothic"/>
                <a:cs typeface="Arial"/>
              </a:rPr>
              <a:t>Перешли ли вы на КЭДО?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623887" y="1268760"/>
            <a:ext cx="5832153" cy="1880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7E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Да, у</a:t>
            </a:r>
            <a:r>
              <a:rPr kumimoji="0" lang="ru-RU" sz="20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 нас есть КЭДО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Arial"/>
            </a:endParaRP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7E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Нет, ещё в поиске решение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7E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Нет, ещё думаем</a:t>
            </a:r>
          </a:p>
          <a:p>
            <a:pPr marL="342900" marR="0" lvl="0" indent="-34290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47E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cs typeface="Arial"/>
              </a:rPr>
              <a:t>Останемся на бумаге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AE1DE5-65D6-4082-A992-C89E40AC8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1679" y="2780928"/>
            <a:ext cx="2119951" cy="21199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2119A1-9688-4FB4-ADA9-06CFB1929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8421" y="3441673"/>
            <a:ext cx="6862712" cy="34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60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23392" y="347714"/>
            <a:ext cx="5472112" cy="1077217"/>
          </a:xfrm>
        </p:spPr>
        <p:txBody>
          <a:bodyPr/>
          <a:lstStyle/>
          <a:p>
            <a:pPr defTabSz="914400">
              <a:lnSpc>
                <a:spcPct val="100000"/>
              </a:lnSpc>
              <a:defRPr/>
            </a:pPr>
            <a:r>
              <a:rPr lang="ru-RU" sz="3600" b="1" dirty="0"/>
              <a:t>Как понять, что пора переходить на КЭДО?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623888" y="1648519"/>
            <a:ext cx="5472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>
                <a:latin typeface="Century Gothic"/>
                <a:cs typeface="Arial"/>
              </a:rPr>
              <a:t>В вашей компании накопились </a:t>
            </a:r>
            <a:r>
              <a:rPr lang="ru-RU" sz="1400" b="1" dirty="0">
                <a:solidFill>
                  <a:srgbClr val="347EFF"/>
                </a:solidFill>
                <a:latin typeface="Century Gothic"/>
                <a:cs typeface="Arial"/>
              </a:rPr>
              <a:t>проблемы</a:t>
            </a:r>
            <a:r>
              <a:rPr lang="ru-RU" sz="1400" b="1" dirty="0">
                <a:solidFill>
                  <a:srgbClr val="FF6701"/>
                </a:solidFill>
                <a:latin typeface="Century Gothic"/>
                <a:cs typeface="Arial"/>
              </a:rPr>
              <a:t> </a:t>
            </a:r>
            <a:r>
              <a:rPr lang="ru-RU" sz="1400" b="1" dirty="0">
                <a:latin typeface="Century Gothic"/>
                <a:cs typeface="Arial"/>
              </a:rPr>
              <a:t>при работе </a:t>
            </a:r>
            <a:br>
              <a:rPr lang="ru-RU" sz="1400" b="1" dirty="0">
                <a:latin typeface="Century Gothic"/>
                <a:cs typeface="Arial"/>
              </a:rPr>
            </a:br>
            <a:r>
              <a:rPr lang="ru-RU" sz="1400" b="1" dirty="0">
                <a:latin typeface="Century Gothic"/>
                <a:cs typeface="Arial"/>
              </a:rPr>
              <a:t>с кадровыми документами: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EAF59C6C-ADD2-6FB3-A763-3DACFBE338E6}"/>
              </a:ext>
            </a:extLst>
          </p:cNvPr>
          <p:cNvGrpSpPr/>
          <p:nvPr/>
        </p:nvGrpSpPr>
        <p:grpSpPr>
          <a:xfrm>
            <a:off x="623392" y="2485203"/>
            <a:ext cx="5472601" cy="523220"/>
            <a:chOff x="621850" y="2652287"/>
            <a:chExt cx="5472601" cy="52322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256070" y="2652287"/>
              <a:ext cx="4838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l" defTabSz="914400"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rgbClr val="0099FF"/>
                </a:buClr>
                <a:buSzTx/>
                <a:defRPr/>
              </a:pPr>
              <a:r>
                <a:rPr lang="ru-RU" sz="1400" dirty="0">
                  <a:latin typeface="Century Gothic"/>
                  <a:cs typeface="Arial"/>
                </a:rPr>
                <a:t>Очереди в отделе кадров стали нормой </a:t>
              </a:r>
              <a:br>
                <a:rPr lang="en-US" sz="1400" dirty="0">
                  <a:latin typeface="Century Gothic"/>
                  <a:cs typeface="Arial"/>
                </a:rPr>
              </a:br>
              <a:r>
                <a:rPr lang="ru-RU" sz="1400" dirty="0">
                  <a:latin typeface="Century Gothic"/>
                  <a:cs typeface="Arial"/>
                </a:rPr>
                <a:t>для новых и текущих сотрудников</a:t>
              </a:r>
              <a:endParaRPr lang="ru-RU" sz="1400" b="1" dirty="0">
                <a:latin typeface="Century Gothic"/>
              </a:endParaRP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2256E3F5-F9AF-4B6C-942E-4A6050F35B44}"/>
                </a:ext>
              </a:extLst>
            </p:cNvPr>
            <p:cNvGrpSpPr/>
            <p:nvPr/>
          </p:nvGrpSpPr>
          <p:grpSpPr>
            <a:xfrm>
              <a:off x="621850" y="2730925"/>
              <a:ext cx="379412" cy="379412"/>
              <a:chOff x="553131" y="2730925"/>
              <a:chExt cx="379412" cy="379412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B34C72B3-451B-49F4-B02B-B4E9EDC8EB39}"/>
                  </a:ext>
                </a:extLst>
              </p:cNvPr>
              <p:cNvSpPr/>
              <p:nvPr/>
            </p:nvSpPr>
            <p:spPr bwMode="auto">
              <a:xfrm>
                <a:off x="553131" y="2730925"/>
                <a:ext cx="379412" cy="379412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" name="Знак умножения 3">
                <a:extLst>
                  <a:ext uri="{FF2B5EF4-FFF2-40B4-BE49-F238E27FC236}">
                    <a16:creationId xmlns:a16="http://schemas.microsoft.com/office/drawing/2014/main" id="{0E0C8B3C-33A8-40D1-9724-0DC39893FAC9}"/>
                  </a:ext>
                </a:extLst>
              </p:cNvPr>
              <p:cNvSpPr/>
              <p:nvPr/>
            </p:nvSpPr>
            <p:spPr>
              <a:xfrm>
                <a:off x="585561" y="2763355"/>
                <a:ext cx="314552" cy="314552"/>
              </a:xfrm>
              <a:prstGeom prst="mathMultiply">
                <a:avLst>
                  <a:gd name="adj1" fmla="val 56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1A35CEAB-6782-42F8-B9D5-78A69DBBA683}"/>
              </a:ext>
            </a:extLst>
          </p:cNvPr>
          <p:cNvSpPr/>
          <p:nvPr/>
        </p:nvSpPr>
        <p:spPr bwMode="auto">
          <a:xfrm>
            <a:off x="6599315" y="1456773"/>
            <a:ext cx="4881186" cy="4875911"/>
          </a:xfrm>
          <a:prstGeom prst="roundRect">
            <a:avLst>
              <a:gd name="adj" fmla="val 364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599316" y="1730552"/>
            <a:ext cx="488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>
                <a:latin typeface="Century Gothic"/>
                <a:cs typeface="Arial"/>
              </a:rPr>
              <a:t>Из историй наших клиентов: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874CBB5-680F-4688-946E-C12846771A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659505" y="3573016"/>
            <a:ext cx="3471623" cy="1586591"/>
          </a:xfrm>
          <a:prstGeom prst="rect">
            <a:avLst/>
          </a:prstGeom>
          <a:effectLst>
            <a:outerShdw blurRad="444500" algn="ctr" rotWithShape="0">
              <a:prstClr val="black">
                <a:alpha val="2000"/>
              </a:prstClr>
            </a:outerShdw>
          </a:effectLst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2BBE1A44-EC30-4159-8295-F1AECF4BC18A}"/>
              </a:ext>
            </a:extLst>
          </p:cNvPr>
          <p:cNvSpPr/>
          <p:nvPr/>
        </p:nvSpPr>
        <p:spPr>
          <a:xfrm>
            <a:off x="6986763" y="4645530"/>
            <a:ext cx="531853" cy="531853"/>
          </a:xfrm>
          <a:prstGeom prst="ellipse">
            <a:avLst/>
          </a:prstGeom>
          <a:solidFill>
            <a:srgbClr val="347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110250-0933-4CF3-B839-D5C0F06E67AB}"/>
              </a:ext>
            </a:extLst>
          </p:cNvPr>
          <p:cNvSpPr txBox="1"/>
          <p:nvPr/>
        </p:nvSpPr>
        <p:spPr bwMode="auto">
          <a:xfrm>
            <a:off x="8019833" y="3671836"/>
            <a:ext cx="2895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400" i="1" dirty="0">
                <a:latin typeface="Century Gothic"/>
                <a:cs typeface="Arial"/>
              </a:rPr>
              <a:t>«Кандидат выбрал другую компанию, пока ему почтой шел трудовой договор, </a:t>
            </a:r>
            <a:br>
              <a:rPr lang="ru-RU" sz="1400" i="1" dirty="0">
                <a:latin typeface="Century Gothic"/>
                <a:cs typeface="Arial"/>
              </a:rPr>
            </a:br>
            <a:r>
              <a:rPr lang="ru-RU" sz="1400" i="1" dirty="0">
                <a:latin typeface="Century Gothic"/>
                <a:cs typeface="Arial"/>
              </a:rPr>
              <a:t>и устроился в ту компанию, где реализован онлайн прием»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D51C7EE-723B-487F-8900-352DAD9C360E}"/>
              </a:ext>
            </a:extLst>
          </p:cNvPr>
          <p:cNvGrpSpPr/>
          <p:nvPr/>
        </p:nvGrpSpPr>
        <p:grpSpPr>
          <a:xfrm>
            <a:off x="6986763" y="2330519"/>
            <a:ext cx="4162458" cy="1034832"/>
            <a:chOff x="6986763" y="2435080"/>
            <a:chExt cx="4162458" cy="1034832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C38196C-B09D-4A2B-94B5-08F2B6749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86763" y="2435080"/>
              <a:ext cx="3471623" cy="1024749"/>
            </a:xfrm>
            <a:prstGeom prst="rect">
              <a:avLst/>
            </a:prstGeom>
            <a:effectLst>
              <a:outerShdw blurRad="444500" algn="ctr" rotWithShape="0">
                <a:prstClr val="black">
                  <a:alpha val="2000"/>
                </a:prstClr>
              </a:outerShdw>
            </a:effec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A10E0FD9-83EA-4FB5-96E3-F03CDF0F201A}"/>
                </a:ext>
              </a:extLst>
            </p:cNvPr>
            <p:cNvSpPr/>
            <p:nvPr/>
          </p:nvSpPr>
          <p:spPr>
            <a:xfrm>
              <a:off x="10617368" y="2938059"/>
              <a:ext cx="531853" cy="531853"/>
            </a:xfrm>
            <a:prstGeom prst="ellipse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 bwMode="auto">
            <a:xfrm>
              <a:off x="7116654" y="2578122"/>
              <a:ext cx="321184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ru-RU" sz="1400" i="1" dirty="0">
                  <a:latin typeface="Century Gothic"/>
                  <a:cs typeface="Arial"/>
                </a:rPr>
                <a:t>«Сотрудник уволился, </a:t>
              </a:r>
              <a:br>
                <a:rPr lang="ru-RU" sz="1400" i="1" dirty="0">
                  <a:latin typeface="Century Gothic"/>
                  <a:cs typeface="Arial"/>
                </a:rPr>
              </a:br>
              <a:r>
                <a:rPr lang="ru-RU" sz="1400" i="1" dirty="0">
                  <a:latin typeface="Century Gothic"/>
                  <a:cs typeface="Arial"/>
                </a:rPr>
                <a:t>а в отделе кадров отсутствуют подписанные документы»</a:t>
              </a: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DE984ABC-10BF-4CD2-9E95-1E141D5F3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21166" y="3041857"/>
              <a:ext cx="324256" cy="324256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8EE3AF8-CD1D-46F8-B5DA-2DAC5E2318E1}"/>
              </a:ext>
            </a:extLst>
          </p:cNvPr>
          <p:cNvGrpSpPr/>
          <p:nvPr/>
        </p:nvGrpSpPr>
        <p:grpSpPr>
          <a:xfrm>
            <a:off x="6986763" y="5420867"/>
            <a:ext cx="4162458" cy="531853"/>
            <a:chOff x="6986763" y="5374865"/>
            <a:chExt cx="4162458" cy="53185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137D7F4-F7CA-4207-BD6B-23CB2F707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986763" y="5379908"/>
              <a:ext cx="3490971" cy="521769"/>
            </a:xfrm>
            <a:prstGeom prst="rect">
              <a:avLst/>
            </a:prstGeom>
          </p:spPr>
        </p:pic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4C7C9E40-2108-4EFA-887D-4E1679990F39}"/>
                </a:ext>
              </a:extLst>
            </p:cNvPr>
            <p:cNvSpPr/>
            <p:nvPr/>
          </p:nvSpPr>
          <p:spPr>
            <a:xfrm>
              <a:off x="10617368" y="5374865"/>
              <a:ext cx="531853" cy="5318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7218853" y="5456125"/>
              <a:ext cx="2510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600" i="1" dirty="0">
                  <a:solidFill>
                    <a:schemeClr val="bg1">
                      <a:lumMod val="75000"/>
                    </a:schemeClr>
                  </a:solidFill>
                  <a:latin typeface="Century Gothic"/>
                  <a:cs typeface="Arial"/>
                </a:rPr>
                <a:t>«Ваша история»</a:t>
              </a: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B5D77BC2-A5B4-4A0B-8500-5D109337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721166" y="5478663"/>
              <a:ext cx="324256" cy="324256"/>
            </a:xfrm>
            <a:prstGeom prst="rect">
              <a:avLst/>
            </a:prstGeom>
          </p:spPr>
        </p:pic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A3F49CE-766D-4DE9-A64F-312D87E8D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90561" y="4753191"/>
            <a:ext cx="324256" cy="32425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18E9A3C-A7F4-141E-F3BF-4DA8C752E578}"/>
              </a:ext>
            </a:extLst>
          </p:cNvPr>
          <p:cNvGrpSpPr/>
          <p:nvPr/>
        </p:nvGrpSpPr>
        <p:grpSpPr>
          <a:xfrm>
            <a:off x="623392" y="3208546"/>
            <a:ext cx="5472603" cy="523220"/>
            <a:chOff x="621850" y="3311601"/>
            <a:chExt cx="5472603" cy="523220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21E51D8D-F2EC-4C56-89EB-CFB8328BF9C1}"/>
                </a:ext>
              </a:extLst>
            </p:cNvPr>
            <p:cNvGrpSpPr/>
            <p:nvPr/>
          </p:nvGrpSpPr>
          <p:grpSpPr>
            <a:xfrm>
              <a:off x="621850" y="3401021"/>
              <a:ext cx="379412" cy="379412"/>
              <a:chOff x="553131" y="2730925"/>
              <a:chExt cx="379412" cy="379412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FFEBF42A-AFF3-4557-92D2-737BD2E4DA7C}"/>
                  </a:ext>
                </a:extLst>
              </p:cNvPr>
              <p:cNvSpPr/>
              <p:nvPr/>
            </p:nvSpPr>
            <p:spPr bwMode="auto">
              <a:xfrm>
                <a:off x="553131" y="2730925"/>
                <a:ext cx="379412" cy="379412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Знак умножения 24">
                <a:extLst>
                  <a:ext uri="{FF2B5EF4-FFF2-40B4-BE49-F238E27FC236}">
                    <a16:creationId xmlns:a16="http://schemas.microsoft.com/office/drawing/2014/main" id="{944D44CB-4C70-49DE-AE36-8DDC0C3DFACA}"/>
                  </a:ext>
                </a:extLst>
              </p:cNvPr>
              <p:cNvSpPr/>
              <p:nvPr/>
            </p:nvSpPr>
            <p:spPr>
              <a:xfrm>
                <a:off x="585561" y="2763355"/>
                <a:ext cx="314552" cy="314552"/>
              </a:xfrm>
              <a:prstGeom prst="mathMultiply">
                <a:avLst>
                  <a:gd name="adj1" fmla="val 56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1256071" y="3311601"/>
              <a:ext cx="48383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  <a:buClr>
                  <a:srgbClr val="0099FF"/>
                </a:buClr>
              </a:pPr>
              <a:r>
                <a:rPr lang="ru-RU" sz="1400" dirty="0">
                  <a:latin typeface="Century Gothic"/>
                  <a:cs typeface="Arial"/>
                </a:rPr>
                <a:t>Затраты на бумагу и логистику документов стали волновать директора по персоналу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F69BA30-BB4A-4DF6-49E4-FF9D509B9D24}"/>
              </a:ext>
            </a:extLst>
          </p:cNvPr>
          <p:cNvGrpSpPr/>
          <p:nvPr/>
        </p:nvGrpSpPr>
        <p:grpSpPr>
          <a:xfrm>
            <a:off x="623392" y="3931889"/>
            <a:ext cx="5474150" cy="738664"/>
            <a:chOff x="621850" y="4016670"/>
            <a:chExt cx="5474150" cy="738664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C7DDA4BE-6D80-470D-A032-BF40AB7E984E}"/>
                </a:ext>
              </a:extLst>
            </p:cNvPr>
            <p:cNvGrpSpPr/>
            <p:nvPr/>
          </p:nvGrpSpPr>
          <p:grpSpPr>
            <a:xfrm>
              <a:off x="621850" y="4066286"/>
              <a:ext cx="379412" cy="379412"/>
              <a:chOff x="553131" y="2730925"/>
              <a:chExt cx="379412" cy="379412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D7F17109-D304-4F2C-B03E-2FB863D71938}"/>
                  </a:ext>
                </a:extLst>
              </p:cNvPr>
              <p:cNvSpPr/>
              <p:nvPr/>
            </p:nvSpPr>
            <p:spPr bwMode="auto">
              <a:xfrm>
                <a:off x="553131" y="2730925"/>
                <a:ext cx="379412" cy="379412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Знак умножения 27">
                <a:extLst>
                  <a:ext uri="{FF2B5EF4-FFF2-40B4-BE49-F238E27FC236}">
                    <a16:creationId xmlns:a16="http://schemas.microsoft.com/office/drawing/2014/main" id="{27C4CE6A-79EF-4905-936D-C1684D37A2AE}"/>
                  </a:ext>
                </a:extLst>
              </p:cNvPr>
              <p:cNvSpPr/>
              <p:nvPr/>
            </p:nvSpPr>
            <p:spPr>
              <a:xfrm>
                <a:off x="585561" y="2763355"/>
                <a:ext cx="314552" cy="314552"/>
              </a:xfrm>
              <a:prstGeom prst="mathMultiply">
                <a:avLst>
                  <a:gd name="adj1" fmla="val 56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257619" y="4016670"/>
              <a:ext cx="483838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  <a:buClr>
                  <a:srgbClr val="0099FF"/>
                </a:buClr>
              </a:pPr>
              <a:r>
                <a:rPr lang="ru-RU" sz="1400" dirty="0">
                  <a:latin typeface="Century Gothic"/>
                  <a:cs typeface="Arial"/>
                </a:rPr>
                <a:t>Из-за отсутствия неподписанных документов </a:t>
              </a:r>
              <a:br>
                <a:rPr lang="en-US" sz="1400" dirty="0">
                  <a:latin typeface="Century Gothic"/>
                  <a:cs typeface="Arial"/>
                </a:rPr>
              </a:br>
              <a:r>
                <a:rPr lang="ru-RU" sz="1400" dirty="0">
                  <a:latin typeface="Century Gothic"/>
                  <a:cs typeface="Arial"/>
                </a:rPr>
                <a:t>в отделе кадров компания рискует получить штрафы 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EC949DB-A1E5-263D-8078-60982394CFE1}"/>
              </a:ext>
            </a:extLst>
          </p:cNvPr>
          <p:cNvGrpSpPr/>
          <p:nvPr/>
        </p:nvGrpSpPr>
        <p:grpSpPr>
          <a:xfrm>
            <a:off x="623392" y="4870676"/>
            <a:ext cx="5474150" cy="523220"/>
            <a:chOff x="621850" y="4635739"/>
            <a:chExt cx="5474150" cy="523220"/>
          </a:xfrm>
        </p:grpSpPr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9BB60E4-8CC7-4E9B-AD6E-AE0358EEB366}"/>
                </a:ext>
              </a:extLst>
            </p:cNvPr>
            <p:cNvGrpSpPr/>
            <p:nvPr/>
          </p:nvGrpSpPr>
          <p:grpSpPr>
            <a:xfrm>
              <a:off x="621850" y="4730921"/>
              <a:ext cx="379412" cy="379412"/>
              <a:chOff x="553131" y="2730925"/>
              <a:chExt cx="379412" cy="379412"/>
            </a:xfrm>
          </p:grpSpPr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E4CAA78D-0C34-42F8-9755-458B31603A02}"/>
                  </a:ext>
                </a:extLst>
              </p:cNvPr>
              <p:cNvSpPr/>
              <p:nvPr/>
            </p:nvSpPr>
            <p:spPr bwMode="auto">
              <a:xfrm>
                <a:off x="553131" y="2730925"/>
                <a:ext cx="379412" cy="379412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Знак умножения 30">
                <a:extLst>
                  <a:ext uri="{FF2B5EF4-FFF2-40B4-BE49-F238E27FC236}">
                    <a16:creationId xmlns:a16="http://schemas.microsoft.com/office/drawing/2014/main" id="{AB8A3DCA-D9A6-42F1-B6A9-C8143FFB5C5D}"/>
                  </a:ext>
                </a:extLst>
              </p:cNvPr>
              <p:cNvSpPr/>
              <p:nvPr/>
            </p:nvSpPr>
            <p:spPr>
              <a:xfrm>
                <a:off x="585561" y="2763355"/>
                <a:ext cx="314552" cy="314552"/>
              </a:xfrm>
              <a:prstGeom prst="mathMultiply">
                <a:avLst>
                  <a:gd name="adj1" fmla="val 56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1257619" y="4635739"/>
              <a:ext cx="48383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  <a:buClr>
                  <a:srgbClr val="0099FF"/>
                </a:buClr>
              </a:pPr>
              <a:r>
                <a:rPr lang="ru-RU" sz="1400" dirty="0">
                  <a:latin typeface="Century Gothic"/>
                  <a:cs typeface="Arial"/>
                </a:rPr>
                <a:t>Долгое подписание кадровых документов </a:t>
              </a:r>
              <a:br>
                <a:rPr lang="ru-RU" sz="1400" dirty="0">
                  <a:latin typeface="Century Gothic"/>
                  <a:cs typeface="Arial"/>
                </a:rPr>
              </a:br>
              <a:r>
                <a:rPr lang="ru-RU" sz="1400" dirty="0">
                  <a:latin typeface="Century Gothic"/>
                  <a:cs typeface="Arial"/>
                </a:rPr>
                <a:t>при приеме на работу отпугивает </a:t>
              </a:r>
              <a:r>
                <a:rPr lang="ru-RU" sz="1400" dirty="0" err="1">
                  <a:latin typeface="Century Gothic"/>
                  <a:cs typeface="Arial"/>
                </a:rPr>
                <a:t>зумеров</a:t>
              </a:r>
              <a:r>
                <a:rPr lang="ru-RU" sz="1400" dirty="0">
                  <a:latin typeface="Century Gothic"/>
                  <a:cs typeface="Arial"/>
                </a:rPr>
                <a:t>  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DF4B7C6-FA76-0FBD-356A-C85B7DE6C4E4}"/>
              </a:ext>
            </a:extLst>
          </p:cNvPr>
          <p:cNvGrpSpPr/>
          <p:nvPr/>
        </p:nvGrpSpPr>
        <p:grpSpPr>
          <a:xfrm>
            <a:off x="623392" y="5594020"/>
            <a:ext cx="5472601" cy="738664"/>
            <a:chOff x="621850" y="5336897"/>
            <a:chExt cx="5472601" cy="738664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0329F1B6-C657-44C3-841D-51D3DEB3D346}"/>
                </a:ext>
              </a:extLst>
            </p:cNvPr>
            <p:cNvGrpSpPr/>
            <p:nvPr/>
          </p:nvGrpSpPr>
          <p:grpSpPr>
            <a:xfrm>
              <a:off x="621850" y="5397241"/>
              <a:ext cx="379412" cy="379412"/>
              <a:chOff x="553131" y="2730925"/>
              <a:chExt cx="379412" cy="379412"/>
            </a:xfrm>
          </p:grpSpPr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FCEE4061-D1E8-42B0-BF88-9B4896F7C92E}"/>
                  </a:ext>
                </a:extLst>
              </p:cNvPr>
              <p:cNvSpPr/>
              <p:nvPr/>
            </p:nvSpPr>
            <p:spPr bwMode="auto">
              <a:xfrm>
                <a:off x="553131" y="2730925"/>
                <a:ext cx="379412" cy="379412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Знак умножения 33">
                <a:extLst>
                  <a:ext uri="{FF2B5EF4-FFF2-40B4-BE49-F238E27FC236}">
                    <a16:creationId xmlns:a16="http://schemas.microsoft.com/office/drawing/2014/main" id="{BE918283-55E9-4913-82E6-B7D71E335C89}"/>
                  </a:ext>
                </a:extLst>
              </p:cNvPr>
              <p:cNvSpPr/>
              <p:nvPr/>
            </p:nvSpPr>
            <p:spPr>
              <a:xfrm>
                <a:off x="585561" y="2763355"/>
                <a:ext cx="314552" cy="314552"/>
              </a:xfrm>
              <a:prstGeom prst="mathMultiply">
                <a:avLst>
                  <a:gd name="adj1" fmla="val 563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1257619" y="5336897"/>
              <a:ext cx="48368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  <a:buClr>
                  <a:srgbClr val="0099FF"/>
                </a:buClr>
              </a:pPr>
              <a:r>
                <a:rPr lang="ru-RU" sz="1400" dirty="0">
                  <a:latin typeface="Century Gothic"/>
                  <a:cs typeface="Arial"/>
                </a:rPr>
                <a:t>Чтобы обработать поток запросов от сотрудников по справкам, дням отпуска и расчетным листкам, уже нужен отдельный сотрудник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3888" y="332657"/>
            <a:ext cx="8196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61A40"/>
                </a:solidFill>
                <a:latin typeface="Century Gothic"/>
              </a:rPr>
              <a:t>Судебная практика по КЭДО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FC49B3-D15D-4EC8-9E91-C6ECDA9B94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b="36377"/>
          <a:stretch/>
        </p:blipFill>
        <p:spPr>
          <a:xfrm>
            <a:off x="6508519" y="1268760"/>
            <a:ext cx="4887527" cy="558924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12586A7-A95E-4E66-BBFD-02D2593C647C}"/>
              </a:ext>
            </a:extLst>
          </p:cNvPr>
          <p:cNvGrpSpPr/>
          <p:nvPr/>
        </p:nvGrpSpPr>
        <p:grpSpPr>
          <a:xfrm>
            <a:off x="623888" y="1556792"/>
            <a:ext cx="5472112" cy="864096"/>
            <a:chOff x="623888" y="1556792"/>
            <a:chExt cx="5472112" cy="864096"/>
          </a:xfrm>
        </p:grpSpPr>
        <p:sp>
          <p:nvSpPr>
            <p:cNvPr id="3" name="Заголовок 1"/>
            <p:cNvSpPr txBox="1">
              <a:spLocks/>
            </p:cNvSpPr>
            <p:nvPr/>
          </p:nvSpPr>
          <p:spPr bwMode="auto">
            <a:xfrm>
              <a:off x="1415480" y="1556792"/>
              <a:ext cx="4680520" cy="86409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377">
                <a:lnSpc>
                  <a:spcPct val="90000"/>
                </a:lnSpc>
                <a:spcBef>
                  <a:spcPts val="0"/>
                </a:spcBef>
                <a:buNone/>
                <a:defRPr sz="3200">
                  <a:solidFill>
                    <a:srgbClr val="061A40"/>
                  </a:solidFill>
                  <a:latin typeface="Century Gothic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СМС-переписка признавалась судами </a:t>
              </a:r>
              <a:br>
                <a:rPr lang="en-US" sz="1600" dirty="0">
                  <a:solidFill>
                    <a:schemeClr val="tx1"/>
                  </a:solidFill>
                  <a:latin typeface="+mj-lt"/>
                </a:rPr>
              </a:b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в качестве обмена сообщениями между Работником и Работодателем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5DAAB036-BC2C-4BD6-A94A-BF8B4FA893E2}"/>
                </a:ext>
              </a:extLst>
            </p:cNvPr>
            <p:cNvGrpSpPr/>
            <p:nvPr/>
          </p:nvGrpSpPr>
          <p:grpSpPr>
            <a:xfrm>
              <a:off x="623888" y="1628800"/>
              <a:ext cx="379073" cy="379073"/>
              <a:chOff x="623888" y="2490158"/>
              <a:chExt cx="379073" cy="379073"/>
            </a:xfrm>
          </p:grpSpPr>
          <p:sp>
            <p:nvSpPr>
              <p:cNvPr id="18" name="Прямоугольник 17">
                <a:extLst>
                  <a:ext uri="{FF2B5EF4-FFF2-40B4-BE49-F238E27FC236}">
                    <a16:creationId xmlns:a16="http://schemas.microsoft.com/office/drawing/2014/main" id="{6555B6B6-8836-4DEB-8A04-D71E9832D23E}"/>
                  </a:ext>
                </a:extLst>
              </p:cNvPr>
              <p:cNvSpPr/>
              <p:nvPr/>
            </p:nvSpPr>
            <p:spPr>
              <a:xfrm>
                <a:off x="623888" y="249015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9" name="Рисунок 18" descr="Флажок со сплошной заливкой">
                <a:extLst>
                  <a:ext uri="{FF2B5EF4-FFF2-40B4-BE49-F238E27FC236}">
                    <a16:creationId xmlns:a16="http://schemas.microsoft.com/office/drawing/2014/main" id="{D628CB9F-8F7B-46B4-9C36-A810423C72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224" y="254649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806AEF-1879-4863-BAB8-1E345497ECDD}"/>
              </a:ext>
            </a:extLst>
          </p:cNvPr>
          <p:cNvGrpSpPr/>
          <p:nvPr/>
        </p:nvGrpSpPr>
        <p:grpSpPr>
          <a:xfrm>
            <a:off x="623888" y="3028776"/>
            <a:ext cx="5468922" cy="864097"/>
            <a:chOff x="623888" y="3045403"/>
            <a:chExt cx="5468922" cy="86409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id="{E5A81044-6FB6-1724-A70E-51D0E7F34B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2290" y="3045403"/>
              <a:ext cx="4680520" cy="86409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377">
                <a:lnSpc>
                  <a:spcPct val="90000"/>
                </a:lnSpc>
                <a:spcBef>
                  <a:spcPts val="0"/>
                </a:spcBef>
                <a:buNone/>
                <a:defRPr sz="3200">
                  <a:solidFill>
                    <a:srgbClr val="061A40"/>
                  </a:solidFill>
                  <a:latin typeface="Century Gothic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Суд признал законным увольнение работника, который направил заявление об уходе через мессенджер</a:t>
              </a:r>
            </a:p>
          </p:txBody>
        </p:sp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06CB8CC4-B6D2-48AE-B5E3-AB2D088E5A89}"/>
                </a:ext>
              </a:extLst>
            </p:cNvPr>
            <p:cNvGrpSpPr/>
            <p:nvPr/>
          </p:nvGrpSpPr>
          <p:grpSpPr>
            <a:xfrm>
              <a:off x="623888" y="3140968"/>
              <a:ext cx="379073" cy="379073"/>
              <a:chOff x="623888" y="2490158"/>
              <a:chExt cx="379073" cy="379073"/>
            </a:xfrm>
          </p:grpSpPr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id="{770A8CE9-7D21-473A-B633-C1F9B019FF5A}"/>
                  </a:ext>
                </a:extLst>
              </p:cNvPr>
              <p:cNvSpPr/>
              <p:nvPr/>
            </p:nvSpPr>
            <p:spPr>
              <a:xfrm>
                <a:off x="623888" y="249015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2" name="Рисунок 21" descr="Флажок со сплошной заливкой">
                <a:extLst>
                  <a:ext uri="{FF2B5EF4-FFF2-40B4-BE49-F238E27FC236}">
                    <a16:creationId xmlns:a16="http://schemas.microsoft.com/office/drawing/2014/main" id="{24BFA719-CDBA-41FA-B9B2-A876A7AC6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224" y="254649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15B943E5-574A-41A1-8A9B-4F7695BB4F8C}"/>
              </a:ext>
            </a:extLst>
          </p:cNvPr>
          <p:cNvGrpSpPr/>
          <p:nvPr/>
        </p:nvGrpSpPr>
        <p:grpSpPr>
          <a:xfrm>
            <a:off x="623888" y="4500761"/>
            <a:ext cx="5472112" cy="1600893"/>
            <a:chOff x="623888" y="4500761"/>
            <a:chExt cx="5472112" cy="1600893"/>
          </a:xfrm>
        </p:grpSpPr>
        <p:sp>
          <p:nvSpPr>
            <p:cNvPr id="9" name="Заголовок 1">
              <a:extLst>
                <a:ext uri="{FF2B5EF4-FFF2-40B4-BE49-F238E27FC236}">
                  <a16:creationId xmlns:a16="http://schemas.microsoft.com/office/drawing/2014/main" id="{6874379B-168A-57B2-9B61-5A2D43CF443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4500761"/>
              <a:ext cx="4680520" cy="16008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377">
                <a:lnSpc>
                  <a:spcPct val="90000"/>
                </a:lnSpc>
                <a:spcBef>
                  <a:spcPts val="0"/>
                </a:spcBef>
                <a:buNone/>
                <a:defRPr sz="3200">
                  <a:solidFill>
                    <a:srgbClr val="061A40"/>
                  </a:solidFill>
                  <a:latin typeface="Century Gothic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Суд признал незаконным увольнение по электронному заявлению, подписанному неквалифицированной электронной подписью в облачной</a:t>
              </a:r>
              <a:r>
                <a:rPr lang="en-US" sz="1600" dirty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информационной системе, когда сотрудник не умел пользоваться КЭДО</a:t>
              </a: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C6655505-D77E-4B37-8A29-E03D7B897D2D}"/>
                </a:ext>
              </a:extLst>
            </p:cNvPr>
            <p:cNvGrpSpPr/>
            <p:nvPr/>
          </p:nvGrpSpPr>
          <p:grpSpPr>
            <a:xfrm>
              <a:off x="623888" y="4581128"/>
              <a:ext cx="379073" cy="379073"/>
              <a:chOff x="623888" y="2490158"/>
              <a:chExt cx="379073" cy="379073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2D14C37E-9E3C-47B8-9271-C2C177AC69C8}"/>
                  </a:ext>
                </a:extLst>
              </p:cNvPr>
              <p:cNvSpPr/>
              <p:nvPr/>
            </p:nvSpPr>
            <p:spPr>
              <a:xfrm>
                <a:off x="623888" y="249015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5" name="Рисунок 24" descr="Флажок со сплошной заливкой">
                <a:extLst>
                  <a:ext uri="{FF2B5EF4-FFF2-40B4-BE49-F238E27FC236}">
                    <a16:creationId xmlns:a16="http://schemas.microsoft.com/office/drawing/2014/main" id="{E983ECE3-4C2F-4952-AADD-86F421176F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0224" y="2546494"/>
                <a:ext cx="266400" cy="266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0925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32656"/>
            <a:ext cx="10407650" cy="695813"/>
          </a:xfrm>
        </p:spPr>
        <p:txBody>
          <a:bodyPr/>
          <a:lstStyle/>
          <a:p>
            <a:pPr defTabSz="914400">
              <a:lnSpc>
                <a:spcPct val="100000"/>
              </a:lnSpc>
              <a:defRPr/>
            </a:pPr>
            <a:r>
              <a:rPr lang="ru-RU" dirty="0"/>
              <a:t>Что можно перевести в электронный вид?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698EDA-7826-4E6B-A490-765AFB89FABA}"/>
              </a:ext>
            </a:extLst>
          </p:cNvPr>
          <p:cNvSpPr txBox="1"/>
          <p:nvPr/>
        </p:nvSpPr>
        <p:spPr bwMode="auto">
          <a:xfrm>
            <a:off x="623888" y="1124744"/>
            <a:ext cx="1008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Century Gothic"/>
                <a:cs typeface="Arial"/>
              </a:rPr>
              <a:t>Какие документы можно перевести в КЭДО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F233F8-DC2C-4F86-B3A3-439C0F41878E}"/>
              </a:ext>
            </a:extLst>
          </p:cNvPr>
          <p:cNvSpPr txBox="1"/>
          <p:nvPr/>
        </p:nvSpPr>
        <p:spPr bwMode="auto">
          <a:xfrm>
            <a:off x="623888" y="1635216"/>
            <a:ext cx="5184080" cy="648000"/>
          </a:xfrm>
          <a:prstGeom prst="roundRect">
            <a:avLst/>
          </a:prstGeom>
          <a:solidFill>
            <a:srgbClr val="347EFF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Century Gothic"/>
                <a:cs typeface="Arial"/>
              </a:rPr>
              <a:t>Можно перевести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21790A-6F8F-4E36-BC3D-A38CC0D70BF2}"/>
              </a:ext>
            </a:extLst>
          </p:cNvPr>
          <p:cNvSpPr txBox="1"/>
          <p:nvPr/>
        </p:nvSpPr>
        <p:spPr bwMode="auto">
          <a:xfrm>
            <a:off x="6384034" y="1628800"/>
            <a:ext cx="5184080" cy="64698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latin typeface="Century Gothic"/>
                <a:cs typeface="Arial"/>
              </a:rPr>
              <a:t>Нельзя перевести или необходимо </a:t>
            </a:r>
            <a:br>
              <a:rPr lang="ru-RU" sz="1600" dirty="0">
                <a:solidFill>
                  <a:schemeClr val="bg1"/>
                </a:solidFill>
                <a:latin typeface="Century Gothic"/>
                <a:cs typeface="Arial"/>
              </a:rPr>
            </a:br>
            <a:r>
              <a:rPr lang="ru-RU" sz="1600" dirty="0">
                <a:solidFill>
                  <a:schemeClr val="bg1"/>
                </a:solidFill>
                <a:latin typeface="Century Gothic"/>
                <a:cs typeface="Arial"/>
              </a:rPr>
              <a:t>дублировать на бумаге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5360311-4FEB-4105-855F-52A2318E78E2}"/>
              </a:ext>
            </a:extLst>
          </p:cNvPr>
          <p:cNvGrpSpPr/>
          <p:nvPr/>
        </p:nvGrpSpPr>
        <p:grpSpPr>
          <a:xfrm>
            <a:off x="623888" y="2456866"/>
            <a:ext cx="5184080" cy="646331"/>
            <a:chOff x="6549357" y="1502882"/>
            <a:chExt cx="5184080" cy="646331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61045AF-A6B5-488D-BCBD-D1BF58C9384B}"/>
                </a:ext>
              </a:extLst>
            </p:cNvPr>
            <p:cNvSpPr/>
            <p:nvPr/>
          </p:nvSpPr>
          <p:spPr bwMode="auto">
            <a:xfrm>
              <a:off x="7253107" y="1502882"/>
              <a:ext cx="44803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Прием на работу (трудовой договор, приказ </a:t>
              </a:r>
              <a:b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</a:b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о приеме на работу, должностная инструкция, договор о материальной ответственности)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08FD88EC-2258-4F68-BE91-64E97AD164C8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9D97226-B90D-4B40-B130-F9A196A5777E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3" name="Рисунок 12" descr="Флажок со сплошной заливкой">
                <a:extLst>
                  <a:ext uri="{FF2B5EF4-FFF2-40B4-BE49-F238E27FC236}">
                    <a16:creationId xmlns:a16="http://schemas.microsoft.com/office/drawing/2014/main" id="{A8719EB6-2E36-4AC8-B7D0-18CB780D7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EDE953B-B26D-4CCD-9148-4ACB959FC313}"/>
              </a:ext>
            </a:extLst>
          </p:cNvPr>
          <p:cNvGrpSpPr/>
          <p:nvPr/>
        </p:nvGrpSpPr>
        <p:grpSpPr>
          <a:xfrm>
            <a:off x="623888" y="3231103"/>
            <a:ext cx="5184080" cy="379073"/>
            <a:chOff x="6549357" y="1536174"/>
            <a:chExt cx="5184080" cy="37907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94F43723-E313-4BD5-8F22-D7F94A6BBE45}"/>
                </a:ext>
              </a:extLst>
            </p:cNvPr>
            <p:cNvSpPr/>
            <p:nvPr/>
          </p:nvSpPr>
          <p:spPr bwMode="auto">
            <a:xfrm>
              <a:off x="7253107" y="1599143"/>
              <a:ext cx="44803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Локальные нормативные акты и ознакомление с ЛНА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D7B7A522-44AF-4184-B010-441BB59AD62F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3099E908-C701-4B79-9D39-D71C6DEEE393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8" name="Рисунок 17" descr="Флажок со сплошной заливкой">
                <a:extLst>
                  <a:ext uri="{FF2B5EF4-FFF2-40B4-BE49-F238E27FC236}">
                    <a16:creationId xmlns:a16="http://schemas.microsoft.com/office/drawing/2014/main" id="{FF1C017F-8991-4B61-9951-ED451BF8D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2336CC82-F670-4BDE-B6B7-C462AC043D7D}"/>
              </a:ext>
            </a:extLst>
          </p:cNvPr>
          <p:cNvGrpSpPr/>
          <p:nvPr/>
        </p:nvGrpSpPr>
        <p:grpSpPr>
          <a:xfrm>
            <a:off x="623888" y="3738082"/>
            <a:ext cx="5184080" cy="461665"/>
            <a:chOff x="6549357" y="1536174"/>
            <a:chExt cx="5184080" cy="461665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AFA5317-D637-47E5-9424-316C7F6259BC}"/>
                </a:ext>
              </a:extLst>
            </p:cNvPr>
            <p:cNvSpPr/>
            <p:nvPr/>
          </p:nvSpPr>
          <p:spPr bwMode="auto">
            <a:xfrm>
              <a:off x="7253107" y="1536174"/>
              <a:ext cx="44803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Изменение условий трудового договора (оклад, режим работы, уведомление об изменении условий)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BE345929-FE9C-480A-9E08-63393494C2D6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5C1F3196-1BDD-49E6-B8F3-20343DF75B7C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3" name="Рисунок 22" descr="Флажок со сплошной заливкой">
                <a:extLst>
                  <a:ext uri="{FF2B5EF4-FFF2-40B4-BE49-F238E27FC236}">
                    <a16:creationId xmlns:a16="http://schemas.microsoft.com/office/drawing/2014/main" id="{A8547B25-0A72-4D22-B3F4-95B59D791F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DBAC2EE-6724-46AF-8F22-A7BC982B3E70}"/>
              </a:ext>
            </a:extLst>
          </p:cNvPr>
          <p:cNvGrpSpPr/>
          <p:nvPr/>
        </p:nvGrpSpPr>
        <p:grpSpPr>
          <a:xfrm>
            <a:off x="623888" y="4327653"/>
            <a:ext cx="5184080" cy="461665"/>
            <a:chOff x="6549357" y="1536174"/>
            <a:chExt cx="5184080" cy="46166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833A528-42E2-4525-B511-543786426B4D}"/>
                </a:ext>
              </a:extLst>
            </p:cNvPr>
            <p:cNvSpPr/>
            <p:nvPr/>
          </p:nvSpPr>
          <p:spPr bwMode="auto">
            <a:xfrm>
              <a:off x="7253107" y="1536174"/>
              <a:ext cx="44803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Ученический договор, договор на получение образования с отрывом / без отрыва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4C10E978-B7FF-4104-B820-F29980B8B256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27" name="Прямоугольник 26">
                <a:extLst>
                  <a:ext uri="{FF2B5EF4-FFF2-40B4-BE49-F238E27FC236}">
                    <a16:creationId xmlns:a16="http://schemas.microsoft.com/office/drawing/2014/main" id="{DEB38B16-AE36-4650-BD9D-97F0FA9A6928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8" name="Рисунок 27" descr="Флажок со сплошной заливкой">
                <a:extLst>
                  <a:ext uri="{FF2B5EF4-FFF2-40B4-BE49-F238E27FC236}">
                    <a16:creationId xmlns:a16="http://schemas.microsoft.com/office/drawing/2014/main" id="{8EC3B147-1A5F-41E4-8F0D-9C7BEB05AE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D7BA9799-6611-415B-B12E-4C96902EEDCA}"/>
              </a:ext>
            </a:extLst>
          </p:cNvPr>
          <p:cNvGrpSpPr/>
          <p:nvPr/>
        </p:nvGrpSpPr>
        <p:grpSpPr>
          <a:xfrm>
            <a:off x="623888" y="4917224"/>
            <a:ext cx="5184080" cy="461665"/>
            <a:chOff x="6549357" y="1536174"/>
            <a:chExt cx="5184080" cy="461665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F0D98237-BF6C-48D7-B132-8E14A6FC6264}"/>
                </a:ext>
              </a:extLst>
            </p:cNvPr>
            <p:cNvSpPr/>
            <p:nvPr/>
          </p:nvSpPr>
          <p:spPr bwMode="auto">
            <a:xfrm>
              <a:off x="7253107" y="1536174"/>
              <a:ext cx="44803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Графики отпусков, приказы на все виды графиков отпусков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50E2C416-71A7-4872-B865-47A9C6A61844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E309560B-9C40-4886-A53B-2204C16ED156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3" name="Рисунок 32" descr="Флажок со сплошной заливкой">
                <a:extLst>
                  <a:ext uri="{FF2B5EF4-FFF2-40B4-BE49-F238E27FC236}">
                    <a16:creationId xmlns:a16="http://schemas.microsoft.com/office/drawing/2014/main" id="{3EAF2F4C-3DB4-46F2-9F0D-8C3D1D08A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7D837C1-053C-41F9-A62B-586E4DD0A5FC}"/>
              </a:ext>
            </a:extLst>
          </p:cNvPr>
          <p:cNvGrpSpPr/>
          <p:nvPr/>
        </p:nvGrpSpPr>
        <p:grpSpPr>
          <a:xfrm>
            <a:off x="623888" y="5506795"/>
            <a:ext cx="5184080" cy="461665"/>
            <a:chOff x="6549357" y="1536174"/>
            <a:chExt cx="5184080" cy="461665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8696E4A4-87B9-43D9-82C3-6C74E5CF1BFE}"/>
                </a:ext>
              </a:extLst>
            </p:cNvPr>
            <p:cNvSpPr/>
            <p:nvPr/>
          </p:nvSpPr>
          <p:spPr bwMode="auto">
            <a:xfrm>
              <a:off x="7253107" y="1536174"/>
              <a:ext cx="44803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Привлечение к работе в выходной день, приказы на премирование, расчетный листок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A812BED6-B4A7-49A2-B641-D7DA7FF735A8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37" name="Прямоугольник 36">
                <a:extLst>
                  <a:ext uri="{FF2B5EF4-FFF2-40B4-BE49-F238E27FC236}">
                    <a16:creationId xmlns:a16="http://schemas.microsoft.com/office/drawing/2014/main" id="{21D60627-A114-4720-88DE-E4485F621D4C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38" name="Рисунок 37" descr="Флажок со сплошной заливкой">
                <a:extLst>
                  <a:ext uri="{FF2B5EF4-FFF2-40B4-BE49-F238E27FC236}">
                    <a16:creationId xmlns:a16="http://schemas.microsoft.com/office/drawing/2014/main" id="{0A6E43F7-0484-4880-A520-6B856B129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0FE9DCD8-A3E4-4A96-B5AA-633DFF80CB65}"/>
              </a:ext>
            </a:extLst>
          </p:cNvPr>
          <p:cNvGrpSpPr/>
          <p:nvPr/>
        </p:nvGrpSpPr>
        <p:grpSpPr>
          <a:xfrm>
            <a:off x="623888" y="6096366"/>
            <a:ext cx="5184080" cy="379073"/>
            <a:chOff x="6549357" y="1536174"/>
            <a:chExt cx="5184080" cy="379073"/>
          </a:xfrm>
        </p:grpSpPr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3BB81230-BFCD-47AF-AEC1-2F1ED322DBA8}"/>
                </a:ext>
              </a:extLst>
            </p:cNvPr>
            <p:cNvSpPr/>
            <p:nvPr/>
          </p:nvSpPr>
          <p:spPr bwMode="auto">
            <a:xfrm>
              <a:off x="7253107" y="1589400"/>
              <a:ext cx="44803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Графики сменности, табель учета рабочего времени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F130040F-3E71-4E4D-99AE-C363FFC55214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AE410699-4A15-4CC6-BF7E-727DE594F80F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rgbClr val="347E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43" name="Рисунок 42" descr="Флажок со сплошной заливкой">
                <a:extLst>
                  <a:ext uri="{FF2B5EF4-FFF2-40B4-BE49-F238E27FC236}">
                    <a16:creationId xmlns:a16="http://schemas.microsoft.com/office/drawing/2014/main" id="{6DD81D00-AF5A-48FB-8DA2-D6AAE49E9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D278A13-4A55-492A-BBA9-D20AEFD72A77}"/>
              </a:ext>
            </a:extLst>
          </p:cNvPr>
          <p:cNvGrpSpPr/>
          <p:nvPr/>
        </p:nvGrpSpPr>
        <p:grpSpPr>
          <a:xfrm>
            <a:off x="6384034" y="2490158"/>
            <a:ext cx="5184080" cy="379073"/>
            <a:chOff x="6549357" y="1536174"/>
            <a:chExt cx="5184080" cy="379073"/>
          </a:xfrm>
        </p:grpSpPr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EEA087B2-9330-4218-9ABC-19964D63F3EB}"/>
                </a:ext>
              </a:extLst>
            </p:cNvPr>
            <p:cNvSpPr/>
            <p:nvPr/>
          </p:nvSpPr>
          <p:spPr bwMode="auto">
            <a:xfrm>
              <a:off x="7253107" y="1581911"/>
              <a:ext cx="44803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Приказ о расторжении трудового договора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738AFEB1-7753-4CF0-9B1E-A55BE14B23B9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47" name="Прямоугольник 46">
                <a:extLst>
                  <a:ext uri="{FF2B5EF4-FFF2-40B4-BE49-F238E27FC236}">
                    <a16:creationId xmlns:a16="http://schemas.microsoft.com/office/drawing/2014/main" id="{B64B3280-CEF6-421D-8650-3BF7FD79782F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48" name="Рисунок 47" descr="Флажок со сплошной заливкой">
                <a:extLst>
                  <a:ext uri="{FF2B5EF4-FFF2-40B4-BE49-F238E27FC236}">
                    <a16:creationId xmlns:a16="http://schemas.microsoft.com/office/drawing/2014/main" id="{75648285-6015-4EAE-A47D-83851AC67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3D37993-AD7D-498E-B8F4-B5782EBDD02B}"/>
              </a:ext>
            </a:extLst>
          </p:cNvPr>
          <p:cNvGrpSpPr/>
          <p:nvPr/>
        </p:nvGrpSpPr>
        <p:grpSpPr>
          <a:xfrm>
            <a:off x="6384034" y="3102656"/>
            <a:ext cx="5184080" cy="379073"/>
            <a:chOff x="6549357" y="1536174"/>
            <a:chExt cx="5184080" cy="379073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561481F5-6742-45FE-8F70-286FF4FD42E6}"/>
                </a:ext>
              </a:extLst>
            </p:cNvPr>
            <p:cNvSpPr/>
            <p:nvPr/>
          </p:nvSpPr>
          <p:spPr bwMode="auto">
            <a:xfrm>
              <a:off x="7253107" y="1599143"/>
              <a:ext cx="44803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Трудовые книжки (работник не выбрал ЭТК)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F5AE994B-F70C-4355-BD15-06B44E6DC450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id="{6EA2922C-8DD1-4A79-BB04-B27596C237FB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3" name="Рисунок 52" descr="Флажок со сплошной заливкой">
                <a:extLst>
                  <a:ext uri="{FF2B5EF4-FFF2-40B4-BE49-F238E27FC236}">
                    <a16:creationId xmlns:a16="http://schemas.microsoft.com/office/drawing/2014/main" id="{00D69ACE-C632-473A-B6B0-518745F132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D0C801B-A92E-47C2-818D-A321BAACCC1D}"/>
              </a:ext>
            </a:extLst>
          </p:cNvPr>
          <p:cNvGrpSpPr/>
          <p:nvPr/>
        </p:nvGrpSpPr>
        <p:grpSpPr>
          <a:xfrm>
            <a:off x="6384034" y="3715154"/>
            <a:ext cx="5184080" cy="379073"/>
            <a:chOff x="6549357" y="1536174"/>
            <a:chExt cx="5184080" cy="379073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1A2FE426-2D21-4C36-B4A7-E7147CA1C772}"/>
                </a:ext>
              </a:extLst>
            </p:cNvPr>
            <p:cNvSpPr/>
            <p:nvPr/>
          </p:nvSpPr>
          <p:spPr bwMode="auto">
            <a:xfrm>
              <a:off x="7253107" y="1598165"/>
              <a:ext cx="448033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Акт о несчастном случае на производстве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3A9CFBB1-A015-4291-ACE6-8A5D30FA6D3A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6332D872-B10E-4F4E-801D-F18AE801EF1D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58" name="Рисунок 57" descr="Флажок со сплошной заливкой">
                <a:extLst>
                  <a:ext uri="{FF2B5EF4-FFF2-40B4-BE49-F238E27FC236}">
                    <a16:creationId xmlns:a16="http://schemas.microsoft.com/office/drawing/2014/main" id="{91FEEAA6-9DF4-4A2D-8B62-B756FE9F7C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9C5D4-25E1-4678-AAB6-B5D2312E8D31}"/>
              </a:ext>
            </a:extLst>
          </p:cNvPr>
          <p:cNvGrpSpPr/>
          <p:nvPr/>
        </p:nvGrpSpPr>
        <p:grpSpPr>
          <a:xfrm>
            <a:off x="6384034" y="4327653"/>
            <a:ext cx="5184080" cy="461665"/>
            <a:chOff x="6549357" y="1536174"/>
            <a:chExt cx="5184080" cy="461665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85A9184-4211-4412-A57D-56F94D3018C3}"/>
                </a:ext>
              </a:extLst>
            </p:cNvPr>
            <p:cNvSpPr/>
            <p:nvPr/>
          </p:nvSpPr>
          <p:spPr bwMode="auto">
            <a:xfrm>
              <a:off x="7253107" y="1536174"/>
              <a:ext cx="44803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3000"/>
                </a:spcAft>
                <a:buClr>
                  <a:srgbClr val="FF6701"/>
                </a:buClr>
                <a:defRPr/>
              </a:pPr>
              <a:r>
                <a:rPr lang="ru-RU" sz="1200" dirty="0">
                  <a:solidFill>
                    <a:srgbClr val="000000"/>
                  </a:solidFill>
                  <a:latin typeface="Century Gothic" panose="020B0502020202020204" pitchFamily="34" charset="0"/>
                  <a:ea typeface="Verdana"/>
                </a:rPr>
                <a:t>Документы, подтверждающие прохождение инструктажей по охране труда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1" name="Группа 60">
              <a:extLst>
                <a:ext uri="{FF2B5EF4-FFF2-40B4-BE49-F238E27FC236}">
                  <a16:creationId xmlns:a16="http://schemas.microsoft.com/office/drawing/2014/main" id="{ED79CF4C-834A-4C03-99A9-E852323C7A20}"/>
                </a:ext>
              </a:extLst>
            </p:cNvPr>
            <p:cNvGrpSpPr/>
            <p:nvPr/>
          </p:nvGrpSpPr>
          <p:grpSpPr>
            <a:xfrm>
              <a:off x="6549357" y="1536174"/>
              <a:ext cx="379073" cy="379073"/>
              <a:chOff x="1665693" y="1910788"/>
              <a:chExt cx="379073" cy="379073"/>
            </a:xfrm>
          </p:grpSpPr>
          <p:sp>
            <p:nvSpPr>
              <p:cNvPr id="62" name="Прямоугольник 61">
                <a:extLst>
                  <a:ext uri="{FF2B5EF4-FFF2-40B4-BE49-F238E27FC236}">
                    <a16:creationId xmlns:a16="http://schemas.microsoft.com/office/drawing/2014/main" id="{E4048B2B-647C-4746-9453-86E01CADF224}"/>
                  </a:ext>
                </a:extLst>
              </p:cNvPr>
              <p:cNvSpPr/>
              <p:nvPr/>
            </p:nvSpPr>
            <p:spPr>
              <a:xfrm>
                <a:off x="1665693" y="1910788"/>
                <a:ext cx="379073" cy="37907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63" name="Рисунок 62" descr="Флажок со сплошной заливкой">
                <a:extLst>
                  <a:ext uri="{FF2B5EF4-FFF2-40B4-BE49-F238E27FC236}">
                    <a16:creationId xmlns:a16="http://schemas.microsoft.com/office/drawing/2014/main" id="{030B32E1-49E4-4AAE-8810-54E6803338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22029" y="1967124"/>
                <a:ext cx="266400" cy="266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3640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365125"/>
            <a:ext cx="9901043" cy="759619"/>
          </a:xfrm>
        </p:spPr>
        <p:txBody>
          <a:bodyPr/>
          <a:lstStyle/>
          <a:p>
            <a:r>
              <a:rPr lang="ru-RU" sz="3600" b="1" dirty="0">
                <a:ea typeface="+mn-ea"/>
                <a:cs typeface="+mn-cs"/>
              </a:rPr>
              <a:t>А с дистанционными работниками?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10926"/>
              </p:ext>
            </p:extLst>
          </p:nvPr>
        </p:nvGraphicFramePr>
        <p:xfrm>
          <a:off x="623888" y="1772816"/>
          <a:ext cx="11016728" cy="36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364">
                  <a:extLst>
                    <a:ext uri="{9D8B030D-6E8A-4147-A177-3AD203B41FA5}">
                      <a16:colId xmlns:a16="http://schemas.microsoft.com/office/drawing/2014/main" val="1881125849"/>
                    </a:ext>
                  </a:extLst>
                </a:gridCol>
                <a:gridCol w="5508364">
                  <a:extLst>
                    <a:ext uri="{9D8B030D-6E8A-4147-A177-3AD203B41FA5}">
                      <a16:colId xmlns:a16="http://schemas.microsoft.com/office/drawing/2014/main" val="139109478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Режим работы и отдыха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chemeClr val="bg1"/>
                          </a:solidFill>
                          <a:latin typeface="+mj-lt"/>
                        </a:rPr>
                        <a:t>Роструд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 письмо от 17.04.21 №ПГ/08368-6-1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16513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Рабочий процессе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и отчетность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Ч.9 ст.312.3 ТК РФ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52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Оборудование и право на возмещение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Ч.1 ст.312.6 ТК РФ, письмо</a:t>
                      </a:r>
                      <a:r>
                        <a:rPr lang="ru-RU" sz="1600" b="1" baseline="0" dirty="0">
                          <a:solidFill>
                            <a:schemeClr val="bg1"/>
                          </a:solidFill>
                          <a:latin typeface="+mj-lt"/>
                        </a:rPr>
                        <a:t> Минфина от 11.01.2022 № 03-4-06/263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4353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Командировки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Ч.3 ст.312.6 ТК РФ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63712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ru-RU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Доп.основая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 для увольнения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+mj-lt"/>
                        </a:rPr>
                        <a:t>312.8, 77 ТК РФ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7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92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793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04663"/>
            <a:ext cx="7451412" cy="457313"/>
          </a:xfrm>
        </p:spPr>
        <p:txBody>
          <a:bodyPr/>
          <a:lstStyle/>
          <a:p>
            <a:r>
              <a:rPr lang="ru-RU" sz="3600" b="1" dirty="0">
                <a:ea typeface="+mn-ea"/>
                <a:cs typeface="+mn-cs"/>
              </a:rPr>
              <a:t>Удаленная идентификация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7448" y="2238501"/>
            <a:ext cx="45365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eaLnBrk="1" fontAlgn="auto" latinLnBrk="0" hangingPunct="1">
              <a:spcBef>
                <a:spcPts val="1800"/>
              </a:spcBef>
              <a:spcAft>
                <a:spcPts val="600"/>
              </a:spcAft>
              <a:buClr>
                <a:srgbClr val="0099FF"/>
              </a:buClr>
              <a:buFontTx/>
              <a:buNone/>
              <a:tabLst/>
              <a:defRPr/>
            </a:pPr>
            <a:r>
              <a:rPr lang="ru-RU" sz="1600" dirty="0">
                <a:latin typeface="Century Gothic"/>
                <a:cs typeface="Arial"/>
              </a:rPr>
              <a:t>при личном присутствии гражданина;</a:t>
            </a:r>
          </a:p>
          <a:p>
            <a:pPr indent="0" eaLnBrk="1" fontAlgn="auto" latinLnBrk="0" hangingPunct="1">
              <a:spcBef>
                <a:spcPts val="1800"/>
              </a:spcBef>
              <a:spcAft>
                <a:spcPts val="600"/>
              </a:spcAft>
              <a:buClr>
                <a:srgbClr val="0099FF"/>
              </a:buClr>
              <a:buFontTx/>
              <a:buNone/>
              <a:tabLst/>
              <a:defRPr/>
            </a:pPr>
            <a:r>
              <a:rPr lang="ru-RU" sz="1600" dirty="0">
                <a:latin typeface="Century Gothic"/>
                <a:cs typeface="Arial"/>
              </a:rPr>
              <a:t>без его личного присутствия </a:t>
            </a:r>
            <a:br>
              <a:rPr lang="ru-RU" sz="1600" dirty="0">
                <a:latin typeface="Century Gothic"/>
                <a:cs typeface="Arial"/>
              </a:rPr>
            </a:br>
            <a:r>
              <a:rPr lang="ru-RU" sz="1600" dirty="0">
                <a:latin typeface="Century Gothic"/>
                <a:cs typeface="Arial"/>
              </a:rPr>
              <a:t>с использованием КЭП при наличии действующего квалифицированного сертификата;</a:t>
            </a:r>
          </a:p>
          <a:p>
            <a:pPr>
              <a:spcBef>
                <a:spcPts val="1800"/>
              </a:spcBef>
              <a:spcAft>
                <a:spcPts val="600"/>
              </a:spcAft>
              <a:buClr>
                <a:srgbClr val="0099FF"/>
              </a:buClr>
              <a:defRPr/>
            </a:pPr>
            <a:r>
              <a:rPr lang="ru-RU" sz="1600" dirty="0">
                <a:latin typeface="Century Gothic"/>
                <a:cs typeface="Arial"/>
              </a:rPr>
              <a:t>посредством идентификации заявителя удаленно с предоставлением информации, указанной в заграничном паспорте гражданина РФ, содержащем электронный носитель персональных данных, в том числе биометрических;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30ED5-FBE7-435C-B0A4-DCD494AFB7D7}"/>
              </a:ext>
            </a:extLst>
          </p:cNvPr>
          <p:cNvSpPr txBox="1"/>
          <p:nvPr/>
        </p:nvSpPr>
        <p:spPr bwMode="auto">
          <a:xfrm>
            <a:off x="623888" y="1356703"/>
            <a:ext cx="1008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dirty="0">
                <a:latin typeface="Century Gothic"/>
                <a:cs typeface="Arial"/>
              </a:rPr>
              <a:t>Идентификации заявителя, проводимой: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AD9A25-5755-489D-B18A-B51AB394E11B}"/>
              </a:ext>
            </a:extLst>
          </p:cNvPr>
          <p:cNvSpPr/>
          <p:nvPr/>
        </p:nvSpPr>
        <p:spPr>
          <a:xfrm>
            <a:off x="6960096" y="2132856"/>
            <a:ext cx="4536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eaLnBrk="1" fontAlgn="auto" latinLnBrk="0" hangingPunct="1">
              <a:spcBef>
                <a:spcPts val="1200"/>
              </a:spcBef>
              <a:spcAft>
                <a:spcPts val="600"/>
              </a:spcAft>
              <a:buClr>
                <a:srgbClr val="0099FF"/>
              </a:buClr>
              <a:tabLst/>
              <a:defRPr/>
            </a:pPr>
            <a:r>
              <a:rPr lang="ru-RU" sz="1600" dirty="0">
                <a:latin typeface="Century Gothic"/>
                <a:cs typeface="Arial"/>
              </a:rPr>
              <a:t>путем предоставления сведений из единой системы идентификации и аутентификации и информации из единой биометрической системы </a:t>
            </a:r>
            <a:br>
              <a:rPr lang="ru-RU" sz="1600" dirty="0">
                <a:latin typeface="Century Gothic"/>
                <a:cs typeface="Arial"/>
              </a:rPr>
            </a:br>
            <a:r>
              <a:rPr lang="ru-RU" sz="1600" dirty="0">
                <a:latin typeface="Century Gothic"/>
                <a:cs typeface="Arial"/>
              </a:rPr>
              <a:t>в порядке, установленном Федеральным законом от 27 июля 2006 года № 149-ФЗ </a:t>
            </a:r>
            <a:r>
              <a:rPr lang="ru-RU" sz="1600" dirty="0">
                <a:latin typeface="Century 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lang="ru-RU" sz="1600" dirty="0">
                <a:solidFill>
                  <a:srgbClr val="347EFF"/>
                </a:solidFill>
                <a:latin typeface="Century Gothic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Об информации, информационных технологиях и о защите информации</a:t>
            </a:r>
            <a:r>
              <a:rPr lang="ru-RU" sz="1600" dirty="0">
                <a:latin typeface="Century Gothic"/>
                <a:cs typeface="Arial"/>
              </a:rPr>
              <a:t>».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D861AC1B-F4F7-4142-AA18-78E3FC65402F}"/>
              </a:ext>
            </a:extLst>
          </p:cNvPr>
          <p:cNvGrpSpPr/>
          <p:nvPr/>
        </p:nvGrpSpPr>
        <p:grpSpPr>
          <a:xfrm>
            <a:off x="623888" y="2220761"/>
            <a:ext cx="379073" cy="379073"/>
            <a:chOff x="623888" y="2220761"/>
            <a:chExt cx="379073" cy="37907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43A21CC-FBE5-480F-A286-AC93610C40CF}"/>
                </a:ext>
              </a:extLst>
            </p:cNvPr>
            <p:cNvSpPr/>
            <p:nvPr/>
          </p:nvSpPr>
          <p:spPr>
            <a:xfrm>
              <a:off x="623888" y="2220761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8" name="Рисунок 7" descr="Флажок со сплошной заливкой">
              <a:extLst>
                <a:ext uri="{FF2B5EF4-FFF2-40B4-BE49-F238E27FC236}">
                  <a16:creationId xmlns:a16="http://schemas.microsoft.com/office/drawing/2014/main" id="{16B2EF0C-BA73-404E-8A6F-271A43EE5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4" y="2277097"/>
              <a:ext cx="266400" cy="266400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C380633-86B5-49FF-8A13-1DEC66873908}"/>
              </a:ext>
            </a:extLst>
          </p:cNvPr>
          <p:cNvGrpSpPr/>
          <p:nvPr/>
        </p:nvGrpSpPr>
        <p:grpSpPr>
          <a:xfrm>
            <a:off x="623888" y="2905023"/>
            <a:ext cx="379073" cy="379073"/>
            <a:chOff x="623888" y="2784835"/>
            <a:chExt cx="379073" cy="379073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CED8AE31-E687-4244-908B-8C7812EDA363}"/>
                </a:ext>
              </a:extLst>
            </p:cNvPr>
            <p:cNvSpPr/>
            <p:nvPr/>
          </p:nvSpPr>
          <p:spPr>
            <a:xfrm>
              <a:off x="623888" y="2784835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0" name="Рисунок 9" descr="Флажок со сплошной заливкой">
              <a:extLst>
                <a:ext uri="{FF2B5EF4-FFF2-40B4-BE49-F238E27FC236}">
                  <a16:creationId xmlns:a16="http://schemas.microsoft.com/office/drawing/2014/main" id="{65D8AF95-CE7E-4FDB-B1F2-E62DCE6F0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4" y="2841171"/>
              <a:ext cx="266400" cy="26640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F2AC73C2-34A2-4E2F-88C6-2D2BB1B48040}"/>
              </a:ext>
            </a:extLst>
          </p:cNvPr>
          <p:cNvGrpSpPr/>
          <p:nvPr/>
        </p:nvGrpSpPr>
        <p:grpSpPr>
          <a:xfrm>
            <a:off x="623888" y="4193641"/>
            <a:ext cx="379073" cy="379073"/>
            <a:chOff x="623888" y="4027966"/>
            <a:chExt cx="379073" cy="379073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EE9660C-03FE-40B8-84E8-33EA367C5F76}"/>
                </a:ext>
              </a:extLst>
            </p:cNvPr>
            <p:cNvSpPr/>
            <p:nvPr/>
          </p:nvSpPr>
          <p:spPr>
            <a:xfrm>
              <a:off x="623888" y="4027966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Рисунок 11" descr="Флажок со сплошной заливкой">
              <a:extLst>
                <a:ext uri="{FF2B5EF4-FFF2-40B4-BE49-F238E27FC236}">
                  <a16:creationId xmlns:a16="http://schemas.microsoft.com/office/drawing/2014/main" id="{418E2B18-2569-4D57-AC12-61C0DA893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24" y="4084302"/>
              <a:ext cx="266400" cy="26640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6500B1CE-759B-4EDE-9F7B-570D41018A3A}"/>
              </a:ext>
            </a:extLst>
          </p:cNvPr>
          <p:cNvGrpSpPr/>
          <p:nvPr/>
        </p:nvGrpSpPr>
        <p:grpSpPr>
          <a:xfrm>
            <a:off x="6399704" y="2220761"/>
            <a:ext cx="379073" cy="379073"/>
            <a:chOff x="6399704" y="2220761"/>
            <a:chExt cx="379073" cy="379073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FFC83FA2-B4D9-4B6B-8178-DF7E3EDFADEE}"/>
                </a:ext>
              </a:extLst>
            </p:cNvPr>
            <p:cNvSpPr/>
            <p:nvPr/>
          </p:nvSpPr>
          <p:spPr>
            <a:xfrm>
              <a:off x="6399704" y="2220761"/>
              <a:ext cx="379073" cy="379073"/>
            </a:xfrm>
            <a:prstGeom prst="rect">
              <a:avLst/>
            </a:prstGeom>
            <a:solidFill>
              <a:srgbClr val="347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4" name="Рисунок 13" descr="Флажок со сплошной заливкой">
              <a:extLst>
                <a:ext uri="{FF2B5EF4-FFF2-40B4-BE49-F238E27FC236}">
                  <a16:creationId xmlns:a16="http://schemas.microsoft.com/office/drawing/2014/main" id="{F0499BC0-8A18-4FAB-A8A1-ACDEC4275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6040" y="2277097"/>
              <a:ext cx="266400" cy="266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2023123"/>
      </p:ext>
    </p:extLst>
  </p:cSld>
  <p:clrMapOvr>
    <a:masterClrMapping/>
  </p:clrMapOvr>
</p:sld>
</file>

<file path=ppt/theme/theme1.xml><?xml version="1.0" encoding="utf-8"?>
<a:theme xmlns:a="http://schemas.openxmlformats.org/drawingml/2006/main" name="LDM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FFFFFF"/>
      </a:folHlink>
    </a:clrScheme>
    <a:fontScheme name="Century Gothic/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2003</Words>
  <Application>Microsoft Office PowerPoint</Application>
  <DocSecurity>0</DocSecurity>
  <PresentationFormat>Широкоэкранный</PresentationFormat>
  <Paragraphs>270</Paragraphs>
  <Slides>27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</vt:lpstr>
      <vt:lpstr>Century Gothic</vt:lpstr>
      <vt:lpstr>Montserrat</vt:lpstr>
      <vt:lpstr>Montserrat </vt:lpstr>
      <vt:lpstr>Palatino Linotype</vt:lpstr>
      <vt:lpstr>Verdana</vt:lpstr>
      <vt:lpstr>Wingdings</vt:lpstr>
      <vt:lpstr>LDM</vt:lpstr>
      <vt:lpstr>Безопасный КЭДО  по закону:  прогресс без жертв</vt:lpstr>
      <vt:lpstr>Что нас ждет В ближайший час</vt:lpstr>
      <vt:lpstr>Презентация PowerPoint</vt:lpstr>
      <vt:lpstr>ОПРОС</vt:lpstr>
      <vt:lpstr>Как понять, что пора переходить на КЭДО?</vt:lpstr>
      <vt:lpstr>Презентация PowerPoint</vt:lpstr>
      <vt:lpstr>Что можно перевести в электронный вид? </vt:lpstr>
      <vt:lpstr>А с дистанционными работниками?</vt:lpstr>
      <vt:lpstr>Удаленная идентификация </vt:lpstr>
      <vt:lpstr>Требования к электронным документам (ЭД)</vt:lpstr>
      <vt:lpstr>Изменения в правилах хранения электронных документов</vt:lpstr>
      <vt:lpstr>В Германии создали флешку с ресурсом хранения 200 лет</vt:lpstr>
      <vt:lpstr>Презентация PowerPoint</vt:lpstr>
      <vt:lpstr>Усовершенствованная ЭП</vt:lpstr>
      <vt:lpstr>Долгосрочное хранение электронных документов</vt:lpstr>
      <vt:lpstr>Влияние требований положений Банка России на внедрение КЭДО</vt:lpstr>
      <vt:lpstr>Аутсорсинг ИТ и использование облачных услуг</vt:lpstr>
      <vt:lpstr>Локально или облачно?</vt:lpstr>
      <vt:lpstr>Решение LDM.КЭДО</vt:lpstr>
      <vt:lpstr>LDM.КЭДО — решение всех проблем при работе с кадровыми документами</vt:lpstr>
      <vt:lpstr>Как перейти на КЭДО </vt:lpstr>
      <vt:lpstr>Варианты внедрения</vt:lpstr>
      <vt:lpstr>До и после перехода  на LDM.КЭДО</vt:lpstr>
      <vt:lpstr>Преимущества</vt:lpstr>
      <vt:lpstr>Презентация PowerPoint</vt:lpstr>
      <vt:lpstr>ОПРОС</vt:lpstr>
      <vt:lpstr>Запишитесь  на демонстрацию LDM.КЭДО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Marisha</dc:creator>
  <cp:keywords/>
  <dc:description/>
  <cp:lastModifiedBy>Рогова Марина</cp:lastModifiedBy>
  <cp:revision>87</cp:revision>
  <dcterms:created xsi:type="dcterms:W3CDTF">2023-03-09T08:39:20Z</dcterms:created>
  <dcterms:modified xsi:type="dcterms:W3CDTF">2024-05-28T14:01:50Z</dcterms:modified>
  <cp:category/>
  <dc:identifier/>
  <cp:contentStatus/>
  <dc:language/>
  <cp:version/>
</cp:coreProperties>
</file>