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82" r:id="rId3"/>
    <p:sldId id="283" r:id="rId4"/>
    <p:sldId id="289" r:id="rId5"/>
    <p:sldId id="290" r:id="rId6"/>
    <p:sldId id="284" r:id="rId7"/>
    <p:sldId id="287" r:id="rId8"/>
    <p:sldId id="288" r:id="rId9"/>
    <p:sldId id="277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9EB"/>
    <a:srgbClr val="000000"/>
    <a:srgbClr val="FF6699"/>
    <a:srgbClr val="FF0000"/>
    <a:srgbClr val="FE4F30"/>
    <a:srgbClr val="E95140"/>
    <a:srgbClr val="C29264"/>
    <a:srgbClr val="571F0E"/>
    <a:srgbClr val="BFBFB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2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2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E399DA-4B84-4DB8-A606-B3D8CED3EA7C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0EF8C4-0C01-4A4B-B496-1D246732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14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142" y="283221"/>
            <a:ext cx="11498782" cy="6327972"/>
          </a:xfrm>
          <a:prstGeom prst="rect">
            <a:avLst/>
          </a:prstGeom>
          <a:solidFill>
            <a:srgbClr val="99CCFF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904" y="1626499"/>
            <a:ext cx="7930194" cy="16184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Ассоциация российских банков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 по повышению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уровня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6375" y="3252999"/>
            <a:ext cx="7719802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1" y="3843868"/>
            <a:ext cx="10159115" cy="493464"/>
          </a:xfrm>
        </p:spPr>
        <p:txBody>
          <a:bodyPr/>
          <a:lstStyle/>
          <a:p>
            <a:r>
              <a:rPr lang="ru-RU" b="1" dirty="0" smtClean="0"/>
              <a:t>ДРОП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142" y="283221"/>
            <a:ext cx="11498782" cy="6327972"/>
          </a:xfrm>
          <a:prstGeom prst="rect">
            <a:avLst/>
          </a:prstGeom>
          <a:solidFill>
            <a:srgbClr val="99CCFF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142" y="283221"/>
            <a:ext cx="7930194" cy="596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72" y="4908605"/>
            <a:ext cx="11175522" cy="159379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Сёмов Максим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Ассоциации Российских Банков по повышению финансовой грамотности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semov@msk.atb.su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9338" y="786024"/>
            <a:ext cx="5188512" cy="4551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3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141" y="283221"/>
            <a:ext cx="6902507" cy="6327972"/>
          </a:xfrm>
          <a:prstGeom prst="rect">
            <a:avLst/>
          </a:prstGeom>
          <a:solidFill>
            <a:srgbClr val="99CCFF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903" y="419705"/>
            <a:ext cx="10956616" cy="54324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ПОГОВОРИМ О ДРОПЕ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903" y="1099437"/>
            <a:ext cx="11400370" cy="34094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поиска работы: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4783" y="962952"/>
            <a:ext cx="4660017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24782" y="1506199"/>
            <a:ext cx="10838737" cy="1131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Требуются люди на удаленную работу. До 5 </a:t>
            </a:r>
            <a:r>
              <a:rPr lang="ru-RU" dirty="0" err="1" smtClean="0">
                <a:solidFill>
                  <a:schemeClr val="bg1"/>
                </a:solidFill>
              </a:rPr>
              <a:t>т.р</a:t>
            </a:r>
            <a:r>
              <a:rPr lang="ru-RU" dirty="0" smtClean="0">
                <a:solidFill>
                  <a:schemeClr val="bg1"/>
                </a:solidFill>
              </a:rPr>
              <a:t>. в день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Требуется студент на подработку. Размер вознаграждения зависит от тебя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Ищутся люди в финансовую компанию на подработку. До 10 </a:t>
            </a:r>
            <a:r>
              <a:rPr lang="ru-RU" dirty="0" err="1" smtClean="0">
                <a:solidFill>
                  <a:schemeClr val="bg1"/>
                </a:solidFill>
              </a:rPr>
              <a:t>т.р</a:t>
            </a:r>
            <a:r>
              <a:rPr lang="ru-RU" dirty="0" smtClean="0">
                <a:solidFill>
                  <a:schemeClr val="bg1"/>
                </a:solidFill>
              </a:rPr>
              <a:t>. в день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782" y="3427516"/>
            <a:ext cx="10838737" cy="21974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Требуются держатели карт. 40% от оборота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Залью физикам с гарантией от блоков. 15%! Без гарантии – 12%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Заливаю постоянно от 10 млн. Ищу команду под 12%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Куплю карты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Нужно ООО. Инвойсы, договоры, </a:t>
            </a:r>
            <a:r>
              <a:rPr lang="ru-RU" dirty="0" err="1" smtClean="0">
                <a:solidFill>
                  <a:schemeClr val="bg1"/>
                </a:solidFill>
              </a:rPr>
              <a:t>эквайринг</a:t>
            </a:r>
            <a:r>
              <a:rPr lang="ru-RU" dirty="0" smtClean="0">
                <a:solidFill>
                  <a:schemeClr val="bg1"/>
                </a:solidFill>
              </a:rPr>
              <a:t>. Договорная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Ищется ИП. Гарантия. Оплата – </a:t>
            </a:r>
            <a:r>
              <a:rPr lang="ru-RU" dirty="0" err="1" smtClean="0">
                <a:solidFill>
                  <a:schemeClr val="bg1"/>
                </a:solidFill>
              </a:rPr>
              <a:t>ежедневка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10%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06903" y="2995940"/>
            <a:ext cx="11400370" cy="340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elegram-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</a:t>
            </a:r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9" grpId="0" animBg="1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141" y="283221"/>
            <a:ext cx="6902507" cy="6327972"/>
          </a:xfrm>
          <a:prstGeom prst="rect">
            <a:avLst/>
          </a:prstGeom>
          <a:solidFill>
            <a:srgbClr val="99CCFF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903" y="419705"/>
            <a:ext cx="10956616" cy="54324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ДРОП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903" y="1099437"/>
            <a:ext cx="11400370" cy="34094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ДРОП?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4783" y="962952"/>
            <a:ext cx="8659362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24782" y="1506200"/>
            <a:ext cx="9407509" cy="387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err="1" smtClean="0">
                <a:solidFill>
                  <a:schemeClr val="bg1"/>
                </a:solidFill>
              </a:rPr>
              <a:t>Дроп</a:t>
            </a:r>
            <a:r>
              <a:rPr lang="ru-RU" dirty="0" smtClean="0">
                <a:solidFill>
                  <a:schemeClr val="bg1"/>
                </a:solidFill>
              </a:rPr>
              <a:t> – это человек, который оказывает мошенникам свои услуги. Например: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8819" y="1959273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Предоставление собственной банковской карты для снятия средств в банкоматах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8819" y="2451618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Предоставление собственной банковской карты для транзитных операций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8819" y="2965001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Номинальное руководство фирмой-однодневкой для оформления кредитов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8819" y="3478384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Оформление ИП для оказания услуг по транзиту и обналичиванию средств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8819" y="4018022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Оформление ООО для организации зарплатного проекта под обналичивание средств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8819" y="4557660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Получение посылок с незаконным содержимым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8819" y="5097298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Получение посылок по украденным картам и данным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8819" y="6114593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err="1" smtClean="0">
                <a:solidFill>
                  <a:schemeClr val="bg1"/>
                </a:solidFill>
              </a:rPr>
              <a:t>Обзванивание</a:t>
            </a:r>
            <a:r>
              <a:rPr lang="ru-RU" dirty="0" smtClean="0">
                <a:solidFill>
                  <a:schemeClr val="bg1"/>
                </a:solidFill>
              </a:rPr>
              <a:t> граждан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38819" y="5617993"/>
            <a:ext cx="10792964" cy="3964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Подставное лицо для общения (поверенный)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676"/>
            <a:ext cx="8983308" cy="6245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528" y="304800"/>
            <a:ext cx="8654472" cy="62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141" y="283221"/>
            <a:ext cx="6902507" cy="6327972"/>
          </a:xfrm>
          <a:prstGeom prst="rect">
            <a:avLst/>
          </a:prstGeom>
          <a:solidFill>
            <a:srgbClr val="99CCFF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903" y="419705"/>
            <a:ext cx="10956616" cy="54324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P2P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4783" y="962952"/>
            <a:ext cx="8659362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903" y="1099437"/>
            <a:ext cx="11400370" cy="34094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средств из </a:t>
            </a:r>
            <a:r>
              <a:rPr lang="ru-RU" sz="16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криптовалют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8549640" y="38633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data:image/png;base64,iVBORw0KGgoAAAANSUhEUgAAAOEAAADhCAMAAAAJbSJIAAAAgVBMVEX3kxr////3jwD2igD3jQD2iQD3khX3kQ795M794cn+7d/82r3+7+L5sWv//vz+9ez7zaT4oEH6vIP5rWL81bP70Kr3lR/+8uf5sm75rF/6xJL83cL5r2f5t3j/+/f4nj33mSv7yJv96df6u4H4pU/6wIr4qFf6xZX4mzP2gwD817ccn9V7AAAOoklEQVR4nNWda3f6KBDGEyDg/VarVmvUVlv//f4fcEO8kmQIYQZ1nxd7zu7Zan6GgWGYGaI4uNJO+293WH/+jI/bWRTNZtvj+KO/Xo7+2r00/NdHIT+81/1dbBgXQjCmlJTRWVIqpRgTgnM1Xu9W85APEYpw/jcZCy6YumIBUioDZftDdxjoSUIQzqcLpeFq2AxOJrhcT0NQkhO2JzMuat9claQSfHtoUz8QKeGg289MzofuSpkZZ787oHwoQsJVP3t5CLqLslfZX9E9FhVhZ8JI8C6QbNIhejIawumYMzK8kxjfTEmejYBwuBSEr+8mKcSBYHJFE/bW5K/vJsYX6MGKJOy8BeTTUvzn64mEvY8kxPAsMaLeI4JwuODh+U6MnwjP1ZtwcAg8Pk3Gb+9diC/hlD2OT4uJ94cSdjbioXxa4ug35XgRTh5kgKYkX/s4rB6ELfX4F3gSYx7+anPCNcdsHnCSvN/4NTYl/IoeO8MUxVQrLOEyed4LPEkmh4CE6fhZFngvsWnkjzchbDUKvYSTEk1CHQ0Id08foVclyxCEn68wQi8SH+SE6ea5c2hR7OjqqDoS9l7EBG9SzHFP5UbYEi9jgldJ7jbfOBH+Jc/GqVTiFKpyIRy9JmCGOKIh3PFnk4DivxSEy9cFzBDrF8ZawpcGdEGsI/x9bcAMcYcjHL06YIZYM93YCV90mTCV/PkTtv8PgBmidem3EXaIh6jCnZ7CEj0/wpT4edS+ddjwEJSSWdxwC+GR2NlmenlO24cxPaXa+BC+UW+XxCWGlFFuiHfT7LM54ZJ8wyuMQOCWFlHsmhLST6Nqf//5g9ssRoOaQFFGgHBIH7Jghpfcvn6BHCfNsouqBc42AOGYfksvjB95ebFyeYwH7eVYoCnVuAnhIUDUyTTD60/IJvm/pxklco4V1U54JWErgC9jmmF6NUPRvf3H9nKDQUwqj9+qCAdeaWk1gswwMQLYn5ihKitfV9V/XIQIHEJmuDW+GvfNbO1G2A6yY0qM7yia4VlfyK/mFUtGmXAQxD12MMNMI+QMJ6UL4RoxUiSYWQqZITfM8AO7SIlJXFSJEDNQ5LGrs4OrKN3MEL9I8VIkvER4RIzR3Kjm07UsU3JgNfym+nXPKu8yioTvmJ/xalTz6cLMhS44pUnpL3JhzTD/xGIgvEA4QH2HYVTZu1TXpOEHmWGk/VM74QSzIGUuZkHz6QfL3+UjVsOzROGc3yScowzBNKqLOu/ZiE0eZIZa5rgoEPZRw8Q0qnsNjUyfVFT/BYUZZmILmLCD87i5Y45ESDPUSozQm0H4g/qKglHBOiRntymEGWZSbxAh8hVWm2GFsll2m+/rg5hhpuR+2b8nRI4S2AwrlK4OY/EvhBlGhZd4R9jDOvZNSwfSlRFaeaOLnPA7S7wjxLjcUQMzhEQYObnfKN4Ih8hXKPctVEUonRlGxni6ES6xU5kUfHNYeVe5kCaVsVtU6kZIMUgkE/w48SshHI6OhNn/N+/0SjilMgNdQuhZO9CZCKrUJHE9Nr0SksaAmWiayXvWYLqlyZK/xYcvhMSnoTKxHVpatdqQJJJfN/sXwgNxBNHc8jZkPBJYDLtsoi6E5EHgBFM6+C7QP/h1J3wmbNOfFqKKstM+2mrEyiBckJ81NfJSK9TF1qWqvkFIH+Yuh/VOcq6zGx6RI5XfE67IB6lU1c/99W+2eHfM7v3BPdV5FJ0I6QfpZYwUNRK6dQL/GLlQfqAQz49wIqQ/bILKBc970IxSrVe1NUx71IOJG2GL/sgXMsPbN2nvblHn+qAyNk7TeU5IvdxbzNCc0hTf2nO1UeHN08ldTog5q6gWbIaF/1EKaWXcIYbXaU+uCbF73wrVmKHxHGJj82FniF8/3wdrwr/HmWGlOajEUsWM2dXlpzSaEBmgqfzs6seFIhXcUlOIeDi1PhNiBgLw0a5meJGlrABxWJTPd9GzzfAsMC0NtZRpQ4xCuGzNzDCXnEGEA0QkXjtuEUGQrSy31dB8GDAfHbHq621whD2PqVJjM4yKxyn3QsTCdaQheqRTan1WYPrFTfVMEwaYaOqd0qo/giKQGJ+S9zJC+gBGVEwWOMsetw9CKFYZId2h1kUKSCu3f1NS/UfZKEXME2KXEdJ7NF5mCB9dYWZCtcgI6ROem6+Gke0EGeNyyXFGKMl9NmBWtIfVwbplzIqvp4RoQD6Vepkh7NN84dK00gh7tl2W2FXHX6xmyMHeOriZkPci+hgNZIa2QyVRlb98Es7lEu2oS04IrIbpUpeOVBq95Ivqv4nvE6i8JP4i8uUQMsNMg/ZhI0Qx91QKZgnVIE9u2Sj6JS9RszdWS1u7t9mlPbTS/aA3I1vcFLmYsWX0Tb0cQmZoYH51R4f1or8+jGpSG1rIiVCtI/KAPmCGntqgT6Aiwkyk00eC+zwfoZKy88f5iPbELo13f8Mq4YsE5T5C1VJVyMUMXTXYogeYPEZbAqp7gVt1D2GNUGsbzfAfci/LathUQ5Ji8hk1IZ0Zog/yTyInpDLDzg/RjoCcEHJKm/Gtfsg6pFITQqvh6N/PzjX9NHt9hB3QZ8RzqQCaxXxqF9Q1/bSzJ9yzbiPa8197pDRPPz04pC3+kb1EuSH2aQAzvAvRaMr6GyzSPdGmLvNpqApVckFmWHAvlUMWxjfNSFVvEa7UqSDYDEvfzLc1KydNmzi1iDAR5ZKaREqlgPuR5CLpwqW+I9LTw4aRUmv4Io4nFIm0v9GIkNDRDG+SfG9bJAnC8WIUUaaauJvhVcqW805w8Ce6EeXhGgc631uHia3d2i/64USLNOZdvxpWKYFbyeMKr7V4L0rpCBub4VkJnDeMzinkg4jwGB8yw7olF+oOVP/6ayWlPj8kc9sgM6wdapaOwMgqCaXPD+kCpn5mqJ8D7s6NfDq2zggxGZxOz+kQ84TDV8hjlcxwIkzSlzIadEEhGgfPl4MZpsijsTwXw3+5UJ9fv+PrdYAKam7nMJXByz7yeJMPUTlRec8i3QSRZ5giAuZ8l+lQgJfk4M64TzlR8d7TmG+NPtL2aAl6Ji5HDxxcEXGE57w231UVziY05LIBhWcanFOpy4Ejb2MuNYIB5LCiqR/wr3EbA12/FnnXNDCHfuixoxnC28QdyuU65wh7+g2OLRQczBAqP9FCrfh5kk6eq+/zKQpOnzDkshpaDBqVZc8uufpe6Q6QE1rUv9qGlsLyW6WolK98LtSEPoZo2Q+YGna/7VcgcyBlOhfOpbnWzPjkijcqgp1P17Pqa6ylsB/HoVJDTwt2Tti8aKOqQaFdw+5yz7Xzc71jXZdaql/7cQ1q83QqWM8Jmy+rNaFOSPP26PvjqCsPhVDHxajOlnFe6cnbPbnLjT+I4a7OTtPU6QNw4eq7GtLmXcy2O8/GF42Ey9o7r2cnwuZTFhN8/9sivQS9LNz216jl9koU1ml3YSlxQRqjHt+72V5QSlzK18XpOhNi6tcyyiQEJbLdb6EvRoxsHpy/yx3yBu2CvlHbimJvE1xbzzOl4OID1dHEEDKztNSfhqjHEEd2NLkJe0NKqccQUelM4757oJDPU+4TRVOyju67d9Ub8nFuYYNbkJPihKbQYf3f27tnQyxk45b72BZhz72o3FM2m3zkYtr4cnv8laCVPfcoakmTck9ZvUeSLvcU3kSQd1nZN5GgEBHqsN4o6bRHkHd5H0Qi7F8Kt3aGD15K+nqjyLu8z+u5P05BFyYArZ0L0cKP3y6QWPS1pOkpaJzzEfYRBls7m4HHeZLtvJLoZ7L7a3fm+U44HXba08Oe7C4vsI8wtpFwwQxvd1gYZniKXUrtyQqulf8Tf1fQTeYhgUHYo2wGDZkhaSJdpYxXWOjJjrthxs0M6XvFFFQoiDAJcWsiZIZGyBfXut/pMUwPo3A0jbnKym01DNCyyRQrXMRSvN8CMZu9iBmKQrChmF6AKEqFLjowT1JDm2HJfyolUPhXU72EGZZvESkRem/2Cz0DADMkazkNqHzoV06C8c09ZkZHMtAMQ9x4dvcQ5br+ijQf30YZs8XdfhdaDem7cNxLVpynVBB6B7mynSC7UD7HDKt6T1SlamFGkj4T7GeUT1kNWdV5efWVgaihlJ98Xj/hgWYoVVXcvZLwi+4Oy8JhcdDVsLpvX3VCIT5H/iK5v/cSg5ph8SorKyFhayWp7fKynQlphtDN1QAh5a3j2i7FiTKkGQog3A6lvVJfJ6tnn88p8VXV90qgMyHwXm6y9O+bFNX1HBUCLgO2EcafYf0rWjG43whMSNKz4UFSpR2FEyHlbBNW4K3jNYRxL3TAgUrWRg42wrgd4H7uAAKn0XrC+O//gJjYG9fbCWmqjcOK1xzd1RAS1YwHlKUTuBthvHxtRA6u9M6Er41YD+hAGP++LiLf1T++A2E8etUZNXHJD3AhjKeviWirc29IGLdJLnujlXS8FcyNMO7QndASSTHH9AdHwjjF3qBFLLZxba7lSoi9XopYwr3xnTthvHyZ+UYmO/fHbkAYtwmbjGGkWJNSiCaE8XDzCiNVjBv1t2tEqK9Ff/ayIZN6Rw1DGLfUc+dUFjVNl29KGA/6T1z9JYc7m5MRxvGKPes1MuVRCuBBGA/WT3mNioMXRFATxvEXxY29DSU2fq1R/QhJbuxtJGap2Q9DGKffZE1UHfj4wbusypswjuefyWMYVbJAFKogCPNuseEZVfKB6k2MIsymnNCMjL8hey8jCbP3uODh5hzG19630JMRZv74UgTZdCghlgSFYgSEmaZjTn0Ux/jYd30wRUOYDdYJI3yRSrAJ1Q0EVISZVn2aPtxK8E+4WWRjERJmDmt3IXBVIbqhxGdtp+hGIiXUah221mYt9pe3ndAVEp9FTphpCDZrgeFYnrnZuFLRQSEItXSzFsazZaSOU5cHcTE+/IWg0wpFmGu+2q3HKi9q0pc73fKDpb7qKS98YpvFboVe1W0KSnhS2mv9jX7X/Y/xcTubzaLZ9jj+6a+Xunat4a0QPvoPgbbKKNns+2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165" y="1605923"/>
            <a:ext cx="2143125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22" y="1605921"/>
            <a:ext cx="2164800" cy="2143125"/>
          </a:xfrm>
          <a:prstGeom prst="rect">
            <a:avLst/>
          </a:prstGeom>
        </p:spPr>
      </p:pic>
      <p:sp>
        <p:nvSpPr>
          <p:cNvPr id="341" name="Стрелка вправо с вырезом 340"/>
          <p:cNvSpPr/>
          <p:nvPr/>
        </p:nvSpPr>
        <p:spPr>
          <a:xfrm rot="904488">
            <a:off x="5742215" y="2543263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utoShape 4" descr="data:image/png;base64,iVBORw0KGgoAAAANSUhEUgAAAOEAAADhCAMAAAAJbSJIAAAApVBMVEX///8oqOkkod4pqesop+gnpuYlo+EjoNwkot8mpeQjn9spquwlouAnp+cmpOMoqOokod0joN0AnN0AoOUAmNcApOz4/P7v+P0Aourn9Pzh8fuNyu8Rn+BbuvDs9/3D4/fQ6fm33fU9rOae0O/b7/yr2feCx/JhuuyPy+9yvuuf0fB+wehqueU7p91vwfJLtvBSsumu2PFpuONYseGj0OyMxuh4vORWjJMgAAALg0lEQVR4nN2da3uiPBCG2Vfd1mqxEoSq6Qp4xnpobff//7Q3aD1wTmYCgb33y167JZmHmUwmIVBNKxx7NnH98WL3tt93zuz3b7vF2HcnM9sqvv8iGU383b4zYPQGjUan0/hRGPy1wf6N0dnvVu5MtaEQhu5iHyhrXGWl0QiU7hfzOskczXeB43KURXSyn1/WQqU1WTB1jTzHparcubZqCVnY7pKpg4i7imQq3+Z/VAtJAS3vQiCyejl2tpAk7wTz5M5RLSnEfC9R3kVkx6+KI4djwbzJy2CwGKkWx5jtBr1C9AX0BktHtb436eEZpjHYq9RYuL4T6jQOd2Xo6wR+fFNR7FiLAsdflN5gV3oVMO+Vp++s0S9Vn9MpZn7IYtCZlCdwUdIADNMY7EoqASYlB+iN3sAtQ2BZGTSRwVvhbnQ6qhx4ptcreDSuVDrwRGOwKFCfvS8/hcYZeMOiBKpLMWEaRSUcX3mEXikmUndViNALBeRUe1+NCL3Q60gejLOKDMEbjYEjU6BTnSF4RWq+cas0BG/IW27MB41qMljJEei/qlaSipxZY1VVDwbIkFhpgTIk+tUWiJc4r+4YvIBLN271BTKJiEnDqYPARuMVPPXPqj4GL0ALOLvXU206J70BrAz36iKQSexAFlO7+ghkEg/iAn3yq070hKfFyatqmwURTagsy6g2WRQi9kR8XzuBv3qeiMBV/QSKDUXntVdH+IeipdpUKIT3TNxOtaVg3vgETuoZowGvcy6Fqs3EMOCJ00Ud8+iF5jJf4Kxe1VoUkv8A1auzC9mk+CtP4LzeLmROzNm2sevtwQCSvRqudZo509xlCRzWPUYDiJOhcFl/F7Jkk7Her/lMcSFjxnj7F1yYtVKcked/g1QnvjVVmyaJZooTZ6T5r5DixJ1qu+SRnE6HFXRhj/0BQZKOvo+BjRVFj5DDbrHzYDc+qbCplAsJ2fvOT2ztIJa9xpfC8+ooZPJCryAuANHViy8xPPmWgugRz4+uDiDj5zkqsBpTBRt7Cyc+gBaApmITBiQSZNMjh+Q93Q/I7Y/u2Cgv2JqkOU57tjKBWBfZHnYVK2ySt4wteQekMLx3ulRZkgbuy9x6AClshuoaW6ELm2mjDxmlz6ENG2VBytzH8a7vB0zh/UkiRUHaIt4HzyGKFci8+zWUpcKFrHRZOxzyGIsWqIe7MIXFOQoWnj73FzCAIUY+bveo7IKGkKXIC1rAirJ3m/Sf5dqfByGpc3syUAeQSwMj0iqPJssuQvI07Q/Uvuve8Lw8hZQAPpIwg9pHL0uotVQRGZDWCvLSuQv2wKWseZapIh3iAU+6+mCF9DzbljIMKVmDv4uwAPf6MxDhQcDfU2uF+PzTAd7vuXBbUIlaEvuBhucPiFG0Rt4iHih3bZaGjfDAebemyCAFZs8QmDxxWugXmGiw4XlmglHoaMUlGu7J3Rp7XlaexRQkp62Mqd6WT4u0V5xvCLgt2tKzjjKNEQbqwZnTtXyFLcpdew4PpMUMWWf8yLKFsCSoajxEA4noArWnT4L723rOWum3MQqfkQ0kNEn1DfcLLCOPnK7Rs66wCMYeVrfZMhMNJc8CH8pbkfNMl/iw73YbUAaSEXxpEoeSg8DKfeb99Jx5wgc3WZwaxzVw3xYR+gbg6tJvjkDEyuLUuitrOiTPU5GXq64OzBWorVFlM/U1X0LdredvW4cZX29rrkBk2UzH2hitkIgu/W4OzEkyJ3DrczbTLnATvs6KF8Gl34pcutRpvkAbNVm0WbWEKml08dp65tHr1RwCNYdmGZBv4UE7wBVS8u4I6rtzYFvXeXKvi1TogRXqlGY/9Evip4j5Ech1+QqnsN3WPJBCnb+2vrf25sC23uYbvkvswkDzABeB9nVDDmTRw5mf2miFwlew8AR9wPjegW3qcdYHFjZIhRXqtA36CHXIgW3K/er1qGSFbPjBdl6m9w5sU463k36Y4KZDUYW6DkgvWtSBbfLOf6lfqg/pErZxPaWhbEE3Ateu8Qo9nReatZmSzuhAw82MRa4+cJuXhoDCNkjgFw0LJFOhy2mKMQIKuW8ShXzLZxhxoE743mO9Xk+wAtsCCsVu/omPqAuIYCqeoH3osaHM/7OC/Ik6UKein8j10QoP2ob7Z4VyoJbgQJ06ggK1DVrhkq3xuX+YHASqNXsZFyj+FJg/D6axFooDSrkP+rhxfVzLwQhogWxuipuSfYW+cfINs+IO1NuAB4lDdJBSXzxbUUrXk+zi26VxD/IuJkLgUyl1tRn9LUyXhetHagXHRmDsCphAbQ4wLtKxo9mwRrqUeH5S5rCmtBvvB/ChqoANXuFIs8AXs3htr93wZos1/Z1gFFQgK0cQ4s5dW0FChl+vd6nxe+07f4IYtEbu0qAJrYEFanDLLgYGxfR7PKjEGmGjki2PPI/5NLEpgfVuhKGBM40ZF9zcKTrWT03paaFAj1CBmoMfhkEd5kpRmEoXHKJBVYrtnX6xZmYGds7JnpAQn4fnXxWk9u4E7aCXYJldYM4M4avS88tP+HYyEF5y3WFJ6P/UEH6Fkg5oY+DCED1+6HlXr8hUcxrpUCb4RHPelxihZ52MLgRXzSHw85jhnFv6jZzzs+hiUinarksiXxaoEONED2vXdS7+KnLON+AjET16rnluVuBAZBIBu5CSzLoMw2IHIuvnHTYW8Tn+Vk/hh3R2R7+dDCGprLAKu7dFDX7iyemKQPINOgHS27NA4E6GSGeP4m5Ejx3jbvvy2H0smK4h6kabYru8r4k/sK1xIOpGx8B2eJ/EbaPbfQz+PHYfC/tL1xB6NsruOq5TI7THfuyWAc18ryLChiJ7Cy/cXEOKhFwM/tXUFtlV5HmnVZLCruHxPp/BWmREnpOspdjP1TNfFTfCKoxu8TllOZHXjdhxY8Q2iDw55vNAedYbU2yiibX4hW1RBOOQ+zBxiesh4dROabnmTK4bH5HtJxzP3ZRQ19xhHDOPCNu4iqaf9KxkhK2SRI3IdOMEZ81t7XvPsS/Jdm4zDuluXKEiqrtNbBRd6gqT4cYtarVjpBwZORS+hoqbkpJUccOw+5Jy38p3YuDGxEO5X6ggjc/2Cp3IzEnaqEIFaTf9cZAKJ7KVajc2anCZNN2FLJ2WWdjcTc9/I27ETfdZT/Rm5RY2V2j4QeoaZUbyXHjhL/1PCX1je9O4MVBNZZ+MsFGNowwz+ht3ZNtDd4uzwchZm02VSfyvT40TfVQr+buWj7gOVNPPP/vhqHOiDLJmigvvipKNFHLSzBmrzk6MbrAl49ZXIu8D59rGaZ/3DJ1Fa5pP+WI0YGK81JHkhVgymzpK7Au8uMnWZ33V9grTfxE6EDGsnxMNwXeO3LpJFD+Z9G3064QhNAjPHGslMXmDNBvrRbXVIoDeMh/Wx4miWeaCUxeJaVvc+bj1kIg44Kl9GQ/Vx/iGCwy2bVTbn4vwcbII31WXaH7iBAZFuGoNmZiAmb5WEmUIrLREAx2iZyo7FrFJ5sbUVK0lEdw0EYZN/arlxMFM9HGcyklElGrJDF+eVGsK8fQA/mUSaVhH86k6mFvEb5NIZVMdiXKmwThuVSSaUnPMPcOXKmg0n6QPwTv+qpdoAl8U48U1+4oFwj5sKICtNKeaW+Hv3gL4UOfG4lJMGPtdjRvNI/p31nAzeSpfo2nK+KU1/HyXLdHcFJtC4ww/y9RoHiGfLsYyKy2rmlvJ6whuJtsyNJrbcgdg2RrNF5X6ApxCY1VdfN4z+zQLEmkeHdXifrCnD/I1mk/fZVRo3EyOUh1pmkfVwy+O/bWVJNI0t9NKue/GUILIQJ6K2Z2b4QfLO1CV7MrjV0W9F8KZHsVVsiu2307ZtSccy/n6fOGVGfzc59QpYn+wYJjMzZGNzDSlp/952G6+6ijuDmvkuNPvv5/H7ctV28P2ePz7PXWdUfHa/gfxX82VcvIN7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24783" y="1563266"/>
            <a:ext cx="2592273" cy="4601497"/>
            <a:chOff x="6412259" y="1464660"/>
            <a:chExt cx="2592273" cy="4601497"/>
          </a:xfrm>
        </p:grpSpPr>
        <p:grpSp>
          <p:nvGrpSpPr>
            <p:cNvPr id="344" name="Группа 343"/>
            <p:cNvGrpSpPr/>
            <p:nvPr/>
          </p:nvGrpSpPr>
          <p:grpSpPr>
            <a:xfrm>
              <a:off x="6412259" y="1464660"/>
              <a:ext cx="2592273" cy="4601497"/>
              <a:chOff x="471950" y="658761"/>
              <a:chExt cx="2592273" cy="4601497"/>
            </a:xfrm>
          </p:grpSpPr>
          <p:sp>
            <p:nvSpPr>
              <p:cNvPr id="345" name="Скругленный прямоугольник 344"/>
              <p:cNvSpPr/>
              <p:nvPr/>
            </p:nvSpPr>
            <p:spPr>
              <a:xfrm>
                <a:off x="471950" y="658761"/>
                <a:ext cx="2546554" cy="46014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6" name="Скругленный прямоугольник 345"/>
              <p:cNvSpPr/>
              <p:nvPr/>
            </p:nvSpPr>
            <p:spPr>
              <a:xfrm>
                <a:off x="530943" y="816078"/>
                <a:ext cx="2438399" cy="3962399"/>
              </a:xfrm>
              <a:prstGeom prst="round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>
                <a:off x="1524001" y="4817806"/>
                <a:ext cx="442452" cy="4031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9" name="Скругленный прямоугольник 348"/>
              <p:cNvSpPr/>
              <p:nvPr/>
            </p:nvSpPr>
            <p:spPr>
              <a:xfrm>
                <a:off x="639099" y="894735"/>
                <a:ext cx="2241754" cy="3805084"/>
              </a:xfrm>
              <a:prstGeom prst="roundRect">
                <a:avLst/>
              </a:prstGeom>
              <a:solidFill>
                <a:schemeClr val="tx1">
                  <a:alpha val="4902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35" name="Скругленный прямоугольник 434"/>
              <p:cNvSpPr/>
              <p:nvPr/>
            </p:nvSpPr>
            <p:spPr>
              <a:xfrm>
                <a:off x="678426" y="894735"/>
                <a:ext cx="2202427" cy="3805084"/>
              </a:xfrm>
              <a:prstGeom prst="roundRect">
                <a:avLst/>
              </a:prstGeom>
              <a:solidFill>
                <a:srgbClr val="93E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36" name="Скругленный прямоугольник 435"/>
              <p:cNvSpPr/>
              <p:nvPr/>
            </p:nvSpPr>
            <p:spPr>
              <a:xfrm>
                <a:off x="648927" y="909769"/>
                <a:ext cx="2231926" cy="379005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40" name="Скругленный прямоугольник 439"/>
              <p:cNvSpPr/>
              <p:nvPr/>
            </p:nvSpPr>
            <p:spPr>
              <a:xfrm>
                <a:off x="3018504" y="1298332"/>
                <a:ext cx="45719" cy="70018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41" name="Скругленный прямоугольник 440"/>
              <p:cNvSpPr/>
              <p:nvPr/>
            </p:nvSpPr>
            <p:spPr>
              <a:xfrm>
                <a:off x="3018504" y="2197441"/>
                <a:ext cx="45719" cy="196237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911" y="2221386"/>
              <a:ext cx="712747" cy="712747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778985" y="3295696"/>
              <a:ext cx="1842598" cy="3547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Telegram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79" name="Блок-схема: альтернативный процесс 478"/>
            <p:cNvSpPr/>
            <p:nvPr/>
          </p:nvSpPr>
          <p:spPr>
            <a:xfrm>
              <a:off x="7072439" y="4953944"/>
              <a:ext cx="1226194" cy="276526"/>
            </a:xfrm>
            <a:prstGeom prst="flowChartAlternateProcess">
              <a:avLst/>
            </a:prstGeom>
            <a:solidFill>
              <a:srgbClr val="29A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07975" y="4284806"/>
            <a:ext cx="4786725" cy="1388073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БОЛЬШОЙ ОБОРОТ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2" name="Прямоугольник 481"/>
          <p:cNvSpPr/>
          <p:nvPr/>
        </p:nvSpPr>
        <p:spPr>
          <a:xfrm>
            <a:off x="7083274" y="4288474"/>
            <a:ext cx="4786725" cy="1388073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ДРОП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959" y="1671355"/>
            <a:ext cx="2328829" cy="2176834"/>
          </a:xfrm>
          <a:prstGeom prst="rect">
            <a:avLst/>
          </a:prstGeom>
        </p:spPr>
      </p:pic>
      <p:sp>
        <p:nvSpPr>
          <p:cNvPr id="480" name="Стрелка вправо с вырезом 479"/>
          <p:cNvSpPr/>
          <p:nvPr/>
        </p:nvSpPr>
        <p:spPr>
          <a:xfrm rot="2601193">
            <a:off x="6901102" y="3734881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Стрелка вправо с вырезом 480"/>
          <p:cNvSpPr/>
          <p:nvPr/>
        </p:nvSpPr>
        <p:spPr>
          <a:xfrm rot="7898155">
            <a:off x="4156317" y="3732563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/>
      <p:bldP spid="341" grpId="0" animBg="1"/>
      <p:bldP spid="341" grpId="1" animBg="1"/>
      <p:bldP spid="23" grpId="0" animBg="1"/>
      <p:bldP spid="482" grpId="0" animBg="1"/>
      <p:bldP spid="480" grpId="0" animBg="1"/>
      <p:bldP spid="4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141" y="283221"/>
            <a:ext cx="6902507" cy="6327972"/>
          </a:xfrm>
          <a:prstGeom prst="rect">
            <a:avLst/>
          </a:prstGeom>
          <a:solidFill>
            <a:srgbClr val="99CCFF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903" y="419705"/>
            <a:ext cx="10956616" cy="54324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ДРОП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4783" y="962952"/>
            <a:ext cx="8659362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903" y="1099437"/>
            <a:ext cx="11400370" cy="34094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64141" y="1564138"/>
            <a:ext cx="1898344" cy="1145310"/>
            <a:chOff x="724783" y="1560945"/>
            <a:chExt cx="1898344" cy="11453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24783" y="1560945"/>
              <a:ext cx="1898344" cy="11453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63600" y="1790700"/>
              <a:ext cx="323850" cy="2413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946944" y="1790700"/>
              <a:ext cx="0" cy="241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08868" y="1790700"/>
              <a:ext cx="0" cy="241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63600" y="1866106"/>
              <a:ext cx="3238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863600" y="1951831"/>
              <a:ext cx="3238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с двумя усеченными противолежащими углами 25"/>
            <p:cNvSpPr/>
            <p:nvPr/>
          </p:nvSpPr>
          <p:spPr>
            <a:xfrm>
              <a:off x="1774825" y="1622425"/>
              <a:ext cx="730250" cy="1174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BANK-A</a:t>
              </a:r>
              <a:endParaRPr lang="ru-RU" dirty="0"/>
            </a:p>
          </p:txBody>
        </p:sp>
        <p:sp>
          <p:nvSpPr>
            <p:cNvPr id="27" name="Прямоугольник с двумя усеченными противолежащими углами 26"/>
            <p:cNvSpPr/>
            <p:nvPr/>
          </p:nvSpPr>
          <p:spPr>
            <a:xfrm>
              <a:off x="737483" y="2100894"/>
              <a:ext cx="1793876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1234  5678  9012  3456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Прямоугольник с двумя усеченными противолежащими углами 27"/>
            <p:cNvSpPr/>
            <p:nvPr/>
          </p:nvSpPr>
          <p:spPr>
            <a:xfrm>
              <a:off x="737483" y="2427831"/>
              <a:ext cx="1000126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IVANOV IVAN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Прямоугольник с двумя усеченными противолежащими углами 28"/>
            <p:cNvSpPr/>
            <p:nvPr/>
          </p:nvSpPr>
          <p:spPr>
            <a:xfrm>
              <a:off x="1506816" y="2240106"/>
              <a:ext cx="591435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10/24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2098251" y="2371725"/>
              <a:ext cx="248074" cy="23177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257001" y="2371725"/>
              <a:ext cx="248074" cy="23177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J</a:t>
              </a:r>
              <a:endParaRPr lang="ru-RU" sz="24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662087" y="1556242"/>
            <a:ext cx="1898344" cy="1145328"/>
            <a:chOff x="2503181" y="2723176"/>
            <a:chExt cx="1898344" cy="11453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Группа 32"/>
            <p:cNvGrpSpPr/>
            <p:nvPr/>
          </p:nvGrpSpPr>
          <p:grpSpPr>
            <a:xfrm>
              <a:off x="2503181" y="2723176"/>
              <a:ext cx="1898344" cy="1145310"/>
              <a:chOff x="724783" y="1560945"/>
              <a:chExt cx="1898344" cy="1145310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724783" y="1560945"/>
                <a:ext cx="1898344" cy="114531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863600" y="1790700"/>
                <a:ext cx="323850" cy="2413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946944" y="1790700"/>
                <a:ext cx="0" cy="241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108868" y="1790700"/>
                <a:ext cx="0" cy="241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863600" y="1866106"/>
                <a:ext cx="3238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863600" y="1951831"/>
                <a:ext cx="3238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Прямоугольник с двумя усеченными противолежащими углами 39"/>
              <p:cNvSpPr/>
              <p:nvPr/>
            </p:nvSpPr>
            <p:spPr>
              <a:xfrm>
                <a:off x="1774825" y="1622425"/>
                <a:ext cx="730250" cy="117475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BANK</a:t>
                </a:r>
                <a:r>
                  <a:rPr lang="ru-RU" sz="700" dirty="0" smtClean="0"/>
                  <a:t>-</a:t>
                </a:r>
                <a:r>
                  <a:rPr lang="en-US" sz="700" dirty="0" smtClean="0"/>
                  <a:t>B</a:t>
                </a:r>
                <a:endParaRPr lang="ru-RU" dirty="0"/>
              </a:p>
            </p:txBody>
          </p:sp>
          <p:sp>
            <p:nvSpPr>
              <p:cNvPr id="41" name="Прямоугольник с двумя усеченными противолежащими углами 40"/>
              <p:cNvSpPr/>
              <p:nvPr/>
            </p:nvSpPr>
            <p:spPr>
              <a:xfrm>
                <a:off x="737483" y="2100894"/>
                <a:ext cx="1793876" cy="206375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r>
                  <a:rPr lang="en-US" sz="900" b="1" dirty="0" smtClean="0">
                    <a:ln w="3175">
                      <a:solidFill>
                        <a:schemeClr val="tx1"/>
                      </a:solidFill>
                    </a:ln>
                    <a:latin typeface="OCR A Extended" panose="02010509020102010303" pitchFamily="50" charset="0"/>
                  </a:rPr>
                  <a:t>4321  8765  2109  6543</a:t>
                </a:r>
                <a:endParaRPr lang="ru-RU" sz="2400" b="1" dirty="0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Прямоугольник с двумя усеченными противолежащими углами 41"/>
              <p:cNvSpPr/>
              <p:nvPr/>
            </p:nvSpPr>
            <p:spPr>
              <a:xfrm>
                <a:off x="737483" y="2427831"/>
                <a:ext cx="1000126" cy="206375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r>
                  <a:rPr lang="en-US" sz="900" b="1" dirty="0" smtClean="0">
                    <a:ln w="3175">
                      <a:solidFill>
                        <a:schemeClr val="tx1"/>
                      </a:solidFill>
                    </a:ln>
                    <a:latin typeface="OCR A Extended" panose="02010509020102010303" pitchFamily="50" charset="0"/>
                  </a:rPr>
                  <a:t>PETROV PETR</a:t>
                </a:r>
                <a:endParaRPr lang="ru-RU" sz="2400" b="1" dirty="0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" name="Прямоугольник с двумя усеченными противолежащими углами 42"/>
              <p:cNvSpPr/>
              <p:nvPr/>
            </p:nvSpPr>
            <p:spPr>
              <a:xfrm>
                <a:off x="1506816" y="2240106"/>
                <a:ext cx="591435" cy="206375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r>
                  <a:rPr lang="en-US" sz="900" b="1" dirty="0" smtClean="0">
                    <a:ln w="3175">
                      <a:solidFill>
                        <a:schemeClr val="tx1"/>
                      </a:solidFill>
                    </a:ln>
                    <a:latin typeface="OCR A Extended" panose="02010509020102010303" pitchFamily="50" charset="0"/>
                  </a:rPr>
                  <a:t>07/25</a:t>
                </a:r>
                <a:endParaRPr lang="ru-RU" sz="2400" b="1" dirty="0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" name="Правильный пятиугольник 43"/>
              <p:cNvSpPr/>
              <p:nvPr/>
            </p:nvSpPr>
            <p:spPr>
              <a:xfrm>
                <a:off x="2098250" y="2371725"/>
                <a:ext cx="422977" cy="231775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</a:t>
                </a:r>
                <a:endParaRPr lang="ru-RU" dirty="0"/>
              </a:p>
            </p:txBody>
          </p:sp>
          <p:sp>
            <p:nvSpPr>
              <p:cNvPr id="63" name="Правильный пятиугольник 62"/>
              <p:cNvSpPr/>
              <p:nvPr/>
            </p:nvSpPr>
            <p:spPr>
              <a:xfrm>
                <a:off x="2098251" y="2436489"/>
                <a:ext cx="422977" cy="167012"/>
              </a:xfrm>
              <a:prstGeom prst="pentagon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0" name="Полилиния 59"/>
            <p:cNvSpPr/>
            <p:nvPr/>
          </p:nvSpPr>
          <p:spPr>
            <a:xfrm>
              <a:off x="3214688" y="2724150"/>
              <a:ext cx="1014412" cy="1143000"/>
            </a:xfrm>
            <a:custGeom>
              <a:avLst/>
              <a:gdLst>
                <a:gd name="connsiteX0" fmla="*/ 0 w 1014412"/>
                <a:gd name="connsiteY0" fmla="*/ 1135856 h 1143000"/>
                <a:gd name="connsiteX1" fmla="*/ 719137 w 1014412"/>
                <a:gd name="connsiteY1" fmla="*/ 7144 h 1143000"/>
                <a:gd name="connsiteX2" fmla="*/ 1014412 w 1014412"/>
                <a:gd name="connsiteY2" fmla="*/ 0 h 1143000"/>
                <a:gd name="connsiteX3" fmla="*/ 290512 w 1014412"/>
                <a:gd name="connsiteY3" fmla="*/ 1143000 h 1143000"/>
                <a:gd name="connsiteX4" fmla="*/ 0 w 1014412"/>
                <a:gd name="connsiteY4" fmla="*/ 1135856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12" h="1143000">
                  <a:moveTo>
                    <a:pt x="0" y="1135856"/>
                  </a:moveTo>
                  <a:lnTo>
                    <a:pt x="719137" y="7144"/>
                  </a:lnTo>
                  <a:lnTo>
                    <a:pt x="1014412" y="0"/>
                  </a:lnTo>
                  <a:lnTo>
                    <a:pt x="290512" y="1143000"/>
                  </a:lnTo>
                  <a:lnTo>
                    <a:pt x="0" y="1135856"/>
                  </a:lnTo>
                  <a:close/>
                </a:path>
              </a:pathLst>
            </a:custGeom>
            <a:solidFill>
              <a:srgbClr val="0F6FC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2840130" y="2725504"/>
              <a:ext cx="1014412" cy="1143000"/>
            </a:xfrm>
            <a:custGeom>
              <a:avLst/>
              <a:gdLst>
                <a:gd name="connsiteX0" fmla="*/ 0 w 1014412"/>
                <a:gd name="connsiteY0" fmla="*/ 1135856 h 1143000"/>
                <a:gd name="connsiteX1" fmla="*/ 719137 w 1014412"/>
                <a:gd name="connsiteY1" fmla="*/ 7144 h 1143000"/>
                <a:gd name="connsiteX2" fmla="*/ 1014412 w 1014412"/>
                <a:gd name="connsiteY2" fmla="*/ 0 h 1143000"/>
                <a:gd name="connsiteX3" fmla="*/ 290512 w 1014412"/>
                <a:gd name="connsiteY3" fmla="*/ 1143000 h 1143000"/>
                <a:gd name="connsiteX4" fmla="*/ 0 w 1014412"/>
                <a:gd name="connsiteY4" fmla="*/ 1135856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12" h="1143000">
                  <a:moveTo>
                    <a:pt x="0" y="1135856"/>
                  </a:moveTo>
                  <a:lnTo>
                    <a:pt x="719137" y="7144"/>
                  </a:lnTo>
                  <a:lnTo>
                    <a:pt x="1014412" y="0"/>
                  </a:lnTo>
                  <a:lnTo>
                    <a:pt x="290512" y="1143000"/>
                  </a:lnTo>
                  <a:lnTo>
                    <a:pt x="0" y="1135856"/>
                  </a:lnTo>
                  <a:close/>
                </a:path>
              </a:pathLst>
            </a:custGeom>
            <a:solidFill>
              <a:schemeClr val="tx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4965452" y="1577968"/>
            <a:ext cx="1898344" cy="1145310"/>
            <a:chOff x="4651616" y="3868486"/>
            <a:chExt cx="1898344" cy="11453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3" name="Группа 142"/>
            <p:cNvGrpSpPr/>
            <p:nvPr/>
          </p:nvGrpSpPr>
          <p:grpSpPr>
            <a:xfrm>
              <a:off x="4651616" y="3868486"/>
              <a:ext cx="1898344" cy="1145310"/>
              <a:chOff x="4651616" y="3868486"/>
              <a:chExt cx="1898344" cy="1145310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4651616" y="3868486"/>
                <a:ext cx="1898344" cy="1145310"/>
                <a:chOff x="724783" y="1560945"/>
                <a:chExt cx="1898344" cy="1145310"/>
              </a:xfrm>
            </p:grpSpPr>
            <p:sp>
              <p:nvSpPr>
                <p:cNvPr id="47" name="Скругленный прямоугольник 46"/>
                <p:cNvSpPr/>
                <p:nvPr/>
              </p:nvSpPr>
              <p:spPr>
                <a:xfrm>
                  <a:off x="724783" y="1560945"/>
                  <a:ext cx="1898344" cy="1145310"/>
                </a:xfrm>
                <a:prstGeom prst="roundRect">
                  <a:avLst/>
                </a:prstGeom>
                <a:solidFill>
                  <a:schemeClr val="tx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Скругленный прямоугольник 47"/>
                <p:cNvSpPr/>
                <p:nvPr/>
              </p:nvSpPr>
              <p:spPr>
                <a:xfrm>
                  <a:off x="863600" y="1790700"/>
                  <a:ext cx="323850" cy="241300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946944" y="1790700"/>
                  <a:ext cx="0" cy="2413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08868" y="1790700"/>
                  <a:ext cx="0" cy="2413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863600" y="1866106"/>
                  <a:ext cx="3238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863600" y="1951831"/>
                  <a:ext cx="3238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Прямоугольник с двумя усеченными противолежащими углами 52"/>
                <p:cNvSpPr/>
                <p:nvPr/>
              </p:nvSpPr>
              <p:spPr>
                <a:xfrm>
                  <a:off x="1774825" y="1622425"/>
                  <a:ext cx="730250" cy="117475"/>
                </a:xfrm>
                <a:prstGeom prst="snip2Diag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 smtClean="0"/>
                    <a:t>BANK-C</a:t>
                  </a:r>
                  <a:endParaRPr lang="ru-RU" dirty="0"/>
                </a:p>
              </p:txBody>
            </p:sp>
            <p:sp>
              <p:nvSpPr>
                <p:cNvPr id="54" name="Прямоугольник с двумя усеченными противолежащими углами 53"/>
                <p:cNvSpPr/>
                <p:nvPr/>
              </p:nvSpPr>
              <p:spPr>
                <a:xfrm>
                  <a:off x="737483" y="2100894"/>
                  <a:ext cx="1793876" cy="206375"/>
                </a:xfrm>
                <a:prstGeom prst="snip2Diag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r>
                    <a:rPr lang="en-US" sz="900" b="1" dirty="0" smtClean="0">
                      <a:ln w="3175">
                        <a:solidFill>
                          <a:schemeClr val="tx1"/>
                        </a:solidFill>
                      </a:ln>
                      <a:latin typeface="OCR A Extended" panose="02010509020102010303" pitchFamily="50" charset="0"/>
                    </a:rPr>
                    <a:t>1981  1121 0007 9578</a:t>
                  </a:r>
                  <a:endParaRPr lang="ru-RU" sz="2400" b="1" dirty="0">
                    <a:ln w="31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5" name="Прямоугольник с двумя усеченными противолежащими углами 54"/>
                <p:cNvSpPr/>
                <p:nvPr/>
              </p:nvSpPr>
              <p:spPr>
                <a:xfrm>
                  <a:off x="737482" y="2427831"/>
                  <a:ext cx="1279349" cy="206375"/>
                </a:xfrm>
                <a:prstGeom prst="snip2Diag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r>
                    <a:rPr lang="en-US" sz="900" b="1" dirty="0" smtClean="0">
                      <a:ln w="3175">
                        <a:solidFill>
                          <a:schemeClr val="tx1"/>
                        </a:solidFill>
                      </a:ln>
                      <a:latin typeface="OCR A Extended" panose="02010509020102010303" pitchFamily="50" charset="0"/>
                    </a:rPr>
                    <a:t>SERGEEV SERGEY</a:t>
                  </a:r>
                  <a:endParaRPr lang="ru-RU" sz="2400" b="1" dirty="0">
                    <a:ln w="31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6" name="Прямоугольник с двумя усеченными противолежащими углами 55"/>
                <p:cNvSpPr/>
                <p:nvPr/>
              </p:nvSpPr>
              <p:spPr>
                <a:xfrm>
                  <a:off x="1506816" y="2240106"/>
                  <a:ext cx="591435" cy="206375"/>
                </a:xfrm>
                <a:prstGeom prst="snip2Diag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r>
                    <a:rPr lang="en-US" sz="900" b="1" dirty="0" smtClean="0">
                      <a:ln w="3175">
                        <a:solidFill>
                          <a:schemeClr val="tx1"/>
                        </a:solidFill>
                      </a:ln>
                      <a:latin typeface="OCR A Extended" panose="02010509020102010303" pitchFamily="50" charset="0"/>
                    </a:rPr>
                    <a:t>02/24</a:t>
                  </a:r>
                  <a:endParaRPr lang="ru-RU" sz="2400" b="1" dirty="0">
                    <a:ln w="31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2098251" y="2371725"/>
                  <a:ext cx="433108" cy="231775"/>
                </a:xfrm>
                <a:prstGeom prst="ellips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6149975" y="4645025"/>
                <a:ext cx="193675" cy="296722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Равнобедренный треугольник 64"/>
            <p:cNvSpPr/>
            <p:nvPr/>
          </p:nvSpPr>
          <p:spPr>
            <a:xfrm>
              <a:off x="6223000" y="4702175"/>
              <a:ext cx="45719" cy="161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8549640" y="38633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Стрелка вправо с вырезом 139"/>
          <p:cNvSpPr/>
          <p:nvPr/>
        </p:nvSpPr>
        <p:spPr>
          <a:xfrm rot="904488">
            <a:off x="1919891" y="1603180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Стрелка вправо с вырезом 140"/>
          <p:cNvSpPr/>
          <p:nvPr/>
        </p:nvSpPr>
        <p:spPr>
          <a:xfrm rot="904488">
            <a:off x="4219830" y="1633736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4" name="Группа 143"/>
          <p:cNvGrpSpPr/>
          <p:nvPr/>
        </p:nvGrpSpPr>
        <p:grpSpPr>
          <a:xfrm>
            <a:off x="7289431" y="1570425"/>
            <a:ext cx="2208490" cy="3923154"/>
            <a:chOff x="9496982" y="2694696"/>
            <a:chExt cx="2208490" cy="3923154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9496982" y="2694696"/>
              <a:ext cx="2208490" cy="3923154"/>
              <a:chOff x="7446050" y="1564139"/>
              <a:chExt cx="2208490" cy="3923154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7446050" y="1564139"/>
                <a:ext cx="2208490" cy="39231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3" name="Группа 122"/>
              <p:cNvGrpSpPr/>
              <p:nvPr/>
            </p:nvGrpSpPr>
            <p:grpSpPr>
              <a:xfrm>
                <a:off x="7608967" y="1861134"/>
                <a:ext cx="1340432" cy="1576360"/>
                <a:chOff x="7608967" y="1861134"/>
                <a:chExt cx="1340432" cy="1576360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7608967" y="1861134"/>
                  <a:ext cx="1340432" cy="1576360"/>
                  <a:chOff x="7608967" y="1861134"/>
                  <a:chExt cx="1340432" cy="1576360"/>
                </a:xfrm>
              </p:grpSpPr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7742235" y="2163845"/>
                    <a:ext cx="1082069" cy="989960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Трапеция 84"/>
                  <p:cNvSpPr/>
                  <p:nvPr/>
                </p:nvSpPr>
                <p:spPr>
                  <a:xfrm rot="5400000">
                    <a:off x="6891503" y="2586763"/>
                    <a:ext cx="1568195" cy="133268"/>
                  </a:xfrm>
                  <a:prstGeom prst="trapezoid">
                    <a:avLst/>
                  </a:prstGeom>
                  <a:solidFill>
                    <a:schemeClr val="tx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" name="Трапеция 85"/>
                  <p:cNvSpPr/>
                  <p:nvPr/>
                </p:nvSpPr>
                <p:spPr>
                  <a:xfrm rot="16200000">
                    <a:off x="8101352" y="2592622"/>
                    <a:ext cx="1568195" cy="121548"/>
                  </a:xfrm>
                  <a:prstGeom prst="trapezoid">
                    <a:avLst/>
                  </a:prstGeom>
                  <a:solidFill>
                    <a:schemeClr val="tx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Трапеция 82"/>
                  <p:cNvSpPr/>
                  <p:nvPr/>
                </p:nvSpPr>
                <p:spPr>
                  <a:xfrm>
                    <a:off x="7631039" y="3153807"/>
                    <a:ext cx="1304832" cy="283685"/>
                  </a:xfrm>
                  <a:prstGeom prst="trapezoid">
                    <a:avLst>
                      <a:gd name="adj" fmla="val 37311"/>
                    </a:avLst>
                  </a:prstGeom>
                  <a:solidFill>
                    <a:schemeClr val="tx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Трапеция 83"/>
                  <p:cNvSpPr/>
                  <p:nvPr/>
                </p:nvSpPr>
                <p:spPr>
                  <a:xfrm rot="10800000">
                    <a:off x="7608967" y="1861134"/>
                    <a:ext cx="1340432" cy="302708"/>
                  </a:xfrm>
                  <a:prstGeom prst="trapezoid">
                    <a:avLst>
                      <a:gd name="adj" fmla="val 42831"/>
                    </a:avLst>
                  </a:prstGeom>
                  <a:solidFill>
                    <a:schemeClr val="tx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7756525" y="3174206"/>
                  <a:ext cx="958850" cy="216694"/>
                  <a:chOff x="7756525" y="3174206"/>
                  <a:chExt cx="958850" cy="216694"/>
                </a:xfrm>
              </p:grpSpPr>
              <p:sp>
                <p:nvSpPr>
                  <p:cNvPr id="89" name="Полилиния 88"/>
                  <p:cNvSpPr/>
                  <p:nvPr/>
                </p:nvSpPr>
                <p:spPr>
                  <a:xfrm>
                    <a:off x="7756525" y="3194050"/>
                    <a:ext cx="498475" cy="184150"/>
                  </a:xfrm>
                  <a:custGeom>
                    <a:avLst/>
                    <a:gdLst>
                      <a:gd name="connsiteX0" fmla="*/ 0 w 498475"/>
                      <a:gd name="connsiteY0" fmla="*/ 177800 h 184150"/>
                      <a:gd name="connsiteX1" fmla="*/ 57150 w 498475"/>
                      <a:gd name="connsiteY1" fmla="*/ 3175 h 184150"/>
                      <a:gd name="connsiteX2" fmla="*/ 498475 w 498475"/>
                      <a:gd name="connsiteY2" fmla="*/ 0 h 184150"/>
                      <a:gd name="connsiteX3" fmla="*/ 498475 w 498475"/>
                      <a:gd name="connsiteY3" fmla="*/ 184150 h 184150"/>
                      <a:gd name="connsiteX4" fmla="*/ 0 w 498475"/>
                      <a:gd name="connsiteY4" fmla="*/ 177800 h 184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75" h="184150">
                        <a:moveTo>
                          <a:pt x="0" y="177800"/>
                        </a:moveTo>
                        <a:lnTo>
                          <a:pt x="57150" y="3175"/>
                        </a:lnTo>
                        <a:lnTo>
                          <a:pt x="498475" y="0"/>
                        </a:lnTo>
                        <a:lnTo>
                          <a:pt x="498475" y="184150"/>
                        </a:lnTo>
                        <a:lnTo>
                          <a:pt x="0" y="17780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</a:schemeClr>
                  </a:solidFill>
                  <a:ln>
                    <a:solidFill>
                      <a:schemeClr val="tx1">
                        <a:lumMod val="85000"/>
                        <a:alpha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 flipV="1">
                    <a:off x="7886645" y="3202781"/>
                    <a:ext cx="38155" cy="16445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85000"/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 flipV="1">
                    <a:off x="8100849" y="3207544"/>
                    <a:ext cx="9689" cy="16574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85000"/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Прямая соединительная линия 104"/>
                  <p:cNvCxnSpPr/>
                  <p:nvPr/>
                </p:nvCxnSpPr>
                <p:spPr>
                  <a:xfrm flipV="1">
                    <a:off x="7801768" y="3250406"/>
                    <a:ext cx="451645" cy="4083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85000"/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Прямая соединительная линия 110"/>
                  <p:cNvCxnSpPr/>
                  <p:nvPr/>
                </p:nvCxnSpPr>
                <p:spPr>
                  <a:xfrm flipV="1">
                    <a:off x="7790138" y="3308822"/>
                    <a:ext cx="451645" cy="4083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85000"/>
                        <a:alpha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Полилиния 111"/>
                  <p:cNvSpPr/>
                  <p:nvPr/>
                </p:nvSpPr>
                <p:spPr>
                  <a:xfrm>
                    <a:off x="8334375" y="3293269"/>
                    <a:ext cx="264319" cy="76200"/>
                  </a:xfrm>
                  <a:custGeom>
                    <a:avLst/>
                    <a:gdLst>
                      <a:gd name="connsiteX0" fmla="*/ 2381 w 264319"/>
                      <a:gd name="connsiteY0" fmla="*/ 76200 h 76200"/>
                      <a:gd name="connsiteX1" fmla="*/ 264319 w 264319"/>
                      <a:gd name="connsiteY1" fmla="*/ 73819 h 76200"/>
                      <a:gd name="connsiteX2" fmla="*/ 233363 w 264319"/>
                      <a:gd name="connsiteY2" fmla="*/ 0 h 76200"/>
                      <a:gd name="connsiteX3" fmla="*/ 0 w 264319"/>
                      <a:gd name="connsiteY3" fmla="*/ 7144 h 76200"/>
                      <a:gd name="connsiteX4" fmla="*/ 2381 w 264319"/>
                      <a:gd name="connsiteY4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319" h="76200">
                        <a:moveTo>
                          <a:pt x="2381" y="76200"/>
                        </a:moveTo>
                        <a:lnTo>
                          <a:pt x="264319" y="73819"/>
                        </a:lnTo>
                        <a:lnTo>
                          <a:pt x="233363" y="0"/>
                        </a:lnTo>
                        <a:lnTo>
                          <a:pt x="0" y="7144"/>
                        </a:lnTo>
                        <a:cubicBezTo>
                          <a:pt x="794" y="30163"/>
                          <a:pt x="1587" y="53181"/>
                          <a:pt x="2381" y="7620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4" name="Полилиния 113"/>
                  <p:cNvSpPr/>
                  <p:nvPr/>
                </p:nvSpPr>
                <p:spPr>
                  <a:xfrm>
                    <a:off x="8327004" y="3231356"/>
                    <a:ext cx="243115" cy="64294"/>
                  </a:xfrm>
                  <a:custGeom>
                    <a:avLst/>
                    <a:gdLst>
                      <a:gd name="connsiteX0" fmla="*/ 12134 w 243115"/>
                      <a:gd name="connsiteY0" fmla="*/ 64294 h 64294"/>
                      <a:gd name="connsiteX1" fmla="*/ 12134 w 243115"/>
                      <a:gd name="connsiteY1" fmla="*/ 64294 h 64294"/>
                      <a:gd name="connsiteX2" fmla="*/ 12134 w 243115"/>
                      <a:gd name="connsiteY2" fmla="*/ 4763 h 64294"/>
                      <a:gd name="connsiteX3" fmla="*/ 228827 w 243115"/>
                      <a:gd name="connsiteY3" fmla="*/ 0 h 64294"/>
                      <a:gd name="connsiteX4" fmla="*/ 243115 w 243115"/>
                      <a:gd name="connsiteY4" fmla="*/ 61913 h 64294"/>
                      <a:gd name="connsiteX5" fmla="*/ 12134 w 243115"/>
                      <a:gd name="connsiteY5" fmla="*/ 64294 h 64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3115" h="64294">
                        <a:moveTo>
                          <a:pt x="12134" y="64294"/>
                        </a:moveTo>
                        <a:lnTo>
                          <a:pt x="12134" y="64294"/>
                        </a:lnTo>
                        <a:cubicBezTo>
                          <a:pt x="7244" y="3180"/>
                          <a:pt x="-12536" y="4763"/>
                          <a:pt x="12134" y="4763"/>
                        </a:cubicBezTo>
                        <a:lnTo>
                          <a:pt x="228827" y="0"/>
                        </a:lnTo>
                        <a:lnTo>
                          <a:pt x="243115" y="61913"/>
                        </a:lnTo>
                        <a:lnTo>
                          <a:pt x="12134" y="6429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Полилиния 117"/>
                  <p:cNvSpPr/>
                  <p:nvPr/>
                </p:nvSpPr>
                <p:spPr>
                  <a:xfrm rot="10988238">
                    <a:off x="8305394" y="3190583"/>
                    <a:ext cx="250031" cy="45719"/>
                  </a:xfrm>
                  <a:custGeom>
                    <a:avLst/>
                    <a:gdLst>
                      <a:gd name="connsiteX0" fmla="*/ 0 w 250031"/>
                      <a:gd name="connsiteY0" fmla="*/ 19050 h 69057"/>
                      <a:gd name="connsiteX1" fmla="*/ 0 w 250031"/>
                      <a:gd name="connsiteY1" fmla="*/ 69057 h 69057"/>
                      <a:gd name="connsiteX2" fmla="*/ 250031 w 250031"/>
                      <a:gd name="connsiteY2" fmla="*/ 69057 h 69057"/>
                      <a:gd name="connsiteX3" fmla="*/ 235744 w 250031"/>
                      <a:gd name="connsiteY3" fmla="*/ 0 h 69057"/>
                      <a:gd name="connsiteX4" fmla="*/ 0 w 250031"/>
                      <a:gd name="connsiteY4" fmla="*/ 19050 h 6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031" h="69057">
                        <a:moveTo>
                          <a:pt x="0" y="19050"/>
                        </a:moveTo>
                        <a:lnTo>
                          <a:pt x="0" y="69057"/>
                        </a:lnTo>
                        <a:lnTo>
                          <a:pt x="250031" y="69057"/>
                        </a:lnTo>
                        <a:lnTo>
                          <a:pt x="235744" y="0"/>
                        </a:lnTo>
                        <a:lnTo>
                          <a:pt x="0" y="1905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" name="Полилиния 118"/>
                  <p:cNvSpPr/>
                  <p:nvPr/>
                </p:nvSpPr>
                <p:spPr>
                  <a:xfrm>
                    <a:off x="8279606" y="3174206"/>
                    <a:ext cx="76200" cy="216694"/>
                  </a:xfrm>
                  <a:custGeom>
                    <a:avLst/>
                    <a:gdLst>
                      <a:gd name="connsiteX0" fmla="*/ 76200 w 76200"/>
                      <a:gd name="connsiteY0" fmla="*/ 211932 h 216694"/>
                      <a:gd name="connsiteX1" fmla="*/ 50007 w 76200"/>
                      <a:gd name="connsiteY1" fmla="*/ 0 h 216694"/>
                      <a:gd name="connsiteX2" fmla="*/ 0 w 76200"/>
                      <a:gd name="connsiteY2" fmla="*/ 2382 h 216694"/>
                      <a:gd name="connsiteX3" fmla="*/ 4763 w 76200"/>
                      <a:gd name="connsiteY3" fmla="*/ 216694 h 216694"/>
                      <a:gd name="connsiteX4" fmla="*/ 76200 w 76200"/>
                      <a:gd name="connsiteY4" fmla="*/ 211932 h 216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200" h="216694">
                        <a:moveTo>
                          <a:pt x="76200" y="211932"/>
                        </a:moveTo>
                        <a:lnTo>
                          <a:pt x="50007" y="0"/>
                        </a:lnTo>
                        <a:lnTo>
                          <a:pt x="0" y="2382"/>
                        </a:lnTo>
                        <a:lnTo>
                          <a:pt x="4763" y="216694"/>
                        </a:lnTo>
                        <a:lnTo>
                          <a:pt x="76200" y="21193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0" name="Полилиния 119"/>
                  <p:cNvSpPr/>
                  <p:nvPr/>
                </p:nvSpPr>
                <p:spPr>
                  <a:xfrm>
                    <a:off x="8527256" y="3176588"/>
                    <a:ext cx="188119" cy="211931"/>
                  </a:xfrm>
                  <a:custGeom>
                    <a:avLst/>
                    <a:gdLst>
                      <a:gd name="connsiteX0" fmla="*/ 73819 w 188119"/>
                      <a:gd name="connsiteY0" fmla="*/ 211931 h 211931"/>
                      <a:gd name="connsiteX1" fmla="*/ 0 w 188119"/>
                      <a:gd name="connsiteY1" fmla="*/ 0 h 211931"/>
                      <a:gd name="connsiteX2" fmla="*/ 138113 w 188119"/>
                      <a:gd name="connsiteY2" fmla="*/ 2381 h 211931"/>
                      <a:gd name="connsiteX3" fmla="*/ 188119 w 188119"/>
                      <a:gd name="connsiteY3" fmla="*/ 197643 h 211931"/>
                      <a:gd name="connsiteX4" fmla="*/ 73819 w 188119"/>
                      <a:gd name="connsiteY4" fmla="*/ 211931 h 211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119" h="211931">
                        <a:moveTo>
                          <a:pt x="73819" y="211931"/>
                        </a:moveTo>
                        <a:lnTo>
                          <a:pt x="0" y="0"/>
                        </a:lnTo>
                        <a:lnTo>
                          <a:pt x="138113" y="2381"/>
                        </a:lnTo>
                        <a:lnTo>
                          <a:pt x="188119" y="197643"/>
                        </a:lnTo>
                        <a:lnTo>
                          <a:pt x="73819" y="21193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24" name="Прямоугольник 123"/>
              <p:cNvSpPr/>
              <p:nvPr/>
            </p:nvSpPr>
            <p:spPr>
              <a:xfrm>
                <a:off x="9067800" y="1861134"/>
                <a:ext cx="495300" cy="16083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9170353" y="2178943"/>
                <a:ext cx="323850" cy="211076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9170353" y="2449674"/>
                <a:ext cx="323850" cy="211076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9170353" y="2709353"/>
                <a:ext cx="323850" cy="211076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7588221" y="3554655"/>
                <a:ext cx="389933" cy="54057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1" name="Прямая соединительная линия 130"/>
              <p:cNvCxnSpPr>
                <a:stCxn id="127" idx="1"/>
              </p:cNvCxnSpPr>
              <p:nvPr/>
            </p:nvCxnSpPr>
            <p:spPr>
              <a:xfrm flipV="1">
                <a:off x="9170353" y="2814638"/>
                <a:ext cx="329407" cy="253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flipV="1">
                <a:off x="9171053" y="2284481"/>
                <a:ext cx="329407" cy="253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Прямоугольник 133"/>
              <p:cNvSpPr/>
              <p:nvPr/>
            </p:nvSpPr>
            <p:spPr>
              <a:xfrm>
                <a:off x="8031956" y="3554655"/>
                <a:ext cx="929164" cy="150570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5" name="Прямая соединительная линия 134"/>
              <p:cNvCxnSpPr>
                <a:stCxn id="134" idx="1"/>
                <a:endCxn id="134" idx="3"/>
              </p:cNvCxnSpPr>
              <p:nvPr/>
            </p:nvCxnSpPr>
            <p:spPr>
              <a:xfrm>
                <a:off x="8031956" y="3629940"/>
                <a:ext cx="929164" cy="0"/>
              </a:xfrm>
              <a:prstGeom prst="line">
                <a:avLst/>
              </a:prstGeom>
              <a:ln w="19050">
                <a:solidFill>
                  <a:schemeClr val="bg1"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Скругленный прямоугольник 89"/>
            <p:cNvSpPr/>
            <p:nvPr/>
          </p:nvSpPr>
          <p:spPr>
            <a:xfrm>
              <a:off x="9814153" y="3345852"/>
              <a:ext cx="942975" cy="81740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9843466" y="3373431"/>
              <a:ext cx="963244" cy="827401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2" name="Стрелка вправо с вырезом 141"/>
          <p:cNvSpPr/>
          <p:nvPr/>
        </p:nvSpPr>
        <p:spPr>
          <a:xfrm rot="845951">
            <a:off x="6542036" y="1608670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трелка вправо с вырезом 144"/>
          <p:cNvSpPr/>
          <p:nvPr/>
        </p:nvSpPr>
        <p:spPr>
          <a:xfrm rot="11737400">
            <a:off x="6460894" y="2406438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47" name="Группа 146"/>
          <p:cNvGrpSpPr/>
          <p:nvPr/>
        </p:nvGrpSpPr>
        <p:grpSpPr>
          <a:xfrm rot="21267117">
            <a:off x="9923731" y="4066366"/>
            <a:ext cx="905682" cy="1903422"/>
            <a:chOff x="8954622" y="3346472"/>
            <a:chExt cx="1526480" cy="3160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48" name="Группа 147"/>
            <p:cNvGrpSpPr/>
            <p:nvPr/>
          </p:nvGrpSpPr>
          <p:grpSpPr>
            <a:xfrm>
              <a:off x="8987326" y="3346472"/>
              <a:ext cx="1437190" cy="1746228"/>
              <a:chOff x="8987326" y="3346472"/>
              <a:chExt cx="1437190" cy="1746228"/>
            </a:xfrm>
          </p:grpSpPr>
          <p:sp>
            <p:nvSpPr>
              <p:cNvPr id="155" name="Прямоугольник 154"/>
              <p:cNvSpPr/>
              <p:nvPr/>
            </p:nvSpPr>
            <p:spPr>
              <a:xfrm>
                <a:off x="9513327" y="4799489"/>
                <a:ext cx="392145" cy="2932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156" name="Группа 155"/>
              <p:cNvGrpSpPr/>
              <p:nvPr/>
            </p:nvGrpSpPr>
            <p:grpSpPr>
              <a:xfrm>
                <a:off x="8987326" y="3346472"/>
                <a:ext cx="1437190" cy="1500645"/>
                <a:chOff x="8987326" y="3346472"/>
                <a:chExt cx="1437190" cy="1500645"/>
              </a:xfrm>
            </p:grpSpPr>
            <p:grpSp>
              <p:nvGrpSpPr>
                <p:cNvPr id="157" name="Группа 156"/>
                <p:cNvGrpSpPr/>
                <p:nvPr/>
              </p:nvGrpSpPr>
              <p:grpSpPr>
                <a:xfrm>
                  <a:off x="8987326" y="3420482"/>
                  <a:ext cx="1437190" cy="1426635"/>
                  <a:chOff x="8987326" y="3420482"/>
                  <a:chExt cx="1437190" cy="1426635"/>
                </a:xfrm>
              </p:grpSpPr>
              <p:sp>
                <p:nvSpPr>
                  <p:cNvPr id="161" name="Овал 160"/>
                  <p:cNvSpPr/>
                  <p:nvPr/>
                </p:nvSpPr>
                <p:spPr>
                  <a:xfrm>
                    <a:off x="898732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2" name="Овал 161"/>
                  <p:cNvSpPr/>
                  <p:nvPr/>
                </p:nvSpPr>
                <p:spPr>
                  <a:xfrm>
                    <a:off x="1024548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63" name="Группа 162"/>
                  <p:cNvGrpSpPr/>
                  <p:nvPr/>
                </p:nvGrpSpPr>
                <p:grpSpPr>
                  <a:xfrm>
                    <a:off x="9064505" y="3420482"/>
                    <a:ext cx="1301505" cy="1426635"/>
                    <a:chOff x="9064505" y="3420482"/>
                    <a:chExt cx="1301505" cy="1426635"/>
                  </a:xfrm>
                </p:grpSpPr>
                <p:sp>
                  <p:nvSpPr>
                    <p:cNvPr id="164" name="Овал 163"/>
                    <p:cNvSpPr/>
                    <p:nvPr/>
                  </p:nvSpPr>
                  <p:spPr>
                    <a:xfrm>
                      <a:off x="9088449" y="3420482"/>
                      <a:ext cx="1247233" cy="14266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165" name="Группа 164"/>
                    <p:cNvGrpSpPr/>
                    <p:nvPr/>
                  </p:nvGrpSpPr>
                  <p:grpSpPr>
                    <a:xfrm>
                      <a:off x="9064505" y="3883474"/>
                      <a:ext cx="1301505" cy="750802"/>
                      <a:chOff x="9064505" y="3883474"/>
                      <a:chExt cx="1301505" cy="750802"/>
                    </a:xfrm>
                  </p:grpSpPr>
                  <p:grpSp>
                    <p:nvGrpSpPr>
                      <p:cNvPr id="166" name="Группа 165"/>
                      <p:cNvGrpSpPr/>
                      <p:nvPr/>
                    </p:nvGrpSpPr>
                    <p:grpSpPr>
                      <a:xfrm>
                        <a:off x="9064505" y="3883474"/>
                        <a:ext cx="1301505" cy="750802"/>
                        <a:chOff x="9064505" y="3883474"/>
                        <a:chExt cx="1301505" cy="750802"/>
                      </a:xfrm>
                    </p:grpSpPr>
                    <p:sp>
                      <p:nvSpPr>
                        <p:cNvPr id="169" name="Овал 168"/>
                        <p:cNvSpPr/>
                        <p:nvPr/>
                      </p:nvSpPr>
                      <p:spPr>
                        <a:xfrm>
                          <a:off x="9189244" y="399657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0" name="Овал 169"/>
                        <p:cNvSpPr/>
                        <p:nvPr/>
                      </p:nvSpPr>
                      <p:spPr>
                        <a:xfrm>
                          <a:off x="9839639" y="4036558"/>
                          <a:ext cx="395287" cy="36957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1" name="Прямоугольник 170"/>
                        <p:cNvSpPr/>
                        <p:nvPr/>
                      </p:nvSpPr>
                      <p:spPr>
                        <a:xfrm>
                          <a:off x="9365456" y="3994296"/>
                          <a:ext cx="685378" cy="3397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2" name="Овал 171"/>
                        <p:cNvSpPr/>
                        <p:nvPr/>
                      </p:nvSpPr>
                      <p:spPr>
                        <a:xfrm>
                          <a:off x="9513327" y="422471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3" name="Равнобедренный треугольник 172"/>
                        <p:cNvSpPr/>
                        <p:nvPr/>
                      </p:nvSpPr>
                      <p:spPr>
                        <a:xfrm rot="18278887">
                          <a:off x="9019790" y="3928189"/>
                          <a:ext cx="369564" cy="280133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74" name="Равнобедренный треугольник 173"/>
                        <p:cNvSpPr/>
                        <p:nvPr/>
                      </p:nvSpPr>
                      <p:spPr>
                        <a:xfrm rot="3416462" flipH="1">
                          <a:off x="10029011" y="3930857"/>
                          <a:ext cx="382812" cy="291186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167" name="Овал 166"/>
                      <p:cNvSpPr/>
                      <p:nvPr/>
                    </p:nvSpPr>
                    <p:spPr>
                      <a:xfrm>
                        <a:off x="9295769" y="4024327"/>
                        <a:ext cx="255027" cy="3081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8" name="Овал 167"/>
                      <p:cNvSpPr/>
                      <p:nvPr/>
                    </p:nvSpPr>
                    <p:spPr>
                      <a:xfrm>
                        <a:off x="9867098" y="4100530"/>
                        <a:ext cx="255027" cy="23190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58" name="Группа 157"/>
                <p:cNvGrpSpPr/>
                <p:nvPr/>
              </p:nvGrpSpPr>
              <p:grpSpPr>
                <a:xfrm>
                  <a:off x="9084162" y="3346472"/>
                  <a:ext cx="1250268" cy="1155283"/>
                  <a:chOff x="9084162" y="3346472"/>
                  <a:chExt cx="1250268" cy="1155283"/>
                </a:xfrm>
              </p:grpSpPr>
              <p:sp>
                <p:nvSpPr>
                  <p:cNvPr id="159" name="Хорда 158"/>
                  <p:cNvSpPr/>
                  <p:nvPr/>
                </p:nvSpPr>
                <p:spPr>
                  <a:xfrm rot="7961694">
                    <a:off x="9133810" y="3336047"/>
                    <a:ext cx="1155283" cy="1176134"/>
                  </a:xfrm>
                  <a:prstGeom prst="chord">
                    <a:avLst>
                      <a:gd name="adj1" fmla="val 2700000"/>
                      <a:gd name="adj2" fmla="val 13806712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" name="Прямоугольник 159"/>
                  <p:cNvSpPr/>
                  <p:nvPr/>
                </p:nvSpPr>
                <p:spPr>
                  <a:xfrm>
                    <a:off x="9084162" y="3762671"/>
                    <a:ext cx="1250268" cy="1912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49" name="Группа 148"/>
            <p:cNvGrpSpPr/>
            <p:nvPr/>
          </p:nvGrpSpPr>
          <p:grpSpPr>
            <a:xfrm>
              <a:off x="8954622" y="4933118"/>
              <a:ext cx="1526480" cy="1574154"/>
              <a:chOff x="8954622" y="4933118"/>
              <a:chExt cx="1526480" cy="1574154"/>
            </a:xfrm>
          </p:grpSpPr>
          <p:sp>
            <p:nvSpPr>
              <p:cNvPr id="150" name="Хорда 149"/>
              <p:cNvSpPr/>
              <p:nvPr/>
            </p:nvSpPr>
            <p:spPr>
              <a:xfrm rot="8627847">
                <a:off x="8954622" y="4933118"/>
                <a:ext cx="1526480" cy="1574154"/>
              </a:xfrm>
              <a:prstGeom prst="chord">
                <a:avLst>
                  <a:gd name="adj1" fmla="val 2700000"/>
                  <a:gd name="adj2" fmla="val 1246616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cxnSp>
            <p:nvCxnSpPr>
              <p:cNvPr id="151" name="Прямая соединительная линия 150"/>
              <p:cNvCxnSpPr/>
              <p:nvPr/>
            </p:nvCxnSpPr>
            <p:spPr>
              <a:xfrm>
                <a:off x="9166356" y="5187533"/>
                <a:ext cx="1054061" cy="359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9075707" y="5354375"/>
                <a:ext cx="1258723" cy="1072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9337458" y="5047505"/>
                <a:ext cx="695527" cy="32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8994045" y="5505368"/>
                <a:ext cx="1452294" cy="67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Стрелка вправо с вырезом 145"/>
          <p:cNvSpPr/>
          <p:nvPr/>
        </p:nvSpPr>
        <p:spPr>
          <a:xfrm rot="935724">
            <a:off x="8938128" y="4191582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6" name="Группа 195"/>
          <p:cNvGrpSpPr/>
          <p:nvPr/>
        </p:nvGrpSpPr>
        <p:grpSpPr>
          <a:xfrm rot="4701963">
            <a:off x="7886224" y="4154691"/>
            <a:ext cx="1336873" cy="779504"/>
            <a:chOff x="1499362" y="5150763"/>
            <a:chExt cx="1715028" cy="779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3" name="Группа 182"/>
            <p:cNvGrpSpPr/>
            <p:nvPr/>
          </p:nvGrpSpPr>
          <p:grpSpPr>
            <a:xfrm rot="20839235">
              <a:off x="1616783" y="5180462"/>
              <a:ext cx="1597607" cy="749805"/>
              <a:chOff x="948158" y="5010727"/>
              <a:chExt cx="2303453" cy="1057564"/>
            </a:xfrm>
          </p:grpSpPr>
          <p:sp>
            <p:nvSpPr>
              <p:cNvPr id="176" name="Прямоугольник 175"/>
              <p:cNvSpPr/>
              <p:nvPr/>
            </p:nvSpPr>
            <p:spPr>
              <a:xfrm>
                <a:off x="948158" y="5013796"/>
                <a:ext cx="2303453" cy="105449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1441891" y="5151279"/>
                <a:ext cx="1362032" cy="80617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>
                <a:off x="948158" y="5010727"/>
                <a:ext cx="461607" cy="10575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1034473" y="5079999"/>
                <a:ext cx="277985" cy="877455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Скругленный прямоугольник 181"/>
              <p:cNvSpPr/>
              <p:nvPr/>
            </p:nvSpPr>
            <p:spPr>
              <a:xfrm>
                <a:off x="1514764" y="5403273"/>
                <a:ext cx="1210578" cy="31403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1000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" name="Группа 183"/>
            <p:cNvGrpSpPr/>
            <p:nvPr/>
          </p:nvGrpSpPr>
          <p:grpSpPr>
            <a:xfrm rot="20839235">
              <a:off x="1554965" y="5169157"/>
              <a:ext cx="1597607" cy="749805"/>
              <a:chOff x="948158" y="5010727"/>
              <a:chExt cx="2303453" cy="1057564"/>
            </a:xfrm>
          </p:grpSpPr>
          <p:sp>
            <p:nvSpPr>
              <p:cNvPr id="185" name="Прямоугольник 184"/>
              <p:cNvSpPr/>
              <p:nvPr/>
            </p:nvSpPr>
            <p:spPr>
              <a:xfrm>
                <a:off x="948158" y="5013796"/>
                <a:ext cx="2303453" cy="105449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185"/>
              <p:cNvSpPr/>
              <p:nvPr/>
            </p:nvSpPr>
            <p:spPr>
              <a:xfrm>
                <a:off x="1441891" y="5151279"/>
                <a:ext cx="1362032" cy="80617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рямоугольник 186"/>
              <p:cNvSpPr/>
              <p:nvPr/>
            </p:nvSpPr>
            <p:spPr>
              <a:xfrm>
                <a:off x="948158" y="5010727"/>
                <a:ext cx="461607" cy="10575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187"/>
              <p:cNvSpPr/>
              <p:nvPr/>
            </p:nvSpPr>
            <p:spPr>
              <a:xfrm>
                <a:off x="1034473" y="5079999"/>
                <a:ext cx="277985" cy="877455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Скругленный прямоугольник 188"/>
              <p:cNvSpPr/>
              <p:nvPr/>
            </p:nvSpPr>
            <p:spPr>
              <a:xfrm>
                <a:off x="1514764" y="5403273"/>
                <a:ext cx="1210578" cy="31403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1000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0" name="Группа 189"/>
            <p:cNvGrpSpPr/>
            <p:nvPr/>
          </p:nvGrpSpPr>
          <p:grpSpPr>
            <a:xfrm rot="20839235">
              <a:off x="1499362" y="5150763"/>
              <a:ext cx="1597607" cy="750334"/>
              <a:chOff x="943858" y="5010727"/>
              <a:chExt cx="2303453" cy="1058311"/>
            </a:xfrm>
          </p:grpSpPr>
          <p:sp>
            <p:nvSpPr>
              <p:cNvPr id="191" name="Прямоугольник 190"/>
              <p:cNvSpPr/>
              <p:nvPr/>
            </p:nvSpPr>
            <p:spPr>
              <a:xfrm>
                <a:off x="943858" y="5014543"/>
                <a:ext cx="2303453" cy="105449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Овал 191"/>
              <p:cNvSpPr/>
              <p:nvPr/>
            </p:nvSpPr>
            <p:spPr>
              <a:xfrm>
                <a:off x="1441891" y="5151279"/>
                <a:ext cx="1362032" cy="80617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948158" y="5010727"/>
                <a:ext cx="461607" cy="10575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>
                <a:off x="1034473" y="5079999"/>
                <a:ext cx="277985" cy="877455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Скругленный прямоугольник 194"/>
              <p:cNvSpPr/>
              <p:nvPr/>
            </p:nvSpPr>
            <p:spPr>
              <a:xfrm>
                <a:off x="1514764" y="5403273"/>
                <a:ext cx="1210578" cy="31403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1000</a:t>
                </a:r>
                <a:endParaRPr lang="ru-RU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5" name="Группа 224"/>
          <p:cNvGrpSpPr/>
          <p:nvPr/>
        </p:nvGrpSpPr>
        <p:grpSpPr>
          <a:xfrm rot="21292564">
            <a:off x="10338996" y="3957610"/>
            <a:ext cx="905682" cy="1903422"/>
            <a:chOff x="8954622" y="3346472"/>
            <a:chExt cx="1526480" cy="3160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226" name="Группа 225"/>
            <p:cNvGrpSpPr/>
            <p:nvPr/>
          </p:nvGrpSpPr>
          <p:grpSpPr>
            <a:xfrm>
              <a:off x="8987326" y="3346472"/>
              <a:ext cx="1437190" cy="1746228"/>
              <a:chOff x="8987326" y="3346472"/>
              <a:chExt cx="1437190" cy="1746228"/>
            </a:xfrm>
          </p:grpSpPr>
          <p:sp>
            <p:nvSpPr>
              <p:cNvPr id="233" name="Прямоугольник 232"/>
              <p:cNvSpPr/>
              <p:nvPr/>
            </p:nvSpPr>
            <p:spPr>
              <a:xfrm>
                <a:off x="9513327" y="4799489"/>
                <a:ext cx="392145" cy="2932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234" name="Группа 233"/>
              <p:cNvGrpSpPr/>
              <p:nvPr/>
            </p:nvGrpSpPr>
            <p:grpSpPr>
              <a:xfrm>
                <a:off x="8987326" y="3346472"/>
                <a:ext cx="1437190" cy="1500645"/>
                <a:chOff x="8987326" y="3346472"/>
                <a:chExt cx="1437190" cy="1500645"/>
              </a:xfrm>
            </p:grpSpPr>
            <p:grpSp>
              <p:nvGrpSpPr>
                <p:cNvPr id="235" name="Группа 234"/>
                <p:cNvGrpSpPr/>
                <p:nvPr/>
              </p:nvGrpSpPr>
              <p:grpSpPr>
                <a:xfrm>
                  <a:off x="8987326" y="3420482"/>
                  <a:ext cx="1437190" cy="1426635"/>
                  <a:chOff x="8987326" y="3420482"/>
                  <a:chExt cx="1437190" cy="1426635"/>
                </a:xfrm>
              </p:grpSpPr>
              <p:sp>
                <p:nvSpPr>
                  <p:cNvPr id="239" name="Овал 238"/>
                  <p:cNvSpPr/>
                  <p:nvPr/>
                </p:nvSpPr>
                <p:spPr>
                  <a:xfrm>
                    <a:off x="898732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0" name="Овал 239"/>
                  <p:cNvSpPr/>
                  <p:nvPr/>
                </p:nvSpPr>
                <p:spPr>
                  <a:xfrm>
                    <a:off x="1024548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241" name="Группа 240"/>
                  <p:cNvGrpSpPr/>
                  <p:nvPr/>
                </p:nvGrpSpPr>
                <p:grpSpPr>
                  <a:xfrm>
                    <a:off x="9064505" y="3420482"/>
                    <a:ext cx="1301505" cy="1426635"/>
                    <a:chOff x="9064505" y="3420482"/>
                    <a:chExt cx="1301505" cy="1426635"/>
                  </a:xfrm>
                </p:grpSpPr>
                <p:sp>
                  <p:nvSpPr>
                    <p:cNvPr id="242" name="Овал 241"/>
                    <p:cNvSpPr/>
                    <p:nvPr/>
                  </p:nvSpPr>
                  <p:spPr>
                    <a:xfrm>
                      <a:off x="9088449" y="3420482"/>
                      <a:ext cx="1247233" cy="14266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243" name="Группа 242"/>
                    <p:cNvGrpSpPr/>
                    <p:nvPr/>
                  </p:nvGrpSpPr>
                  <p:grpSpPr>
                    <a:xfrm>
                      <a:off x="9064505" y="3883474"/>
                      <a:ext cx="1301505" cy="750802"/>
                      <a:chOff x="9064505" y="3883474"/>
                      <a:chExt cx="1301505" cy="750802"/>
                    </a:xfrm>
                  </p:grpSpPr>
                  <p:grpSp>
                    <p:nvGrpSpPr>
                      <p:cNvPr id="244" name="Группа 243"/>
                      <p:cNvGrpSpPr/>
                      <p:nvPr/>
                    </p:nvGrpSpPr>
                    <p:grpSpPr>
                      <a:xfrm>
                        <a:off x="9064505" y="3883474"/>
                        <a:ext cx="1301505" cy="750802"/>
                        <a:chOff x="9064505" y="3883474"/>
                        <a:chExt cx="1301505" cy="750802"/>
                      </a:xfrm>
                    </p:grpSpPr>
                    <p:sp>
                      <p:nvSpPr>
                        <p:cNvPr id="247" name="Овал 246"/>
                        <p:cNvSpPr/>
                        <p:nvPr/>
                      </p:nvSpPr>
                      <p:spPr>
                        <a:xfrm>
                          <a:off x="9189244" y="399657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8" name="Овал 247"/>
                        <p:cNvSpPr/>
                        <p:nvPr/>
                      </p:nvSpPr>
                      <p:spPr>
                        <a:xfrm>
                          <a:off x="9839639" y="4036558"/>
                          <a:ext cx="395287" cy="36957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9" name="Прямоугольник 248"/>
                        <p:cNvSpPr/>
                        <p:nvPr/>
                      </p:nvSpPr>
                      <p:spPr>
                        <a:xfrm>
                          <a:off x="9365456" y="3994296"/>
                          <a:ext cx="685378" cy="3397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0" name="Овал 249"/>
                        <p:cNvSpPr/>
                        <p:nvPr/>
                      </p:nvSpPr>
                      <p:spPr>
                        <a:xfrm>
                          <a:off x="9513327" y="422471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1" name="Равнобедренный треугольник 250"/>
                        <p:cNvSpPr/>
                        <p:nvPr/>
                      </p:nvSpPr>
                      <p:spPr>
                        <a:xfrm rot="18278887">
                          <a:off x="9019790" y="3928189"/>
                          <a:ext cx="369564" cy="280133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2" name="Равнобедренный треугольник 251"/>
                        <p:cNvSpPr/>
                        <p:nvPr/>
                      </p:nvSpPr>
                      <p:spPr>
                        <a:xfrm rot="3416462" flipH="1">
                          <a:off x="10029011" y="3930857"/>
                          <a:ext cx="382812" cy="291186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245" name="Овал 244"/>
                      <p:cNvSpPr/>
                      <p:nvPr/>
                    </p:nvSpPr>
                    <p:spPr>
                      <a:xfrm>
                        <a:off x="9295769" y="4024327"/>
                        <a:ext cx="255027" cy="3081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46" name="Овал 245"/>
                      <p:cNvSpPr/>
                      <p:nvPr/>
                    </p:nvSpPr>
                    <p:spPr>
                      <a:xfrm>
                        <a:off x="9867098" y="4100530"/>
                        <a:ext cx="255027" cy="23190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36" name="Группа 235"/>
                <p:cNvGrpSpPr/>
                <p:nvPr/>
              </p:nvGrpSpPr>
              <p:grpSpPr>
                <a:xfrm>
                  <a:off x="9084162" y="3346472"/>
                  <a:ext cx="1250268" cy="1155283"/>
                  <a:chOff x="9084162" y="3346472"/>
                  <a:chExt cx="1250268" cy="1155283"/>
                </a:xfrm>
              </p:grpSpPr>
              <p:sp>
                <p:nvSpPr>
                  <p:cNvPr id="237" name="Хорда 236"/>
                  <p:cNvSpPr/>
                  <p:nvPr/>
                </p:nvSpPr>
                <p:spPr>
                  <a:xfrm rot="7961694">
                    <a:off x="9133810" y="3336047"/>
                    <a:ext cx="1155283" cy="1176134"/>
                  </a:xfrm>
                  <a:prstGeom prst="chord">
                    <a:avLst>
                      <a:gd name="adj1" fmla="val 2700000"/>
                      <a:gd name="adj2" fmla="val 13806712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8" name="Прямоугольник 237"/>
                  <p:cNvSpPr/>
                  <p:nvPr/>
                </p:nvSpPr>
                <p:spPr>
                  <a:xfrm>
                    <a:off x="9084162" y="3762671"/>
                    <a:ext cx="1250268" cy="1912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227" name="Группа 226"/>
            <p:cNvGrpSpPr/>
            <p:nvPr/>
          </p:nvGrpSpPr>
          <p:grpSpPr>
            <a:xfrm>
              <a:off x="8954622" y="4933118"/>
              <a:ext cx="1526480" cy="1574154"/>
              <a:chOff x="8954622" y="4933118"/>
              <a:chExt cx="1526480" cy="1574154"/>
            </a:xfrm>
          </p:grpSpPr>
          <p:sp>
            <p:nvSpPr>
              <p:cNvPr id="228" name="Хорда 227"/>
              <p:cNvSpPr/>
              <p:nvPr/>
            </p:nvSpPr>
            <p:spPr>
              <a:xfrm rot="8627847">
                <a:off x="8954622" y="4933118"/>
                <a:ext cx="1526480" cy="1574154"/>
              </a:xfrm>
              <a:prstGeom prst="chord">
                <a:avLst>
                  <a:gd name="adj1" fmla="val 2700000"/>
                  <a:gd name="adj2" fmla="val 1246616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cxnSp>
            <p:nvCxnSpPr>
              <p:cNvPr id="229" name="Прямая соединительная линия 228"/>
              <p:cNvCxnSpPr/>
              <p:nvPr/>
            </p:nvCxnSpPr>
            <p:spPr>
              <a:xfrm>
                <a:off x="9166356" y="5187533"/>
                <a:ext cx="1054061" cy="359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Прямая соединительная линия 229"/>
              <p:cNvCxnSpPr/>
              <p:nvPr/>
            </p:nvCxnSpPr>
            <p:spPr>
              <a:xfrm>
                <a:off x="9075707" y="5354375"/>
                <a:ext cx="1258723" cy="1072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Прямая соединительная линия 230"/>
              <p:cNvCxnSpPr/>
              <p:nvPr/>
            </p:nvCxnSpPr>
            <p:spPr>
              <a:xfrm flipV="1">
                <a:off x="9337458" y="5047505"/>
                <a:ext cx="695527" cy="32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Прямая соединительная линия 231"/>
              <p:cNvCxnSpPr/>
              <p:nvPr/>
            </p:nvCxnSpPr>
            <p:spPr>
              <a:xfrm>
                <a:off x="8994045" y="5505368"/>
                <a:ext cx="1452294" cy="67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7" name="Группа 196"/>
          <p:cNvGrpSpPr/>
          <p:nvPr/>
        </p:nvGrpSpPr>
        <p:grpSpPr>
          <a:xfrm rot="487153">
            <a:off x="10598888" y="4029586"/>
            <a:ext cx="905682" cy="1903422"/>
            <a:chOff x="8954622" y="3346472"/>
            <a:chExt cx="1526480" cy="3160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98" name="Группа 197"/>
            <p:cNvGrpSpPr/>
            <p:nvPr/>
          </p:nvGrpSpPr>
          <p:grpSpPr>
            <a:xfrm>
              <a:off x="8987326" y="3346472"/>
              <a:ext cx="1437190" cy="1746228"/>
              <a:chOff x="8987326" y="3346472"/>
              <a:chExt cx="1437190" cy="174622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9513327" y="4799489"/>
                <a:ext cx="392145" cy="2932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206" name="Группа 205"/>
              <p:cNvGrpSpPr/>
              <p:nvPr/>
            </p:nvGrpSpPr>
            <p:grpSpPr>
              <a:xfrm>
                <a:off x="8987326" y="3346472"/>
                <a:ext cx="1437190" cy="1500645"/>
                <a:chOff x="8987326" y="3346472"/>
                <a:chExt cx="1437190" cy="1500645"/>
              </a:xfrm>
            </p:grpSpPr>
            <p:grpSp>
              <p:nvGrpSpPr>
                <p:cNvPr id="207" name="Группа 206"/>
                <p:cNvGrpSpPr/>
                <p:nvPr/>
              </p:nvGrpSpPr>
              <p:grpSpPr>
                <a:xfrm>
                  <a:off x="8987326" y="3420482"/>
                  <a:ext cx="1437190" cy="1426635"/>
                  <a:chOff x="8987326" y="3420482"/>
                  <a:chExt cx="1437190" cy="1426635"/>
                </a:xfrm>
              </p:grpSpPr>
              <p:sp>
                <p:nvSpPr>
                  <p:cNvPr id="211" name="Овал 210"/>
                  <p:cNvSpPr/>
                  <p:nvPr/>
                </p:nvSpPr>
                <p:spPr>
                  <a:xfrm>
                    <a:off x="898732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2" name="Овал 211"/>
                  <p:cNvSpPr/>
                  <p:nvPr/>
                </p:nvSpPr>
                <p:spPr>
                  <a:xfrm>
                    <a:off x="1024548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213" name="Группа 212"/>
                  <p:cNvGrpSpPr/>
                  <p:nvPr/>
                </p:nvGrpSpPr>
                <p:grpSpPr>
                  <a:xfrm>
                    <a:off x="9064505" y="3420482"/>
                    <a:ext cx="1301505" cy="1426635"/>
                    <a:chOff x="9064505" y="3420482"/>
                    <a:chExt cx="1301505" cy="1426635"/>
                  </a:xfrm>
                </p:grpSpPr>
                <p:sp>
                  <p:nvSpPr>
                    <p:cNvPr id="214" name="Овал 213"/>
                    <p:cNvSpPr/>
                    <p:nvPr/>
                  </p:nvSpPr>
                  <p:spPr>
                    <a:xfrm>
                      <a:off x="9088449" y="3420482"/>
                      <a:ext cx="1247233" cy="14266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215" name="Группа 214"/>
                    <p:cNvGrpSpPr/>
                    <p:nvPr/>
                  </p:nvGrpSpPr>
                  <p:grpSpPr>
                    <a:xfrm>
                      <a:off x="9064505" y="3883474"/>
                      <a:ext cx="1301505" cy="750802"/>
                      <a:chOff x="9064505" y="3883474"/>
                      <a:chExt cx="1301505" cy="750802"/>
                    </a:xfrm>
                  </p:grpSpPr>
                  <p:grpSp>
                    <p:nvGrpSpPr>
                      <p:cNvPr id="216" name="Группа 215"/>
                      <p:cNvGrpSpPr/>
                      <p:nvPr/>
                    </p:nvGrpSpPr>
                    <p:grpSpPr>
                      <a:xfrm>
                        <a:off x="9064505" y="3883474"/>
                        <a:ext cx="1301505" cy="750802"/>
                        <a:chOff x="9064505" y="3883474"/>
                        <a:chExt cx="1301505" cy="750802"/>
                      </a:xfrm>
                    </p:grpSpPr>
                    <p:sp>
                      <p:nvSpPr>
                        <p:cNvPr id="219" name="Овал 218"/>
                        <p:cNvSpPr/>
                        <p:nvPr/>
                      </p:nvSpPr>
                      <p:spPr>
                        <a:xfrm>
                          <a:off x="9189244" y="399657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0" name="Овал 219"/>
                        <p:cNvSpPr/>
                        <p:nvPr/>
                      </p:nvSpPr>
                      <p:spPr>
                        <a:xfrm>
                          <a:off x="9839639" y="4036558"/>
                          <a:ext cx="395287" cy="36957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1" name="Прямоугольник 220"/>
                        <p:cNvSpPr/>
                        <p:nvPr/>
                      </p:nvSpPr>
                      <p:spPr>
                        <a:xfrm>
                          <a:off x="9365456" y="3994296"/>
                          <a:ext cx="685378" cy="3397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2" name="Овал 221"/>
                        <p:cNvSpPr/>
                        <p:nvPr/>
                      </p:nvSpPr>
                      <p:spPr>
                        <a:xfrm>
                          <a:off x="9513327" y="422471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3" name="Равнобедренный треугольник 222"/>
                        <p:cNvSpPr/>
                        <p:nvPr/>
                      </p:nvSpPr>
                      <p:spPr>
                        <a:xfrm rot="18278887">
                          <a:off x="9019790" y="3928189"/>
                          <a:ext cx="369564" cy="280133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4" name="Равнобедренный треугольник 223"/>
                        <p:cNvSpPr/>
                        <p:nvPr/>
                      </p:nvSpPr>
                      <p:spPr>
                        <a:xfrm rot="3416462" flipH="1">
                          <a:off x="10029011" y="3930857"/>
                          <a:ext cx="382812" cy="291186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217" name="Овал 216"/>
                      <p:cNvSpPr/>
                      <p:nvPr/>
                    </p:nvSpPr>
                    <p:spPr>
                      <a:xfrm>
                        <a:off x="9295769" y="4024327"/>
                        <a:ext cx="255027" cy="3081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18" name="Овал 217"/>
                      <p:cNvSpPr/>
                      <p:nvPr/>
                    </p:nvSpPr>
                    <p:spPr>
                      <a:xfrm>
                        <a:off x="9867098" y="4100530"/>
                        <a:ext cx="255027" cy="23190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08" name="Группа 207"/>
                <p:cNvGrpSpPr/>
                <p:nvPr/>
              </p:nvGrpSpPr>
              <p:grpSpPr>
                <a:xfrm>
                  <a:off x="9084162" y="3346472"/>
                  <a:ext cx="1250268" cy="1155283"/>
                  <a:chOff x="9084162" y="3346472"/>
                  <a:chExt cx="1250268" cy="1155283"/>
                </a:xfrm>
              </p:grpSpPr>
              <p:sp>
                <p:nvSpPr>
                  <p:cNvPr id="209" name="Хорда 208"/>
                  <p:cNvSpPr/>
                  <p:nvPr/>
                </p:nvSpPr>
                <p:spPr>
                  <a:xfrm rot="7961694">
                    <a:off x="9133810" y="3336047"/>
                    <a:ext cx="1155283" cy="1176134"/>
                  </a:xfrm>
                  <a:prstGeom prst="chord">
                    <a:avLst>
                      <a:gd name="adj1" fmla="val 2700000"/>
                      <a:gd name="adj2" fmla="val 13806712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0" name="Прямоугольник 209"/>
                  <p:cNvSpPr/>
                  <p:nvPr/>
                </p:nvSpPr>
                <p:spPr>
                  <a:xfrm>
                    <a:off x="9084162" y="3762671"/>
                    <a:ext cx="1250268" cy="1912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99" name="Группа 198"/>
            <p:cNvGrpSpPr/>
            <p:nvPr/>
          </p:nvGrpSpPr>
          <p:grpSpPr>
            <a:xfrm>
              <a:off x="8954622" y="4933118"/>
              <a:ext cx="1526480" cy="1574154"/>
              <a:chOff x="8954622" y="4933118"/>
              <a:chExt cx="1526480" cy="1574154"/>
            </a:xfrm>
          </p:grpSpPr>
          <p:sp>
            <p:nvSpPr>
              <p:cNvPr id="200" name="Хорда 199"/>
              <p:cNvSpPr/>
              <p:nvPr/>
            </p:nvSpPr>
            <p:spPr>
              <a:xfrm rot="8627847">
                <a:off x="8954622" y="4933118"/>
                <a:ext cx="1526480" cy="1574154"/>
              </a:xfrm>
              <a:prstGeom prst="chord">
                <a:avLst>
                  <a:gd name="adj1" fmla="val 2700000"/>
                  <a:gd name="adj2" fmla="val 1246616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9166356" y="5187533"/>
                <a:ext cx="1054061" cy="359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>
                <a:off x="9075707" y="5354375"/>
                <a:ext cx="1258723" cy="1072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flipV="1">
                <a:off x="9337458" y="5047505"/>
                <a:ext cx="695527" cy="32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>
              <a:xfrm>
                <a:off x="8994045" y="5505368"/>
                <a:ext cx="1452294" cy="67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4" name="Группа 253"/>
          <p:cNvGrpSpPr/>
          <p:nvPr/>
        </p:nvGrpSpPr>
        <p:grpSpPr>
          <a:xfrm>
            <a:off x="370584" y="1552216"/>
            <a:ext cx="1898344" cy="1145310"/>
            <a:chOff x="724783" y="1560945"/>
            <a:chExt cx="1898344" cy="11453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5" name="Скругленный прямоугольник 254"/>
            <p:cNvSpPr/>
            <p:nvPr/>
          </p:nvSpPr>
          <p:spPr>
            <a:xfrm>
              <a:off x="724783" y="1560945"/>
              <a:ext cx="1898344" cy="11453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Скругленный прямоугольник 255"/>
            <p:cNvSpPr/>
            <p:nvPr/>
          </p:nvSpPr>
          <p:spPr>
            <a:xfrm>
              <a:off x="863600" y="1790700"/>
              <a:ext cx="323850" cy="2413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7" name="Прямая соединительная линия 256"/>
            <p:cNvCxnSpPr/>
            <p:nvPr/>
          </p:nvCxnSpPr>
          <p:spPr>
            <a:xfrm>
              <a:off x="946944" y="1790700"/>
              <a:ext cx="0" cy="241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257"/>
            <p:cNvCxnSpPr/>
            <p:nvPr/>
          </p:nvCxnSpPr>
          <p:spPr>
            <a:xfrm>
              <a:off x="1108868" y="1790700"/>
              <a:ext cx="0" cy="241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единительная линия 258"/>
            <p:cNvCxnSpPr/>
            <p:nvPr/>
          </p:nvCxnSpPr>
          <p:spPr>
            <a:xfrm>
              <a:off x="863600" y="1866106"/>
              <a:ext cx="3238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Прямая соединительная линия 259"/>
            <p:cNvCxnSpPr/>
            <p:nvPr/>
          </p:nvCxnSpPr>
          <p:spPr>
            <a:xfrm>
              <a:off x="863600" y="1951831"/>
              <a:ext cx="3238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Прямоугольник с двумя усеченными противолежащими углами 260"/>
            <p:cNvSpPr/>
            <p:nvPr/>
          </p:nvSpPr>
          <p:spPr>
            <a:xfrm>
              <a:off x="1774825" y="1622425"/>
              <a:ext cx="730250" cy="1174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BANK-A</a:t>
              </a:r>
              <a:endParaRPr lang="ru-RU" dirty="0"/>
            </a:p>
          </p:txBody>
        </p:sp>
        <p:sp>
          <p:nvSpPr>
            <p:cNvPr id="262" name="Прямоугольник с двумя усеченными противолежащими углами 261"/>
            <p:cNvSpPr/>
            <p:nvPr/>
          </p:nvSpPr>
          <p:spPr>
            <a:xfrm>
              <a:off x="737483" y="2100894"/>
              <a:ext cx="1793876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1234  5678  9012  3456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Прямоугольник с двумя усеченными противолежащими углами 262"/>
            <p:cNvSpPr/>
            <p:nvPr/>
          </p:nvSpPr>
          <p:spPr>
            <a:xfrm>
              <a:off x="737483" y="2427831"/>
              <a:ext cx="1000126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IVANOV IVAN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" name="Прямоугольник с двумя усеченными противолежащими углами 263"/>
            <p:cNvSpPr/>
            <p:nvPr/>
          </p:nvSpPr>
          <p:spPr>
            <a:xfrm>
              <a:off x="1506816" y="2240106"/>
              <a:ext cx="591435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10/24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2098251" y="2371725"/>
              <a:ext cx="248074" cy="23177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266" name="Овал 265"/>
            <p:cNvSpPr/>
            <p:nvPr/>
          </p:nvSpPr>
          <p:spPr>
            <a:xfrm>
              <a:off x="2257001" y="2371725"/>
              <a:ext cx="248074" cy="23177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J</a:t>
              </a:r>
              <a:endParaRPr lang="ru-RU" sz="24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2668530" y="1544320"/>
            <a:ext cx="1898344" cy="1145328"/>
            <a:chOff x="2503181" y="2723176"/>
            <a:chExt cx="1898344" cy="11453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68" name="Группа 267"/>
            <p:cNvGrpSpPr/>
            <p:nvPr/>
          </p:nvGrpSpPr>
          <p:grpSpPr>
            <a:xfrm>
              <a:off x="2503181" y="2723176"/>
              <a:ext cx="1898344" cy="1145310"/>
              <a:chOff x="724783" y="1560945"/>
              <a:chExt cx="1898344" cy="1145310"/>
            </a:xfrm>
          </p:grpSpPr>
          <p:sp>
            <p:nvSpPr>
              <p:cNvPr id="271" name="Скругленный прямоугольник 270"/>
              <p:cNvSpPr/>
              <p:nvPr/>
            </p:nvSpPr>
            <p:spPr>
              <a:xfrm>
                <a:off x="724783" y="1560945"/>
                <a:ext cx="1898344" cy="114531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Скругленный прямоугольник 271"/>
              <p:cNvSpPr/>
              <p:nvPr/>
            </p:nvSpPr>
            <p:spPr>
              <a:xfrm>
                <a:off x="863600" y="1790700"/>
                <a:ext cx="323850" cy="2413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3" name="Прямая соединительная линия 272"/>
              <p:cNvCxnSpPr/>
              <p:nvPr/>
            </p:nvCxnSpPr>
            <p:spPr>
              <a:xfrm>
                <a:off x="946944" y="1790700"/>
                <a:ext cx="0" cy="241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Прямая соединительная линия 273"/>
              <p:cNvCxnSpPr/>
              <p:nvPr/>
            </p:nvCxnSpPr>
            <p:spPr>
              <a:xfrm>
                <a:off x="1108868" y="1790700"/>
                <a:ext cx="0" cy="241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Прямая соединительная линия 274"/>
              <p:cNvCxnSpPr/>
              <p:nvPr/>
            </p:nvCxnSpPr>
            <p:spPr>
              <a:xfrm>
                <a:off x="863600" y="1866106"/>
                <a:ext cx="3238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Прямая соединительная линия 275"/>
              <p:cNvCxnSpPr/>
              <p:nvPr/>
            </p:nvCxnSpPr>
            <p:spPr>
              <a:xfrm>
                <a:off x="863600" y="1951831"/>
                <a:ext cx="3238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Прямоугольник с двумя усеченными противолежащими углами 276"/>
              <p:cNvSpPr/>
              <p:nvPr/>
            </p:nvSpPr>
            <p:spPr>
              <a:xfrm>
                <a:off x="1774825" y="1622425"/>
                <a:ext cx="730250" cy="117475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BANK</a:t>
                </a:r>
                <a:r>
                  <a:rPr lang="ru-RU" sz="700" dirty="0" smtClean="0"/>
                  <a:t>-</a:t>
                </a:r>
                <a:r>
                  <a:rPr lang="en-US" sz="700" dirty="0" smtClean="0"/>
                  <a:t>B</a:t>
                </a:r>
                <a:endParaRPr lang="ru-RU" dirty="0"/>
              </a:p>
            </p:txBody>
          </p:sp>
          <p:sp>
            <p:nvSpPr>
              <p:cNvPr id="278" name="Прямоугольник с двумя усеченными противолежащими углами 277"/>
              <p:cNvSpPr/>
              <p:nvPr/>
            </p:nvSpPr>
            <p:spPr>
              <a:xfrm>
                <a:off x="737483" y="2100894"/>
                <a:ext cx="1793876" cy="206375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r>
                  <a:rPr lang="en-US" sz="900" b="1" dirty="0" smtClean="0">
                    <a:ln w="3175">
                      <a:solidFill>
                        <a:schemeClr val="tx1"/>
                      </a:solidFill>
                    </a:ln>
                    <a:latin typeface="OCR A Extended" panose="02010509020102010303" pitchFamily="50" charset="0"/>
                  </a:rPr>
                  <a:t>4321  8765  2109  6543</a:t>
                </a:r>
                <a:endParaRPr lang="ru-RU" sz="2400" b="1" dirty="0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Прямоугольник с двумя усеченными противолежащими углами 278"/>
              <p:cNvSpPr/>
              <p:nvPr/>
            </p:nvSpPr>
            <p:spPr>
              <a:xfrm>
                <a:off x="737483" y="2427831"/>
                <a:ext cx="1000126" cy="206375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r>
                  <a:rPr lang="en-US" sz="900" b="1" dirty="0" smtClean="0">
                    <a:ln w="3175">
                      <a:solidFill>
                        <a:schemeClr val="tx1"/>
                      </a:solidFill>
                    </a:ln>
                    <a:latin typeface="OCR A Extended" panose="02010509020102010303" pitchFamily="50" charset="0"/>
                  </a:rPr>
                  <a:t>PETROV PETR</a:t>
                </a:r>
                <a:endParaRPr lang="ru-RU" sz="2400" b="1" dirty="0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0" name="Прямоугольник с двумя усеченными противолежащими углами 279"/>
              <p:cNvSpPr/>
              <p:nvPr/>
            </p:nvSpPr>
            <p:spPr>
              <a:xfrm>
                <a:off x="1506816" y="2240106"/>
                <a:ext cx="591435" cy="206375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r>
                  <a:rPr lang="en-US" sz="900" b="1" dirty="0" smtClean="0">
                    <a:ln w="3175">
                      <a:solidFill>
                        <a:schemeClr val="tx1"/>
                      </a:solidFill>
                    </a:ln>
                    <a:latin typeface="OCR A Extended" panose="02010509020102010303" pitchFamily="50" charset="0"/>
                  </a:rPr>
                  <a:t>07/25</a:t>
                </a:r>
                <a:endParaRPr lang="ru-RU" sz="2400" b="1" dirty="0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1" name="Правильный пятиугольник 280"/>
              <p:cNvSpPr/>
              <p:nvPr/>
            </p:nvSpPr>
            <p:spPr>
              <a:xfrm>
                <a:off x="2098250" y="2371725"/>
                <a:ext cx="422977" cy="231775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</a:t>
                </a:r>
                <a:endParaRPr lang="ru-RU" dirty="0"/>
              </a:p>
            </p:txBody>
          </p:sp>
          <p:sp>
            <p:nvSpPr>
              <p:cNvPr id="282" name="Правильный пятиугольник 281"/>
              <p:cNvSpPr/>
              <p:nvPr/>
            </p:nvSpPr>
            <p:spPr>
              <a:xfrm>
                <a:off x="2098251" y="2436489"/>
                <a:ext cx="422977" cy="167012"/>
              </a:xfrm>
              <a:prstGeom prst="pentagon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69" name="Полилиния 268"/>
            <p:cNvSpPr/>
            <p:nvPr/>
          </p:nvSpPr>
          <p:spPr>
            <a:xfrm>
              <a:off x="3214688" y="2724150"/>
              <a:ext cx="1014412" cy="1143000"/>
            </a:xfrm>
            <a:custGeom>
              <a:avLst/>
              <a:gdLst>
                <a:gd name="connsiteX0" fmla="*/ 0 w 1014412"/>
                <a:gd name="connsiteY0" fmla="*/ 1135856 h 1143000"/>
                <a:gd name="connsiteX1" fmla="*/ 719137 w 1014412"/>
                <a:gd name="connsiteY1" fmla="*/ 7144 h 1143000"/>
                <a:gd name="connsiteX2" fmla="*/ 1014412 w 1014412"/>
                <a:gd name="connsiteY2" fmla="*/ 0 h 1143000"/>
                <a:gd name="connsiteX3" fmla="*/ 290512 w 1014412"/>
                <a:gd name="connsiteY3" fmla="*/ 1143000 h 1143000"/>
                <a:gd name="connsiteX4" fmla="*/ 0 w 1014412"/>
                <a:gd name="connsiteY4" fmla="*/ 1135856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12" h="1143000">
                  <a:moveTo>
                    <a:pt x="0" y="1135856"/>
                  </a:moveTo>
                  <a:lnTo>
                    <a:pt x="719137" y="7144"/>
                  </a:lnTo>
                  <a:lnTo>
                    <a:pt x="1014412" y="0"/>
                  </a:lnTo>
                  <a:lnTo>
                    <a:pt x="290512" y="1143000"/>
                  </a:lnTo>
                  <a:lnTo>
                    <a:pt x="0" y="1135856"/>
                  </a:lnTo>
                  <a:close/>
                </a:path>
              </a:pathLst>
            </a:custGeom>
            <a:solidFill>
              <a:srgbClr val="0F6FC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Полилиния 269"/>
            <p:cNvSpPr/>
            <p:nvPr/>
          </p:nvSpPr>
          <p:spPr>
            <a:xfrm>
              <a:off x="2840130" y="2725504"/>
              <a:ext cx="1014412" cy="1143000"/>
            </a:xfrm>
            <a:custGeom>
              <a:avLst/>
              <a:gdLst>
                <a:gd name="connsiteX0" fmla="*/ 0 w 1014412"/>
                <a:gd name="connsiteY0" fmla="*/ 1135856 h 1143000"/>
                <a:gd name="connsiteX1" fmla="*/ 719137 w 1014412"/>
                <a:gd name="connsiteY1" fmla="*/ 7144 h 1143000"/>
                <a:gd name="connsiteX2" fmla="*/ 1014412 w 1014412"/>
                <a:gd name="connsiteY2" fmla="*/ 0 h 1143000"/>
                <a:gd name="connsiteX3" fmla="*/ 290512 w 1014412"/>
                <a:gd name="connsiteY3" fmla="*/ 1143000 h 1143000"/>
                <a:gd name="connsiteX4" fmla="*/ 0 w 1014412"/>
                <a:gd name="connsiteY4" fmla="*/ 1135856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12" h="1143000">
                  <a:moveTo>
                    <a:pt x="0" y="1135856"/>
                  </a:moveTo>
                  <a:lnTo>
                    <a:pt x="719137" y="7144"/>
                  </a:lnTo>
                  <a:lnTo>
                    <a:pt x="1014412" y="0"/>
                  </a:lnTo>
                  <a:lnTo>
                    <a:pt x="290512" y="1143000"/>
                  </a:lnTo>
                  <a:lnTo>
                    <a:pt x="0" y="1135856"/>
                  </a:lnTo>
                  <a:close/>
                </a:path>
              </a:pathLst>
            </a:custGeom>
            <a:solidFill>
              <a:schemeClr val="tx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3" name="Группа 282"/>
          <p:cNvGrpSpPr/>
          <p:nvPr/>
        </p:nvGrpSpPr>
        <p:grpSpPr>
          <a:xfrm>
            <a:off x="4971895" y="1566046"/>
            <a:ext cx="1898344" cy="1145310"/>
            <a:chOff x="4651616" y="3868486"/>
            <a:chExt cx="1898344" cy="11453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84" name="Группа 283"/>
            <p:cNvGrpSpPr/>
            <p:nvPr/>
          </p:nvGrpSpPr>
          <p:grpSpPr>
            <a:xfrm>
              <a:off x="4651616" y="3868486"/>
              <a:ext cx="1898344" cy="1145310"/>
              <a:chOff x="4651616" y="3868486"/>
              <a:chExt cx="1898344" cy="1145310"/>
            </a:xfrm>
          </p:grpSpPr>
          <p:grpSp>
            <p:nvGrpSpPr>
              <p:cNvPr id="286" name="Группа 285"/>
              <p:cNvGrpSpPr/>
              <p:nvPr/>
            </p:nvGrpSpPr>
            <p:grpSpPr>
              <a:xfrm>
                <a:off x="4651616" y="3868486"/>
                <a:ext cx="1898344" cy="1145310"/>
                <a:chOff x="724783" y="1560945"/>
                <a:chExt cx="1898344" cy="1145310"/>
              </a:xfrm>
            </p:grpSpPr>
            <p:sp>
              <p:nvSpPr>
                <p:cNvPr id="288" name="Скругленный прямоугольник 287"/>
                <p:cNvSpPr/>
                <p:nvPr/>
              </p:nvSpPr>
              <p:spPr>
                <a:xfrm>
                  <a:off x="724783" y="1560945"/>
                  <a:ext cx="1898344" cy="1145310"/>
                </a:xfrm>
                <a:prstGeom prst="roundRect">
                  <a:avLst/>
                </a:prstGeom>
                <a:solidFill>
                  <a:schemeClr val="tx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9" name="Скругленный прямоугольник 288"/>
                <p:cNvSpPr/>
                <p:nvPr/>
              </p:nvSpPr>
              <p:spPr>
                <a:xfrm>
                  <a:off x="863600" y="1790700"/>
                  <a:ext cx="323850" cy="241300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90" name="Прямая соединительная линия 289"/>
                <p:cNvCxnSpPr/>
                <p:nvPr/>
              </p:nvCxnSpPr>
              <p:spPr>
                <a:xfrm>
                  <a:off x="946944" y="1790700"/>
                  <a:ext cx="0" cy="2413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Прямая соединительная линия 290"/>
                <p:cNvCxnSpPr/>
                <p:nvPr/>
              </p:nvCxnSpPr>
              <p:spPr>
                <a:xfrm>
                  <a:off x="1108868" y="1790700"/>
                  <a:ext cx="0" cy="2413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Прямая соединительная линия 291"/>
                <p:cNvCxnSpPr/>
                <p:nvPr/>
              </p:nvCxnSpPr>
              <p:spPr>
                <a:xfrm>
                  <a:off x="863600" y="1866106"/>
                  <a:ext cx="3238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Прямая соединительная линия 292"/>
                <p:cNvCxnSpPr/>
                <p:nvPr/>
              </p:nvCxnSpPr>
              <p:spPr>
                <a:xfrm>
                  <a:off x="863600" y="1951831"/>
                  <a:ext cx="3238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4" name="Прямоугольник с двумя усеченными противолежащими углами 293"/>
                <p:cNvSpPr/>
                <p:nvPr/>
              </p:nvSpPr>
              <p:spPr>
                <a:xfrm>
                  <a:off x="1774825" y="1622425"/>
                  <a:ext cx="730250" cy="117475"/>
                </a:xfrm>
                <a:prstGeom prst="snip2Diag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 smtClean="0"/>
                    <a:t>BANK-C</a:t>
                  </a:r>
                  <a:endParaRPr lang="ru-RU" dirty="0"/>
                </a:p>
              </p:txBody>
            </p:sp>
            <p:sp>
              <p:nvSpPr>
                <p:cNvPr id="295" name="Прямоугольник с двумя усеченными противолежащими углами 294"/>
                <p:cNvSpPr/>
                <p:nvPr/>
              </p:nvSpPr>
              <p:spPr>
                <a:xfrm>
                  <a:off x="737483" y="2100894"/>
                  <a:ext cx="1793876" cy="206375"/>
                </a:xfrm>
                <a:prstGeom prst="snip2Diag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r>
                    <a:rPr lang="en-US" sz="900" b="1" dirty="0" smtClean="0">
                      <a:ln w="3175">
                        <a:solidFill>
                          <a:schemeClr val="tx1"/>
                        </a:solidFill>
                      </a:ln>
                      <a:latin typeface="OCR A Extended" panose="02010509020102010303" pitchFamily="50" charset="0"/>
                    </a:rPr>
                    <a:t>1981  1121 0007 9578</a:t>
                  </a:r>
                  <a:endParaRPr lang="ru-RU" sz="2400" b="1" dirty="0">
                    <a:ln w="31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6" name="Прямоугольник с двумя усеченными противолежащими углами 295"/>
                <p:cNvSpPr/>
                <p:nvPr/>
              </p:nvSpPr>
              <p:spPr>
                <a:xfrm>
                  <a:off x="737482" y="2427831"/>
                  <a:ext cx="1279349" cy="206375"/>
                </a:xfrm>
                <a:prstGeom prst="snip2Diag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r>
                    <a:rPr lang="en-US" sz="900" b="1" dirty="0" smtClean="0">
                      <a:ln w="3175">
                        <a:solidFill>
                          <a:schemeClr val="tx1"/>
                        </a:solidFill>
                      </a:ln>
                      <a:latin typeface="OCR A Extended" panose="02010509020102010303" pitchFamily="50" charset="0"/>
                    </a:rPr>
                    <a:t>SERGEEV SERGEY</a:t>
                  </a:r>
                  <a:endParaRPr lang="ru-RU" sz="2400" b="1" dirty="0">
                    <a:ln w="31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7" name="Прямоугольник с двумя усеченными противолежащими углами 296"/>
                <p:cNvSpPr/>
                <p:nvPr/>
              </p:nvSpPr>
              <p:spPr>
                <a:xfrm>
                  <a:off x="1506816" y="2240106"/>
                  <a:ext cx="591435" cy="206375"/>
                </a:xfrm>
                <a:prstGeom prst="snip2Diag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r>
                    <a:rPr lang="en-US" sz="900" b="1" dirty="0" smtClean="0">
                      <a:ln w="3175">
                        <a:solidFill>
                          <a:schemeClr val="tx1"/>
                        </a:solidFill>
                      </a:ln>
                      <a:latin typeface="OCR A Extended" panose="02010509020102010303" pitchFamily="50" charset="0"/>
                    </a:rPr>
                    <a:t>02/24</a:t>
                  </a:r>
                  <a:endParaRPr lang="ru-RU" sz="2400" b="1" dirty="0">
                    <a:ln w="31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8" name="Овал 297"/>
                <p:cNvSpPr/>
                <p:nvPr/>
              </p:nvSpPr>
              <p:spPr>
                <a:xfrm>
                  <a:off x="2098251" y="2371725"/>
                  <a:ext cx="433108" cy="231775"/>
                </a:xfrm>
                <a:prstGeom prst="ellips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287" name="Скругленный прямоугольник 286"/>
              <p:cNvSpPr/>
              <p:nvPr/>
            </p:nvSpPr>
            <p:spPr>
              <a:xfrm>
                <a:off x="6149975" y="4645025"/>
                <a:ext cx="193675" cy="296722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5" name="Равнобедренный треугольник 284"/>
            <p:cNvSpPr/>
            <p:nvPr/>
          </p:nvSpPr>
          <p:spPr>
            <a:xfrm>
              <a:off x="6223000" y="4702175"/>
              <a:ext cx="45719" cy="161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9" name="Стрелка вправо с вырезом 298"/>
          <p:cNvSpPr/>
          <p:nvPr/>
        </p:nvSpPr>
        <p:spPr>
          <a:xfrm rot="904488">
            <a:off x="1926334" y="1591258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Стрелка вправо с вырезом 299"/>
          <p:cNvSpPr/>
          <p:nvPr/>
        </p:nvSpPr>
        <p:spPr>
          <a:xfrm rot="904488">
            <a:off x="4226273" y="1621814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2" name="Группа 301"/>
          <p:cNvGrpSpPr/>
          <p:nvPr/>
        </p:nvGrpSpPr>
        <p:grpSpPr>
          <a:xfrm>
            <a:off x="7307341" y="1570507"/>
            <a:ext cx="1898344" cy="1145310"/>
            <a:chOff x="724783" y="1560945"/>
            <a:chExt cx="1898344" cy="11453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3" name="Скругленный прямоугольник 302"/>
            <p:cNvSpPr/>
            <p:nvPr/>
          </p:nvSpPr>
          <p:spPr>
            <a:xfrm>
              <a:off x="724783" y="1560945"/>
              <a:ext cx="1898344" cy="114531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Скругленный прямоугольник 303"/>
            <p:cNvSpPr/>
            <p:nvPr/>
          </p:nvSpPr>
          <p:spPr>
            <a:xfrm>
              <a:off x="863600" y="1790700"/>
              <a:ext cx="323850" cy="2413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5" name="Прямая соединительная линия 304"/>
            <p:cNvCxnSpPr/>
            <p:nvPr/>
          </p:nvCxnSpPr>
          <p:spPr>
            <a:xfrm>
              <a:off x="946944" y="1790700"/>
              <a:ext cx="0" cy="241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Прямая соединительная линия 305"/>
            <p:cNvCxnSpPr/>
            <p:nvPr/>
          </p:nvCxnSpPr>
          <p:spPr>
            <a:xfrm>
              <a:off x="1108868" y="1790700"/>
              <a:ext cx="0" cy="241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Прямая соединительная линия 306"/>
            <p:cNvCxnSpPr/>
            <p:nvPr/>
          </p:nvCxnSpPr>
          <p:spPr>
            <a:xfrm>
              <a:off x="863600" y="1866106"/>
              <a:ext cx="3238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Прямая соединительная линия 307"/>
            <p:cNvCxnSpPr/>
            <p:nvPr/>
          </p:nvCxnSpPr>
          <p:spPr>
            <a:xfrm>
              <a:off x="863600" y="1951831"/>
              <a:ext cx="3238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Прямоугольник с двумя усеченными противолежащими углами 308"/>
            <p:cNvSpPr/>
            <p:nvPr/>
          </p:nvSpPr>
          <p:spPr>
            <a:xfrm>
              <a:off x="1774825" y="1622425"/>
              <a:ext cx="730250" cy="1174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BANK-</a:t>
              </a:r>
              <a:r>
                <a:rPr lang="en-US" sz="700" dirty="0"/>
                <a:t>D</a:t>
              </a:r>
              <a:endParaRPr lang="ru-RU" dirty="0"/>
            </a:p>
          </p:txBody>
        </p:sp>
        <p:sp>
          <p:nvSpPr>
            <p:cNvPr id="310" name="Прямоугольник с двумя усеченными противолежащими углами 309"/>
            <p:cNvSpPr/>
            <p:nvPr/>
          </p:nvSpPr>
          <p:spPr>
            <a:xfrm>
              <a:off x="737483" y="2100894"/>
              <a:ext cx="1793876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1578  5987  9000  3006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" name="Прямоугольник с двумя усеченными противолежащими углами 310"/>
            <p:cNvSpPr/>
            <p:nvPr/>
          </p:nvSpPr>
          <p:spPr>
            <a:xfrm>
              <a:off x="737483" y="2427831"/>
              <a:ext cx="1000126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KISLOV OLEG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" name="Прямоугольник с двумя усеченными противолежащими углами 311"/>
            <p:cNvSpPr/>
            <p:nvPr/>
          </p:nvSpPr>
          <p:spPr>
            <a:xfrm>
              <a:off x="1506816" y="2240106"/>
              <a:ext cx="591435" cy="206375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sz="900" b="1" dirty="0" smtClean="0">
                  <a:ln w="3175">
                    <a:solidFill>
                      <a:schemeClr val="tx1"/>
                    </a:solidFill>
                  </a:ln>
                  <a:latin typeface="OCR A Extended" panose="02010509020102010303" pitchFamily="50" charset="0"/>
                </a:rPr>
                <a:t>10/24</a:t>
              </a:r>
              <a:endParaRPr lang="ru-RU" sz="24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" name="Овал 312"/>
            <p:cNvSpPr/>
            <p:nvPr/>
          </p:nvSpPr>
          <p:spPr>
            <a:xfrm>
              <a:off x="2098251" y="2371725"/>
              <a:ext cx="248074" cy="231775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ж</a:t>
              </a:r>
            </a:p>
          </p:txBody>
        </p:sp>
        <p:sp>
          <p:nvSpPr>
            <p:cNvPr id="314" name="Овал 313"/>
            <p:cNvSpPr/>
            <p:nvPr/>
          </p:nvSpPr>
          <p:spPr>
            <a:xfrm>
              <a:off x="2257001" y="2371725"/>
              <a:ext cx="248074" cy="23177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ж</a:t>
              </a:r>
              <a:endParaRPr lang="ru-RU" sz="24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1" name="Стрелка вправо с вырезом 300"/>
          <p:cNvSpPr/>
          <p:nvPr/>
        </p:nvSpPr>
        <p:spPr>
          <a:xfrm rot="845951">
            <a:off x="6548479" y="1596748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0" name="Группа 349"/>
          <p:cNvGrpSpPr/>
          <p:nvPr/>
        </p:nvGrpSpPr>
        <p:grpSpPr>
          <a:xfrm>
            <a:off x="9718486" y="1467391"/>
            <a:ext cx="905682" cy="1903422"/>
            <a:chOff x="8954622" y="3346472"/>
            <a:chExt cx="1526480" cy="3160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351" name="Группа 350"/>
            <p:cNvGrpSpPr/>
            <p:nvPr/>
          </p:nvGrpSpPr>
          <p:grpSpPr>
            <a:xfrm>
              <a:off x="8987326" y="3346472"/>
              <a:ext cx="1437190" cy="1746228"/>
              <a:chOff x="8987326" y="3346472"/>
              <a:chExt cx="1437190" cy="1746228"/>
            </a:xfrm>
          </p:grpSpPr>
          <p:sp>
            <p:nvSpPr>
              <p:cNvPr id="358" name="Прямоугольник 357"/>
              <p:cNvSpPr/>
              <p:nvPr/>
            </p:nvSpPr>
            <p:spPr>
              <a:xfrm>
                <a:off x="9513327" y="4799489"/>
                <a:ext cx="392145" cy="2932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359" name="Группа 358"/>
              <p:cNvGrpSpPr/>
              <p:nvPr/>
            </p:nvGrpSpPr>
            <p:grpSpPr>
              <a:xfrm>
                <a:off x="8987326" y="3346472"/>
                <a:ext cx="1437190" cy="1500645"/>
                <a:chOff x="8987326" y="3346472"/>
                <a:chExt cx="1437190" cy="1500645"/>
              </a:xfrm>
            </p:grpSpPr>
            <p:grpSp>
              <p:nvGrpSpPr>
                <p:cNvPr id="360" name="Группа 359"/>
                <p:cNvGrpSpPr/>
                <p:nvPr/>
              </p:nvGrpSpPr>
              <p:grpSpPr>
                <a:xfrm>
                  <a:off x="8987326" y="3420482"/>
                  <a:ext cx="1437190" cy="1426635"/>
                  <a:chOff x="8987326" y="3420482"/>
                  <a:chExt cx="1437190" cy="1426635"/>
                </a:xfrm>
              </p:grpSpPr>
              <p:sp>
                <p:nvSpPr>
                  <p:cNvPr id="364" name="Овал 363"/>
                  <p:cNvSpPr/>
                  <p:nvPr/>
                </p:nvSpPr>
                <p:spPr>
                  <a:xfrm>
                    <a:off x="898732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5" name="Овал 364"/>
                  <p:cNvSpPr/>
                  <p:nvPr/>
                </p:nvSpPr>
                <p:spPr>
                  <a:xfrm>
                    <a:off x="1024548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366" name="Группа 365"/>
                  <p:cNvGrpSpPr/>
                  <p:nvPr/>
                </p:nvGrpSpPr>
                <p:grpSpPr>
                  <a:xfrm>
                    <a:off x="9064505" y="3420482"/>
                    <a:ext cx="1301505" cy="1426635"/>
                    <a:chOff x="9064505" y="3420482"/>
                    <a:chExt cx="1301505" cy="1426635"/>
                  </a:xfrm>
                </p:grpSpPr>
                <p:sp>
                  <p:nvSpPr>
                    <p:cNvPr id="367" name="Овал 366"/>
                    <p:cNvSpPr/>
                    <p:nvPr/>
                  </p:nvSpPr>
                  <p:spPr>
                    <a:xfrm>
                      <a:off x="9088449" y="3420482"/>
                      <a:ext cx="1247233" cy="14266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68" name="Группа 367"/>
                    <p:cNvGrpSpPr/>
                    <p:nvPr/>
                  </p:nvGrpSpPr>
                  <p:grpSpPr>
                    <a:xfrm>
                      <a:off x="9064505" y="3883474"/>
                      <a:ext cx="1301505" cy="750802"/>
                      <a:chOff x="9064505" y="3883474"/>
                      <a:chExt cx="1301505" cy="750802"/>
                    </a:xfrm>
                  </p:grpSpPr>
                  <p:grpSp>
                    <p:nvGrpSpPr>
                      <p:cNvPr id="369" name="Группа 368"/>
                      <p:cNvGrpSpPr/>
                      <p:nvPr/>
                    </p:nvGrpSpPr>
                    <p:grpSpPr>
                      <a:xfrm>
                        <a:off x="9064505" y="3883474"/>
                        <a:ext cx="1301505" cy="750802"/>
                        <a:chOff x="9064505" y="3883474"/>
                        <a:chExt cx="1301505" cy="750802"/>
                      </a:xfrm>
                    </p:grpSpPr>
                    <p:sp>
                      <p:nvSpPr>
                        <p:cNvPr id="372" name="Овал 371"/>
                        <p:cNvSpPr/>
                        <p:nvPr/>
                      </p:nvSpPr>
                      <p:spPr>
                        <a:xfrm>
                          <a:off x="9189244" y="399657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3" name="Овал 372"/>
                        <p:cNvSpPr/>
                        <p:nvPr/>
                      </p:nvSpPr>
                      <p:spPr>
                        <a:xfrm>
                          <a:off x="9839639" y="4036558"/>
                          <a:ext cx="395287" cy="36957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4" name="Прямоугольник 373"/>
                        <p:cNvSpPr/>
                        <p:nvPr/>
                      </p:nvSpPr>
                      <p:spPr>
                        <a:xfrm>
                          <a:off x="9365456" y="3994296"/>
                          <a:ext cx="685378" cy="3397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5" name="Овал 374"/>
                        <p:cNvSpPr/>
                        <p:nvPr/>
                      </p:nvSpPr>
                      <p:spPr>
                        <a:xfrm>
                          <a:off x="9513327" y="422471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6" name="Равнобедренный треугольник 375"/>
                        <p:cNvSpPr/>
                        <p:nvPr/>
                      </p:nvSpPr>
                      <p:spPr>
                        <a:xfrm rot="18278887">
                          <a:off x="9019790" y="3928189"/>
                          <a:ext cx="369564" cy="280133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77" name="Равнобедренный треугольник 376"/>
                        <p:cNvSpPr/>
                        <p:nvPr/>
                      </p:nvSpPr>
                      <p:spPr>
                        <a:xfrm rot="3416462" flipH="1">
                          <a:off x="10029011" y="3930857"/>
                          <a:ext cx="382812" cy="291186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370" name="Овал 369"/>
                      <p:cNvSpPr/>
                      <p:nvPr/>
                    </p:nvSpPr>
                    <p:spPr>
                      <a:xfrm>
                        <a:off x="9295769" y="4024327"/>
                        <a:ext cx="255027" cy="3081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71" name="Овал 370"/>
                      <p:cNvSpPr/>
                      <p:nvPr/>
                    </p:nvSpPr>
                    <p:spPr>
                      <a:xfrm>
                        <a:off x="9867098" y="4100530"/>
                        <a:ext cx="255027" cy="23190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361" name="Группа 360"/>
                <p:cNvGrpSpPr/>
                <p:nvPr/>
              </p:nvGrpSpPr>
              <p:grpSpPr>
                <a:xfrm>
                  <a:off x="9084162" y="3346472"/>
                  <a:ext cx="1250268" cy="1155283"/>
                  <a:chOff x="9084162" y="3346472"/>
                  <a:chExt cx="1250268" cy="1155283"/>
                </a:xfrm>
              </p:grpSpPr>
              <p:sp>
                <p:nvSpPr>
                  <p:cNvPr id="362" name="Хорда 361"/>
                  <p:cNvSpPr/>
                  <p:nvPr/>
                </p:nvSpPr>
                <p:spPr>
                  <a:xfrm rot="7961694">
                    <a:off x="9133810" y="3336047"/>
                    <a:ext cx="1155283" cy="1176134"/>
                  </a:xfrm>
                  <a:prstGeom prst="chord">
                    <a:avLst>
                      <a:gd name="adj1" fmla="val 2700000"/>
                      <a:gd name="adj2" fmla="val 13806712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3" name="Прямоугольник 362"/>
                  <p:cNvSpPr/>
                  <p:nvPr/>
                </p:nvSpPr>
                <p:spPr>
                  <a:xfrm>
                    <a:off x="9084162" y="3762671"/>
                    <a:ext cx="1250268" cy="1912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352" name="Группа 351"/>
            <p:cNvGrpSpPr/>
            <p:nvPr/>
          </p:nvGrpSpPr>
          <p:grpSpPr>
            <a:xfrm>
              <a:off x="8954622" y="4933118"/>
              <a:ext cx="1526480" cy="1574154"/>
              <a:chOff x="8954622" y="4933118"/>
              <a:chExt cx="1526480" cy="1574154"/>
            </a:xfrm>
          </p:grpSpPr>
          <p:sp>
            <p:nvSpPr>
              <p:cNvPr id="353" name="Хорда 352"/>
              <p:cNvSpPr/>
              <p:nvPr/>
            </p:nvSpPr>
            <p:spPr>
              <a:xfrm rot="8627847">
                <a:off x="8954622" y="4933118"/>
                <a:ext cx="1526480" cy="1574154"/>
              </a:xfrm>
              <a:prstGeom prst="chord">
                <a:avLst>
                  <a:gd name="adj1" fmla="val 2700000"/>
                  <a:gd name="adj2" fmla="val 1246616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cxnSp>
            <p:nvCxnSpPr>
              <p:cNvPr id="354" name="Прямая соединительная линия 353"/>
              <p:cNvCxnSpPr/>
              <p:nvPr/>
            </p:nvCxnSpPr>
            <p:spPr>
              <a:xfrm>
                <a:off x="9166356" y="5187533"/>
                <a:ext cx="1054061" cy="359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Прямая соединительная линия 354"/>
              <p:cNvCxnSpPr/>
              <p:nvPr/>
            </p:nvCxnSpPr>
            <p:spPr>
              <a:xfrm>
                <a:off x="9075707" y="5354375"/>
                <a:ext cx="1258723" cy="1072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Прямая соединительная линия 355"/>
              <p:cNvCxnSpPr/>
              <p:nvPr/>
            </p:nvCxnSpPr>
            <p:spPr>
              <a:xfrm flipV="1">
                <a:off x="9337458" y="5047505"/>
                <a:ext cx="695527" cy="32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>
                <a:off x="8994045" y="5505368"/>
                <a:ext cx="1452294" cy="67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7" name="Стрелка вправо с вырезом 346"/>
          <p:cNvSpPr/>
          <p:nvPr/>
        </p:nvSpPr>
        <p:spPr>
          <a:xfrm rot="904488">
            <a:off x="8863091" y="1609549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8" name="Группа 377"/>
          <p:cNvGrpSpPr/>
          <p:nvPr/>
        </p:nvGrpSpPr>
        <p:grpSpPr>
          <a:xfrm rot="487153">
            <a:off x="10198757" y="1494971"/>
            <a:ext cx="905682" cy="1903422"/>
            <a:chOff x="8954622" y="3346472"/>
            <a:chExt cx="1526480" cy="3160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379" name="Группа 378"/>
            <p:cNvGrpSpPr/>
            <p:nvPr/>
          </p:nvGrpSpPr>
          <p:grpSpPr>
            <a:xfrm>
              <a:off x="8987326" y="3346472"/>
              <a:ext cx="1437190" cy="1746228"/>
              <a:chOff x="8987326" y="3346472"/>
              <a:chExt cx="1437190" cy="1746228"/>
            </a:xfrm>
          </p:grpSpPr>
          <p:sp>
            <p:nvSpPr>
              <p:cNvPr id="386" name="Прямоугольник 385"/>
              <p:cNvSpPr/>
              <p:nvPr/>
            </p:nvSpPr>
            <p:spPr>
              <a:xfrm>
                <a:off x="9513327" y="4799489"/>
                <a:ext cx="392145" cy="2932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387" name="Группа 386"/>
              <p:cNvGrpSpPr/>
              <p:nvPr/>
            </p:nvGrpSpPr>
            <p:grpSpPr>
              <a:xfrm>
                <a:off x="8987326" y="3346472"/>
                <a:ext cx="1437190" cy="1500645"/>
                <a:chOff x="8987326" y="3346472"/>
                <a:chExt cx="1437190" cy="1500645"/>
              </a:xfrm>
            </p:grpSpPr>
            <p:grpSp>
              <p:nvGrpSpPr>
                <p:cNvPr id="388" name="Группа 387"/>
                <p:cNvGrpSpPr/>
                <p:nvPr/>
              </p:nvGrpSpPr>
              <p:grpSpPr>
                <a:xfrm>
                  <a:off x="8987326" y="3420482"/>
                  <a:ext cx="1437190" cy="1426635"/>
                  <a:chOff x="8987326" y="3420482"/>
                  <a:chExt cx="1437190" cy="1426635"/>
                </a:xfrm>
              </p:grpSpPr>
              <p:sp>
                <p:nvSpPr>
                  <p:cNvPr id="392" name="Овал 391"/>
                  <p:cNvSpPr/>
                  <p:nvPr/>
                </p:nvSpPr>
                <p:spPr>
                  <a:xfrm>
                    <a:off x="898732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3" name="Овал 392"/>
                  <p:cNvSpPr/>
                  <p:nvPr/>
                </p:nvSpPr>
                <p:spPr>
                  <a:xfrm>
                    <a:off x="1024548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394" name="Группа 393"/>
                  <p:cNvGrpSpPr/>
                  <p:nvPr/>
                </p:nvGrpSpPr>
                <p:grpSpPr>
                  <a:xfrm>
                    <a:off x="9064505" y="3420482"/>
                    <a:ext cx="1301505" cy="1426635"/>
                    <a:chOff x="9064505" y="3420482"/>
                    <a:chExt cx="1301505" cy="1426635"/>
                  </a:xfrm>
                </p:grpSpPr>
                <p:sp>
                  <p:nvSpPr>
                    <p:cNvPr id="395" name="Овал 394"/>
                    <p:cNvSpPr/>
                    <p:nvPr/>
                  </p:nvSpPr>
                  <p:spPr>
                    <a:xfrm>
                      <a:off x="9088449" y="3420482"/>
                      <a:ext cx="1247233" cy="14266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96" name="Группа 395"/>
                    <p:cNvGrpSpPr/>
                    <p:nvPr/>
                  </p:nvGrpSpPr>
                  <p:grpSpPr>
                    <a:xfrm>
                      <a:off x="9064505" y="3883474"/>
                      <a:ext cx="1301505" cy="750802"/>
                      <a:chOff x="9064505" y="3883474"/>
                      <a:chExt cx="1301505" cy="750802"/>
                    </a:xfrm>
                  </p:grpSpPr>
                  <p:grpSp>
                    <p:nvGrpSpPr>
                      <p:cNvPr id="397" name="Группа 396"/>
                      <p:cNvGrpSpPr/>
                      <p:nvPr/>
                    </p:nvGrpSpPr>
                    <p:grpSpPr>
                      <a:xfrm>
                        <a:off x="9064505" y="3883474"/>
                        <a:ext cx="1301505" cy="750802"/>
                        <a:chOff x="9064505" y="3883474"/>
                        <a:chExt cx="1301505" cy="750802"/>
                      </a:xfrm>
                    </p:grpSpPr>
                    <p:sp>
                      <p:nvSpPr>
                        <p:cNvPr id="400" name="Овал 399"/>
                        <p:cNvSpPr/>
                        <p:nvPr/>
                      </p:nvSpPr>
                      <p:spPr>
                        <a:xfrm>
                          <a:off x="9189244" y="399657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1" name="Овал 400"/>
                        <p:cNvSpPr/>
                        <p:nvPr/>
                      </p:nvSpPr>
                      <p:spPr>
                        <a:xfrm>
                          <a:off x="9839639" y="4036558"/>
                          <a:ext cx="395287" cy="36957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2" name="Прямоугольник 401"/>
                        <p:cNvSpPr/>
                        <p:nvPr/>
                      </p:nvSpPr>
                      <p:spPr>
                        <a:xfrm>
                          <a:off x="9365456" y="3994296"/>
                          <a:ext cx="685378" cy="3397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3" name="Овал 402"/>
                        <p:cNvSpPr/>
                        <p:nvPr/>
                      </p:nvSpPr>
                      <p:spPr>
                        <a:xfrm>
                          <a:off x="9513327" y="422471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4" name="Равнобедренный треугольник 403"/>
                        <p:cNvSpPr/>
                        <p:nvPr/>
                      </p:nvSpPr>
                      <p:spPr>
                        <a:xfrm rot="18278887">
                          <a:off x="9019790" y="3928189"/>
                          <a:ext cx="369564" cy="280133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5" name="Равнобедренный треугольник 404"/>
                        <p:cNvSpPr/>
                        <p:nvPr/>
                      </p:nvSpPr>
                      <p:spPr>
                        <a:xfrm rot="3416462" flipH="1">
                          <a:off x="10029011" y="3930857"/>
                          <a:ext cx="382812" cy="291186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398" name="Овал 397"/>
                      <p:cNvSpPr/>
                      <p:nvPr/>
                    </p:nvSpPr>
                    <p:spPr>
                      <a:xfrm>
                        <a:off x="9295769" y="4024327"/>
                        <a:ext cx="255027" cy="3081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99" name="Овал 398"/>
                      <p:cNvSpPr/>
                      <p:nvPr/>
                    </p:nvSpPr>
                    <p:spPr>
                      <a:xfrm>
                        <a:off x="9867098" y="4100530"/>
                        <a:ext cx="255027" cy="23190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389" name="Группа 388"/>
                <p:cNvGrpSpPr/>
                <p:nvPr/>
              </p:nvGrpSpPr>
              <p:grpSpPr>
                <a:xfrm>
                  <a:off x="9084162" y="3346472"/>
                  <a:ext cx="1250268" cy="1155283"/>
                  <a:chOff x="9084162" y="3346472"/>
                  <a:chExt cx="1250268" cy="1155283"/>
                </a:xfrm>
              </p:grpSpPr>
              <p:sp>
                <p:nvSpPr>
                  <p:cNvPr id="390" name="Хорда 389"/>
                  <p:cNvSpPr/>
                  <p:nvPr/>
                </p:nvSpPr>
                <p:spPr>
                  <a:xfrm rot="7961694">
                    <a:off x="9133810" y="3336047"/>
                    <a:ext cx="1155283" cy="1176134"/>
                  </a:xfrm>
                  <a:prstGeom prst="chord">
                    <a:avLst>
                      <a:gd name="adj1" fmla="val 2700000"/>
                      <a:gd name="adj2" fmla="val 13806712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1" name="Прямоугольник 390"/>
                  <p:cNvSpPr/>
                  <p:nvPr/>
                </p:nvSpPr>
                <p:spPr>
                  <a:xfrm>
                    <a:off x="9084162" y="3762671"/>
                    <a:ext cx="1250268" cy="1912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380" name="Группа 379"/>
            <p:cNvGrpSpPr/>
            <p:nvPr/>
          </p:nvGrpSpPr>
          <p:grpSpPr>
            <a:xfrm>
              <a:off x="8954622" y="4933118"/>
              <a:ext cx="1526480" cy="1574154"/>
              <a:chOff x="8954622" y="4933118"/>
              <a:chExt cx="1526480" cy="1574154"/>
            </a:xfrm>
          </p:grpSpPr>
          <p:sp>
            <p:nvSpPr>
              <p:cNvPr id="381" name="Хорда 380"/>
              <p:cNvSpPr/>
              <p:nvPr/>
            </p:nvSpPr>
            <p:spPr>
              <a:xfrm rot="8627847">
                <a:off x="8954622" y="4933118"/>
                <a:ext cx="1526480" cy="1574154"/>
              </a:xfrm>
              <a:prstGeom prst="chord">
                <a:avLst>
                  <a:gd name="adj1" fmla="val 2700000"/>
                  <a:gd name="adj2" fmla="val 1246616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cxnSp>
            <p:nvCxnSpPr>
              <p:cNvPr id="382" name="Прямая соединительная линия 381"/>
              <p:cNvCxnSpPr/>
              <p:nvPr/>
            </p:nvCxnSpPr>
            <p:spPr>
              <a:xfrm>
                <a:off x="9166356" y="5187533"/>
                <a:ext cx="1054061" cy="359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Прямая соединительная линия 382"/>
              <p:cNvCxnSpPr/>
              <p:nvPr/>
            </p:nvCxnSpPr>
            <p:spPr>
              <a:xfrm>
                <a:off x="9075707" y="5354375"/>
                <a:ext cx="1258723" cy="1072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Прямая соединительная линия 383"/>
              <p:cNvCxnSpPr/>
              <p:nvPr/>
            </p:nvCxnSpPr>
            <p:spPr>
              <a:xfrm flipV="1">
                <a:off x="9337458" y="5047505"/>
                <a:ext cx="695527" cy="32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Прямая соединительная линия 384"/>
              <p:cNvCxnSpPr/>
              <p:nvPr/>
            </p:nvCxnSpPr>
            <p:spPr>
              <a:xfrm>
                <a:off x="8994045" y="5505368"/>
                <a:ext cx="1452294" cy="67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6" name="Группа 405"/>
          <p:cNvGrpSpPr/>
          <p:nvPr/>
        </p:nvGrpSpPr>
        <p:grpSpPr>
          <a:xfrm rot="21178301">
            <a:off x="10781513" y="1514299"/>
            <a:ext cx="905682" cy="1903422"/>
            <a:chOff x="8954622" y="3346472"/>
            <a:chExt cx="1526480" cy="3160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407" name="Группа 406"/>
            <p:cNvGrpSpPr/>
            <p:nvPr/>
          </p:nvGrpSpPr>
          <p:grpSpPr>
            <a:xfrm>
              <a:off x="8987326" y="3346472"/>
              <a:ext cx="1437190" cy="1746228"/>
              <a:chOff x="8987326" y="3346472"/>
              <a:chExt cx="1437190" cy="1746228"/>
            </a:xfrm>
          </p:grpSpPr>
          <p:sp>
            <p:nvSpPr>
              <p:cNvPr id="414" name="Прямоугольник 413"/>
              <p:cNvSpPr/>
              <p:nvPr/>
            </p:nvSpPr>
            <p:spPr>
              <a:xfrm>
                <a:off x="9513327" y="4799489"/>
                <a:ext cx="392145" cy="2932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415" name="Группа 414"/>
              <p:cNvGrpSpPr/>
              <p:nvPr/>
            </p:nvGrpSpPr>
            <p:grpSpPr>
              <a:xfrm>
                <a:off x="8987326" y="3346472"/>
                <a:ext cx="1437190" cy="1500645"/>
                <a:chOff x="8987326" y="3346472"/>
                <a:chExt cx="1437190" cy="1500645"/>
              </a:xfrm>
            </p:grpSpPr>
            <p:grpSp>
              <p:nvGrpSpPr>
                <p:cNvPr id="416" name="Группа 415"/>
                <p:cNvGrpSpPr/>
                <p:nvPr/>
              </p:nvGrpSpPr>
              <p:grpSpPr>
                <a:xfrm>
                  <a:off x="8987326" y="3420482"/>
                  <a:ext cx="1437190" cy="1426635"/>
                  <a:chOff x="8987326" y="3420482"/>
                  <a:chExt cx="1437190" cy="1426635"/>
                </a:xfrm>
              </p:grpSpPr>
              <p:sp>
                <p:nvSpPr>
                  <p:cNvPr id="420" name="Овал 419"/>
                  <p:cNvSpPr/>
                  <p:nvPr/>
                </p:nvSpPr>
                <p:spPr>
                  <a:xfrm>
                    <a:off x="898732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1" name="Овал 420"/>
                  <p:cNvSpPr/>
                  <p:nvPr/>
                </p:nvSpPr>
                <p:spPr>
                  <a:xfrm>
                    <a:off x="10245486" y="3938673"/>
                    <a:ext cx="179030" cy="3520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422" name="Группа 421"/>
                  <p:cNvGrpSpPr/>
                  <p:nvPr/>
                </p:nvGrpSpPr>
                <p:grpSpPr>
                  <a:xfrm>
                    <a:off x="9064505" y="3420482"/>
                    <a:ext cx="1301505" cy="1426635"/>
                    <a:chOff x="9064505" y="3420482"/>
                    <a:chExt cx="1301505" cy="1426635"/>
                  </a:xfrm>
                </p:grpSpPr>
                <p:sp>
                  <p:nvSpPr>
                    <p:cNvPr id="423" name="Овал 422"/>
                    <p:cNvSpPr/>
                    <p:nvPr/>
                  </p:nvSpPr>
                  <p:spPr>
                    <a:xfrm>
                      <a:off x="9088449" y="3420482"/>
                      <a:ext cx="1247233" cy="14266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424" name="Группа 423"/>
                    <p:cNvGrpSpPr/>
                    <p:nvPr/>
                  </p:nvGrpSpPr>
                  <p:grpSpPr>
                    <a:xfrm>
                      <a:off x="9064505" y="3883474"/>
                      <a:ext cx="1301505" cy="750802"/>
                      <a:chOff x="9064505" y="3883474"/>
                      <a:chExt cx="1301505" cy="750802"/>
                    </a:xfrm>
                  </p:grpSpPr>
                  <p:grpSp>
                    <p:nvGrpSpPr>
                      <p:cNvPr id="425" name="Группа 424"/>
                      <p:cNvGrpSpPr/>
                      <p:nvPr/>
                    </p:nvGrpSpPr>
                    <p:grpSpPr>
                      <a:xfrm>
                        <a:off x="9064505" y="3883474"/>
                        <a:ext cx="1301505" cy="750802"/>
                        <a:chOff x="9064505" y="3883474"/>
                        <a:chExt cx="1301505" cy="750802"/>
                      </a:xfrm>
                    </p:grpSpPr>
                    <p:sp>
                      <p:nvSpPr>
                        <p:cNvPr id="428" name="Овал 427"/>
                        <p:cNvSpPr/>
                        <p:nvPr/>
                      </p:nvSpPr>
                      <p:spPr>
                        <a:xfrm>
                          <a:off x="9189244" y="399657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9" name="Овал 428"/>
                        <p:cNvSpPr/>
                        <p:nvPr/>
                      </p:nvSpPr>
                      <p:spPr>
                        <a:xfrm>
                          <a:off x="9839639" y="4036558"/>
                          <a:ext cx="395287" cy="36957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30" name="Прямоугольник 429"/>
                        <p:cNvSpPr/>
                        <p:nvPr/>
                      </p:nvSpPr>
                      <p:spPr>
                        <a:xfrm>
                          <a:off x="9365456" y="3994296"/>
                          <a:ext cx="685378" cy="3397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31" name="Овал 430"/>
                        <p:cNvSpPr/>
                        <p:nvPr/>
                      </p:nvSpPr>
                      <p:spPr>
                        <a:xfrm>
                          <a:off x="9513327" y="4224715"/>
                          <a:ext cx="395287" cy="40956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32" name="Равнобедренный треугольник 431"/>
                        <p:cNvSpPr/>
                        <p:nvPr/>
                      </p:nvSpPr>
                      <p:spPr>
                        <a:xfrm rot="18278887">
                          <a:off x="9019790" y="3928189"/>
                          <a:ext cx="369564" cy="280133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33" name="Равнобедренный треугольник 432"/>
                        <p:cNvSpPr/>
                        <p:nvPr/>
                      </p:nvSpPr>
                      <p:spPr>
                        <a:xfrm rot="3416462" flipH="1">
                          <a:off x="10029011" y="3930857"/>
                          <a:ext cx="382812" cy="291186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426" name="Овал 425"/>
                      <p:cNvSpPr/>
                      <p:nvPr/>
                    </p:nvSpPr>
                    <p:spPr>
                      <a:xfrm>
                        <a:off x="9295769" y="4024327"/>
                        <a:ext cx="255027" cy="30810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27" name="Овал 426"/>
                      <p:cNvSpPr/>
                      <p:nvPr/>
                    </p:nvSpPr>
                    <p:spPr>
                      <a:xfrm>
                        <a:off x="9867098" y="4100530"/>
                        <a:ext cx="255027" cy="23190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417" name="Группа 416"/>
                <p:cNvGrpSpPr/>
                <p:nvPr/>
              </p:nvGrpSpPr>
              <p:grpSpPr>
                <a:xfrm>
                  <a:off x="9084162" y="3346472"/>
                  <a:ext cx="1250268" cy="1155283"/>
                  <a:chOff x="9084162" y="3346472"/>
                  <a:chExt cx="1250268" cy="1155283"/>
                </a:xfrm>
              </p:grpSpPr>
              <p:sp>
                <p:nvSpPr>
                  <p:cNvPr id="418" name="Хорда 417"/>
                  <p:cNvSpPr/>
                  <p:nvPr/>
                </p:nvSpPr>
                <p:spPr>
                  <a:xfrm rot="7961694">
                    <a:off x="9133810" y="3336047"/>
                    <a:ext cx="1155283" cy="1176134"/>
                  </a:xfrm>
                  <a:prstGeom prst="chord">
                    <a:avLst>
                      <a:gd name="adj1" fmla="val 2700000"/>
                      <a:gd name="adj2" fmla="val 13806712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9" name="Прямоугольник 418"/>
                  <p:cNvSpPr/>
                  <p:nvPr/>
                </p:nvSpPr>
                <p:spPr>
                  <a:xfrm>
                    <a:off x="9084162" y="3762671"/>
                    <a:ext cx="1250268" cy="1912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408" name="Группа 407"/>
            <p:cNvGrpSpPr/>
            <p:nvPr/>
          </p:nvGrpSpPr>
          <p:grpSpPr>
            <a:xfrm>
              <a:off x="8954622" y="4933118"/>
              <a:ext cx="1526480" cy="1574154"/>
              <a:chOff x="8954622" y="4933118"/>
              <a:chExt cx="1526480" cy="1574154"/>
            </a:xfrm>
          </p:grpSpPr>
          <p:sp>
            <p:nvSpPr>
              <p:cNvPr id="409" name="Хорда 408"/>
              <p:cNvSpPr/>
              <p:nvPr/>
            </p:nvSpPr>
            <p:spPr>
              <a:xfrm rot="8627847">
                <a:off x="8954622" y="4933118"/>
                <a:ext cx="1526480" cy="1574154"/>
              </a:xfrm>
              <a:prstGeom prst="chord">
                <a:avLst>
                  <a:gd name="adj1" fmla="val 2700000"/>
                  <a:gd name="adj2" fmla="val 1246616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cxnSp>
            <p:nvCxnSpPr>
              <p:cNvPr id="410" name="Прямая соединительная линия 409"/>
              <p:cNvCxnSpPr/>
              <p:nvPr/>
            </p:nvCxnSpPr>
            <p:spPr>
              <a:xfrm>
                <a:off x="9166356" y="5187533"/>
                <a:ext cx="1054061" cy="359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Прямая соединительная линия 410"/>
              <p:cNvCxnSpPr/>
              <p:nvPr/>
            </p:nvCxnSpPr>
            <p:spPr>
              <a:xfrm>
                <a:off x="9075707" y="5354375"/>
                <a:ext cx="1258723" cy="1072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Прямая соединительная линия 411"/>
              <p:cNvCxnSpPr/>
              <p:nvPr/>
            </p:nvCxnSpPr>
            <p:spPr>
              <a:xfrm flipV="1">
                <a:off x="9337458" y="5047505"/>
                <a:ext cx="695527" cy="32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Прямая соединительная линия 412"/>
              <p:cNvCxnSpPr/>
              <p:nvPr/>
            </p:nvCxnSpPr>
            <p:spPr>
              <a:xfrm>
                <a:off x="8994045" y="5505368"/>
                <a:ext cx="1452294" cy="67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4" name="Стрелка вправо с вырезом 433"/>
          <p:cNvSpPr/>
          <p:nvPr/>
        </p:nvSpPr>
        <p:spPr>
          <a:xfrm rot="11737400">
            <a:off x="6436733" y="2374750"/>
            <a:ext cx="1105319" cy="557693"/>
          </a:xfrm>
          <a:prstGeom prst="notchedRigh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5" grpId="1" animBg="1"/>
      <p:bldP spid="146" grpId="0" animBg="1"/>
      <p:bldP spid="146" grpId="1" animBg="1"/>
      <p:bldP spid="299" grpId="0" animBg="1"/>
      <p:bldP spid="300" grpId="0" animBg="1"/>
      <p:bldP spid="301" grpId="0" animBg="1"/>
      <p:bldP spid="347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06902" y="419705"/>
            <a:ext cx="5138115" cy="5432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Риск? Какой риск?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24783" y="962952"/>
            <a:ext cx="4299799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0217" y="1256145"/>
            <a:ext cx="11600873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ДАТЬ СВОЮ КАРТУ ДЛЯ ОБНАЛИЧИВАНИЯ ДЕНЕГ?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217" y="1743300"/>
            <a:ext cx="11600873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СТАТЬ ДИРЕКТОРОМ ФИРМЫ ПО ПРОСЬБЕ ЗНАКОМОГО?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0217" y="2230455"/>
            <a:ext cx="11600873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ДАТЬ РЕКВИЗИТЫ СЧЕТА ДЛЯ ПЕРЕВОДА ЧУЖИХ ДЕНЕГ?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0217" y="2717610"/>
            <a:ext cx="11600873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ПОЛУЧИТЬ ИЛИ ОТПРАВИТЬ ПОСЫЛКУ ПО ПРОСЬБЕ НЕИЗВЕСТНОГО?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216" y="3191006"/>
            <a:ext cx="11600873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ФИКТОВНО УСТРОИТЬСЯ НА РАБОТУ И РАСПИСЫВАТЬСЯ ЗА ЗАРПЛАТУ?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0215" y="3664402"/>
            <a:ext cx="11600873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ПОДПИСАТЬ ДОКУМЕНТ, НЕ ПРОЧИТАВ ЕГО?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7" y="1048422"/>
            <a:ext cx="8088458" cy="55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/>
          <p:cNvSpPr txBox="1">
            <a:spLocks/>
          </p:cNvSpPr>
          <p:nvPr/>
        </p:nvSpPr>
        <p:spPr>
          <a:xfrm>
            <a:off x="606903" y="419705"/>
            <a:ext cx="6214027" cy="5432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РЕАЛЬНЫЕ ПОСЛЕДСТВИЯ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24783" y="962952"/>
            <a:ext cx="5609783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4783" y="1076325"/>
            <a:ext cx="11219567" cy="56959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66800" y="1147361"/>
            <a:ext cx="5048250" cy="5510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1775" y="1147361"/>
            <a:ext cx="5048250" cy="5510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1100" y="1252138"/>
            <a:ext cx="4829175" cy="36538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«РЕКЛАМА» ОТ МОШЕННИКА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91312" y="1252138"/>
            <a:ext cx="4829175" cy="365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СУРОВАЯ РЕАЛЬНОСТЬ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1100" y="1688559"/>
            <a:ext cx="4829175" cy="3553753"/>
          </a:xfrm>
          <a:prstGeom prst="rect">
            <a:avLst/>
          </a:prstGeom>
          <a:solidFill>
            <a:srgbClr val="FF6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/>
              <a:t>Вот Уголовный кодекс. </a:t>
            </a:r>
          </a:p>
          <a:p>
            <a:r>
              <a:rPr lang="ru-RU" dirty="0" smtClean="0"/>
              <a:t>Статьи, как видите, нет. </a:t>
            </a:r>
          </a:p>
          <a:p>
            <a:r>
              <a:rPr lang="ru-RU" dirty="0" smtClean="0"/>
              <a:t>Ну даже если в самом невероятном случае что и будет, то от силы условный «трешник», ведь грязную работу делают другие.</a:t>
            </a:r>
            <a:endParaRPr lang="ru-RU" dirty="0"/>
          </a:p>
          <a:p>
            <a:r>
              <a:rPr lang="ru-RU" dirty="0" smtClean="0"/>
              <a:t>«Да </a:t>
            </a:r>
            <a:r>
              <a:rPr lang="ru-RU" dirty="0"/>
              <a:t>и это в самом пиковом случае, а такого случая при его умении и вашей красоте и быть не может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91312" y="1698548"/>
            <a:ext cx="4829175" cy="3553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/>
              <a:t>Вот Уголовный кодекс. </a:t>
            </a:r>
          </a:p>
          <a:p>
            <a:r>
              <a:rPr lang="ru-RU" dirty="0" smtClean="0"/>
              <a:t>Статьи, как видите, есть. </a:t>
            </a:r>
          </a:p>
          <a:p>
            <a:r>
              <a:rPr lang="ru-RU" dirty="0" smtClean="0"/>
              <a:t>Причем, с возможностью пожизненного лишения свободы.</a:t>
            </a:r>
          </a:p>
          <a:p>
            <a:r>
              <a:rPr lang="ru-RU" dirty="0" smtClean="0"/>
              <a:t>А кроме этого – банки блокируют счета </a:t>
            </a:r>
            <a:r>
              <a:rPr lang="ru-RU" dirty="0" err="1" smtClean="0"/>
              <a:t>дропов</a:t>
            </a:r>
            <a:r>
              <a:rPr lang="ru-RU" dirty="0" smtClean="0"/>
              <a:t> с запретом на открытие счетов в дальнейшем. Более того, можно попасть под санкции, даже если участвовал в цепочке, в которой есть </a:t>
            </a:r>
            <a:r>
              <a:rPr lang="ru-RU" dirty="0" err="1" smtClean="0"/>
              <a:t>дроп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01" y="4698633"/>
            <a:ext cx="1928390" cy="182503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89" y="4709733"/>
            <a:ext cx="1868247" cy="183910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9001125" y="4698633"/>
            <a:ext cx="2447925" cy="1825035"/>
          </a:xfrm>
          <a:prstGeom prst="wedgeEllipseCallout">
            <a:avLst>
              <a:gd name="adj1" fmla="val -64413"/>
              <a:gd name="adj2" fmla="val 32344"/>
            </a:avLst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«ТАК ЧТО ПО ДЕСЯТОЧКЕ ВАМ, ГРАЖДАНЕ.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ПО ДЕСЯТОЧКЕ»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3462558" y="4709733"/>
            <a:ext cx="2447925" cy="1825035"/>
          </a:xfrm>
          <a:prstGeom prst="wedgeEllipseCallout">
            <a:avLst>
              <a:gd name="adj1" fmla="val -64413"/>
              <a:gd name="adj2" fmla="val 32344"/>
            </a:avLst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«ТЕБЕ БЫ НЕ КАРТИНЫ, НАЧАЛЬНИК, ТЕБЕ БЫ КНИЖКИ ПИСАТЬ»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3" grpId="0" animBg="1"/>
      <p:bldP spid="2" grpId="0" animBg="1"/>
      <p:bldP spid="6" grpId="0" animBg="1"/>
      <p:bldP spid="3" grpId="0" animBg="1"/>
      <p:bldP spid="8" grpId="0" animBg="1"/>
      <p:bldP spid="9" grpId="0" animBg="1"/>
      <p:bldP spid="10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141" y="283221"/>
            <a:ext cx="6902507" cy="6327972"/>
          </a:xfrm>
          <a:prstGeom prst="rect">
            <a:avLst/>
          </a:prstGeom>
          <a:solidFill>
            <a:srgbClr val="99CCFF">
              <a:alpha val="1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903" y="419705"/>
            <a:ext cx="6214027" cy="54324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4783" y="962952"/>
            <a:ext cx="1370717" cy="0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 txBox="1">
            <a:spLocks/>
          </p:cNvSpPr>
          <p:nvPr/>
        </p:nvSpPr>
        <p:spPr>
          <a:xfrm>
            <a:off x="364141" y="1099436"/>
            <a:ext cx="9653799" cy="553873"/>
          </a:xfrm>
          <a:prstGeom prst="rect">
            <a:avLst/>
          </a:prstGeom>
          <a:solidFill>
            <a:srgbClr val="77C2E8">
              <a:alpha val="85098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Профилактика вовлечения в мошенничество</a:t>
            </a:r>
            <a:endParaRPr lang="ru-RU" sz="18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64141" y="1789792"/>
            <a:ext cx="9653799" cy="553873"/>
          </a:xfrm>
          <a:prstGeom prst="rect">
            <a:avLst/>
          </a:prstGeom>
          <a:solidFill>
            <a:srgbClr val="77C2E8">
              <a:alpha val="85098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Финансовая грамотность. Знание прав и обязанностей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025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lnDef>
      <a:spPr>
        <a:ln w="57150">
          <a:solidFill>
            <a:schemeClr val="bg1">
              <a:alpha val="60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24460</TotalTime>
  <Words>515</Words>
  <Application>Microsoft Office PowerPoint</Application>
  <PresentationFormat>Широкоэкранный</PresentationFormat>
  <Paragraphs>127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OCR A Extended</vt:lpstr>
      <vt:lpstr>Wingdings</vt:lpstr>
      <vt:lpstr>Wingdings 3</vt:lpstr>
      <vt:lpstr>Сектор</vt:lpstr>
      <vt:lpstr>Ассоциация российских банков Комитет по повышению уровня  финансовой грамотности </vt:lpstr>
      <vt:lpstr>ПОГОВОРИМ О ДРОПЕ</vt:lpstr>
      <vt:lpstr>ДРОП</vt:lpstr>
      <vt:lpstr>Презентация PowerPoint</vt:lpstr>
      <vt:lpstr>P2P</vt:lpstr>
      <vt:lpstr>ДРОП</vt:lpstr>
      <vt:lpstr>Презентация PowerPoint</vt:lpstr>
      <vt:lpstr>Презентация PowerPoint</vt:lpstr>
      <vt:lpstr>ИТОГИ</vt:lpstr>
      <vt:lpstr>СПАСИБО ЗА ВНИМАНИЕ</vt:lpstr>
    </vt:vector>
  </TitlesOfParts>
  <Company>Asian Pasfic Bank PSC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повышению уровня финансовой грамотности Ассоциации Р</dc:title>
  <dc:creator>Сёмов Максим Александрович</dc:creator>
  <cp:lastModifiedBy>Сёмов Максим Александрович</cp:lastModifiedBy>
  <cp:revision>167</cp:revision>
  <dcterms:created xsi:type="dcterms:W3CDTF">2022-12-01T05:55:29Z</dcterms:created>
  <dcterms:modified xsi:type="dcterms:W3CDTF">2023-04-26T05:17:04Z</dcterms:modified>
</cp:coreProperties>
</file>