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0" r:id="rId2"/>
    <p:sldId id="263" r:id="rId3"/>
    <p:sldId id="265" r:id="rId4"/>
    <p:sldId id="266" r:id="rId5"/>
    <p:sldId id="267" r:id="rId6"/>
    <p:sldId id="268" r:id="rId7"/>
    <p:sldId id="258" r:id="rId8"/>
    <p:sldId id="271" r:id="rId9"/>
    <p:sldId id="276" r:id="rId10"/>
    <p:sldId id="277" r:id="rId11"/>
    <p:sldId id="278" r:id="rId12"/>
    <p:sldId id="279" r:id="rId13"/>
    <p:sldId id="280" r:id="rId14"/>
    <p:sldId id="264" r:id="rId15"/>
  </p:sldIdLst>
  <p:sldSz cx="12192000" cy="6858000"/>
  <p:notesSz cx="672465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542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2"/>
            <a:ext cx="2914015" cy="49542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2AFE9C43-8F6E-42F0-89D4-0A0CBBF0DA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2282" tIns="46141" rIns="92282" bIns="461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14015" cy="49542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542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3C94915F-7F6C-4AAA-B1B7-671F424AA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0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07D9-FF6A-4510-9CF1-B39002516C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41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638" y="1235075"/>
            <a:ext cx="5921375" cy="3332163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58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638" y="1235075"/>
            <a:ext cx="5921375" cy="3332163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422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638" y="1235075"/>
            <a:ext cx="5921375" cy="3332163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83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638" y="1235075"/>
            <a:ext cx="5921375" cy="3332163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07D9-FF6A-4510-9CF1-B39002516C1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5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7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46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77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92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638" y="1235075"/>
            <a:ext cx="5921375" cy="3332163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07D9-FF6A-4510-9CF1-B39002516C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4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638" y="1235075"/>
            <a:ext cx="5921375" cy="3332163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638" y="1235075"/>
            <a:ext cx="5921375" cy="3332163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1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638" y="1235075"/>
            <a:ext cx="5921375" cy="3332163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Как считался</a:t>
                </a:r>
                <a:r>
                  <a:rPr lang="ru-RU" baseline="0" dirty="0" smtClean="0"/>
                  <a:t> рейтинг по показателям на данном слайде: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𝑥=(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01.09.2022 −показатель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)/(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100%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−</a:t>
                </a:r>
                <a:r>
                  <a:rPr lang="ru-RU" b="0" i="0" baseline="0" smtClean="0">
                    <a:latin typeface="Cambria Math" panose="02040503050406030204" pitchFamily="18" charset="0"/>
                  </a:rPr>
                  <a:t>показатель на 01.01.2022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; </a:t>
                </a:r>
                <a:r>
                  <a:rPr lang="ru-RU" dirty="0" err="1" smtClean="0"/>
                  <a:t>рейтингование</a:t>
                </a:r>
                <a:r>
                  <a:rPr lang="ru-RU" dirty="0" smtClean="0"/>
                  <a:t> происходило от наибольшего</a:t>
                </a:r>
                <a:r>
                  <a:rPr lang="ru-RU" baseline="0" dirty="0" smtClean="0"/>
                  <a:t> значения </a:t>
                </a:r>
                <a:r>
                  <a:rPr lang="en-US" baseline="0" dirty="0" smtClean="0"/>
                  <a:t>x </a:t>
                </a:r>
                <a:r>
                  <a:rPr lang="ru-RU" baseline="0" dirty="0" smtClean="0"/>
                  <a:t>к наибольшему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61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8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3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3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2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9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7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8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00D1-2B8C-4BEE-9E8D-F3442B00255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63814-3C85-481D-B313-5DBF20256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"/>
            <a:ext cx="12192000" cy="49910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7875" y="3497277"/>
            <a:ext cx="4680943" cy="654021"/>
          </a:xfrm>
          <a:prstGeom prst="rect">
            <a:avLst/>
          </a:prstGeom>
        </p:spPr>
        <p:txBody>
          <a:bodyPr wrap="square" lIns="99055" tIns="49528" rIns="99055" bIns="49528">
            <a:spAutoFit/>
          </a:bodyPr>
          <a:lstStyle/>
          <a:p>
            <a:pPr algn="ctr" defTabSz="495289">
              <a:defRPr/>
            </a:pPr>
            <a:r>
              <a:rPr lang="ru-RU" b="1" kern="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ФЕДЕРАЛЬНАЯ СЛУЖБА</a:t>
            </a:r>
            <a:br>
              <a:rPr lang="ru-RU" b="1" kern="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b="1" kern="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ПО ФИНАНСОВОМУ МОНИТОРИНГУ</a:t>
            </a:r>
          </a:p>
        </p:txBody>
      </p:sp>
      <p:pic>
        <p:nvPicPr>
          <p:cNvPr id="7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985" y="2009634"/>
            <a:ext cx="1178725" cy="1287337"/>
          </a:xfrm>
          <a:prstGeom prst="rect">
            <a:avLst/>
          </a:prstGeom>
          <a:noFill/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631526" y="5191406"/>
            <a:ext cx="11171583" cy="932616"/>
          </a:xfrm>
          <a:prstGeom prst="rect">
            <a:avLst/>
          </a:prstGeom>
        </p:spPr>
        <p:txBody>
          <a:bodyPr vert="horz" lIns="99055" tIns="49528" rIns="99055" bIns="49528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 вовлечении молодежи в противоправные схемы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62" y="276887"/>
            <a:ext cx="930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СХЕМЫ ОБНАЛИЧИВАНИЯ С ПОМОЩЬЮ ПОДСТАВНЫХ ЛИЦ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14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sp>
        <p:nvSpPr>
          <p:cNvPr id="25" name="Номер слайда 3"/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3263" y="105415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Обналичивание денежных средств</a:t>
            </a:r>
            <a:br>
              <a:rPr lang="ru-RU" sz="3200" b="1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 использованием депозитного счета нотариуса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15520" r="17674" b="8461"/>
          <a:stretch>
            <a:fillRect/>
          </a:stretch>
        </p:blipFill>
        <p:spPr bwMode="auto">
          <a:xfrm>
            <a:off x="3160011" y="2737053"/>
            <a:ext cx="5344298" cy="398442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446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62" y="276887"/>
            <a:ext cx="930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СХЕМЫ ОБНАЛИЧИВАНИЯ С ПОМОЩЬЮ ПОДСТАВНЫХ ЛИЦ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14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sp>
        <p:nvSpPr>
          <p:cNvPr id="25" name="Номер слайда 3"/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19200" y="107249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Обналичивание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денежных средств</a:t>
            </a:r>
            <a:b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 использованием исполнительной надписи нотариуса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11856" t="14905" r="25258" b="20766"/>
          <a:stretch>
            <a:fillRect/>
          </a:stretch>
        </p:blipFill>
        <p:spPr bwMode="auto">
          <a:xfrm>
            <a:off x="2926495" y="2301244"/>
            <a:ext cx="5163805" cy="41622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84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62" y="276887"/>
            <a:ext cx="930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СХЕМЫ ОБНАЛИЧИВАНИЯ С ПОМОЩЬЮ ПОДСТАВНЫХ ЛИЦ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14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sp>
        <p:nvSpPr>
          <p:cNvPr id="25" name="Номер слайда 3"/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89513" y="707774"/>
            <a:ext cx="8229600" cy="1571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Типология незаконного возмещения денежных средств, выделяемых по программе «Туристический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кэшбэк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64374" t="31877" r="11194" b="10975"/>
          <a:stretch/>
        </p:blipFill>
        <p:spPr bwMode="auto">
          <a:xfrm>
            <a:off x="2578598" y="2278997"/>
            <a:ext cx="7051430" cy="443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62" y="276887"/>
            <a:ext cx="930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СХЕМЫ С 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ПОДСТАВНЫМИ ЛИЦАМИ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14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sp>
        <p:nvSpPr>
          <p:cNvPr id="25" name="Номер слайда 3"/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W:\УОНД\Организационно-аналитический отдел\Типологии\Типология 13 (Тинькофф)\Материалы\сх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9" y="1601322"/>
            <a:ext cx="5602776" cy="40153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4819" y="1601322"/>
            <a:ext cx="4421244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Отсутствие постоянного дохода, связи с реально действующим ЮЛ/ИП;</a:t>
            </a:r>
            <a:endParaRPr lang="ru-RU" sz="1200" dirty="0">
              <a:solidFill>
                <a:srgbClr val="002060"/>
              </a:solidFill>
              <a:latin typeface="Microsoft Sans Serif" panose="020B0604020202020204" pitchFamily="34" charset="0"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Отсутствие банковских продуктов и малое количество живых покупок;</a:t>
            </a:r>
            <a:endParaRPr lang="ru-RU" sz="1200" dirty="0">
              <a:solidFill>
                <a:srgbClr val="002060"/>
              </a:solidFill>
              <a:latin typeface="Microsoft Sans Serif" panose="020B0604020202020204" pitchFamily="34" charset="0"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Резкий всплеск оборота по счетам;</a:t>
            </a:r>
            <a:endParaRPr lang="ru-RU" sz="1200" dirty="0">
              <a:solidFill>
                <a:srgbClr val="002060"/>
              </a:solidFill>
              <a:latin typeface="Microsoft Sans Serif" panose="020B0604020202020204" pitchFamily="34" charset="0"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Большое количество операций в день;</a:t>
            </a:r>
            <a:endParaRPr lang="ru-RU" sz="1200" dirty="0">
              <a:solidFill>
                <a:srgbClr val="002060"/>
              </a:solidFill>
              <a:latin typeface="Microsoft Sans Serif" panose="020B0604020202020204" pitchFamily="34" charset="0"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Множество уникальных контрагентов по счету.</a:t>
            </a:r>
            <a:endParaRPr lang="ru-RU" sz="1200" dirty="0">
              <a:solidFill>
                <a:srgbClr val="002060"/>
              </a:solidFill>
              <a:effectLst/>
              <a:latin typeface="Microsoft Sans Serif" panose="020B0604020202020204" pitchFamily="34" charset="0"/>
              <a:ea typeface="Calibri" panose="020F050202020403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4819" y="1118694"/>
            <a:ext cx="349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Финансовый профиль</a:t>
            </a:r>
            <a:r>
              <a:rPr lang="en-US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54819" y="4424700"/>
            <a:ext cx="44212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Symbol" panose="05050102010706020507" pitchFamily="18" charset="2"/>
              <a:buChar char=""/>
              <a:tabLst>
                <a:tab pos="678815" algn="l"/>
              </a:tabLst>
            </a:pPr>
            <a:r>
              <a:rPr lang="ru-RU" sz="1400" dirty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Короткий интервал совершения операций (1-5 минут), в </a:t>
            </a:r>
            <a:r>
              <a:rPr lang="ru-RU" sz="1400" dirty="0" err="1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т.ч</a:t>
            </a:r>
            <a:r>
              <a:rPr lang="ru-RU" sz="1400" dirty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. с возможным использованием автоматизированных решений;</a:t>
            </a:r>
          </a:p>
          <a:p>
            <a:pPr marL="342900" indent="-342900" algn="just">
              <a:lnSpc>
                <a:spcPct val="130000"/>
              </a:lnSpc>
              <a:buFont typeface="Symbol" panose="05050102010706020507" pitchFamily="18" charset="2"/>
              <a:buChar char=""/>
              <a:tabLst>
                <a:tab pos="678815" algn="l"/>
              </a:tabLst>
            </a:pPr>
            <a:r>
              <a:rPr lang="ru-RU" sz="1400" dirty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Операции, связанные с покупкой/продажей, происходят на постоянной </a:t>
            </a:r>
            <a:r>
              <a:rPr lang="ru-RU" sz="1400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основе</a:t>
            </a:r>
            <a:endParaRPr lang="ru-RU" sz="1400" dirty="0">
              <a:solidFill>
                <a:srgbClr val="002060"/>
              </a:solidFill>
              <a:latin typeface="Microsoft Sans Serif" panose="020B0604020202020204" pitchFamily="34" charset="0"/>
              <a:ea typeface="Times New Roman" panose="02020603050405020304" pitchFamily="18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24720" y="6352243"/>
            <a:ext cx="502686" cy="273844"/>
          </a:xfrm>
          <a:prstGeom prst="rect">
            <a:avLst/>
          </a:prstGeom>
        </p:spPr>
        <p:txBody>
          <a:bodyPr/>
          <a:lstStyle/>
          <a:p>
            <a:pPr defTabSz="422041">
              <a:defRPr/>
            </a:pPr>
            <a:fld id="{AA001EE0-DD24-43B4-9EDE-FC1E9A86B125}" type="slidenum">
              <a:rPr lang="ru-RU" sz="1108" b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422041">
                <a:defRPr/>
              </a:pPr>
              <a:t>14</a:t>
            </a:fld>
            <a:endParaRPr lang="ru-RU" sz="1108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62" y="276887"/>
            <a:ext cx="930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2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СХЕМА ОБНАЛИЧИВАНИЯ ЧЕРЕЗ ФП «ПУШКИНСКАЯ КАРТА»</a:t>
            </a:r>
            <a:endParaRPr lang="ru-RU" sz="2200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t="7530" b="6809"/>
          <a:stretch/>
        </p:blipFill>
        <p:spPr bwMode="auto">
          <a:xfrm>
            <a:off x="2292081" y="1877286"/>
            <a:ext cx="9383982" cy="289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07" b="90104" l="40152" r="47664">
                        <a14:foregroundMark x1="42513" y1="77286" x2="42513" y2="77286"/>
                        <a14:foregroundMark x1="44020" y1="77286" x2="44020" y2="77286"/>
                        <a14:backgroundMark x1="43417" y1="70796" x2="43417" y2="70796"/>
                        <a14:backgroundMark x1="43116" y1="67847" x2="43116" y2="67847"/>
                      </a14:backgroundRemoval>
                    </a14:imgEffect>
                  </a14:imgLayer>
                </a14:imgProps>
              </a:ext>
            </a:extLst>
          </a:blip>
          <a:srcRect l="39213" t="62320" r="51397" b="6809"/>
          <a:stretch/>
        </p:blipFill>
        <p:spPr bwMode="auto">
          <a:xfrm>
            <a:off x="5966306" y="1925258"/>
            <a:ext cx="889462" cy="1039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07" b="90104" l="40152" r="47664">
                        <a14:foregroundMark x1="42513" y1="77286" x2="42513" y2="77286"/>
                        <a14:foregroundMark x1="44020" y1="77286" x2="44020" y2="77286"/>
                        <a14:backgroundMark x1="43417" y1="70796" x2="43417" y2="70796"/>
                        <a14:backgroundMark x1="43116" y1="67847" x2="43116" y2="67847"/>
                      </a14:backgroundRemoval>
                    </a14:imgEffect>
                  </a14:imgLayer>
                </a14:imgProps>
              </a:ext>
            </a:extLst>
          </a:blip>
          <a:srcRect l="39213" t="62320" r="51397" b="6809"/>
          <a:stretch/>
        </p:blipFill>
        <p:spPr bwMode="auto">
          <a:xfrm>
            <a:off x="5966306" y="3729118"/>
            <a:ext cx="889462" cy="1039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Соединительная линия уступом 4"/>
          <p:cNvCxnSpPr/>
          <p:nvPr/>
        </p:nvCxnSpPr>
        <p:spPr>
          <a:xfrm rot="10800000">
            <a:off x="3416532" y="3832168"/>
            <a:ext cx="6298817" cy="1141261"/>
          </a:xfrm>
          <a:prstGeom prst="bentConnector3">
            <a:avLst>
              <a:gd name="adj1" fmla="val 100018"/>
            </a:avLst>
          </a:prstGeom>
          <a:ln w="127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10800000" flipV="1">
            <a:off x="3214793" y="1943166"/>
            <a:ext cx="7273637" cy="500037"/>
          </a:xfrm>
          <a:prstGeom prst="bentConnector3">
            <a:avLst>
              <a:gd name="adj1" fmla="val 100057"/>
            </a:avLst>
          </a:prstGeom>
          <a:ln w="127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496742" y="1936137"/>
            <a:ext cx="0" cy="1759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693178" y="4592213"/>
            <a:ext cx="0" cy="38121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55367" y="1713008"/>
            <a:ext cx="12967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Возврат незн. % средств</a:t>
            </a:r>
          </a:p>
          <a:p>
            <a:pPr algn="ctr"/>
            <a:endParaRPr lang="ru-RU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4005589" y="4748553"/>
            <a:ext cx="12967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Возврат незн. % средств</a:t>
            </a:r>
          </a:p>
          <a:p>
            <a:pPr algn="ctr"/>
            <a:endParaRPr lang="ru-RU" sz="105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153" y="2331767"/>
            <a:ext cx="1501436" cy="12039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032" y="2443204"/>
            <a:ext cx="1581845" cy="1247791"/>
          </a:xfrm>
          <a:prstGeom prst="rect">
            <a:avLst/>
          </a:prstGeom>
        </p:spPr>
      </p:pic>
      <p:sp>
        <p:nvSpPr>
          <p:cNvPr id="45" name="Стрелка вправо 44"/>
          <p:cNvSpPr/>
          <p:nvPr/>
        </p:nvSpPr>
        <p:spPr>
          <a:xfrm>
            <a:off x="1904153" y="2927899"/>
            <a:ext cx="1080655" cy="316518"/>
          </a:xfrm>
          <a:prstGeom prst="rightArrow">
            <a:avLst/>
          </a:prstGeom>
          <a:solidFill>
            <a:srgbClr val="E76F6F"/>
          </a:solidFill>
          <a:ln>
            <a:solidFill>
              <a:srgbClr val="E7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04" b="100000" l="8824" r="89706">
                        <a14:backgroundMark x1="44118" y1="50980" x2="44118" y2="50980"/>
                        <a14:backgroundMark x1="55882" y1="54902" x2="55882" y2="54902"/>
                        <a14:backgroundMark x1="44118" y1="76471" x2="44118" y2="76471"/>
                        <a14:backgroundMark x1="57353" y1="70588" x2="57353" y2="7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1367" y="2484882"/>
            <a:ext cx="1182559" cy="88691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04" b="100000" l="8824" r="89706">
                        <a14:backgroundMark x1="44118" y1="50980" x2="44118" y2="50980"/>
                        <a14:backgroundMark x1="55882" y1="54902" x2="55882" y2="54902"/>
                        <a14:backgroundMark x1="44118" y1="76471" x2="44118" y2="76471"/>
                        <a14:backgroundMark x1="57353" y1="70588" x2="57353" y2="7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1514" y="1795297"/>
            <a:ext cx="1182559" cy="88691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04" b="100000" l="8824" r="89706">
                        <a14:backgroundMark x1="44118" y1="50980" x2="44118" y2="50980"/>
                        <a14:backgroundMark x1="55882" y1="54902" x2="55882" y2="54902"/>
                        <a14:backgroundMark x1="44118" y1="76471" x2="44118" y2="76471"/>
                        <a14:backgroundMark x1="57353" y1="70588" x2="57353" y2="7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1513" y="3576532"/>
            <a:ext cx="1182559" cy="8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325" y="307383"/>
            <a:ext cx="8473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2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ФИЗИЧЕСКИЕ ЛИЦА – УЧАСТНИКИ ТЕНЕВЫХ СХЕМ</a:t>
            </a:r>
            <a:endParaRPr lang="ru-RU" sz="2200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9762" y="6386078"/>
            <a:ext cx="501650" cy="274638"/>
          </a:xfrm>
        </p:spPr>
        <p:txBody>
          <a:bodyPr/>
          <a:lstStyle/>
          <a:p>
            <a:pPr defTabSz="422041">
              <a:defRPr/>
            </a:pPr>
            <a:fld id="{7938D679-0D6A-44BB-AD60-70A00ACD90CE}" type="slidenum">
              <a:rPr lang="ru-RU" b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pPr defTabSz="422041">
                <a:defRPr/>
              </a:pPr>
              <a:t>2</a:t>
            </a:fld>
            <a:endParaRPr lang="ru-RU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8858" y="3352915"/>
            <a:ext cx="9363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коло 40% участников подозрительных операций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граждане в возрасте до 30 лет</a:t>
            </a:r>
            <a:endParaRPr lang="ru-RU" sz="2400" b="1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987" y="4584127"/>
            <a:ext cx="918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х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арактер подозрительных операций − переводы с использованием банковских карт, снятие наличных </a:t>
            </a:r>
            <a:endParaRPr lang="ru-RU" sz="2400" b="1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6787" y="3411390"/>
            <a:ext cx="572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6787" y="4701912"/>
            <a:ext cx="572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881" y="1030777"/>
            <a:ext cx="100417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Дроп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– это подставное лицо, участвующее в 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теневой схеме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мошенничества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обналичивания денежных средств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endParaRPr lang="ru-RU" sz="2400" dirty="0" smtClean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езаконного оборота наркотиков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инансирования террористической деятельности и др. </a:t>
            </a:r>
            <a:endParaRPr lang="ru-RU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2" name="Picture 4" descr="Банкиры зафиксировали рост числа мошенничеств с участием &quot;дропов&quot; — РБ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406" y="1603091"/>
            <a:ext cx="1793181" cy="10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864" y="3319848"/>
            <a:ext cx="2900548" cy="2644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545" y="5591528"/>
            <a:ext cx="936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23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с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реднее количество карт у одного </a:t>
            </a:r>
            <a:r>
              <a:rPr lang="ru-RU" sz="2400" dirty="0" err="1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дропа</a:t>
            </a:r>
            <a:endParaRPr lang="ru-RU" sz="2400" b="1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6787" y="5621126"/>
            <a:ext cx="572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8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325" y="307383"/>
            <a:ext cx="8473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ФИЗИЧЕСКИЕ ЛИЦА – УЧАСТНИКИ ТЕНЕВЫХ СХЕМ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2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1862" y="5869708"/>
            <a:ext cx="501650" cy="274638"/>
          </a:xfrm>
        </p:spPr>
        <p:txBody>
          <a:bodyPr/>
          <a:lstStyle/>
          <a:p>
            <a:pPr marL="0" marR="0" lvl="0" indent="0" algn="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8D679-0D6A-44BB-AD60-70A00ACD90CE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220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325" y="1274751"/>
            <a:ext cx="8415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 типу осведомленности о своей противоправной деятельности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Неразводные»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осведомленные о криминальном характере своей деятельности, т.е. действующие умышленно и добровольно. 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Разводные»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вовлеченные в преступный бизнес неосознанно и используемые организаторами преступной схемы под различными легендами. </a:t>
            </a:r>
          </a:p>
        </p:txBody>
      </p:sp>
      <p:pic>
        <p:nvPicPr>
          <p:cNvPr id="1028" name="Picture 4" descr="Номинальные директора (подставные лица, зицпредседатели) – пушечное мясо  теневого бизнеса. Часть 1. Причины, виды и риски - Адвокат Гречанюк Василий  Герольдович - Статьи - Правору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415" y="1299403"/>
            <a:ext cx="2311337" cy="15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В Новосибирске появился новый вид мошенничества с банковскими картами - 19  апреля 2017 - НГ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C:\Users\kuryanovam\AppData\Local\Microsoft\Windows\Temporary Internet Files\Content.MSO\F522F21D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414" y="3235035"/>
            <a:ext cx="2188157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0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325" y="307383"/>
            <a:ext cx="8473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ФИЗИЧЕСКИЕ ЛИЦА – УЧАСТНИКИ ТЕНЕВЫХ СХЕМ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2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sp>
        <p:nvSpPr>
          <p:cNvPr id="5" name="AutoShape 6" descr="В Новосибирске появился новый вид мошенничества с банковскими картами - 19  апреля 2017 - НГ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5324" y="1041995"/>
            <a:ext cx="95459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 типу использования банковских продуктов:</a:t>
            </a:r>
          </a:p>
          <a:p>
            <a:endParaRPr lang="ru-RU" sz="2400" b="1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Обнальщики</a:t>
            </a:r>
            <a:r>
              <a:rPr lang="ru-RU" sz="2400" b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»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−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дропы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самостоятельно обналичивающие зачисленные 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денежные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средства на свои банковские карты или счета в банкоматах или офисах банков. </a:t>
            </a:r>
            <a:endParaRPr lang="ru-RU" sz="2400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«Транзитники»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дропы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-посредники, принимающие перевод 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денежных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средств на свои карты или счета и переводящие их дальше по цепочке на указанные организатором 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банковские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реквизиты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«Заливщики»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дропы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получающие от </a:t>
            </a:r>
            <a:r>
              <a:rPr lang="ru-RU" sz="2400" dirty="0" err="1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дроповода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или от других дропов наличные средства и вносящие их на свои карты. Далее средства переводятся по цепочке «транзитному» </a:t>
            </a:r>
            <a:r>
              <a:rPr lang="ru-RU" sz="2400" dirty="0" err="1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дропу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4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325" y="307383"/>
            <a:ext cx="8473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ФИЗИЧЕСКИЕ ЛИЦА – УЧАСТНИКИ ТЕНЕВЫХ СХЕМ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2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sp>
        <p:nvSpPr>
          <p:cNvPr id="5" name="AutoShape 6" descr="В Новосибирске появился новый вид мошенничества с банковскими картами - 19  апреля 2017 - НГ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634" y="1041995"/>
            <a:ext cx="1076607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Чаще всего осознанно 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сотрудничают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 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мошенниками</a:t>
            </a:r>
            <a:r>
              <a:rPr lang="en-US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ru-RU" sz="2400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безработные</a:t>
            </a:r>
            <a:r>
              <a:rPr lang="en-US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люди, страдающие алкогольной зависимостью</a:t>
            </a:r>
            <a:r>
              <a:rPr lang="en-US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студенты;</a:t>
            </a:r>
            <a:endParaRPr lang="en-US" sz="2400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мигранты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из деревень, маленьких 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городов;</a:t>
            </a:r>
            <a:endParaRPr lang="en-US" sz="2400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иммигранты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из других стран, обычно экономически не </a:t>
            </a: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развитых;</a:t>
            </a:r>
            <a:endParaRPr lang="en-US" sz="2400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другие </a:t>
            </a:r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уязвимые слои населения (сироты, многодетные семьи, безработные).</a:t>
            </a:r>
          </a:p>
        </p:txBody>
      </p:sp>
    </p:spTree>
    <p:extLst>
      <p:ext uri="{BB962C8B-B14F-4D97-AF65-F5344CB8AC3E}">
        <p14:creationId xmlns:p14="http://schemas.microsoft.com/office/powerpoint/2010/main" val="1959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325" y="307383"/>
            <a:ext cx="8473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ФИЗИЧЕСКИЕ ЛИЦА – УЧАСТНИКИ ТЕНЕВЫХ СХЕМ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2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sp>
        <p:nvSpPr>
          <p:cNvPr id="5" name="AutoShape 6" descr="В Новосибирске появился новый вид мошенничества с банковскими картами - 19  апреля 2017 - НГ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102" y="1232015"/>
            <a:ext cx="3848974" cy="4237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39" y="1232015"/>
            <a:ext cx="6496050" cy="422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325" y="5788798"/>
            <a:ext cx="1020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Объявления о найме дропов и дроповодов на теневом форуме</a:t>
            </a:r>
          </a:p>
        </p:txBody>
      </p:sp>
    </p:spTree>
    <p:extLst>
      <p:ext uri="{BB962C8B-B14F-4D97-AF65-F5344CB8AC3E}">
        <p14:creationId xmlns:p14="http://schemas.microsoft.com/office/powerpoint/2010/main" val="14747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ая прямоугольная выноска 60"/>
          <p:cNvSpPr/>
          <p:nvPr/>
        </p:nvSpPr>
        <p:spPr>
          <a:xfrm>
            <a:off x="1398275" y="1881891"/>
            <a:ext cx="2402378" cy="598517"/>
          </a:xfrm>
          <a:prstGeom prst="wedgeRoundRectCallout">
            <a:avLst>
              <a:gd name="adj1" fmla="val -47823"/>
              <a:gd name="adj2" fmla="val 6666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62" y="276887"/>
            <a:ext cx="930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2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СХЕМЫ ОБНАЛИЧИВАНИЯ С ПОМОЩЬЮ ПОДСТАВНЫХ ЛИЦ</a:t>
            </a:r>
            <a:endParaRPr lang="ru-RU" sz="2200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00" y="2572833"/>
            <a:ext cx="1410307" cy="121210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962" y="3504848"/>
            <a:ext cx="741869" cy="89642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331288" y="3722227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перечисление на счет</a:t>
            </a:r>
            <a:endParaRPr lang="ru-RU" sz="1200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97" b="97576" l="9884" r="91279">
                        <a14:foregroundMark x1="34302" y1="85455" x2="34302" y2="85455"/>
                        <a14:foregroundMark x1="41860" y1="73939" x2="41860" y2="73939"/>
                        <a14:foregroundMark x1="61628" y1="73333" x2="61628" y2="7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8536" y="2944110"/>
            <a:ext cx="1171072" cy="1123412"/>
          </a:xfrm>
          <a:prstGeom prst="rect">
            <a:avLst/>
          </a:prstGeom>
        </p:spPr>
      </p:pic>
      <p:cxnSp>
        <p:nvCxnSpPr>
          <p:cNvPr id="58" name="Соединительная линия уступом 57"/>
          <p:cNvCxnSpPr>
            <a:endCxn id="56" idx="0"/>
          </p:cNvCxnSpPr>
          <p:nvPr/>
        </p:nvCxnSpPr>
        <p:spPr>
          <a:xfrm>
            <a:off x="1254857" y="2610359"/>
            <a:ext cx="2689215" cy="33375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500197" y="1949493"/>
            <a:ext cx="2194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Я случайно оплатил вам телефон. Верните деньги на номер:</a:t>
            </a:r>
            <a:endParaRPr lang="ru-RU" sz="1100" dirty="0"/>
          </a:p>
        </p:txBody>
      </p:sp>
      <p:cxnSp>
        <p:nvCxnSpPr>
          <p:cNvPr id="64" name="Соединительная линия уступом 63"/>
          <p:cNvCxnSpPr>
            <a:stCxn id="50" idx="2"/>
            <a:endCxn id="51" idx="1"/>
          </p:cNvCxnSpPr>
          <p:nvPr/>
        </p:nvCxnSpPr>
        <p:spPr>
          <a:xfrm rot="16200000" flipH="1">
            <a:off x="1978745" y="3108844"/>
            <a:ext cx="168126" cy="1520308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4278" y="4962011"/>
            <a:ext cx="987223" cy="1074148"/>
          </a:xfrm>
          <a:prstGeom prst="rect">
            <a:avLst/>
          </a:prstGeom>
        </p:spPr>
      </p:pic>
      <p:cxnSp>
        <p:nvCxnSpPr>
          <p:cNvPr id="67" name="Прямая со стрелкой 66"/>
          <p:cNvCxnSpPr>
            <a:endCxn id="65" idx="0"/>
          </p:cNvCxnSpPr>
          <p:nvPr/>
        </p:nvCxnSpPr>
        <p:spPr>
          <a:xfrm>
            <a:off x="3897890" y="4077746"/>
            <a:ext cx="0" cy="88426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423253" y="4384709"/>
            <a:ext cx="1143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Факт.   перевод 3-ему  лицу</a:t>
            </a:r>
            <a:endParaRPr lang="ru-RU" sz="1100" dirty="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903181" y="3712831"/>
            <a:ext cx="856211" cy="729831"/>
          </a:xfrm>
          <a:prstGeom prst="line">
            <a:avLst/>
          </a:prstGeom>
          <a:ln w="38100">
            <a:solidFill>
              <a:srgbClr val="E7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2075894" y="4628260"/>
            <a:ext cx="1520309" cy="1049871"/>
          </a:xfrm>
          <a:prstGeom prst="straightConnector1">
            <a:avLst/>
          </a:prstGeom>
          <a:ln w="38100">
            <a:solidFill>
              <a:srgbClr val="E76F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Умножение 76"/>
          <p:cNvSpPr/>
          <p:nvPr/>
        </p:nvSpPr>
        <p:spPr>
          <a:xfrm rot="2239804">
            <a:off x="1308258" y="3918542"/>
            <a:ext cx="1199202" cy="1220592"/>
          </a:xfrm>
          <a:prstGeom prst="mathMultiply">
            <a:avLst>
              <a:gd name="adj1" fmla="val 8270"/>
            </a:avLst>
          </a:prstGeom>
          <a:solidFill>
            <a:srgbClr val="E76F6F"/>
          </a:solidFill>
          <a:ln>
            <a:solidFill>
              <a:srgbClr val="E7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747043" y="1509117"/>
            <a:ext cx="0" cy="429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Рисунок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0301" y="5126389"/>
            <a:ext cx="1209675" cy="752475"/>
          </a:xfrm>
          <a:prstGeom prst="rect">
            <a:avLst/>
          </a:prstGeom>
        </p:spPr>
      </p:pic>
      <p:cxnSp>
        <p:nvCxnSpPr>
          <p:cNvPr id="84" name="Прямая со стрелкой 83"/>
          <p:cNvCxnSpPr/>
          <p:nvPr/>
        </p:nvCxnSpPr>
        <p:spPr>
          <a:xfrm>
            <a:off x="4291941" y="5499085"/>
            <a:ext cx="521697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Объект 4" descr="W:\УОНД\Отдел МиАР КФС\Жданович В.В\Для работы по типологиям\3.2.PN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84" y="2501550"/>
            <a:ext cx="5376239" cy="3412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326025" y="1580161"/>
            <a:ext cx="346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Схема «Веерного» обналичивания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5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62" y="276887"/>
            <a:ext cx="930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СХЕМЫ ОБНАЛИЧИВАНИЯ С ПОМОЩЬЮ ПОДСТАВНЫХ ЛИЦ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14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2027282" y="1452082"/>
            <a:ext cx="8132718" cy="377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Использование решений комиссии по трудовым спорам в целях обналичивания денежных средств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Номер слайда 3"/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Объект 4" descr="W:\УОНД\Отдел МиАР КФС\Жданович В.В\Для работы по типологиям\СПРАВКИ\2019_07\1(3)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46" y="2368810"/>
            <a:ext cx="6841495" cy="43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3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95325" y="867273"/>
            <a:ext cx="10980738" cy="457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62" y="276887"/>
            <a:ext cx="930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СХЕМЫ ОБНАЛИЧИВАНИЯ С ПОМОЩЬЮ ПОДСТАВНЫХ ЛИЦ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14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32" y="48077"/>
            <a:ext cx="688205" cy="751619"/>
          </a:xfrm>
          <a:prstGeom prst="rect">
            <a:avLst/>
          </a:prstGeom>
          <a:noFill/>
        </p:spPr>
      </p:pic>
      <p:sp>
        <p:nvSpPr>
          <p:cNvPr id="25" name="Номер слайда 3"/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4237" y="86727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j-cs"/>
              </a:rPr>
              <a:t>Использование банковских векселей в целях обналичивания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632237" y="69489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Объект 4" descr="C:\Users\grachevatb\AppData\Local\Temp\Снимок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33508"/>
          <a:stretch>
            <a:fillRect/>
          </a:stretch>
        </p:blipFill>
        <p:spPr bwMode="auto">
          <a:xfrm>
            <a:off x="1986642" y="1989106"/>
            <a:ext cx="5126159" cy="469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747583" y="2537801"/>
            <a:ext cx="3382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Покупка векселя в кредитной организации.</a:t>
            </a:r>
          </a:p>
          <a:p>
            <a:pPr defTabSz="914400">
              <a:defRPr/>
            </a:pPr>
            <a:endParaRPr lang="ru-RU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2-3. Передача векселя через ряд сторонних организаций либо напрямую физическому лицу.</a:t>
            </a:r>
          </a:p>
          <a:p>
            <a:pPr algn="just" defTabSz="914400">
              <a:defRPr/>
            </a:pPr>
            <a:endParaRPr lang="ru-RU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4. Погашение векселя и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обналичивание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полученных денежных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40852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546</Words>
  <Application>Microsoft Office PowerPoint</Application>
  <PresentationFormat>Широкоэкранный</PresentationFormat>
  <Paragraphs>95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Microsoft Sans Serif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Rosfinmonitoring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Щербакова Мария Николаевна</dc:creator>
  <cp:lastModifiedBy>Курьянов Александр Михайлович</cp:lastModifiedBy>
  <cp:revision>35</cp:revision>
  <cp:lastPrinted>2023-04-24T13:22:01Z</cp:lastPrinted>
  <dcterms:created xsi:type="dcterms:W3CDTF">2022-11-15T11:45:03Z</dcterms:created>
  <dcterms:modified xsi:type="dcterms:W3CDTF">2023-05-31T06:09:08Z</dcterms:modified>
</cp:coreProperties>
</file>