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9" r:id="rId1"/>
    <p:sldMasterId id="2147483672" r:id="rId2"/>
  </p:sldMasterIdLst>
  <p:notesMasterIdLst>
    <p:notesMasterId r:id="rId21"/>
  </p:notesMasterIdLst>
  <p:sldIdLst>
    <p:sldId id="632" r:id="rId3"/>
    <p:sldId id="672" r:id="rId4"/>
    <p:sldId id="678" r:id="rId5"/>
    <p:sldId id="668" r:id="rId6"/>
    <p:sldId id="681" r:id="rId7"/>
    <p:sldId id="680" r:id="rId8"/>
    <p:sldId id="683" r:id="rId9"/>
    <p:sldId id="682" r:id="rId10"/>
    <p:sldId id="684" r:id="rId11"/>
    <p:sldId id="686" r:id="rId12"/>
    <p:sldId id="687" r:id="rId13"/>
    <p:sldId id="688" r:id="rId14"/>
    <p:sldId id="689" r:id="rId15"/>
    <p:sldId id="690" r:id="rId16"/>
    <p:sldId id="691" r:id="rId17"/>
    <p:sldId id="692" r:id="rId18"/>
    <p:sldId id="693" r:id="rId19"/>
    <p:sldId id="694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Конгулова" initials="ОК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765"/>
    <a:srgbClr val="0BD1C8"/>
    <a:srgbClr val="30454E"/>
    <a:srgbClr val="B2182B"/>
    <a:srgbClr val="2F454E"/>
    <a:srgbClr val="DE8A5A"/>
    <a:srgbClr val="AA1F4B"/>
    <a:srgbClr val="0F8554"/>
    <a:srgbClr val="FF7F00"/>
    <a:srgbClr val="5F4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30454E"/>
              </a:solidFill>
              <a:prstDash val="solid"/>
              <a:round/>
            </a:ln>
          </a:left>
          <a:right>
            <a:ln w="12700" cap="flat">
              <a:solidFill>
                <a:srgbClr val="30454E"/>
              </a:solidFill>
              <a:prstDash val="solid"/>
              <a:round/>
            </a:ln>
          </a:right>
          <a:top>
            <a:ln w="12700" cap="flat">
              <a:solidFill>
                <a:srgbClr val="30454E"/>
              </a:solidFill>
              <a:prstDash val="solid"/>
              <a:round/>
            </a:ln>
          </a:top>
          <a:bottom>
            <a:ln w="12700" cap="flat">
              <a:solidFill>
                <a:srgbClr val="30454E"/>
              </a:solidFill>
              <a:prstDash val="solid"/>
              <a:round/>
            </a:ln>
          </a:bottom>
          <a:insideH>
            <a:ln w="12700" cap="flat">
              <a:solidFill>
                <a:srgbClr val="30454E"/>
              </a:solidFill>
              <a:prstDash val="solid"/>
              <a:round/>
            </a:ln>
          </a:insideH>
          <a:insideV>
            <a:ln w="12700" cap="flat">
              <a:solidFill>
                <a:srgbClr val="30454E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30454E"/>
        </a:fontRef>
        <a:srgbClr val="30454E"/>
      </a:tcTxStyle>
      <a:tcStyle>
        <a:tcBdr>
          <a:left>
            <a:ln w="12700" cap="flat">
              <a:solidFill>
                <a:srgbClr val="30454E"/>
              </a:solidFill>
              <a:prstDash val="solid"/>
              <a:round/>
            </a:ln>
          </a:left>
          <a:right>
            <a:ln w="12700" cap="flat">
              <a:solidFill>
                <a:srgbClr val="30454E"/>
              </a:solidFill>
              <a:prstDash val="solid"/>
              <a:round/>
            </a:ln>
          </a:right>
          <a:top>
            <a:ln w="12700" cap="flat">
              <a:solidFill>
                <a:srgbClr val="30454E"/>
              </a:solidFill>
              <a:prstDash val="solid"/>
              <a:round/>
            </a:ln>
          </a:top>
          <a:bottom>
            <a:ln w="12700" cap="flat">
              <a:solidFill>
                <a:srgbClr val="30454E"/>
              </a:solidFill>
              <a:prstDash val="solid"/>
              <a:round/>
            </a:ln>
          </a:bottom>
          <a:insideH>
            <a:ln w="12700" cap="flat">
              <a:solidFill>
                <a:srgbClr val="30454E"/>
              </a:solidFill>
              <a:prstDash val="solid"/>
              <a:round/>
            </a:ln>
          </a:insideH>
          <a:insideV>
            <a:ln w="12700" cap="flat">
              <a:solidFill>
                <a:srgbClr val="30454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0454E"/>
        </a:fontRef>
        <a:srgbClr val="30454E"/>
      </a:tcTxStyle>
      <a:tcStyle>
        <a:tcBdr>
          <a:left>
            <a:ln w="12700" cap="flat">
              <a:solidFill>
                <a:srgbClr val="30454E"/>
              </a:solidFill>
              <a:prstDash val="solid"/>
              <a:round/>
            </a:ln>
          </a:left>
          <a:right>
            <a:ln w="12700" cap="flat">
              <a:solidFill>
                <a:srgbClr val="30454E"/>
              </a:solidFill>
              <a:prstDash val="solid"/>
              <a:round/>
            </a:ln>
          </a:right>
          <a:top>
            <a:ln w="38100" cap="flat">
              <a:solidFill>
                <a:srgbClr val="30454E"/>
              </a:solidFill>
              <a:prstDash val="solid"/>
              <a:round/>
            </a:ln>
          </a:top>
          <a:bottom>
            <a:ln w="12700" cap="flat">
              <a:solidFill>
                <a:srgbClr val="30454E"/>
              </a:solidFill>
              <a:prstDash val="solid"/>
              <a:round/>
            </a:ln>
          </a:bottom>
          <a:insideH>
            <a:ln w="12700" cap="flat">
              <a:solidFill>
                <a:srgbClr val="30454E"/>
              </a:solidFill>
              <a:prstDash val="solid"/>
              <a:round/>
            </a:ln>
          </a:insideH>
          <a:insideV>
            <a:ln w="12700" cap="flat">
              <a:solidFill>
                <a:srgbClr val="30454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30454E"/>
        </a:fontRef>
        <a:srgbClr val="30454E"/>
      </a:tcTxStyle>
      <a:tcStyle>
        <a:tcBdr>
          <a:left>
            <a:ln w="12700" cap="flat">
              <a:solidFill>
                <a:srgbClr val="30454E"/>
              </a:solidFill>
              <a:prstDash val="solid"/>
              <a:round/>
            </a:ln>
          </a:left>
          <a:right>
            <a:ln w="12700" cap="flat">
              <a:solidFill>
                <a:srgbClr val="30454E"/>
              </a:solidFill>
              <a:prstDash val="solid"/>
              <a:round/>
            </a:ln>
          </a:right>
          <a:top>
            <a:ln w="12700" cap="flat">
              <a:solidFill>
                <a:srgbClr val="30454E"/>
              </a:solidFill>
              <a:prstDash val="solid"/>
              <a:round/>
            </a:ln>
          </a:top>
          <a:bottom>
            <a:ln w="38100" cap="flat">
              <a:solidFill>
                <a:srgbClr val="30454E"/>
              </a:solidFill>
              <a:prstDash val="solid"/>
              <a:round/>
            </a:ln>
          </a:bottom>
          <a:insideH>
            <a:ln w="12700" cap="flat">
              <a:solidFill>
                <a:srgbClr val="30454E"/>
              </a:solidFill>
              <a:prstDash val="solid"/>
              <a:round/>
            </a:ln>
          </a:insideH>
          <a:insideV>
            <a:ln w="12700" cap="flat">
              <a:solidFill>
                <a:srgbClr val="30454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30454E"/>
              </a:solidFill>
              <a:prstDash val="solid"/>
              <a:round/>
            </a:ln>
          </a:left>
          <a:right>
            <a:ln w="12700" cap="flat">
              <a:solidFill>
                <a:srgbClr val="30454E"/>
              </a:solidFill>
              <a:prstDash val="solid"/>
              <a:round/>
            </a:ln>
          </a:right>
          <a:top>
            <a:ln w="12700" cap="flat">
              <a:solidFill>
                <a:srgbClr val="30454E"/>
              </a:solidFill>
              <a:prstDash val="solid"/>
              <a:round/>
            </a:ln>
          </a:top>
          <a:bottom>
            <a:ln w="12700" cap="flat">
              <a:solidFill>
                <a:srgbClr val="30454E"/>
              </a:solidFill>
              <a:prstDash val="solid"/>
              <a:round/>
            </a:ln>
          </a:bottom>
          <a:insideH>
            <a:ln w="12700" cap="flat">
              <a:solidFill>
                <a:srgbClr val="30454E"/>
              </a:solidFill>
              <a:prstDash val="solid"/>
              <a:round/>
            </a:ln>
          </a:insideH>
          <a:insideV>
            <a:ln w="12700" cap="flat">
              <a:solidFill>
                <a:srgbClr val="30454E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30454E"/>
        </a:fontRef>
        <a:srgbClr val="30454E"/>
      </a:tcTxStyle>
      <a:tcStyle>
        <a:tcBdr>
          <a:left>
            <a:ln w="12700" cap="flat">
              <a:solidFill>
                <a:srgbClr val="30454E"/>
              </a:solidFill>
              <a:prstDash val="solid"/>
              <a:round/>
            </a:ln>
          </a:left>
          <a:right>
            <a:ln w="12700" cap="flat">
              <a:solidFill>
                <a:srgbClr val="30454E"/>
              </a:solidFill>
              <a:prstDash val="solid"/>
              <a:round/>
            </a:ln>
          </a:right>
          <a:top>
            <a:ln w="12700" cap="flat">
              <a:solidFill>
                <a:srgbClr val="30454E"/>
              </a:solidFill>
              <a:prstDash val="solid"/>
              <a:round/>
            </a:ln>
          </a:top>
          <a:bottom>
            <a:ln w="12700" cap="flat">
              <a:solidFill>
                <a:srgbClr val="30454E"/>
              </a:solidFill>
              <a:prstDash val="solid"/>
              <a:round/>
            </a:ln>
          </a:bottom>
          <a:insideH>
            <a:ln w="12700" cap="flat">
              <a:solidFill>
                <a:srgbClr val="30454E"/>
              </a:solidFill>
              <a:prstDash val="solid"/>
              <a:round/>
            </a:ln>
          </a:insideH>
          <a:insideV>
            <a:ln w="12700" cap="flat">
              <a:solidFill>
                <a:srgbClr val="30454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30454E"/>
        </a:fontRef>
        <a:srgbClr val="30454E"/>
      </a:tcTxStyle>
      <a:tcStyle>
        <a:tcBdr>
          <a:left>
            <a:ln w="12700" cap="flat">
              <a:solidFill>
                <a:srgbClr val="30454E"/>
              </a:solidFill>
              <a:prstDash val="solid"/>
              <a:round/>
            </a:ln>
          </a:left>
          <a:right>
            <a:ln w="12700" cap="flat">
              <a:solidFill>
                <a:srgbClr val="30454E"/>
              </a:solidFill>
              <a:prstDash val="solid"/>
              <a:round/>
            </a:ln>
          </a:right>
          <a:top>
            <a:ln w="38100" cap="flat">
              <a:solidFill>
                <a:srgbClr val="30454E"/>
              </a:solidFill>
              <a:prstDash val="solid"/>
              <a:round/>
            </a:ln>
          </a:top>
          <a:bottom>
            <a:ln w="12700" cap="flat">
              <a:solidFill>
                <a:srgbClr val="30454E"/>
              </a:solidFill>
              <a:prstDash val="solid"/>
              <a:round/>
            </a:ln>
          </a:bottom>
          <a:insideH>
            <a:ln w="12700" cap="flat">
              <a:solidFill>
                <a:srgbClr val="30454E"/>
              </a:solidFill>
              <a:prstDash val="solid"/>
              <a:round/>
            </a:ln>
          </a:insideH>
          <a:insideV>
            <a:ln w="12700" cap="flat">
              <a:solidFill>
                <a:srgbClr val="30454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30454E"/>
        </a:fontRef>
        <a:srgbClr val="30454E"/>
      </a:tcTxStyle>
      <a:tcStyle>
        <a:tcBdr>
          <a:left>
            <a:ln w="12700" cap="flat">
              <a:solidFill>
                <a:srgbClr val="30454E"/>
              </a:solidFill>
              <a:prstDash val="solid"/>
              <a:round/>
            </a:ln>
          </a:left>
          <a:right>
            <a:ln w="12700" cap="flat">
              <a:solidFill>
                <a:srgbClr val="30454E"/>
              </a:solidFill>
              <a:prstDash val="solid"/>
              <a:round/>
            </a:ln>
          </a:right>
          <a:top>
            <a:ln w="12700" cap="flat">
              <a:solidFill>
                <a:srgbClr val="30454E"/>
              </a:solidFill>
              <a:prstDash val="solid"/>
              <a:round/>
            </a:ln>
          </a:top>
          <a:bottom>
            <a:ln w="38100" cap="flat">
              <a:solidFill>
                <a:srgbClr val="30454E"/>
              </a:solidFill>
              <a:prstDash val="solid"/>
              <a:round/>
            </a:ln>
          </a:bottom>
          <a:insideH>
            <a:ln w="12700" cap="flat">
              <a:solidFill>
                <a:srgbClr val="30454E"/>
              </a:solidFill>
              <a:prstDash val="solid"/>
              <a:round/>
            </a:ln>
          </a:insideH>
          <a:insideV>
            <a:ln w="12700" cap="flat">
              <a:solidFill>
                <a:srgbClr val="30454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30454E"/>
              </a:solidFill>
              <a:prstDash val="solid"/>
              <a:round/>
            </a:ln>
          </a:left>
          <a:right>
            <a:ln w="12700" cap="flat">
              <a:solidFill>
                <a:srgbClr val="30454E"/>
              </a:solidFill>
              <a:prstDash val="solid"/>
              <a:round/>
            </a:ln>
          </a:right>
          <a:top>
            <a:ln w="12700" cap="flat">
              <a:solidFill>
                <a:srgbClr val="30454E"/>
              </a:solidFill>
              <a:prstDash val="solid"/>
              <a:round/>
            </a:ln>
          </a:top>
          <a:bottom>
            <a:ln w="12700" cap="flat">
              <a:solidFill>
                <a:srgbClr val="30454E"/>
              </a:solidFill>
              <a:prstDash val="solid"/>
              <a:round/>
            </a:ln>
          </a:bottom>
          <a:insideH>
            <a:ln w="12700" cap="flat">
              <a:solidFill>
                <a:srgbClr val="30454E"/>
              </a:solidFill>
              <a:prstDash val="solid"/>
              <a:round/>
            </a:ln>
          </a:insideH>
          <a:insideV>
            <a:ln w="12700" cap="flat">
              <a:solidFill>
                <a:srgbClr val="30454E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30454E"/>
        </a:fontRef>
        <a:srgbClr val="30454E"/>
      </a:tcTxStyle>
      <a:tcStyle>
        <a:tcBdr>
          <a:left>
            <a:ln w="12700" cap="flat">
              <a:solidFill>
                <a:srgbClr val="30454E"/>
              </a:solidFill>
              <a:prstDash val="solid"/>
              <a:round/>
            </a:ln>
          </a:left>
          <a:right>
            <a:ln w="12700" cap="flat">
              <a:solidFill>
                <a:srgbClr val="30454E"/>
              </a:solidFill>
              <a:prstDash val="solid"/>
              <a:round/>
            </a:ln>
          </a:right>
          <a:top>
            <a:ln w="12700" cap="flat">
              <a:solidFill>
                <a:srgbClr val="30454E"/>
              </a:solidFill>
              <a:prstDash val="solid"/>
              <a:round/>
            </a:ln>
          </a:top>
          <a:bottom>
            <a:ln w="12700" cap="flat">
              <a:solidFill>
                <a:srgbClr val="30454E"/>
              </a:solidFill>
              <a:prstDash val="solid"/>
              <a:round/>
            </a:ln>
          </a:bottom>
          <a:insideH>
            <a:ln w="12700" cap="flat">
              <a:solidFill>
                <a:srgbClr val="30454E"/>
              </a:solidFill>
              <a:prstDash val="solid"/>
              <a:round/>
            </a:ln>
          </a:insideH>
          <a:insideV>
            <a:ln w="12700" cap="flat">
              <a:solidFill>
                <a:srgbClr val="30454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30454E"/>
        </a:fontRef>
        <a:srgbClr val="30454E"/>
      </a:tcTxStyle>
      <a:tcStyle>
        <a:tcBdr>
          <a:left>
            <a:ln w="12700" cap="flat">
              <a:solidFill>
                <a:srgbClr val="30454E"/>
              </a:solidFill>
              <a:prstDash val="solid"/>
              <a:round/>
            </a:ln>
          </a:left>
          <a:right>
            <a:ln w="12700" cap="flat">
              <a:solidFill>
                <a:srgbClr val="30454E"/>
              </a:solidFill>
              <a:prstDash val="solid"/>
              <a:round/>
            </a:ln>
          </a:right>
          <a:top>
            <a:ln w="38100" cap="flat">
              <a:solidFill>
                <a:srgbClr val="30454E"/>
              </a:solidFill>
              <a:prstDash val="solid"/>
              <a:round/>
            </a:ln>
          </a:top>
          <a:bottom>
            <a:ln w="12700" cap="flat">
              <a:solidFill>
                <a:srgbClr val="30454E"/>
              </a:solidFill>
              <a:prstDash val="solid"/>
              <a:round/>
            </a:ln>
          </a:bottom>
          <a:insideH>
            <a:ln w="12700" cap="flat">
              <a:solidFill>
                <a:srgbClr val="30454E"/>
              </a:solidFill>
              <a:prstDash val="solid"/>
              <a:round/>
            </a:ln>
          </a:insideH>
          <a:insideV>
            <a:ln w="12700" cap="flat">
              <a:solidFill>
                <a:srgbClr val="30454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30454E"/>
        </a:fontRef>
        <a:srgbClr val="30454E"/>
      </a:tcTxStyle>
      <a:tcStyle>
        <a:tcBdr>
          <a:left>
            <a:ln w="12700" cap="flat">
              <a:solidFill>
                <a:srgbClr val="30454E"/>
              </a:solidFill>
              <a:prstDash val="solid"/>
              <a:round/>
            </a:ln>
          </a:left>
          <a:right>
            <a:ln w="12700" cap="flat">
              <a:solidFill>
                <a:srgbClr val="30454E"/>
              </a:solidFill>
              <a:prstDash val="solid"/>
              <a:round/>
            </a:ln>
          </a:right>
          <a:top>
            <a:ln w="12700" cap="flat">
              <a:solidFill>
                <a:srgbClr val="30454E"/>
              </a:solidFill>
              <a:prstDash val="solid"/>
              <a:round/>
            </a:ln>
          </a:top>
          <a:bottom>
            <a:ln w="38100" cap="flat">
              <a:solidFill>
                <a:srgbClr val="30454E"/>
              </a:solidFill>
              <a:prstDash val="solid"/>
              <a:round/>
            </a:ln>
          </a:bottom>
          <a:insideH>
            <a:ln w="12700" cap="flat">
              <a:solidFill>
                <a:srgbClr val="30454E"/>
              </a:solidFill>
              <a:prstDash val="solid"/>
              <a:round/>
            </a:ln>
          </a:insideH>
          <a:insideV>
            <a:ln w="12700" cap="flat">
              <a:solidFill>
                <a:srgbClr val="30454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30454E"/>
          </a:solidFill>
        </a:fill>
      </a:tcStyle>
    </a:band2H>
    <a:firstCol>
      <a:tcTxStyle b="on" i="off">
        <a:fontRef idx="major">
          <a:srgbClr val="30454E"/>
        </a:fontRef>
        <a:srgbClr val="30454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454E"/>
          </a:solidFill>
        </a:fill>
      </a:tcStyle>
    </a:lastRow>
    <a:firstRow>
      <a:tcTxStyle b="on" i="off">
        <a:fontRef idx="major">
          <a:srgbClr val="30454E"/>
        </a:fontRef>
        <a:srgbClr val="30454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30454E"/>
              </a:solidFill>
              <a:prstDash val="solid"/>
              <a:round/>
            </a:ln>
          </a:left>
          <a:right>
            <a:ln w="12700" cap="flat">
              <a:solidFill>
                <a:srgbClr val="30454E"/>
              </a:solidFill>
              <a:prstDash val="solid"/>
              <a:round/>
            </a:ln>
          </a:right>
          <a:top>
            <a:ln w="12700" cap="flat">
              <a:solidFill>
                <a:srgbClr val="30454E"/>
              </a:solidFill>
              <a:prstDash val="solid"/>
              <a:round/>
            </a:ln>
          </a:top>
          <a:bottom>
            <a:ln w="12700" cap="flat">
              <a:solidFill>
                <a:srgbClr val="30454E"/>
              </a:solidFill>
              <a:prstDash val="solid"/>
              <a:round/>
            </a:ln>
          </a:bottom>
          <a:insideH>
            <a:ln w="12700" cap="flat">
              <a:solidFill>
                <a:srgbClr val="30454E"/>
              </a:solidFill>
              <a:prstDash val="solid"/>
              <a:round/>
            </a:ln>
          </a:insideH>
          <a:insideV>
            <a:ln w="12700" cap="flat">
              <a:solidFill>
                <a:srgbClr val="30454E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30454E"/>
        </a:fontRef>
        <a:srgbClr val="30454E"/>
      </a:tcTxStyle>
      <a:tcStyle>
        <a:tcBdr>
          <a:left>
            <a:ln w="12700" cap="flat">
              <a:solidFill>
                <a:srgbClr val="30454E"/>
              </a:solidFill>
              <a:prstDash val="solid"/>
              <a:round/>
            </a:ln>
          </a:left>
          <a:right>
            <a:ln w="12700" cap="flat">
              <a:solidFill>
                <a:srgbClr val="30454E"/>
              </a:solidFill>
              <a:prstDash val="solid"/>
              <a:round/>
            </a:ln>
          </a:right>
          <a:top>
            <a:ln w="12700" cap="flat">
              <a:solidFill>
                <a:srgbClr val="30454E"/>
              </a:solidFill>
              <a:prstDash val="solid"/>
              <a:round/>
            </a:ln>
          </a:top>
          <a:bottom>
            <a:ln w="12700" cap="flat">
              <a:solidFill>
                <a:srgbClr val="30454E"/>
              </a:solidFill>
              <a:prstDash val="solid"/>
              <a:round/>
            </a:ln>
          </a:bottom>
          <a:insideH>
            <a:ln w="12700" cap="flat">
              <a:solidFill>
                <a:srgbClr val="30454E"/>
              </a:solidFill>
              <a:prstDash val="solid"/>
              <a:round/>
            </a:ln>
          </a:insideH>
          <a:insideV>
            <a:ln w="12700" cap="flat">
              <a:solidFill>
                <a:srgbClr val="30454E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30454E"/>
        </a:fontRef>
        <a:srgbClr val="30454E"/>
      </a:tcTxStyle>
      <a:tcStyle>
        <a:tcBdr>
          <a:left>
            <a:ln w="12700" cap="flat">
              <a:solidFill>
                <a:srgbClr val="30454E"/>
              </a:solidFill>
              <a:prstDash val="solid"/>
              <a:round/>
            </a:ln>
          </a:left>
          <a:right>
            <a:ln w="12700" cap="flat">
              <a:solidFill>
                <a:srgbClr val="30454E"/>
              </a:solidFill>
              <a:prstDash val="solid"/>
              <a:round/>
            </a:ln>
          </a:right>
          <a:top>
            <a:ln w="38100" cap="flat">
              <a:solidFill>
                <a:srgbClr val="30454E"/>
              </a:solidFill>
              <a:prstDash val="solid"/>
              <a:round/>
            </a:ln>
          </a:top>
          <a:bottom>
            <a:ln w="12700" cap="flat">
              <a:solidFill>
                <a:srgbClr val="30454E"/>
              </a:solidFill>
              <a:prstDash val="solid"/>
              <a:round/>
            </a:ln>
          </a:bottom>
          <a:insideH>
            <a:ln w="12700" cap="flat">
              <a:solidFill>
                <a:srgbClr val="30454E"/>
              </a:solidFill>
              <a:prstDash val="solid"/>
              <a:round/>
            </a:ln>
          </a:insideH>
          <a:insideV>
            <a:ln w="12700" cap="flat">
              <a:solidFill>
                <a:srgbClr val="30454E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30454E"/>
        </a:fontRef>
        <a:srgbClr val="30454E"/>
      </a:tcTxStyle>
      <a:tcStyle>
        <a:tcBdr>
          <a:left>
            <a:ln w="12700" cap="flat">
              <a:solidFill>
                <a:srgbClr val="30454E"/>
              </a:solidFill>
              <a:prstDash val="solid"/>
              <a:round/>
            </a:ln>
          </a:left>
          <a:right>
            <a:ln w="12700" cap="flat">
              <a:solidFill>
                <a:srgbClr val="30454E"/>
              </a:solidFill>
              <a:prstDash val="solid"/>
              <a:round/>
            </a:ln>
          </a:right>
          <a:top>
            <a:ln w="12700" cap="flat">
              <a:solidFill>
                <a:srgbClr val="30454E"/>
              </a:solidFill>
              <a:prstDash val="solid"/>
              <a:round/>
            </a:ln>
          </a:top>
          <a:bottom>
            <a:ln w="38100" cap="flat">
              <a:solidFill>
                <a:srgbClr val="30454E"/>
              </a:solidFill>
              <a:prstDash val="solid"/>
              <a:round/>
            </a:ln>
          </a:bottom>
          <a:insideH>
            <a:ln w="12700" cap="flat">
              <a:solidFill>
                <a:srgbClr val="30454E"/>
              </a:solidFill>
              <a:prstDash val="solid"/>
              <a:round/>
            </a:ln>
          </a:insideH>
          <a:insideV>
            <a:ln w="12700" cap="flat">
              <a:solidFill>
                <a:srgbClr val="30454E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66" autoAdjust="0"/>
    <p:restoredTop sz="94669" autoAdjust="0"/>
  </p:normalViewPr>
  <p:slideViewPr>
    <p:cSldViewPr snapToGrid="0">
      <p:cViewPr varScale="1">
        <p:scale>
          <a:sx n="83" d="100"/>
          <a:sy n="83" d="100"/>
        </p:scale>
        <p:origin x="-58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86286089238845E-2"/>
          <c:y val="1.9751321945347657E-2"/>
          <c:w val="0.95767880577427822"/>
          <c:h val="0.81489414904039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Подано заявок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D12-4856-AE35-D7C14F702DC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D12-4856-AE35-D7C14F702DC1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D12-4856-AE35-D7C14F702D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446778"/>
                    </a:solidFill>
                    <a:latin typeface="DIN Pro Cond Medium" panose="020B0606020101010102" pitchFamily="34" charset="-52"/>
                    <a:ea typeface="+mn-ea"/>
                    <a:cs typeface="DIN Pro Cond Medium" panose="020B0606020101010102" pitchFamily="34" charset="-52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ПАО "Сбербанк"</c:v>
                </c:pt>
                <c:pt idx="1">
                  <c:v>ПАО "Транскапиталбанк"</c:v>
                </c:pt>
                <c:pt idx="2">
                  <c:v>ПАО "Промсвязьбанк"</c:v>
                </c:pt>
                <c:pt idx="3">
                  <c:v>ПАО КБ "Центр-инвест"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D12-4856-AE35-D7C14F702D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Отобранные проекты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46778"/>
                    </a:solidFill>
                    <a:latin typeface="DIN Pro Cond Medium" panose="020B0606020101010102" pitchFamily="34" charset="-52"/>
                    <a:ea typeface="+mn-ea"/>
                    <a:cs typeface="DIN Pro Cond Medium" panose="020B0606020101010102" pitchFamily="34" charset="-52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ПАО "Сбербанк"</c:v>
                </c:pt>
                <c:pt idx="1">
                  <c:v>ПАО "Транскапиталбанк"</c:v>
                </c:pt>
                <c:pt idx="2">
                  <c:v>ПАО "Промсвязьбанк"</c:v>
                </c:pt>
                <c:pt idx="3">
                  <c:v>ПАО КБ "Центр-инвест"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D12-4856-AE35-D7C14F702D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258368"/>
        <c:axId val="59259904"/>
      </c:barChart>
      <c:catAx>
        <c:axId val="592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446778"/>
                </a:solidFill>
                <a:latin typeface="DIN Pro Cond Medium" panose="020B0606020101010102" pitchFamily="34" charset="-52"/>
                <a:ea typeface="+mn-ea"/>
                <a:cs typeface="DIN Pro Cond Medium" panose="020B0606020101010102" pitchFamily="34" charset="-52"/>
              </a:defRPr>
            </a:pPr>
            <a:endParaRPr lang="ru-RU"/>
          </a:p>
        </c:txPr>
        <c:crossAx val="59259904"/>
        <c:crosses val="autoZero"/>
        <c:auto val="1"/>
        <c:lblAlgn val="ctr"/>
        <c:lblOffset val="100"/>
        <c:noMultiLvlLbl val="0"/>
      </c:catAx>
      <c:valAx>
        <c:axId val="5925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446778"/>
                </a:solidFill>
                <a:latin typeface="DIN Pro Cond Medium" panose="020B0606020101010102" pitchFamily="34" charset="-52"/>
                <a:ea typeface="+mn-ea"/>
                <a:cs typeface="DIN Pro Cond Medium" panose="020B0606020101010102" pitchFamily="34" charset="-52"/>
              </a:defRPr>
            </a:pPr>
            <a:endParaRPr lang="ru-RU"/>
          </a:p>
        </c:txPr>
        <c:crossAx val="5925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446778"/>
              </a:solidFill>
              <a:latin typeface="DIN Pro Cond Medium" panose="020B0606020101010102" pitchFamily="34" charset="-52"/>
              <a:ea typeface="+mn-ea"/>
              <a:cs typeface="DIN Pro Cond Medium" panose="020B0606020101010102" pitchFamily="34" charset="-52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446778"/>
          </a:solidFill>
          <a:latin typeface="DIN Pro Cond Medium" panose="020B0606020101010102" pitchFamily="34" charset="-52"/>
          <a:cs typeface="DIN Pro Cond Medium" panose="020B0606020101010102" pitchFamily="34" charset="-52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707828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790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9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9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9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9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9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9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9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9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58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094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DE4A9B-D0A8-B84F-ADCA-8A0F7D900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34" y="-127635"/>
            <a:ext cx="10515600" cy="1325563"/>
          </a:xfrm>
        </p:spPr>
        <p:txBody>
          <a:bodyPr>
            <a:normAutofit/>
          </a:bodyPr>
          <a:lstStyle>
            <a:lvl1pPr marL="0" marR="0" indent="0" algn="l" defTabSz="6837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000" b="0" i="0" u="none" strike="noStrike" kern="1200" cap="all" spc="0" normalizeH="0" baseline="0" dirty="0">
                <a:ln>
                  <a:noFill/>
                </a:ln>
                <a:solidFill>
                  <a:srgbClr val="3C5765"/>
                </a:solidFill>
                <a:effectLst/>
                <a:uFillTx/>
                <a:latin typeface="DINCondensedC" pitchFamily="2" charset="0"/>
                <a:ea typeface="+mn-ea"/>
                <a:cs typeface="DIN Pro Cond Bold" panose="020B0806020101010102" pitchFamily="34" charset="-52"/>
                <a:sym typeface="Helvetica"/>
              </a:defRPr>
            </a:lvl1pPr>
          </a:lstStyle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D48AA6-70BB-3B4A-A7BF-2B9BB90F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387D-A64E-134D-937B-B4E5C1C6912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6BD630-8F24-9940-9DC0-158EF5A5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C240F4-3EA7-2A43-9A0C-C02DC128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1300" y="6389293"/>
            <a:ext cx="2743200" cy="365125"/>
          </a:xfrm>
        </p:spPr>
        <p:txBody>
          <a:bodyPr/>
          <a:lstStyle>
            <a:lvl1pPr>
              <a:defRPr sz="2000">
                <a:solidFill>
                  <a:srgbClr val="0BD1C8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fld id="{66776486-4F1C-E545-83D2-83C3355EEDB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F418CCB1-E6B5-FC49-A4DB-7A566F31DD92}"/>
              </a:ext>
            </a:extLst>
          </p:cNvPr>
          <p:cNvCxnSpPr>
            <a:cxnSpLocks/>
          </p:cNvCxnSpPr>
          <p:nvPr userDrawn="1"/>
        </p:nvCxnSpPr>
        <p:spPr>
          <a:xfrm>
            <a:off x="612983" y="1006606"/>
            <a:ext cx="11035883" cy="0"/>
          </a:xfrm>
          <a:prstGeom prst="straightConnector1">
            <a:avLst/>
          </a:prstGeom>
          <a:ln w="38100" cap="rnd">
            <a:solidFill>
              <a:srgbClr val="3C5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C1B22894-5015-E24C-9E26-3B4F7C7CF294}"/>
              </a:ext>
            </a:extLst>
          </p:cNvPr>
          <p:cNvCxnSpPr>
            <a:cxnSpLocks/>
          </p:cNvCxnSpPr>
          <p:nvPr userDrawn="1"/>
        </p:nvCxnSpPr>
        <p:spPr>
          <a:xfrm>
            <a:off x="612983" y="917031"/>
            <a:ext cx="10588417" cy="0"/>
          </a:xfrm>
          <a:prstGeom prst="straightConnector1">
            <a:avLst/>
          </a:prstGeom>
          <a:ln w="38100" cap="rnd">
            <a:solidFill>
              <a:srgbClr val="3C5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8341D94-D8C5-F343-B970-00545AC93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331891"/>
            <a:ext cx="1778000" cy="483394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5604B867-9418-3E1A-1B06-7FECBD31C1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1500056"/>
            <a:ext cx="10515600" cy="4351338"/>
          </a:xfrm>
        </p:spPr>
        <p:txBody>
          <a:bodyPr>
            <a:normAutofit/>
          </a:bodyPr>
          <a:lstStyle>
            <a:lvl1pPr>
              <a:defRPr kumimoji="0" lang="ru-RU" sz="2400" b="0" i="0" u="none" strike="noStrike" cap="all" spc="0" normalizeH="0" baseline="0" dirty="0">
                <a:ln>
                  <a:noFill/>
                </a:ln>
                <a:solidFill>
                  <a:srgbClr val="3C5765"/>
                </a:solidFill>
                <a:effectLst/>
                <a:uFillTx/>
                <a:latin typeface="DIN Pro Condensed" panose="020B0506020101010102" pitchFamily="34" charset="0"/>
                <a:ea typeface="Tahoma" panose="020B0604030504040204" pitchFamily="34" charset="0"/>
                <a:cs typeface="DIN Pro Condensed" panose="020B0506020101010102" pitchFamily="34" charset="0"/>
                <a:sym typeface="Helvetica"/>
              </a:defRPr>
            </a:lvl1pPr>
            <a:lvl2pPr>
              <a:defRPr kumimoji="0" lang="ru-RU" sz="2400" b="0" i="0" u="none" strike="noStrike" cap="none" spc="0" normalizeH="0" baseline="0" dirty="0">
                <a:ln>
                  <a:noFill/>
                </a:ln>
                <a:solidFill>
                  <a:srgbClr val="01ABA8"/>
                </a:solidFill>
                <a:effectLst/>
                <a:uFillTx/>
                <a:latin typeface="DIN Pro Condensed" panose="020B0506020101010102" pitchFamily="34" charset="0"/>
                <a:ea typeface="Tahoma" panose="020B0604030504040204" pitchFamily="34" charset="0"/>
                <a:cs typeface="DIN Pro Condensed" panose="020B0506020101010102" pitchFamily="34" charset="0"/>
                <a:sym typeface="Helvetica"/>
              </a:defRPr>
            </a:lvl2pPr>
            <a:lvl3pPr>
              <a:defRPr kumimoji="0" lang="ru-RU" sz="2400" b="0" i="0" u="none" strike="noStrike" cap="none" spc="0" normalizeH="0" baseline="0" dirty="0">
                <a:ln>
                  <a:noFill/>
                </a:ln>
                <a:solidFill>
                  <a:srgbClr val="446778"/>
                </a:solidFill>
                <a:effectLst/>
                <a:uFillTx/>
                <a:latin typeface="DIN Pro Condensed" panose="020B0506020101010102" pitchFamily="34" charset="0"/>
                <a:ea typeface="Tahoma" panose="020B0604030504040204" pitchFamily="34" charset="0"/>
                <a:cs typeface="DIN Pro Condensed" panose="020B0506020101010102" pitchFamily="34" charset="0"/>
                <a:sym typeface="Helvetica"/>
              </a:defRPr>
            </a:lvl3pPr>
            <a:lvl4pPr>
              <a:defRPr kumimoji="0" lang="ru-RU" sz="2400" b="0" i="0" u="none" strike="noStrike" cap="none" spc="0" normalizeH="0" baseline="0" dirty="0">
                <a:ln>
                  <a:noFill/>
                </a:ln>
                <a:solidFill>
                  <a:srgbClr val="3C5765"/>
                </a:solidFill>
                <a:effectLst/>
                <a:uFillTx/>
                <a:latin typeface="DIN Pro Condensed" panose="020B0506020101010102" pitchFamily="34" charset="0"/>
                <a:ea typeface="Tahoma" panose="020B0604030504040204" pitchFamily="34" charset="0"/>
                <a:cs typeface="DIN Pro Condensed" panose="020B0506020101010102" pitchFamily="34" charset="0"/>
                <a:sym typeface="Helvetica"/>
              </a:defRPr>
            </a:lvl4pPr>
            <a:lvl5pPr>
              <a:defRPr kumimoji="0" lang="ru-RU" sz="2400" b="0" i="0" u="none" strike="noStrike" cap="none" spc="0" normalizeH="0" baseline="0" dirty="0">
                <a:ln>
                  <a:noFill/>
                </a:ln>
                <a:solidFill>
                  <a:srgbClr val="3C5765"/>
                </a:solidFill>
                <a:effectLst/>
                <a:uFillTx/>
                <a:latin typeface="DIN Pro Condensed" panose="020B0506020101010102" pitchFamily="34" charset="0"/>
                <a:ea typeface="Tahoma" panose="020B0604030504040204" pitchFamily="34" charset="0"/>
                <a:cs typeface="DIN Pro Condensed" panose="020B0506020101010102" pitchFamily="34" charset="0"/>
                <a:sym typeface="Helvetica"/>
              </a:defRPr>
            </a:lvl5pPr>
          </a:lstStyle>
          <a:p>
            <a:pPr lvl="0"/>
            <a:r>
              <a:rPr lang="ru-RU" dirty="0"/>
              <a:t>П</a:t>
            </a:r>
            <a:r>
              <a:rPr lang="ru-RU" cap="none" baseline="0" dirty="0"/>
              <a:t>ервый уровень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4370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2C8E68-F9B7-8C34-8062-19EF3179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9D12E9-28A0-D572-A49E-705B51A68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AB5BE0B-DBA0-4A0F-04CB-557190CC2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663E79F-C201-7F45-6CDC-4B2EE36B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A0B3-0659-784F-B594-6153501B600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4380047-6C28-65B9-A7AF-B7E1400D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77C4367-3DED-F08B-4C67-0D890859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6390-ABA7-E34E-83A8-28FE2A559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3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A7434B-A8C5-7B37-1AB4-73D571968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F7D30C7-D765-F0BA-B657-7FC4A5555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55FC57A-A4C9-76FD-E390-ADC6D03C1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DB82B6-9BAF-8DAF-CACF-44E4DAFE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A0B3-0659-784F-B594-6153501B600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E65EE1B-75BF-734A-5D49-B6B648B1E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3A2523A-001B-FD6A-0FED-0DF300BF0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6390-ABA7-E34E-83A8-28FE2A559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48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94D403-F05D-A4AE-77D4-E9016EC3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2097DD5-8988-7B98-A15E-B4F7AD1D9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D95EE4-37F9-7459-40A4-30CE39D2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A0B3-0659-784F-B594-6153501B600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20E230C-2342-8277-7B00-5E112935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F83DB3-DB49-21FA-9CA4-693A4F4C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6390-ABA7-E34E-83A8-28FE2A559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12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3C6E7FE-5E91-DBFC-817B-8DA765164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2794255-244B-B898-2D92-BC60F6835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C9FC55-0368-C90B-0EBA-8680E3EE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A0B3-0659-784F-B594-6153501B600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E95272-9073-8F79-287F-F2651592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07F8CF8-5052-309D-880C-FBD8B653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6390-ABA7-E34E-83A8-28FE2A559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3794309-E6D6-1F46-BEE1-1939F02C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387D-A64E-134D-937B-B4E5C1C6912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318A3A-9477-8149-A047-2C52C698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4395FF-A154-5C42-A2D5-E4237228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6486-4F1C-E545-83D2-83C3355EEDB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C7338BA-BC0B-9845-85C3-FB2D934A57F2}"/>
              </a:ext>
            </a:extLst>
          </p:cNvPr>
          <p:cNvSpPr txBox="1">
            <a:spLocks/>
          </p:cNvSpPr>
          <p:nvPr userDrawn="1"/>
        </p:nvSpPr>
        <p:spPr>
          <a:xfrm>
            <a:off x="543134" y="-127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837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000" b="0" i="0" u="none" strike="noStrike" kern="1200" cap="all" spc="0" normalizeH="0" baseline="0" dirty="0">
                <a:ln>
                  <a:noFill/>
                </a:ln>
                <a:solidFill>
                  <a:srgbClr val="3C5765"/>
                </a:solidFill>
                <a:effectLst/>
                <a:uFillTx/>
                <a:latin typeface="DINCondensedC" pitchFamily="2" charset="0"/>
                <a:ea typeface="+mn-ea"/>
                <a:cs typeface="DIN Pro Cond Bold" panose="020B0806020101010102" pitchFamily="34" charset="-52"/>
                <a:sym typeface="Helvetica"/>
              </a:defRPr>
            </a:lvl1pPr>
          </a:lstStyle>
          <a:p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77FBB8CD-AF22-FD48-A6E0-0BA7F8CD0F48}"/>
              </a:ext>
            </a:extLst>
          </p:cNvPr>
          <p:cNvCxnSpPr>
            <a:cxnSpLocks/>
          </p:cNvCxnSpPr>
          <p:nvPr userDrawn="1"/>
        </p:nvCxnSpPr>
        <p:spPr>
          <a:xfrm>
            <a:off x="612983" y="1006606"/>
            <a:ext cx="11035883" cy="0"/>
          </a:xfrm>
          <a:prstGeom prst="straightConnector1">
            <a:avLst/>
          </a:prstGeom>
          <a:ln w="38100" cap="rnd">
            <a:solidFill>
              <a:srgbClr val="3C5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BD63D962-04BE-5343-97CE-445B1F16A411}"/>
              </a:ext>
            </a:extLst>
          </p:cNvPr>
          <p:cNvCxnSpPr>
            <a:cxnSpLocks/>
          </p:cNvCxnSpPr>
          <p:nvPr userDrawn="1"/>
        </p:nvCxnSpPr>
        <p:spPr>
          <a:xfrm>
            <a:off x="612983" y="917031"/>
            <a:ext cx="10588417" cy="0"/>
          </a:xfrm>
          <a:prstGeom prst="straightConnector1">
            <a:avLst/>
          </a:prstGeom>
          <a:ln w="38100" cap="rnd">
            <a:solidFill>
              <a:srgbClr val="3C5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9CCCC39-B956-2841-AD2F-36F39F51C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331891"/>
            <a:ext cx="1778000" cy="483394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04DED39-F713-954C-A192-E099DC3D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34" y="-131445"/>
            <a:ext cx="10515600" cy="1325563"/>
          </a:xfrm>
        </p:spPr>
        <p:txBody>
          <a:bodyPr>
            <a:normAutofit/>
          </a:bodyPr>
          <a:lstStyle>
            <a:lvl1pPr marL="0" marR="0" indent="0" algn="l" defTabSz="6837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000" b="0" i="0" u="none" strike="noStrike" kern="1200" cap="all" spc="0" normalizeH="0" baseline="0" dirty="0">
                <a:ln>
                  <a:noFill/>
                </a:ln>
                <a:solidFill>
                  <a:srgbClr val="3C5765"/>
                </a:solidFill>
                <a:effectLst/>
                <a:uFillTx/>
                <a:latin typeface="DINCondensedC" pitchFamily="2" charset="0"/>
                <a:ea typeface="+mn-ea"/>
                <a:cs typeface="DIN Pro Cond Bold" panose="020B0806020101010102" pitchFamily="34" charset="-52"/>
                <a:sym typeface="Helvetica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203137F8-080E-0F17-1586-5D2B4D7A77DB}"/>
              </a:ext>
            </a:extLst>
          </p:cNvPr>
          <p:cNvSpPr txBox="1">
            <a:spLocks/>
          </p:cNvSpPr>
          <p:nvPr userDrawn="1"/>
        </p:nvSpPr>
        <p:spPr>
          <a:xfrm>
            <a:off x="9131300" y="63892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BD1C8"/>
                </a:solidFill>
                <a:effectLst/>
                <a:uFillTx/>
                <a:latin typeface="DIN Pro Regular" panose="020B0504020101020102" pitchFamily="34" charset="0"/>
                <a:ea typeface="+mj-ea"/>
                <a:cs typeface="DIN Pro Regular" panose="020B0504020101020102" pitchFamily="34" charset="0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66776486-4F1C-E545-83D2-83C3355EED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889C6B84-A210-5A3B-6630-26EEB9E8D6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1500056"/>
            <a:ext cx="10515600" cy="4351338"/>
          </a:xfrm>
        </p:spPr>
        <p:txBody>
          <a:bodyPr>
            <a:normAutofit/>
          </a:bodyPr>
          <a:lstStyle>
            <a:lvl1pPr>
              <a:defRPr kumimoji="0" lang="ru-RU" sz="2400" b="0" i="0" u="none" strike="noStrike" cap="all" spc="0" normalizeH="0" baseline="0" dirty="0">
                <a:ln>
                  <a:noFill/>
                </a:ln>
                <a:solidFill>
                  <a:srgbClr val="3C5765"/>
                </a:solidFill>
                <a:effectLst/>
                <a:uFillTx/>
                <a:latin typeface="DIN Pro Condensed" panose="020B0506020101010102" pitchFamily="34" charset="0"/>
                <a:ea typeface="Tahoma" panose="020B0604030504040204" pitchFamily="34" charset="0"/>
                <a:cs typeface="DIN Pro Condensed" panose="020B0506020101010102" pitchFamily="34" charset="0"/>
                <a:sym typeface="Helvetica"/>
              </a:defRPr>
            </a:lvl1pPr>
            <a:lvl2pPr>
              <a:defRPr kumimoji="0" lang="ru-RU" sz="2400" b="0" i="0" u="none" strike="noStrike" cap="none" spc="0" normalizeH="0" baseline="0" dirty="0">
                <a:ln>
                  <a:noFill/>
                </a:ln>
                <a:solidFill>
                  <a:srgbClr val="01ABA8"/>
                </a:solidFill>
                <a:effectLst/>
                <a:uFillTx/>
                <a:latin typeface="DIN Pro Condensed" panose="020B0506020101010102" pitchFamily="34" charset="0"/>
                <a:ea typeface="Tahoma" panose="020B0604030504040204" pitchFamily="34" charset="0"/>
                <a:cs typeface="DIN Pro Condensed" panose="020B0506020101010102" pitchFamily="34" charset="0"/>
                <a:sym typeface="Helvetica"/>
              </a:defRPr>
            </a:lvl2pPr>
            <a:lvl3pPr>
              <a:defRPr kumimoji="0" lang="ru-RU" sz="2400" b="0" i="0" u="none" strike="noStrike" cap="none" spc="0" normalizeH="0" baseline="0" dirty="0">
                <a:ln>
                  <a:noFill/>
                </a:ln>
                <a:solidFill>
                  <a:srgbClr val="446778"/>
                </a:solidFill>
                <a:effectLst/>
                <a:uFillTx/>
                <a:latin typeface="DIN Pro Condensed" panose="020B0506020101010102" pitchFamily="34" charset="0"/>
                <a:ea typeface="Tahoma" panose="020B0604030504040204" pitchFamily="34" charset="0"/>
                <a:cs typeface="DIN Pro Condensed" panose="020B0506020101010102" pitchFamily="34" charset="0"/>
                <a:sym typeface="Helvetica"/>
              </a:defRPr>
            </a:lvl3pPr>
            <a:lvl4pPr>
              <a:defRPr kumimoji="0" lang="ru-RU" sz="2400" b="0" i="0" u="none" strike="noStrike" cap="none" spc="0" normalizeH="0" baseline="0" dirty="0">
                <a:ln>
                  <a:noFill/>
                </a:ln>
                <a:solidFill>
                  <a:srgbClr val="3C5765"/>
                </a:solidFill>
                <a:effectLst/>
                <a:uFillTx/>
                <a:latin typeface="DIN Pro Condensed" panose="020B0506020101010102" pitchFamily="34" charset="0"/>
                <a:ea typeface="Tahoma" panose="020B0604030504040204" pitchFamily="34" charset="0"/>
                <a:cs typeface="DIN Pro Condensed" panose="020B0506020101010102" pitchFamily="34" charset="0"/>
                <a:sym typeface="Helvetica"/>
              </a:defRPr>
            </a:lvl4pPr>
            <a:lvl5pPr>
              <a:defRPr kumimoji="0" lang="ru-RU" sz="2400" b="0" i="0" u="none" strike="noStrike" cap="none" spc="0" normalizeH="0" baseline="0" dirty="0">
                <a:ln>
                  <a:noFill/>
                </a:ln>
                <a:solidFill>
                  <a:srgbClr val="3C5765"/>
                </a:solidFill>
                <a:effectLst/>
                <a:uFillTx/>
                <a:latin typeface="DIN Pro Condensed" panose="020B0506020101010102" pitchFamily="34" charset="0"/>
                <a:ea typeface="Tahoma" panose="020B0604030504040204" pitchFamily="34" charset="0"/>
                <a:cs typeface="DIN Pro Condensed" panose="020B0506020101010102" pitchFamily="34" charset="0"/>
                <a:sym typeface="Helvetica"/>
              </a:defRPr>
            </a:lvl5pPr>
          </a:lstStyle>
          <a:p>
            <a:pPr lvl="0"/>
            <a:r>
              <a:rPr lang="ru-RU" dirty="0"/>
              <a:t>П</a:t>
            </a:r>
            <a:r>
              <a:rPr lang="ru-RU" cap="none" baseline="0" dirty="0"/>
              <a:t>ервый уровень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2124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5BC3AA-E4C7-3551-1762-4BBA9AE3F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5E0E7E3-09E4-6F60-823A-24C739D2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C63D07-88E3-6276-E169-05B53875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A0B3-0659-784F-B594-6153501B600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F3B41B-FA07-3666-2AD3-234C267F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DAC5A6-57DE-1F78-6A82-69555FE7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6390-ABA7-E34E-83A8-28FE2A559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30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103770-6703-D83E-C094-C3CDCE39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E58DFA-897D-0852-B4A0-562AE84EF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D98C7D-F2D1-99A6-5305-81F11BF2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A0B3-0659-784F-B594-6153501B600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EE9D02-7860-5638-D202-1188C12A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CC7FABF-60C3-010D-3F8A-05946739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6390-ABA7-E34E-83A8-28FE2A559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9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3F8ADF-D07B-F454-3215-18986C86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299B3DF-C4A7-006C-ACB1-5C3FE6E2F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3231ABF-7183-557E-619C-447BFADA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A0B3-0659-784F-B594-6153501B600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BD37980-104C-22ED-9886-1602F690C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1685C4-039D-68C9-922D-EB298D22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6390-ABA7-E34E-83A8-28FE2A559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3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C6E16C-6A70-1857-DEAB-A0F52569F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F21E3D-2F48-1B49-4E81-E8BA4A131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169FA09-86D0-B9AF-5C2C-4B7E20FB6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DFA9A87-43BD-412D-5349-8BADDC4B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A0B3-0659-784F-B594-6153501B600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C3D516-2683-ACBF-A5CB-371D8069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6E92904-88D9-3174-220D-49A246D7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6390-ABA7-E34E-83A8-28FE2A559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7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CF3FB-1ED8-21A2-D582-4EFC0680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770F29F-F3F3-90D9-D979-988C95166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317605A-3320-145F-21B9-93388FD94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DA12236-079C-4658-995D-1DD43E0AA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87AAAF-B4F5-90B0-A7B2-F5672D457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2456654-D391-6F24-6041-7A0788A1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A0B3-0659-784F-B594-6153501B600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8F52E7E-D575-4436-E147-656C0392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2FA0748-AE98-83CD-8B6F-9F54D639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6390-ABA7-E34E-83A8-28FE2A559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5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20B69C-C1FD-5BDA-E6AF-9DF21718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CD48C3A-3416-BD82-AD70-32DCDF2C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A0B3-0659-784F-B594-6153501B600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9227F2A-E23E-0EC7-6D11-72697774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79BB431-0C9F-9BE2-A80D-EB6BA6B0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6390-ABA7-E34E-83A8-28FE2A559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60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0B55A68-1A1A-9883-503F-F595E84C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A0B3-0659-784F-B594-6153501B600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BB7FEA7-5D2C-23D4-5D35-1AE8AD51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F0E06CE-5F43-2407-DEB9-262F7C81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6390-ABA7-E34E-83A8-28FE2A559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4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0A09B2-A26A-984B-8511-AE1C2E777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15D0A1-9811-0C49-B703-09DE9313B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10254D-458B-0B46-AD5C-ED0C15EF8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2387D-A64E-134D-937B-B4E5C1C6912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8691BA-C06B-854D-AC0F-A5CE1899C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021A57-9C33-7E40-BC27-829DC77EE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76486-4F1C-E545-83D2-83C3355EE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6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34D5B4-DEB4-7411-4CEE-00C866E7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3343A45-E854-0A4A-085A-FF2C3947E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3A043F-293C-33F7-527B-E45807AD1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A0B3-0659-784F-B594-6153501B600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25CDFF-0841-989C-89BD-E51F14A09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28ED5B-C5AE-C794-9015-E42E72D01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16390-ABA7-E34E-83A8-28FE2A559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09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797578B8-81FC-586B-5404-89B0EDD93881}"/>
              </a:ext>
            </a:extLst>
          </p:cNvPr>
          <p:cNvSpPr txBox="1"/>
          <p:nvPr/>
        </p:nvSpPr>
        <p:spPr>
          <a:xfrm>
            <a:off x="599519" y="6115091"/>
            <a:ext cx="10992962" cy="369328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 21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FAFCFCD-F71D-46AB-8786-42DF326F1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8" y="6044982"/>
            <a:ext cx="1041906" cy="795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398F986-C3D4-468E-BEA6-164C2C49C359}"/>
              </a:ext>
            </a:extLst>
          </p:cNvPr>
          <p:cNvSpPr txBox="1"/>
          <p:nvPr/>
        </p:nvSpPr>
        <p:spPr>
          <a:xfrm>
            <a:off x="650902" y="1316611"/>
            <a:ext cx="10992960" cy="46166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встреча ассоциации российских банков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34169" y="-5745600"/>
            <a:ext cx="723662" cy="12192002"/>
          </a:xfrm>
          <a:prstGeom prst="rect">
            <a:avLst/>
          </a:prstGeom>
        </p:spPr>
      </p:pic>
      <p:pic>
        <p:nvPicPr>
          <p:cNvPr id="11" name="Рисунок 57">
            <a:extLst>
              <a:ext uri="{FF2B5EF4-FFF2-40B4-BE49-F238E27FC236}">
                <a16:creationId xmlns="" xmlns:a16="http://schemas.microsoft.com/office/drawing/2014/main" id="{4FBDC7A2-0721-4710-8B47-229B9787E0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338" y="1"/>
            <a:ext cx="723662" cy="7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F97AA68-6C2F-4B60-B251-1133D4961DB7}"/>
              </a:ext>
            </a:extLst>
          </p:cNvPr>
          <p:cNvSpPr txBox="1"/>
          <p:nvPr/>
        </p:nvSpPr>
        <p:spPr>
          <a:xfrm>
            <a:off x="599520" y="3168656"/>
            <a:ext cx="10992960" cy="120032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предоставления субсидий российским кредитным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корпорации развития «ВЭБ.РФ» на возмещение недополученных доходов по выданным кредитам на реализацию инвестиционных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физической культуры и спорта </a:t>
            </a:r>
          </a:p>
        </p:txBody>
      </p:sp>
    </p:spTree>
    <p:extLst>
      <p:ext uri="{BB962C8B-B14F-4D97-AF65-F5344CB8AC3E}">
        <p14:creationId xmlns:p14="http://schemas.microsoft.com/office/powerpoint/2010/main" val="4092412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169" y="-5745600"/>
            <a:ext cx="723662" cy="12192002"/>
          </a:xfrm>
          <a:prstGeom prst="rect">
            <a:avLst/>
          </a:prstGeom>
        </p:spPr>
      </p:pic>
      <p:pic>
        <p:nvPicPr>
          <p:cNvPr id="11" name="Рисунок 57">
            <a:extLst>
              <a:ext uri="{FF2B5EF4-FFF2-40B4-BE49-F238E27FC236}">
                <a16:creationId xmlns="" xmlns:a16="http://schemas.microsoft.com/office/drawing/2014/main" id="{4FBDC7A2-0721-4710-8B47-229B9787E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663" y="1"/>
            <a:ext cx="723662" cy="7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A505E7-FA70-443F-B253-76C860436091}"/>
              </a:ext>
            </a:extLst>
          </p:cNvPr>
          <p:cNvSpPr txBox="1"/>
          <p:nvPr/>
        </p:nvSpPr>
        <p:spPr>
          <a:xfrm>
            <a:off x="464442" y="99625"/>
            <a:ext cx="11263116" cy="52321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2023 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1" y="723662"/>
            <a:ext cx="12039533" cy="600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138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169" y="-5745600"/>
            <a:ext cx="723662" cy="12192002"/>
          </a:xfrm>
          <a:prstGeom prst="rect">
            <a:avLst/>
          </a:prstGeom>
        </p:spPr>
      </p:pic>
      <p:pic>
        <p:nvPicPr>
          <p:cNvPr id="11" name="Рисунок 57">
            <a:extLst>
              <a:ext uri="{FF2B5EF4-FFF2-40B4-BE49-F238E27FC236}">
                <a16:creationId xmlns="" xmlns:a16="http://schemas.microsoft.com/office/drawing/2014/main" id="{4FBDC7A2-0721-4710-8B47-229B9787E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663" y="1"/>
            <a:ext cx="723662" cy="7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A505E7-FA70-443F-B253-76C860436091}"/>
              </a:ext>
            </a:extLst>
          </p:cNvPr>
          <p:cNvSpPr txBox="1"/>
          <p:nvPr/>
        </p:nvSpPr>
        <p:spPr>
          <a:xfrm>
            <a:off x="464442" y="99625"/>
            <a:ext cx="11263116" cy="52321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2023 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" y="712233"/>
            <a:ext cx="12125325" cy="597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09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169" y="-5745600"/>
            <a:ext cx="723662" cy="12192002"/>
          </a:xfrm>
          <a:prstGeom prst="rect">
            <a:avLst/>
          </a:prstGeom>
        </p:spPr>
      </p:pic>
      <p:pic>
        <p:nvPicPr>
          <p:cNvPr id="11" name="Рисунок 57">
            <a:extLst>
              <a:ext uri="{FF2B5EF4-FFF2-40B4-BE49-F238E27FC236}">
                <a16:creationId xmlns="" xmlns:a16="http://schemas.microsoft.com/office/drawing/2014/main" id="{4FBDC7A2-0721-4710-8B47-229B9787E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663" y="1"/>
            <a:ext cx="723662" cy="7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A505E7-FA70-443F-B253-76C860436091}"/>
              </a:ext>
            </a:extLst>
          </p:cNvPr>
          <p:cNvSpPr txBox="1"/>
          <p:nvPr/>
        </p:nvSpPr>
        <p:spPr>
          <a:xfrm>
            <a:off x="464442" y="99625"/>
            <a:ext cx="11263116" cy="52321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2023 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" y="723663"/>
            <a:ext cx="11605846" cy="598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17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169" y="-5745600"/>
            <a:ext cx="723662" cy="12192002"/>
          </a:xfrm>
          <a:prstGeom prst="rect">
            <a:avLst/>
          </a:prstGeom>
        </p:spPr>
      </p:pic>
      <p:pic>
        <p:nvPicPr>
          <p:cNvPr id="11" name="Рисунок 57">
            <a:extLst>
              <a:ext uri="{FF2B5EF4-FFF2-40B4-BE49-F238E27FC236}">
                <a16:creationId xmlns="" xmlns:a16="http://schemas.microsoft.com/office/drawing/2014/main" id="{4FBDC7A2-0721-4710-8B47-229B9787E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663" y="1"/>
            <a:ext cx="723662" cy="7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A505E7-FA70-443F-B253-76C860436091}"/>
              </a:ext>
            </a:extLst>
          </p:cNvPr>
          <p:cNvSpPr txBox="1"/>
          <p:nvPr/>
        </p:nvSpPr>
        <p:spPr>
          <a:xfrm>
            <a:off x="464442" y="99625"/>
            <a:ext cx="11263116" cy="52321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2023 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723663"/>
            <a:ext cx="11953875" cy="599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256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169" y="-5745600"/>
            <a:ext cx="723662" cy="12192002"/>
          </a:xfrm>
          <a:prstGeom prst="rect">
            <a:avLst/>
          </a:prstGeom>
        </p:spPr>
      </p:pic>
      <p:pic>
        <p:nvPicPr>
          <p:cNvPr id="11" name="Рисунок 57">
            <a:extLst>
              <a:ext uri="{FF2B5EF4-FFF2-40B4-BE49-F238E27FC236}">
                <a16:creationId xmlns="" xmlns:a16="http://schemas.microsoft.com/office/drawing/2014/main" id="{4FBDC7A2-0721-4710-8B47-229B9787E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663" y="1"/>
            <a:ext cx="723662" cy="7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A505E7-FA70-443F-B253-76C860436091}"/>
              </a:ext>
            </a:extLst>
          </p:cNvPr>
          <p:cNvSpPr txBox="1"/>
          <p:nvPr/>
        </p:nvSpPr>
        <p:spPr>
          <a:xfrm>
            <a:off x="464442" y="99625"/>
            <a:ext cx="11263116" cy="52321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2023 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2" y="723663"/>
            <a:ext cx="11756487" cy="588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12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169" y="-5745600"/>
            <a:ext cx="723662" cy="12192002"/>
          </a:xfrm>
          <a:prstGeom prst="rect">
            <a:avLst/>
          </a:prstGeom>
        </p:spPr>
      </p:pic>
      <p:pic>
        <p:nvPicPr>
          <p:cNvPr id="11" name="Рисунок 57">
            <a:extLst>
              <a:ext uri="{FF2B5EF4-FFF2-40B4-BE49-F238E27FC236}">
                <a16:creationId xmlns="" xmlns:a16="http://schemas.microsoft.com/office/drawing/2014/main" id="{4FBDC7A2-0721-4710-8B47-229B9787E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663" y="1"/>
            <a:ext cx="723662" cy="7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A505E7-FA70-443F-B253-76C860436091}"/>
              </a:ext>
            </a:extLst>
          </p:cNvPr>
          <p:cNvSpPr txBox="1"/>
          <p:nvPr/>
        </p:nvSpPr>
        <p:spPr>
          <a:xfrm>
            <a:off x="464442" y="99625"/>
            <a:ext cx="11263116" cy="52321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2023 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3" y="723663"/>
            <a:ext cx="11670937" cy="587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48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169" y="-5745600"/>
            <a:ext cx="723662" cy="12192002"/>
          </a:xfrm>
          <a:prstGeom prst="rect">
            <a:avLst/>
          </a:prstGeom>
        </p:spPr>
      </p:pic>
      <p:pic>
        <p:nvPicPr>
          <p:cNvPr id="11" name="Рисунок 57">
            <a:extLst>
              <a:ext uri="{FF2B5EF4-FFF2-40B4-BE49-F238E27FC236}">
                <a16:creationId xmlns="" xmlns:a16="http://schemas.microsoft.com/office/drawing/2014/main" id="{4FBDC7A2-0721-4710-8B47-229B9787E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663" y="1"/>
            <a:ext cx="723662" cy="7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A505E7-FA70-443F-B253-76C860436091}"/>
              </a:ext>
            </a:extLst>
          </p:cNvPr>
          <p:cNvSpPr txBox="1"/>
          <p:nvPr/>
        </p:nvSpPr>
        <p:spPr>
          <a:xfrm>
            <a:off x="464442" y="99625"/>
            <a:ext cx="11263116" cy="52321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2023 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723663"/>
            <a:ext cx="11861702" cy="595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956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169" y="-5745600"/>
            <a:ext cx="723662" cy="12192002"/>
          </a:xfrm>
          <a:prstGeom prst="rect">
            <a:avLst/>
          </a:prstGeom>
        </p:spPr>
      </p:pic>
      <p:pic>
        <p:nvPicPr>
          <p:cNvPr id="11" name="Рисунок 57">
            <a:extLst>
              <a:ext uri="{FF2B5EF4-FFF2-40B4-BE49-F238E27FC236}">
                <a16:creationId xmlns="" xmlns:a16="http://schemas.microsoft.com/office/drawing/2014/main" id="{4FBDC7A2-0721-4710-8B47-229B9787E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663" y="1"/>
            <a:ext cx="723662" cy="7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A505E7-FA70-443F-B253-76C860436091}"/>
              </a:ext>
            </a:extLst>
          </p:cNvPr>
          <p:cNvSpPr txBox="1"/>
          <p:nvPr/>
        </p:nvSpPr>
        <p:spPr>
          <a:xfrm>
            <a:off x="464442" y="99625"/>
            <a:ext cx="11263116" cy="52321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2023 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304465"/>
              </p:ext>
            </p:extLst>
          </p:nvPr>
        </p:nvGraphicFramePr>
        <p:xfrm>
          <a:off x="137160" y="822968"/>
          <a:ext cx="11807191" cy="58064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1537"/>
                <a:gridCol w="2994577"/>
                <a:gridCol w="3726584"/>
                <a:gridCol w="1587601"/>
                <a:gridCol w="1521056"/>
                <a:gridCol w="1685836"/>
              </a:tblGrid>
              <a:tr h="35641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проекта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855" marR="6855" marT="6855" marB="0" anchor="b"/>
                </a:tc>
              </a:tr>
              <a:tr h="392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№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Период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Общая стоимость проекта, руб.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Привлеченные средства от организации, руб.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Собственные средства заемщика, руб.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Запрашиваема сумма субсидии, руб.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 год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Промежуточный итог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Промежуточный итог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Промежуточный итог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Промежуточный итог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Январь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Февраль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Март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Апрель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Май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Июнь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Июль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Август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Сентябрь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</a:tr>
              <a:tr h="171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Октябрь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Ноябрь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Декабрь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 год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Промежуточный итог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Промежуточный итог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Промежуточный итог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Промежуточный итог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Январь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Февраль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Март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</a:tr>
              <a:tr h="171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Апрель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Май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Июнь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Июль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Август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Сентябрь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Октябрь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Ноябрь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</a:tr>
              <a:tr h="18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Декабрь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</a:tr>
              <a:tr h="1716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Итого по проекту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855" marR="6855" marT="6855" marB="0" anchor="b"/>
                </a:tc>
              </a:tr>
              <a:tr h="15536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855" marR="6855" marT="685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551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169" y="-5745600"/>
            <a:ext cx="723662" cy="12192002"/>
          </a:xfrm>
          <a:prstGeom prst="rect">
            <a:avLst/>
          </a:prstGeom>
        </p:spPr>
      </p:pic>
      <p:pic>
        <p:nvPicPr>
          <p:cNvPr id="11" name="Рисунок 57">
            <a:extLst>
              <a:ext uri="{FF2B5EF4-FFF2-40B4-BE49-F238E27FC236}">
                <a16:creationId xmlns="" xmlns:a16="http://schemas.microsoft.com/office/drawing/2014/main" id="{4FBDC7A2-0721-4710-8B47-229B9787E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663" y="1"/>
            <a:ext cx="723662" cy="7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A505E7-FA70-443F-B253-76C860436091}"/>
              </a:ext>
            </a:extLst>
          </p:cNvPr>
          <p:cNvSpPr txBox="1"/>
          <p:nvPr/>
        </p:nvSpPr>
        <p:spPr>
          <a:xfrm>
            <a:off x="464442" y="99625"/>
            <a:ext cx="11263116" cy="52321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2023 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" y="723663"/>
            <a:ext cx="11795760" cy="584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85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6073" y="-5745600"/>
            <a:ext cx="723662" cy="12192002"/>
          </a:xfrm>
          <a:prstGeom prst="rect">
            <a:avLst/>
          </a:prstGeom>
        </p:spPr>
      </p:pic>
      <p:pic>
        <p:nvPicPr>
          <p:cNvPr id="11" name="Рисунок 57">
            <a:extLst>
              <a:ext uri="{FF2B5EF4-FFF2-40B4-BE49-F238E27FC236}">
                <a16:creationId xmlns="" xmlns:a16="http://schemas.microsoft.com/office/drawing/2014/main" id="{4FBDC7A2-0721-4710-8B47-229B9787E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663" y="1"/>
            <a:ext cx="723662" cy="7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A505E7-FA70-443F-B253-76C860436091}"/>
              </a:ext>
            </a:extLst>
          </p:cNvPr>
          <p:cNvSpPr txBox="1"/>
          <p:nvPr/>
        </p:nvSpPr>
        <p:spPr>
          <a:xfrm>
            <a:off x="464442" y="99625"/>
            <a:ext cx="11263116" cy="52321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B05892B-AB95-48F4-BFE4-B334DA8C2BE2}"/>
              </a:ext>
            </a:extLst>
          </p:cNvPr>
          <p:cNvSpPr/>
          <p:nvPr/>
        </p:nvSpPr>
        <p:spPr>
          <a:xfrm>
            <a:off x="331932" y="1163261"/>
            <a:ext cx="11532177" cy="58477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3D5C68"/>
                </a:solidFill>
                <a:latin typeface="DIN Pro Condensed" panose="020B0506020101010102" pitchFamily="34" charset="0"/>
                <a:ea typeface="+mn-ea"/>
                <a:cs typeface="DIN Pro Condensed" panose="020B0506020101010102" pitchFamily="34" charset="0"/>
              </a:rPr>
              <a:t>Государственная программа Российской Федерации «Развитие физической культуры и спорта»</a:t>
            </a:r>
          </a:p>
          <a:p>
            <a:pPr algn="ctr"/>
            <a:r>
              <a:rPr lang="ru-RU" altLang="ru-RU" sz="1400" i="1" dirty="0">
                <a:solidFill>
                  <a:srgbClr val="3D5C68"/>
                </a:solidFill>
                <a:latin typeface="DIN Pro Condensed" panose="020B0506020101010102" pitchFamily="34" charset="0"/>
                <a:ea typeface="+mn-ea"/>
                <a:cs typeface="DIN Pro Condensed" panose="020B0506020101010102" pitchFamily="34" charset="0"/>
              </a:rPr>
              <a:t>(утв. ПП РФ от 30.09.2021 № 1661)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2A8CF8D-1B04-44C6-9C8D-6B16DEF76BD7}"/>
              </a:ext>
            </a:extLst>
          </p:cNvPr>
          <p:cNvSpPr/>
          <p:nvPr/>
        </p:nvSpPr>
        <p:spPr>
          <a:xfrm>
            <a:off x="2948940" y="2200164"/>
            <a:ext cx="6297930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3D5C68"/>
                </a:solidFill>
                <a:latin typeface="DIN Pro Condensed" panose="020B0506020101010102" pitchFamily="34" charset="0"/>
                <a:ea typeface="+mn-ea"/>
                <a:cs typeface="DIN Pro Condensed" panose="020B0506020101010102" pitchFamily="34" charset="0"/>
              </a:rPr>
              <a:t>Федеральный проект «Бизнес-спринт (Я выбираю спорт)»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E1C5FFF-445F-4AEB-8892-667C7D6E9329}"/>
              </a:ext>
            </a:extLst>
          </p:cNvPr>
          <p:cNvSpPr/>
          <p:nvPr/>
        </p:nvSpPr>
        <p:spPr>
          <a:xfrm>
            <a:off x="331931" y="3126552"/>
            <a:ext cx="11532177" cy="120032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>
                <a:solidFill>
                  <a:srgbClr val="3D5C68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Правила </a:t>
            </a:r>
            <a:r>
              <a:rPr lang="ru-RU" dirty="0">
                <a:solidFill>
                  <a:srgbClr val="3D5C68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предоставления </a:t>
            </a:r>
            <a:r>
              <a:rPr lang="ru-RU" dirty="0" smtClean="0">
                <a:solidFill>
                  <a:srgbClr val="3D5C68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из </a:t>
            </a:r>
            <a:r>
              <a:rPr lang="ru-RU" dirty="0">
                <a:solidFill>
                  <a:srgbClr val="3D5C68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федерального бюджета </a:t>
            </a:r>
            <a:r>
              <a:rPr lang="ru-RU" dirty="0" smtClean="0">
                <a:solidFill>
                  <a:srgbClr val="3D5C68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российским кредитным организациям и государственной корпорации развития «ВЭБ.РФ» на возмещение недополученных доходов по выданным кредитам на реализацию инвестиционных проектов в сфере физической культуры и спорта, утвержденные </a:t>
            </a:r>
            <a:r>
              <a:rPr lang="ru-RU" dirty="0">
                <a:solidFill>
                  <a:srgbClr val="3D5C68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постановлением Правительства Российской Федерации от </a:t>
            </a:r>
            <a:r>
              <a:rPr lang="ru-RU" dirty="0" smtClean="0">
                <a:solidFill>
                  <a:srgbClr val="3D5C68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26.02.2022</a:t>
            </a:r>
            <a:br>
              <a:rPr lang="ru-RU" dirty="0" smtClean="0">
                <a:solidFill>
                  <a:srgbClr val="3D5C68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</a:br>
            <a:r>
              <a:rPr lang="ru-RU" dirty="0" smtClean="0">
                <a:solidFill>
                  <a:srgbClr val="3D5C68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№ 252, в </a:t>
            </a:r>
            <a:r>
              <a:rPr lang="ru-RU" dirty="0">
                <a:solidFill>
                  <a:srgbClr val="3D5C68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редакции постановления Правительства Российской Федерации от </a:t>
            </a:r>
            <a:r>
              <a:rPr lang="ru-RU" dirty="0" smtClean="0">
                <a:solidFill>
                  <a:srgbClr val="3D5C68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24.09.2022 </a:t>
            </a:r>
            <a:r>
              <a:rPr lang="ru-RU" dirty="0">
                <a:solidFill>
                  <a:srgbClr val="3D5C68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№ </a:t>
            </a:r>
            <a:r>
              <a:rPr lang="ru-RU" dirty="0" smtClean="0">
                <a:solidFill>
                  <a:srgbClr val="3D5C68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1686</a:t>
            </a:r>
            <a:endParaRPr lang="ru-RU" dirty="0">
              <a:solidFill>
                <a:srgbClr val="3D5C68"/>
              </a:solidFill>
              <a:latin typeface="DIN Pro Condensed" panose="020B0506020101010102" pitchFamily="34" charset="0"/>
              <a:cs typeface="DIN Pro Condensed" panose="020B0506020101010102" pitchFamily="34" charset="0"/>
            </a:endParaRPr>
          </a:p>
        </p:txBody>
      </p:sp>
      <p:cxnSp>
        <p:nvCxnSpPr>
          <p:cNvPr id="25" name="Прямая со стрелкой 24"/>
          <p:cNvCxnSpPr>
            <a:stCxn id="7" idx="2"/>
            <a:endCxn id="9" idx="0"/>
          </p:cNvCxnSpPr>
          <p:nvPr/>
        </p:nvCxnSpPr>
        <p:spPr>
          <a:xfrm flipH="1">
            <a:off x="6097905" y="1748036"/>
            <a:ext cx="116" cy="45212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" idx="2"/>
            <a:endCxn id="14" idx="0"/>
          </p:cNvCxnSpPr>
          <p:nvPr/>
        </p:nvCxnSpPr>
        <p:spPr>
          <a:xfrm>
            <a:off x="6097905" y="2569496"/>
            <a:ext cx="115" cy="55705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92A8CF8D-1B04-44C6-9C8D-6B16DEF76BD7}"/>
              </a:ext>
            </a:extLst>
          </p:cNvPr>
          <p:cNvSpPr/>
          <p:nvPr/>
        </p:nvSpPr>
        <p:spPr>
          <a:xfrm>
            <a:off x="331933" y="5101004"/>
            <a:ext cx="5577378" cy="86177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 algn="ctr">
              <a:buClr>
                <a:schemeClr val="accent2">
                  <a:lumMod val="75000"/>
                </a:schemeClr>
              </a:buClr>
              <a:buSzPct val="110000"/>
            </a:pPr>
            <a:r>
              <a:rPr lang="ru-RU" dirty="0" smtClean="0">
                <a:solidFill>
                  <a:srgbClr val="3D5C68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Приказ Минспорта России от 22.03.2022 № 217</a:t>
            </a:r>
            <a:br>
              <a:rPr lang="ru-RU" dirty="0" smtClean="0">
                <a:solidFill>
                  <a:srgbClr val="3D5C68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</a:br>
            <a:r>
              <a:rPr lang="ru-RU" sz="1600" dirty="0" smtClean="0">
                <a:solidFill>
                  <a:srgbClr val="3D5C68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Об утверждении требований к финансово-экономическому обоснованию</a:t>
            </a:r>
            <a:endParaRPr lang="ru-RU" altLang="ru-RU" sz="1600" b="1" dirty="0">
              <a:solidFill>
                <a:srgbClr val="3D5C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92A8CF8D-1B04-44C6-9C8D-6B16DEF76BD7}"/>
              </a:ext>
            </a:extLst>
          </p:cNvPr>
          <p:cNvSpPr/>
          <p:nvPr/>
        </p:nvSpPr>
        <p:spPr>
          <a:xfrm>
            <a:off x="6286730" y="5101459"/>
            <a:ext cx="5577378" cy="86177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 algn="ctr">
              <a:buClr>
                <a:schemeClr val="accent2">
                  <a:lumMod val="75000"/>
                </a:schemeClr>
              </a:buClr>
              <a:buSzPct val="110000"/>
            </a:pPr>
            <a:r>
              <a:rPr lang="ru-RU" dirty="0">
                <a:solidFill>
                  <a:srgbClr val="3D5C68"/>
                </a:solidFill>
                <a:latin typeface="DIN Pro Condensed" panose="020B0506020101010102" pitchFamily="34" charset="0"/>
                <a:ea typeface="+mn-ea"/>
                <a:cs typeface="DIN Pro Condensed" panose="020B0506020101010102" pitchFamily="34" charset="0"/>
              </a:rPr>
              <a:t>Приказ Минспорта России от 19.04.2022 № 354</a:t>
            </a:r>
            <a:br>
              <a:rPr lang="ru-RU" dirty="0">
                <a:solidFill>
                  <a:srgbClr val="3D5C68"/>
                </a:solidFill>
                <a:latin typeface="DIN Pro Condensed" panose="020B0506020101010102" pitchFamily="34" charset="0"/>
                <a:ea typeface="+mn-ea"/>
                <a:cs typeface="DIN Pro Condensed" panose="020B0506020101010102" pitchFamily="34" charset="0"/>
              </a:rPr>
            </a:br>
            <a:r>
              <a:rPr lang="ru-RU" sz="1600" dirty="0">
                <a:solidFill>
                  <a:srgbClr val="3D5C68"/>
                </a:solidFill>
                <a:latin typeface="DIN Pro Condensed" panose="020B0506020101010102" pitchFamily="34" charset="0"/>
                <a:ea typeface="+mn-ea"/>
                <a:cs typeface="DIN Pro Condensed" panose="020B0506020101010102" pitchFamily="34" charset="0"/>
              </a:rPr>
              <a:t>О комиссии по предоставлению субсидий российским кредитным организациям и государственной корпорации развития «ВЭБ.РФ</a:t>
            </a:r>
            <a:endParaRPr lang="ru-RU" altLang="ru-RU" sz="1600" dirty="0">
              <a:solidFill>
                <a:srgbClr val="3D5C68"/>
              </a:solidFill>
              <a:latin typeface="DIN Pro Condensed" panose="020B0506020101010102" pitchFamily="34" charset="0"/>
              <a:ea typeface="+mn-ea"/>
              <a:cs typeface="DIN Pro Condensed" panose="020B0506020101010102" pitchFamily="34" charset="0"/>
            </a:endParaRPr>
          </a:p>
        </p:txBody>
      </p:sp>
      <p:cxnSp>
        <p:nvCxnSpPr>
          <p:cNvPr id="37" name="Прямая со стрелкой 36"/>
          <p:cNvCxnSpPr>
            <a:stCxn id="14" idx="2"/>
            <a:endCxn id="34" idx="0"/>
          </p:cNvCxnSpPr>
          <p:nvPr/>
        </p:nvCxnSpPr>
        <p:spPr>
          <a:xfrm flipH="1">
            <a:off x="3120622" y="4326881"/>
            <a:ext cx="2977398" cy="77412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4" idx="2"/>
            <a:endCxn id="35" idx="0"/>
          </p:cNvCxnSpPr>
          <p:nvPr/>
        </p:nvCxnSpPr>
        <p:spPr>
          <a:xfrm>
            <a:off x="6098020" y="4326881"/>
            <a:ext cx="2977399" cy="77457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8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169" y="-5745600"/>
            <a:ext cx="723662" cy="12192002"/>
          </a:xfrm>
          <a:prstGeom prst="rect">
            <a:avLst/>
          </a:prstGeom>
        </p:spPr>
      </p:pic>
      <p:pic>
        <p:nvPicPr>
          <p:cNvPr id="11" name="Рисунок 57">
            <a:extLst>
              <a:ext uri="{FF2B5EF4-FFF2-40B4-BE49-F238E27FC236}">
                <a16:creationId xmlns="" xmlns:a16="http://schemas.microsoft.com/office/drawing/2014/main" id="{4FBDC7A2-0721-4710-8B47-229B9787E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663" y="1"/>
            <a:ext cx="723662" cy="7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7E1AB9D-9AC7-4091-AAAC-29A916AC90C1}"/>
              </a:ext>
            </a:extLst>
          </p:cNvPr>
          <p:cNvSpPr txBox="1"/>
          <p:nvPr/>
        </p:nvSpPr>
        <p:spPr>
          <a:xfrm>
            <a:off x="464442" y="99625"/>
            <a:ext cx="11263116" cy="52321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Бизнес-спринт (я выбираю спорт)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42" y="2662154"/>
            <a:ext cx="112487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50000"/>
              </a:lnSpc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altLang="ru-RU" sz="2000" dirty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ассигнований</a:t>
            </a:r>
            <a:r>
              <a:rPr lang="en-US" altLang="ru-RU" sz="2000" dirty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000" dirty="0" smtClean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altLang="ru-RU" sz="2000" dirty="0" smtClean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altLang="ru-RU" sz="2000" dirty="0" smtClean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sz="2000" dirty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altLang="ru-RU" cap="all" dirty="0">
                <a:solidFill>
                  <a:srgbClr val="3D5C68"/>
                </a:solidFill>
                <a:latin typeface="Times New Roman" panose="02020603050405020304" pitchFamily="18" charset="0"/>
                <a:ea typeface="Tahoma Bold"/>
                <a:cs typeface="Times New Roman" panose="02020603050405020304" pitchFamily="18" charset="0"/>
              </a:rPr>
              <a:t> – </a:t>
            </a:r>
            <a:r>
              <a:rPr lang="ru-RU" altLang="ru-RU" sz="2000" b="1" dirty="0" smtClean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 млн. </a:t>
            </a:r>
            <a:r>
              <a:rPr lang="ru-RU" altLang="ru-RU" sz="2000" b="1" dirty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285750" indent="-285750" algn="just">
              <a:lnSpc>
                <a:spcPct val="250000"/>
              </a:lnSpc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</a:t>
            </a:r>
            <a:r>
              <a:rPr lang="ru-RU" altLang="ru-RU" sz="2000" dirty="0" smtClean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altLang="ru-RU" sz="2000" dirty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проектов, прошедших отбор в 2022 </a:t>
            </a:r>
            <a:r>
              <a:rPr lang="ru-RU" altLang="ru-RU" sz="2000" dirty="0" smtClean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altLang="ru-RU" cap="all" dirty="0" smtClean="0">
                <a:solidFill>
                  <a:srgbClr val="3D5C68"/>
                </a:solidFill>
                <a:latin typeface="Times New Roman" panose="02020603050405020304" pitchFamily="18" charset="0"/>
                <a:ea typeface="Tahoma Bold"/>
                <a:cs typeface="Times New Roman" panose="02020603050405020304" pitchFamily="18" charset="0"/>
              </a:rPr>
              <a:t>– </a:t>
            </a:r>
            <a:r>
              <a:rPr lang="ru-RU" altLang="ru-RU" sz="2000" b="1" dirty="0" smtClean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1,44 млрд. </a:t>
            </a:r>
            <a:r>
              <a:rPr lang="ru-RU" altLang="ru-RU" sz="2000" b="1" dirty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285750" indent="-285750" algn="just">
              <a:lnSpc>
                <a:spcPct val="250000"/>
              </a:lnSpc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Социально-экономическая эффективность от проектов в </a:t>
            </a:r>
            <a:r>
              <a:rPr lang="ru-RU" altLang="ru-RU" sz="2000" dirty="0" smtClean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2022-2027 </a:t>
            </a:r>
            <a:r>
              <a:rPr lang="ru-RU" altLang="ru-RU" sz="2000" dirty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altLang="ru-RU" dirty="0" smtClean="0">
                <a:solidFill>
                  <a:srgbClr val="2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000" b="1" dirty="0" smtClean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1,13 млрд. </a:t>
            </a:r>
            <a:r>
              <a:rPr lang="ru-RU" altLang="ru-RU" sz="2000" b="1" dirty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285750" indent="-285750" algn="just">
              <a:lnSpc>
                <a:spcPct val="250000"/>
              </a:lnSpc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нераспределенных бюджетных ассигнований на 2023 год – </a:t>
            </a:r>
            <a:r>
              <a:rPr lang="ru-RU" altLang="ru-RU" sz="2000" b="1" dirty="0" smtClean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62,1 млн. рублей</a:t>
            </a:r>
          </a:p>
        </p:txBody>
      </p:sp>
      <p:sp>
        <p:nvSpPr>
          <p:cNvPr id="7" name="Object8"/>
          <p:cNvSpPr>
            <a:spLocks noChangeArrowheads="1"/>
          </p:cNvSpPr>
          <p:nvPr/>
        </p:nvSpPr>
        <p:spPr bwMode="auto">
          <a:xfrm>
            <a:off x="939800" y="1202799"/>
            <a:ext cx="88582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1050" kern="0" dirty="0">
              <a:latin typeface="Arial" panose="020B0604020202020204" pitchFamily="34" charset="0"/>
              <a:ea typeface="Montserrat SemiBold"/>
            </a:endParaRPr>
          </a:p>
        </p:txBody>
      </p:sp>
      <p:sp>
        <p:nvSpPr>
          <p:cNvPr id="8" name="Рисунок 3"/>
          <p:cNvSpPr>
            <a:spLocks/>
          </p:cNvSpPr>
          <p:nvPr/>
        </p:nvSpPr>
        <p:spPr bwMode="auto">
          <a:xfrm>
            <a:off x="171450" y="799613"/>
            <a:ext cx="728663" cy="783551"/>
          </a:xfrm>
          <a:custGeom>
            <a:avLst/>
            <a:gdLst>
              <a:gd name="T0" fmla="*/ 67546 w 721176"/>
              <a:gd name="T1" fmla="*/ 3818 h 721428"/>
              <a:gd name="T2" fmla="*/ 64050 w 721176"/>
              <a:gd name="T3" fmla="*/ 3818 h 721428"/>
              <a:gd name="T4" fmla="*/ 64050 w 721176"/>
              <a:gd name="T5" fmla="*/ 1588 h 721428"/>
              <a:gd name="T6" fmla="*/ 61814 w 721176"/>
              <a:gd name="T7" fmla="*/ 2 h 721428"/>
              <a:gd name="T8" fmla="*/ 59329 w 721176"/>
              <a:gd name="T9" fmla="*/ 1428 h 721428"/>
              <a:gd name="T10" fmla="*/ 59329 w 721176"/>
              <a:gd name="T11" fmla="*/ 1588 h 721428"/>
              <a:gd name="T12" fmla="*/ 59329 w 721176"/>
              <a:gd name="T13" fmla="*/ 4701 h 721428"/>
              <a:gd name="T14" fmla="*/ 58290 w 721176"/>
              <a:gd name="T15" fmla="*/ 5359 h 721428"/>
              <a:gd name="T16" fmla="*/ 58290 w 721176"/>
              <a:gd name="T17" fmla="*/ 5257 h 721428"/>
              <a:gd name="T18" fmla="*/ 56054 w 721176"/>
              <a:gd name="T19" fmla="*/ 3672 h 721428"/>
              <a:gd name="T20" fmla="*/ 53568 w 721176"/>
              <a:gd name="T21" fmla="*/ 5098 h 721428"/>
              <a:gd name="T22" fmla="*/ 53568 w 721176"/>
              <a:gd name="T23" fmla="*/ 5257 h 721428"/>
              <a:gd name="T24" fmla="*/ 53568 w 721176"/>
              <a:gd name="T25" fmla="*/ 8370 h 721428"/>
              <a:gd name="T26" fmla="*/ 52184 w 721176"/>
              <a:gd name="T27" fmla="*/ 9258 h 721428"/>
              <a:gd name="T28" fmla="*/ 7634 w 721176"/>
              <a:gd name="T29" fmla="*/ 11405 h 721428"/>
              <a:gd name="T30" fmla="*/ 9239 w 721176"/>
              <a:gd name="T31" fmla="*/ 38776 h 721428"/>
              <a:gd name="T32" fmla="*/ 53915 w 721176"/>
              <a:gd name="T33" fmla="*/ 38789 h 721428"/>
              <a:gd name="T34" fmla="*/ 63178 w 721176"/>
              <a:gd name="T35" fmla="*/ 24531 h 721428"/>
              <a:gd name="T36" fmla="*/ 55519 w 721176"/>
              <a:gd name="T37" fmla="*/ 11386 h 721428"/>
              <a:gd name="T38" fmla="*/ 56911 w 721176"/>
              <a:gd name="T39" fmla="*/ 10502 h 721428"/>
              <a:gd name="T40" fmla="*/ 61792 w 721176"/>
              <a:gd name="T41" fmla="*/ 10502 h 721428"/>
              <a:gd name="T42" fmla="*/ 64278 w 721176"/>
              <a:gd name="T43" fmla="*/ 9077 h 721428"/>
              <a:gd name="T44" fmla="*/ 62043 w 721176"/>
              <a:gd name="T45" fmla="*/ 7491 h 721428"/>
              <a:gd name="T46" fmla="*/ 61792 w 721176"/>
              <a:gd name="T47" fmla="*/ 7491 h 721428"/>
              <a:gd name="T48" fmla="*/ 61633 w 721176"/>
              <a:gd name="T49" fmla="*/ 7491 h 721428"/>
              <a:gd name="T50" fmla="*/ 62665 w 721176"/>
              <a:gd name="T51" fmla="*/ 6829 h 721428"/>
              <a:gd name="T52" fmla="*/ 67546 w 721176"/>
              <a:gd name="T53" fmla="*/ 6829 h 721428"/>
              <a:gd name="T54" fmla="*/ 70032 w 721176"/>
              <a:gd name="T55" fmla="*/ 5403 h 721428"/>
              <a:gd name="T56" fmla="*/ 67797 w 721176"/>
              <a:gd name="T57" fmla="*/ 3818 h 721428"/>
              <a:gd name="T58" fmla="*/ 67546 w 721176"/>
              <a:gd name="T59" fmla="*/ 3818 h 721428"/>
              <a:gd name="T60" fmla="*/ 37460 w 721176"/>
              <a:gd name="T61" fmla="*/ 18649 h 721428"/>
              <a:gd name="T62" fmla="*/ 22350 w 721176"/>
              <a:gd name="T63" fmla="*/ 20772 h 721428"/>
              <a:gd name="T64" fmla="*/ 25679 w 721176"/>
              <a:gd name="T65" fmla="*/ 30410 h 721428"/>
              <a:gd name="T66" fmla="*/ 40790 w 721176"/>
              <a:gd name="T67" fmla="*/ 28286 h 721428"/>
              <a:gd name="T68" fmla="*/ 40790 w 721176"/>
              <a:gd name="T69" fmla="*/ 20772 h 721428"/>
              <a:gd name="T70" fmla="*/ 47362 w 721176"/>
              <a:gd name="T71" fmla="*/ 16585 h 721428"/>
              <a:gd name="T72" fmla="*/ 44033 w 721176"/>
              <a:gd name="T73" fmla="*/ 34569 h 721428"/>
              <a:gd name="T74" fmla="*/ 15835 w 721176"/>
              <a:gd name="T75" fmla="*/ 32446 h 721428"/>
              <a:gd name="T76" fmla="*/ 19164 w 721176"/>
              <a:gd name="T77" fmla="*/ 14461 h 721428"/>
              <a:gd name="T78" fmla="*/ 44033 w 721176"/>
              <a:gd name="T79" fmla="*/ 14461 h 7214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21176" h="721428">
                <a:moveTo>
                  <a:pt x="695544" y="61635"/>
                </a:moveTo>
                <a:lnTo>
                  <a:pt x="659544" y="61635"/>
                </a:lnTo>
                <a:lnTo>
                  <a:pt x="659544" y="25635"/>
                </a:lnTo>
                <a:cubicBezTo>
                  <a:pt x="660257" y="12210"/>
                  <a:pt x="649952" y="748"/>
                  <a:pt x="636526" y="35"/>
                </a:cubicBezTo>
                <a:cubicBezTo>
                  <a:pt x="623101" y="-678"/>
                  <a:pt x="611640" y="9627"/>
                  <a:pt x="610927" y="23052"/>
                </a:cubicBezTo>
                <a:cubicBezTo>
                  <a:pt x="610881" y="23912"/>
                  <a:pt x="610881" y="24775"/>
                  <a:pt x="610927" y="25635"/>
                </a:cubicBezTo>
                <a:lnTo>
                  <a:pt x="610927" y="75898"/>
                </a:lnTo>
                <a:lnTo>
                  <a:pt x="600229" y="86526"/>
                </a:lnTo>
                <a:lnTo>
                  <a:pt x="600229" y="84881"/>
                </a:lnTo>
                <a:cubicBezTo>
                  <a:pt x="600943" y="71456"/>
                  <a:pt x="590638" y="59994"/>
                  <a:pt x="577213" y="59281"/>
                </a:cubicBezTo>
                <a:cubicBezTo>
                  <a:pt x="563787" y="58567"/>
                  <a:pt x="552325" y="68872"/>
                  <a:pt x="551612" y="82298"/>
                </a:cubicBezTo>
                <a:cubicBezTo>
                  <a:pt x="551566" y="83158"/>
                  <a:pt x="551566" y="84020"/>
                  <a:pt x="551612" y="84881"/>
                </a:cubicBezTo>
                <a:lnTo>
                  <a:pt x="551612" y="135144"/>
                </a:lnTo>
                <a:lnTo>
                  <a:pt x="537349" y="149475"/>
                </a:lnTo>
                <a:cubicBezTo>
                  <a:pt x="401103" y="32366"/>
                  <a:pt x="195718" y="47879"/>
                  <a:pt x="78609" y="184126"/>
                </a:cubicBezTo>
                <a:cubicBezTo>
                  <a:pt x="-32253" y="313103"/>
                  <a:pt x="-25052" y="505708"/>
                  <a:pt x="95132" y="626046"/>
                </a:cubicBezTo>
                <a:cubicBezTo>
                  <a:pt x="222115" y="753144"/>
                  <a:pt x="428085" y="753233"/>
                  <a:pt x="555180" y="626250"/>
                </a:cubicBezTo>
                <a:cubicBezTo>
                  <a:pt x="616265" y="565220"/>
                  <a:pt x="650579" y="482406"/>
                  <a:pt x="650561" y="396058"/>
                </a:cubicBezTo>
                <a:cubicBezTo>
                  <a:pt x="650756" y="318115"/>
                  <a:pt x="622747" y="242734"/>
                  <a:pt x="571704" y="183829"/>
                </a:cubicBezTo>
                <a:lnTo>
                  <a:pt x="586035" y="169566"/>
                </a:lnTo>
                <a:lnTo>
                  <a:pt x="636298" y="169566"/>
                </a:lnTo>
                <a:cubicBezTo>
                  <a:pt x="649723" y="170280"/>
                  <a:pt x="661185" y="159975"/>
                  <a:pt x="661898" y="146549"/>
                </a:cubicBezTo>
                <a:cubicBezTo>
                  <a:pt x="662612" y="133124"/>
                  <a:pt x="652306" y="121662"/>
                  <a:pt x="638881" y="120949"/>
                </a:cubicBezTo>
                <a:cubicBezTo>
                  <a:pt x="638021" y="120903"/>
                  <a:pt x="637159" y="120903"/>
                  <a:pt x="636298" y="120949"/>
                </a:cubicBezTo>
                <a:lnTo>
                  <a:pt x="634652" y="120949"/>
                </a:lnTo>
                <a:lnTo>
                  <a:pt x="645281" y="110252"/>
                </a:lnTo>
                <a:lnTo>
                  <a:pt x="695544" y="110252"/>
                </a:lnTo>
                <a:cubicBezTo>
                  <a:pt x="708970" y="110965"/>
                  <a:pt x="720428" y="100660"/>
                  <a:pt x="721141" y="87235"/>
                </a:cubicBezTo>
                <a:cubicBezTo>
                  <a:pt x="721855" y="73810"/>
                  <a:pt x="711555" y="62348"/>
                  <a:pt x="698129" y="61635"/>
                </a:cubicBezTo>
                <a:cubicBezTo>
                  <a:pt x="697265" y="61589"/>
                  <a:pt x="696401" y="61589"/>
                  <a:pt x="695544" y="61635"/>
                </a:cubicBezTo>
                <a:close/>
                <a:moveTo>
                  <a:pt x="385738" y="301086"/>
                </a:moveTo>
                <a:cubicBezTo>
                  <a:pt x="333303" y="267587"/>
                  <a:pt x="263640" y="282938"/>
                  <a:pt x="230141" y="335372"/>
                </a:cubicBezTo>
                <a:cubicBezTo>
                  <a:pt x="196642" y="387807"/>
                  <a:pt x="211992" y="457470"/>
                  <a:pt x="264427" y="490969"/>
                </a:cubicBezTo>
                <a:cubicBezTo>
                  <a:pt x="316861" y="524468"/>
                  <a:pt x="386524" y="509118"/>
                  <a:pt x="420024" y="456683"/>
                </a:cubicBezTo>
                <a:cubicBezTo>
                  <a:pt x="443653" y="419698"/>
                  <a:pt x="443653" y="372358"/>
                  <a:pt x="420024" y="335372"/>
                </a:cubicBezTo>
                <a:lnTo>
                  <a:pt x="487704" y="267761"/>
                </a:lnTo>
                <a:cubicBezTo>
                  <a:pt x="558417" y="357410"/>
                  <a:pt x="543067" y="487409"/>
                  <a:pt x="453418" y="558122"/>
                </a:cubicBezTo>
                <a:cubicBezTo>
                  <a:pt x="363769" y="628835"/>
                  <a:pt x="233770" y="613485"/>
                  <a:pt x="163056" y="523837"/>
                </a:cubicBezTo>
                <a:cubicBezTo>
                  <a:pt x="92343" y="434188"/>
                  <a:pt x="107694" y="304189"/>
                  <a:pt x="197342" y="233475"/>
                </a:cubicBezTo>
                <a:cubicBezTo>
                  <a:pt x="272428" y="174249"/>
                  <a:pt x="378333" y="174249"/>
                  <a:pt x="453418" y="233475"/>
                </a:cubicBezTo>
                <a:lnTo>
                  <a:pt x="385738" y="301086"/>
                </a:lnTo>
                <a:close/>
              </a:path>
            </a:pathLst>
          </a:custGeom>
          <a:solidFill>
            <a:srgbClr val="AE7936"/>
          </a:solidFill>
          <a:ln>
            <a:noFill/>
          </a:ln>
          <a:extLst>
            <a:ext uri="{91240B29-F687-4F45-9708-019B960494DF}">
              <a14:hiddenLine xmlns:a14="http://schemas.microsoft.com/office/drawing/2010/main" w="6804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9" name="Object14"/>
          <p:cNvSpPr>
            <a:spLocks noChangeArrowheads="1"/>
          </p:cNvSpPr>
          <p:nvPr/>
        </p:nvSpPr>
        <p:spPr bwMode="auto">
          <a:xfrm>
            <a:off x="1103313" y="831998"/>
            <a:ext cx="1059021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cap="all" dirty="0">
                <a:solidFill>
                  <a:srgbClr val="3D5C68"/>
                </a:solidFill>
                <a:latin typeface="Times New Roman" panose="02020603050405020304" pitchFamily="18" charset="0"/>
                <a:ea typeface="Tahoma Bold"/>
                <a:cs typeface="Times New Roman" panose="02020603050405020304" pitchFamily="18" charset="0"/>
              </a:rPr>
              <a:t>НАЦИОНАЛЬНАЯ </a:t>
            </a:r>
            <a:r>
              <a:rPr lang="en-US" altLang="ru-RU" sz="2400" b="1" cap="all" dirty="0">
                <a:solidFill>
                  <a:srgbClr val="3D5C68"/>
                </a:solidFill>
                <a:latin typeface="Times New Roman" panose="02020603050405020304" pitchFamily="18" charset="0"/>
                <a:ea typeface="Tahoma Bold"/>
                <a:cs typeface="Times New Roman" panose="02020603050405020304" pitchFamily="18" charset="0"/>
              </a:rPr>
              <a:t>ЦЕЛЬ</a:t>
            </a:r>
            <a:endParaRPr lang="ru-RU" altLang="ru-RU" sz="2400" b="1" cap="all" dirty="0">
              <a:solidFill>
                <a:srgbClr val="3D5C68"/>
              </a:solidFill>
              <a:latin typeface="Times New Roman" panose="02020603050405020304" pitchFamily="18" charset="0"/>
              <a:ea typeface="Tahoma Bold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cap="all" dirty="0">
                <a:solidFill>
                  <a:srgbClr val="3D5C68"/>
                </a:solidFill>
                <a:latin typeface="Times New Roman" panose="02020603050405020304" pitchFamily="18" charset="0"/>
                <a:ea typeface="Tahoma Bold"/>
                <a:cs typeface="Times New Roman" panose="02020603050405020304" pitchFamily="18" charset="0"/>
              </a:rPr>
              <a:t>СОХРАНЕНИЕ НАСЕЛЕНИЯ, ЗДОРОВЬЕ</a:t>
            </a:r>
            <a:r>
              <a:rPr lang="en-US" altLang="ru-RU" sz="2400" b="1" cap="all" dirty="0">
                <a:solidFill>
                  <a:srgbClr val="3D5C68"/>
                </a:solidFill>
                <a:latin typeface="Times New Roman" panose="02020603050405020304" pitchFamily="18" charset="0"/>
                <a:ea typeface="Tahoma Bold"/>
                <a:cs typeface="Times New Roman" panose="02020603050405020304" pitchFamily="18" charset="0"/>
              </a:rPr>
              <a:t> </a:t>
            </a:r>
            <a:r>
              <a:rPr lang="ru-RU" altLang="ru-RU" sz="2400" b="1" cap="all" dirty="0">
                <a:solidFill>
                  <a:srgbClr val="3D5C68"/>
                </a:solidFill>
                <a:latin typeface="Times New Roman" panose="02020603050405020304" pitchFamily="18" charset="0"/>
                <a:ea typeface="Tahoma Bold"/>
                <a:cs typeface="Times New Roman" panose="02020603050405020304" pitchFamily="18" charset="0"/>
              </a:rPr>
              <a:t>И</a:t>
            </a:r>
            <a:r>
              <a:rPr lang="en-US" altLang="ru-RU" sz="2400" b="1" cap="all" dirty="0">
                <a:solidFill>
                  <a:srgbClr val="3D5C68"/>
                </a:solidFill>
                <a:latin typeface="Times New Roman" panose="02020603050405020304" pitchFamily="18" charset="0"/>
                <a:ea typeface="Tahoma Bold"/>
                <a:cs typeface="Times New Roman" panose="02020603050405020304" pitchFamily="18" charset="0"/>
              </a:rPr>
              <a:t> </a:t>
            </a:r>
            <a:r>
              <a:rPr lang="ru-RU" altLang="ru-RU" sz="2400" b="1" cap="all" dirty="0">
                <a:solidFill>
                  <a:srgbClr val="3D5C68"/>
                </a:solidFill>
                <a:latin typeface="Times New Roman" panose="02020603050405020304" pitchFamily="18" charset="0"/>
                <a:ea typeface="Tahoma Bold"/>
                <a:cs typeface="Times New Roman" panose="02020603050405020304" pitchFamily="18" charset="0"/>
              </a:rPr>
              <a:t>БЛАГОПОЛУЧИЕ ЛЮДЕЙ</a:t>
            </a:r>
          </a:p>
        </p:txBody>
      </p:sp>
      <p:sp>
        <p:nvSpPr>
          <p:cNvPr id="13" name="Object14"/>
          <p:cNvSpPr>
            <a:spLocks noChangeArrowheads="1"/>
          </p:cNvSpPr>
          <p:nvPr/>
        </p:nvSpPr>
        <p:spPr bwMode="auto">
          <a:xfrm>
            <a:off x="171450" y="1901299"/>
            <a:ext cx="118300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Привлечены дополнительные внебюджетные инвестиции на развитие спортивной инфраструктуры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73141" y="-4420617"/>
            <a:ext cx="45719" cy="121920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B9BE6A4-EAE6-4BE8-80A8-8E6F1AEFD0F7}"/>
              </a:ext>
            </a:extLst>
          </p:cNvPr>
          <p:cNvSpPr txBox="1"/>
          <p:nvPr/>
        </p:nvSpPr>
        <p:spPr>
          <a:xfrm>
            <a:off x="-2" y="590083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1">
              <a:spcBef>
                <a:spcPct val="0"/>
              </a:spcBef>
            </a:pPr>
            <a:r>
              <a:rPr lang="ru-RU" b="1" dirty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предоставления субсидии </a:t>
            </a:r>
            <a:r>
              <a:rPr lang="ru-RU" b="1" dirty="0" smtClean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объем дополнительных привлеченных внебюджетных инвестиций</a:t>
            </a:r>
            <a:br>
              <a:rPr lang="ru-RU" b="1" dirty="0" smtClean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спортивной инфраструктуры в размере не менее 10 рублей внебюджетных средств на каждый использованный рубль субсидии</a:t>
            </a:r>
            <a:endParaRPr lang="ru-RU" b="1" dirty="0">
              <a:solidFill>
                <a:srgbClr val="3D5C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4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169" y="-5745600"/>
            <a:ext cx="723662" cy="12192002"/>
          </a:xfrm>
          <a:prstGeom prst="rect">
            <a:avLst/>
          </a:prstGeom>
        </p:spPr>
      </p:pic>
      <p:pic>
        <p:nvPicPr>
          <p:cNvPr id="11" name="Рисунок 57">
            <a:extLst>
              <a:ext uri="{FF2B5EF4-FFF2-40B4-BE49-F238E27FC236}">
                <a16:creationId xmlns="" xmlns:a16="http://schemas.microsoft.com/office/drawing/2014/main" id="{4FBDC7A2-0721-4710-8B47-229B9787E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663" y="1"/>
            <a:ext cx="723662" cy="7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8A4A776-350C-4000-8BD0-F8A1F6DFCEC6}"/>
              </a:ext>
            </a:extLst>
          </p:cNvPr>
          <p:cNvSpPr txBox="1"/>
          <p:nvPr/>
        </p:nvSpPr>
        <p:spPr>
          <a:xfrm>
            <a:off x="1543051" y="99625"/>
            <a:ext cx="8876372" cy="52321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кредитных организаций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6E3C854-C443-4DEF-97DD-828629C93E26}"/>
              </a:ext>
            </a:extLst>
          </p:cNvPr>
          <p:cNvSpPr txBox="1"/>
          <p:nvPr/>
        </p:nvSpPr>
        <p:spPr>
          <a:xfrm>
            <a:off x="863597" y="1106789"/>
            <a:ext cx="10464799" cy="33855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октября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октября 2022 года для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отборе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заявок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5531DF75-92A1-4BE2-8F55-D650F87FD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701980"/>
              </p:ext>
            </p:extLst>
          </p:nvPr>
        </p:nvGraphicFramePr>
        <p:xfrm>
          <a:off x="1" y="1691560"/>
          <a:ext cx="12192000" cy="512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9633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169" y="-5745600"/>
            <a:ext cx="723662" cy="12192002"/>
          </a:xfrm>
          <a:prstGeom prst="rect">
            <a:avLst/>
          </a:prstGeom>
        </p:spPr>
      </p:pic>
      <p:pic>
        <p:nvPicPr>
          <p:cNvPr id="11" name="Рисунок 57">
            <a:extLst>
              <a:ext uri="{FF2B5EF4-FFF2-40B4-BE49-F238E27FC236}">
                <a16:creationId xmlns="" xmlns:a16="http://schemas.microsoft.com/office/drawing/2014/main" id="{4FBDC7A2-0721-4710-8B47-229B9787E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663" y="1"/>
            <a:ext cx="723662" cy="7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A505E7-FA70-443F-B253-76C860436091}"/>
              </a:ext>
            </a:extLst>
          </p:cNvPr>
          <p:cNvSpPr txBox="1"/>
          <p:nvPr/>
        </p:nvSpPr>
        <p:spPr>
          <a:xfrm>
            <a:off x="464442" y="99625"/>
            <a:ext cx="11263116" cy="52321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взаимодействия сторон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736" y="1167715"/>
            <a:ext cx="2613492" cy="82099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Заемщик (юр</a:t>
            </a:r>
            <a:r>
              <a:rPr lang="ru-RU" sz="2000" b="1" dirty="0" smtClean="0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лицо </a:t>
            </a:r>
            <a:r>
              <a:rPr lang="ru-RU" sz="2000" b="1" dirty="0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/ ИП)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45768" y="1167715"/>
            <a:ext cx="2613492" cy="82099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Финансовый институт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6736" y="3622239"/>
            <a:ext cx="2613492" cy="82099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Спортивный объект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6736" y="5335907"/>
            <a:ext cx="2613492" cy="82099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Потребители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770228" y="1727096"/>
            <a:ext cx="6675540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70228" y="1749842"/>
            <a:ext cx="6675539" cy="2388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6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050" dirty="0">
                <a:solidFill>
                  <a:srgbClr val="3D5C68"/>
                </a:solidFill>
              </a:rPr>
              <a:t>Кредитные средства по льготной ставке 4% годовых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770228" y="1439064"/>
            <a:ext cx="6675540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70228" y="1167714"/>
            <a:ext cx="6675540" cy="2713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6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050" dirty="0">
                <a:solidFill>
                  <a:srgbClr val="3D5C68"/>
                </a:solidFill>
              </a:rPr>
              <a:t>Заявка на кредит и заключение кредитного договора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728" y="2405363"/>
            <a:ext cx="1447334" cy="4001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6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050" dirty="0">
                <a:solidFill>
                  <a:srgbClr val="3D5C68"/>
                </a:solidFill>
              </a:rPr>
              <a:t>Собственные средства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52018" y="2405363"/>
            <a:ext cx="1441021" cy="4001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6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050" dirty="0">
                <a:solidFill>
                  <a:srgbClr val="3D5C68"/>
                </a:solidFill>
              </a:rPr>
              <a:t>Кредитные средства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445768" y="3642408"/>
            <a:ext cx="2613492" cy="82099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Минспорт России</a:t>
            </a:r>
          </a:p>
        </p:txBody>
      </p:sp>
      <p:cxnSp>
        <p:nvCxnSpPr>
          <p:cNvPr id="21" name="Прямая со стрелкой 20"/>
          <p:cNvCxnSpPr>
            <a:stCxn id="7" idx="2"/>
            <a:endCxn id="9" idx="0"/>
          </p:cNvCxnSpPr>
          <p:nvPr/>
        </p:nvCxnSpPr>
        <p:spPr>
          <a:xfrm>
            <a:off x="1463482" y="1988707"/>
            <a:ext cx="0" cy="163353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236856" y="4443231"/>
            <a:ext cx="0" cy="89267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728" y="4615981"/>
            <a:ext cx="1152128" cy="4001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6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050" dirty="0">
                <a:solidFill>
                  <a:srgbClr val="3D5C68"/>
                </a:solidFill>
              </a:rPr>
              <a:t>Оказание услуг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96897" y="4627743"/>
            <a:ext cx="1173332" cy="4001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6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050" dirty="0">
                <a:solidFill>
                  <a:srgbClr val="3D5C68"/>
                </a:solidFill>
              </a:rPr>
              <a:t>Плата за услуги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1596896" y="4443231"/>
            <a:ext cx="0" cy="89267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0597896" y="1988707"/>
            <a:ext cx="0" cy="165370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0885928" y="1988708"/>
            <a:ext cx="0" cy="16537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373760" y="2551122"/>
            <a:ext cx="1224135" cy="4001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6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050" dirty="0">
                <a:solidFill>
                  <a:srgbClr val="3D5C68"/>
                </a:solidFill>
              </a:rPr>
              <a:t>Заявка на субсидию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885928" y="2519184"/>
            <a:ext cx="1224135" cy="4001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6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050" dirty="0">
                <a:solidFill>
                  <a:srgbClr val="3D5C68"/>
                </a:solidFill>
              </a:rPr>
              <a:t>Субсидия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53080" y="2719238"/>
            <a:ext cx="5721412" cy="343765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indent="263525" defTabSz="1825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b="1" kern="1200" dirty="0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(строительство) объекта спортивной инфраструктуры;</a:t>
            </a:r>
          </a:p>
          <a:p>
            <a:pPr indent="263525">
              <a:spcBef>
                <a:spcPct val="0"/>
              </a:spcBef>
            </a:pPr>
            <a:endParaRPr lang="ru-RU" sz="2000" b="1" dirty="0">
              <a:solidFill>
                <a:srgbClr val="3D5C6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indent="263525" defTabSz="1825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b="1" kern="1200" dirty="0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модернизация и (или) реконструкция объекта спортивной инфраструктуры;</a:t>
            </a:r>
          </a:p>
          <a:p>
            <a:pPr indent="263525" defTabSz="182563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000" b="1" kern="1200" dirty="0">
              <a:solidFill>
                <a:srgbClr val="3D5C6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indent="263525" defTabSz="1825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b="1" kern="1200" dirty="0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приобретение в собственность объекта спортивной инфраструктуры, спортивного оборудования и инвентаря;</a:t>
            </a:r>
          </a:p>
          <a:p>
            <a:pPr indent="263525" defTabSz="182563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000" b="1" kern="1200" dirty="0">
              <a:solidFill>
                <a:srgbClr val="3D5C6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indent="263525" defTabSz="1825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b="1" kern="1200" dirty="0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предусмотрены некапитальные объекты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37055" y="1128319"/>
            <a:ext cx="216025" cy="24813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6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050" dirty="0">
                <a:solidFill>
                  <a:srgbClr val="3D5C68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4880" y="1790090"/>
            <a:ext cx="216025" cy="24813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6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050" dirty="0">
                <a:solidFill>
                  <a:srgbClr val="3D5C68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4888" y="2087136"/>
            <a:ext cx="216025" cy="24813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6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050" dirty="0">
                <a:solidFill>
                  <a:srgbClr val="3D5C68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01852" y="2120778"/>
            <a:ext cx="216025" cy="24813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6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050" dirty="0">
                <a:solidFill>
                  <a:srgbClr val="3D5C68"/>
                </a:solidFill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065947" y="3252743"/>
            <a:ext cx="216025" cy="24813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6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050" dirty="0">
                <a:solidFill>
                  <a:srgbClr val="3D5C68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07821" y="4691970"/>
            <a:ext cx="216025" cy="24813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1050" b="1" cap="all" spc="-60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675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169" y="-5745600"/>
            <a:ext cx="723662" cy="12192002"/>
          </a:xfrm>
          <a:prstGeom prst="rect">
            <a:avLst/>
          </a:prstGeom>
        </p:spPr>
      </p:pic>
      <p:pic>
        <p:nvPicPr>
          <p:cNvPr id="11" name="Рисунок 57">
            <a:extLst>
              <a:ext uri="{FF2B5EF4-FFF2-40B4-BE49-F238E27FC236}">
                <a16:creationId xmlns="" xmlns:a16="http://schemas.microsoft.com/office/drawing/2014/main" id="{4FBDC7A2-0721-4710-8B47-229B9787E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663" y="1"/>
            <a:ext cx="723662" cy="7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A505E7-FA70-443F-B253-76C860436091}"/>
              </a:ext>
            </a:extLst>
          </p:cNvPr>
          <p:cNvSpPr txBox="1"/>
          <p:nvPr/>
        </p:nvSpPr>
        <p:spPr>
          <a:xfrm>
            <a:off x="464442" y="99625"/>
            <a:ext cx="11263116" cy="52321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инвестиционным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158" y="908720"/>
            <a:ext cx="12069167" cy="57606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Приказ минспорта России от 22 марта 2022 года «об утверждении требований к финансово-экономическому обоснованию инвестиционных проектов» (зарегистрирован минюстом России 29 апреля 2022 года, регистрационный № 68385)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206" y="2159104"/>
            <a:ext cx="3438978" cy="40011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Краткое резюме проекта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25110" y="2159104"/>
            <a:ext cx="3438978" cy="40011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Сведения об инвесторе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06" y="3121195"/>
            <a:ext cx="3438978" cy="40011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Сведения об операторах проекта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25110" y="3121195"/>
            <a:ext cx="3438978" cy="40011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Перечень оборудования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206" y="4079204"/>
            <a:ext cx="3438978" cy="40011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Маркетинговые исследования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25110" y="4079204"/>
            <a:ext cx="3438978" cy="40011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Организационный план 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206" y="5045114"/>
            <a:ext cx="3438978" cy="40011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Риски и обеспечение проекта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2662" y="3552066"/>
            <a:ext cx="3438978" cy="52713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Социально-экономическая эффективность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25110" y="5045114"/>
            <a:ext cx="3438978" cy="40011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Финансовые показатели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59325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169" y="-5745600"/>
            <a:ext cx="723662" cy="12192002"/>
          </a:xfrm>
          <a:prstGeom prst="rect">
            <a:avLst/>
          </a:prstGeom>
        </p:spPr>
      </p:pic>
      <p:pic>
        <p:nvPicPr>
          <p:cNvPr id="11" name="Рисунок 57">
            <a:extLst>
              <a:ext uri="{FF2B5EF4-FFF2-40B4-BE49-F238E27FC236}">
                <a16:creationId xmlns="" xmlns:a16="http://schemas.microsoft.com/office/drawing/2014/main" id="{4FBDC7A2-0721-4710-8B47-229B9787E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663" y="1"/>
            <a:ext cx="723662" cy="7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A505E7-FA70-443F-B253-76C860436091}"/>
              </a:ext>
            </a:extLst>
          </p:cNvPr>
          <p:cNvSpPr txBox="1"/>
          <p:nvPr/>
        </p:nvSpPr>
        <p:spPr>
          <a:xfrm>
            <a:off x="464442" y="99625"/>
            <a:ext cx="11263116" cy="52321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развития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583" y="1109618"/>
            <a:ext cx="3240361" cy="65307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 smtClean="0"/>
              <a:t>СПОРТИВНАЯ ИНФРАСТРУКТУРА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39498" y="1103736"/>
            <a:ext cx="3240360" cy="65307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 smtClean="0"/>
              <a:t>ВЫПОЛНЕНИЕ ПОКАЗАТЕЛЕЙ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162034" y="2169772"/>
            <a:ext cx="2840738" cy="65307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Трудоустройство специалистов сферы ФКиС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206" y="2175087"/>
            <a:ext cx="2840738" cy="64807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Капитальные и некапитальные объекты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206" y="3385450"/>
            <a:ext cx="2840738" cy="64807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Объекты шаговой доступности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6206" y="4595813"/>
            <a:ext cx="2840738" cy="64807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Современные объекты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206" y="5806297"/>
            <a:ext cx="2843172" cy="64807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Востребованные объекты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39120" y="2169772"/>
            <a:ext cx="2840738" cy="64807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Привлечение внебюджетных инвестиций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9120" y="3385450"/>
            <a:ext cx="2840738" cy="64807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Создание новых рабочих мест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39120" y="4595813"/>
            <a:ext cx="2840738" cy="64807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Доля граждан трудоспособного возраста систематически занимающихся ФКиС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20780" y="5806176"/>
            <a:ext cx="2859078" cy="64807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Удовлетворенность граждан от оказываемых услуг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62412" y="1103736"/>
            <a:ext cx="3240360" cy="65307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 smtClean="0"/>
              <a:t>РЫНОК ФИЗКУЛЬТУРНО-ОЗДОРОВИТЕЛЬНЫХ УСЛУГ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9162034" y="3383207"/>
            <a:ext cx="2840738" cy="65307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Популяризация здорового образа жизни и сферы ФКиС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62034" y="4590810"/>
            <a:ext cx="2840738" cy="65307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Регистрация субъектов малого и среднего предпринимательства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62034" y="5798413"/>
            <a:ext cx="2840738" cy="65307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0"/>
              </a:spcBef>
              <a:defRPr sz="1400" b="1">
                <a:solidFill>
                  <a:srgbClr val="3D5C6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Создание новых направлений в рамках сферы ФКиС</a:t>
            </a:r>
          </a:p>
        </p:txBody>
      </p:sp>
      <p:cxnSp>
        <p:nvCxnSpPr>
          <p:cNvPr id="25" name="Соединительная линия уступом 24"/>
          <p:cNvCxnSpPr>
            <a:endCxn id="13" idx="1"/>
          </p:cNvCxnSpPr>
          <p:nvPr/>
        </p:nvCxnSpPr>
        <p:spPr>
          <a:xfrm rot="16200000" flipH="1">
            <a:off x="18464" y="2001381"/>
            <a:ext cx="742312" cy="253172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endCxn id="14" idx="1"/>
          </p:cNvCxnSpPr>
          <p:nvPr/>
        </p:nvCxnSpPr>
        <p:spPr>
          <a:xfrm rot="16200000" flipH="1">
            <a:off x="-586717" y="2606562"/>
            <a:ext cx="1952675" cy="253172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endCxn id="15" idx="1"/>
          </p:cNvCxnSpPr>
          <p:nvPr/>
        </p:nvCxnSpPr>
        <p:spPr>
          <a:xfrm rot="16200000" flipH="1">
            <a:off x="-1191899" y="3211744"/>
            <a:ext cx="3163038" cy="253172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endCxn id="16" idx="1"/>
          </p:cNvCxnSpPr>
          <p:nvPr/>
        </p:nvCxnSpPr>
        <p:spPr>
          <a:xfrm rot="16200000" flipH="1">
            <a:off x="-1797143" y="3816984"/>
            <a:ext cx="4373524" cy="253173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rot="16200000" flipH="1">
            <a:off x="4338946" y="2001385"/>
            <a:ext cx="742312" cy="253172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6200000" flipH="1">
            <a:off x="3733765" y="2606566"/>
            <a:ext cx="1952675" cy="253172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rot="16200000" flipH="1">
            <a:off x="3128583" y="3211748"/>
            <a:ext cx="3163038" cy="253172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rot="16200000" flipH="1">
            <a:off x="2523339" y="3816988"/>
            <a:ext cx="4373524" cy="253173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 rot="16200000" flipH="1">
            <a:off x="8659426" y="2001385"/>
            <a:ext cx="742312" cy="253172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rot="16200000" flipH="1">
            <a:off x="8054245" y="2606566"/>
            <a:ext cx="1952675" cy="253172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rot="16200000" flipH="1">
            <a:off x="7449063" y="3211748"/>
            <a:ext cx="3163038" cy="253172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 rot="16200000" flipH="1">
            <a:off x="6843819" y="3816988"/>
            <a:ext cx="4373524" cy="253173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39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169" y="-5745600"/>
            <a:ext cx="723662" cy="12192002"/>
          </a:xfrm>
          <a:prstGeom prst="rect">
            <a:avLst/>
          </a:prstGeom>
        </p:spPr>
      </p:pic>
      <p:pic>
        <p:nvPicPr>
          <p:cNvPr id="11" name="Рисунок 57">
            <a:extLst>
              <a:ext uri="{FF2B5EF4-FFF2-40B4-BE49-F238E27FC236}">
                <a16:creationId xmlns="" xmlns:a16="http://schemas.microsoft.com/office/drawing/2014/main" id="{4FBDC7A2-0721-4710-8B47-229B9787E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663" y="1"/>
            <a:ext cx="723662" cy="7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A505E7-FA70-443F-B253-76C860436091}"/>
              </a:ext>
            </a:extLst>
          </p:cNvPr>
          <p:cNvSpPr txBox="1"/>
          <p:nvPr/>
        </p:nvSpPr>
        <p:spPr>
          <a:xfrm>
            <a:off x="464442" y="99625"/>
            <a:ext cx="11263116" cy="52321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 отбора 2022 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3726A1B-867F-4EF3-85D6-AB8DC70203F5}"/>
              </a:ext>
            </a:extLst>
          </p:cNvPr>
          <p:cNvSpPr/>
          <p:nvPr/>
        </p:nvSpPr>
        <p:spPr>
          <a:xfrm>
            <a:off x="349238" y="1215949"/>
            <a:ext cx="11516478" cy="40011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 algn="ctr">
              <a:buClr>
                <a:schemeClr val="accent2">
                  <a:lumMod val="75000"/>
                </a:schemeClr>
              </a:buClr>
              <a:buSzPct val="110000"/>
            </a:pPr>
            <a:r>
              <a:rPr lang="ru-RU" altLang="ru-RU" sz="2000" dirty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ошибки при подготовке заявки и заявочной документации для участия в отборе </a:t>
            </a:r>
            <a:r>
              <a:rPr lang="ru-RU" altLang="ru-RU" sz="2000" dirty="0" smtClean="0">
                <a:solidFill>
                  <a:srgbClr val="3D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endParaRPr lang="ru-RU" altLang="ru-RU" sz="2000" b="1" dirty="0">
              <a:solidFill>
                <a:srgbClr val="3D5C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4D8A68A-98A8-4374-9901-D6CC530A3921}"/>
              </a:ext>
            </a:extLst>
          </p:cNvPr>
          <p:cNvSpPr/>
          <p:nvPr/>
        </p:nvSpPr>
        <p:spPr>
          <a:xfrm>
            <a:off x="1429237" y="2475350"/>
            <a:ext cx="9314964" cy="40011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10000"/>
            </a:pPr>
            <a:r>
              <a:rPr lang="ru-RU" altLang="ru-RU" sz="2000" dirty="0">
                <a:solidFill>
                  <a:srgbClr val="3D5C6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Технические (правильность оформления заявки и заявочной документации)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256E7ED-1D55-4334-863E-5CCC1D203531}"/>
              </a:ext>
            </a:extLst>
          </p:cNvPr>
          <p:cNvSpPr/>
          <p:nvPr/>
        </p:nvSpPr>
        <p:spPr>
          <a:xfrm>
            <a:off x="1429237" y="3526680"/>
            <a:ext cx="9314964" cy="40011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10000"/>
            </a:pPr>
            <a:r>
              <a:rPr lang="ru-RU" altLang="ru-RU" sz="2000" dirty="0">
                <a:solidFill>
                  <a:srgbClr val="3D5C6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Полнота предоставляемых сведений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0E4AD9C-64F7-4BA6-8B2E-6E03C811B2A6}"/>
              </a:ext>
            </a:extLst>
          </p:cNvPr>
          <p:cNvSpPr/>
          <p:nvPr/>
        </p:nvSpPr>
        <p:spPr>
          <a:xfrm>
            <a:off x="1432933" y="5708203"/>
            <a:ext cx="9311268" cy="40011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10000"/>
            </a:pPr>
            <a:r>
              <a:rPr lang="ru-RU" altLang="ru-RU" sz="2000" dirty="0">
                <a:solidFill>
                  <a:srgbClr val="3D5C6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Комплектность прилагаемых документов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D84AC48-FFB0-47B8-AAED-768F3FB8DC94}"/>
              </a:ext>
            </a:extLst>
          </p:cNvPr>
          <p:cNvSpPr/>
          <p:nvPr/>
        </p:nvSpPr>
        <p:spPr>
          <a:xfrm>
            <a:off x="1429237" y="4645213"/>
            <a:ext cx="9314964" cy="40011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10000"/>
            </a:pPr>
            <a:r>
              <a:rPr lang="ru-RU" altLang="ru-RU" sz="2000" dirty="0">
                <a:solidFill>
                  <a:srgbClr val="3D5C6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Нормативные</a:t>
            </a:r>
          </a:p>
        </p:txBody>
      </p:sp>
      <p:cxnSp>
        <p:nvCxnSpPr>
          <p:cNvPr id="30" name="Соединительная линия уступом 29"/>
          <p:cNvCxnSpPr>
            <a:endCxn id="13" idx="1"/>
          </p:cNvCxnSpPr>
          <p:nvPr/>
        </p:nvCxnSpPr>
        <p:spPr>
          <a:xfrm rot="16200000" flipH="1">
            <a:off x="-1121023" y="3354301"/>
            <a:ext cx="4292199" cy="815713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endCxn id="8" idx="1"/>
          </p:cNvCxnSpPr>
          <p:nvPr/>
        </p:nvCxnSpPr>
        <p:spPr>
          <a:xfrm rot="16200000" flipH="1">
            <a:off x="493555" y="1739722"/>
            <a:ext cx="1059347" cy="812018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endCxn id="9" idx="1"/>
          </p:cNvCxnSpPr>
          <p:nvPr/>
        </p:nvCxnSpPr>
        <p:spPr>
          <a:xfrm rot="16200000" flipH="1">
            <a:off x="-32110" y="2265388"/>
            <a:ext cx="2110676" cy="812018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endCxn id="14" idx="1"/>
          </p:cNvCxnSpPr>
          <p:nvPr/>
        </p:nvCxnSpPr>
        <p:spPr>
          <a:xfrm rot="16200000" flipH="1">
            <a:off x="-591377" y="2824653"/>
            <a:ext cx="3229211" cy="812018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90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9B904D-A71D-4A8D-8DF9-D2BBF90C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169" y="-5745600"/>
            <a:ext cx="723662" cy="12192002"/>
          </a:xfrm>
          <a:prstGeom prst="rect">
            <a:avLst/>
          </a:prstGeom>
        </p:spPr>
      </p:pic>
      <p:pic>
        <p:nvPicPr>
          <p:cNvPr id="11" name="Рисунок 57">
            <a:extLst>
              <a:ext uri="{FF2B5EF4-FFF2-40B4-BE49-F238E27FC236}">
                <a16:creationId xmlns="" xmlns:a16="http://schemas.microsoft.com/office/drawing/2014/main" id="{4FBDC7A2-0721-4710-8B47-229B9787E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663" y="1"/>
            <a:ext cx="723662" cy="7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A505E7-FA70-443F-B253-76C860436091}"/>
              </a:ext>
            </a:extLst>
          </p:cNvPr>
          <p:cNvSpPr txBox="1"/>
          <p:nvPr/>
        </p:nvSpPr>
        <p:spPr>
          <a:xfrm>
            <a:off x="464442" y="99625"/>
            <a:ext cx="11263116" cy="52321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cap="all">
                <a:solidFill>
                  <a:srgbClr val="3D5C68"/>
                </a:solidFill>
                <a:latin typeface="DINCondensedC" pitchFamily="2" charset="0"/>
                <a:ea typeface="Tahoma Bold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2023 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tepanovaa\Downloads\PHOTO-2023-02-13-09-54-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1" y="834390"/>
            <a:ext cx="11915775" cy="593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84396"/>
      </p:ext>
    </p:extLst>
  </p:cSld>
  <p:clrMapOvr>
    <a:masterClrMapping/>
  </p:clrMapOvr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54E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31319</TotalTime>
  <Words>584</Words>
  <Application>Microsoft Office PowerPoint</Application>
  <PresentationFormat>Произвольный</PresentationFormat>
  <Paragraphs>259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1_Специальное оформление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Рынок (Макс)</dc:title>
  <dc:creator>Alex</dc:creator>
  <cp:lastModifiedBy>Степанов Андрей Андреевич</cp:lastModifiedBy>
  <cp:revision>308</cp:revision>
  <cp:lastPrinted>2022-07-04T13:57:48Z</cp:lastPrinted>
  <dcterms:modified xsi:type="dcterms:W3CDTF">2023-02-17T17:55:55Z</dcterms:modified>
</cp:coreProperties>
</file>