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8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6"/>
  </p:normalViewPr>
  <p:slideViewPr>
    <p:cSldViewPr snapToGrid="0" showGuides="1">
      <p:cViewPr varScale="1">
        <p:scale>
          <a:sx n="81" d="100"/>
          <a:sy n="81" d="100"/>
        </p:scale>
        <p:origin x="9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007A-8783-F74B-A609-DCEAF792C06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1707-08FF-7540-B178-13418EF4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5EA29-9D4A-2E12-40F4-2BB673818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2F0147-490D-9AB5-27E9-379F179AC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ECDD4-DCE1-0400-61A5-14638A51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E3BA-CC55-4E4F-A863-E42B11297D8B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521B9-C6EF-CA2F-3AD3-C6968A3E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35EF8-1754-754D-C066-DCB7CC7B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E79FA-F5C9-8DA4-B88C-791F378A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A586BD-6EBC-AAB4-6BED-DEA707B44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9079-9613-E6E3-3B3F-0B629E5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3506-020A-2044-B6CB-016D391A9DF7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BD0-AC71-CA60-9F3B-61692D3E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E64BF-7133-F0C7-5B6E-1BAE527D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6FEF9B-2F25-DE30-00FD-540B0B37D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70BA8D-72BF-588A-465F-1739DD627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B67DA-B393-3F1D-65CE-A1FE7663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1789-FD59-B243-9554-582A1F507EF7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9D3D0-C8A7-4FD1-9AAB-09249F51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33EE1-AA0A-FE83-D423-81AEB51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02B5C-20B3-644E-8DDC-BA9EBE86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44670-8E0F-99D3-861D-2EA93886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6CCB4-2665-087E-FE09-E33A879C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092-4370-3148-96DA-E92DDCA721BA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1B35D-7022-3B2B-7B03-18C574EB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29380-A903-D17C-1005-2586E2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21CC8-42A1-5759-F888-A99358AB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41229-C2DF-F40F-3F03-1A00C8B85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56613-3B0C-41D3-DDBA-0C03D45E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9860-7477-A941-8DE5-9672F4E483AF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29C94-ACBD-DAC7-74CD-14E63C1C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8C00B-20A7-AAF6-ED2D-6862E27A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6C044-E9B3-B203-EA09-05E5F053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59D4F-4FBA-2274-067D-2E2EDB9B3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181401-711C-4265-45D5-773F45021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5B9B8C-8BA4-59E3-FFBA-81677D32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043F-15D5-D544-8C97-C41AAA41A0AA}" type="datetime1">
              <a:rPr lang="ru-RU" smtClean="0"/>
              <a:t>14.02.2023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338C0-ACE5-1D5C-C94B-54E62F39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CFD054-4ECC-562C-A92A-9CA509FA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55BAF-DFA4-DD32-5EF8-901975AA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CCBA6D-E159-6C4A-EE5B-551B7919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F09C20-1149-056F-DAA5-E55D5AB0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4A24D1-316A-A923-A71F-8493F4D2C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F7A968-CEE9-083D-83F5-113256389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9EE8A1-7176-E19C-E234-DBD4085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0280-6034-F040-9807-8397D02D32A4}" type="datetime1">
              <a:rPr lang="ru-RU" smtClean="0"/>
              <a:t>14.02.2023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6D0567-534A-ADD9-1013-B5105ACD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B94AF-30E3-EA4D-E8C3-F835A079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62ED-DDE7-5FF7-EE0B-7A52FDA3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E6BCC6-252D-7A73-3D86-BAA6178A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92A9-E663-A14C-A02C-975D734BE7A5}" type="datetime1">
              <a:rPr lang="ru-RU" smtClean="0"/>
              <a:t>14.02.2023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1948B3-9E5E-B18A-8151-A9EC1AC2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B3F83F-9C64-F7A9-3877-394AF120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247F75-E55A-8674-0FCB-0B641B0A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D337-1DD0-934E-A9DB-7D7BE66934BB}" type="datetime1">
              <a:rPr lang="ru-RU" smtClean="0"/>
              <a:t>14.02.2023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D9A13F-7C33-CE24-F559-0C2B8A6D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3969BB-3B96-2B9A-41EC-6A526BF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18E0-EE47-8187-BFC1-61831667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46648-3556-07C0-2BB7-8637A0A1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232A4-6356-518C-9A02-BBB44E497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47228-3CCC-34F5-B352-2E5701AA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5AF2-E8ED-214E-8FE2-F6C697B89BCB}" type="datetime1">
              <a:rPr lang="ru-RU" smtClean="0"/>
              <a:t>14.02.2023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D5EA4-5FA7-3B3E-891E-2ED045FC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6ED55-B0B6-36C8-5105-BE81C87F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6DCFE-C482-691B-1F9D-87DD4D58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D9B1DA-169F-983A-0BD6-F02EA4A56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1C4C60-01BF-54E9-4F21-84D84021E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FE244-19C8-872B-99BC-5CF85B45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13CA-43C8-4546-987E-3A8F5F6C3FD0}" type="datetime1">
              <a:rPr lang="ru-RU" smtClean="0"/>
              <a:t>14.02.2023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DBB25-8BFC-1F87-485A-1253F273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79063-5AAB-2F62-896D-F0342569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B7AC8-F864-EE1F-C620-20DD4672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52055-9DDE-0BD3-E366-B548092CB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504F0-A37F-BCA4-C9E7-4CEDBFAF6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0B2F-CD0C-4E4B-9570-38F4173B3C5E}" type="datetime1">
              <a:rPr lang="ru-RU" smtClean="0"/>
              <a:t>14.02.2023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23D27E-CBCD-A1CE-AA5D-F5931FD87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64936-6E44-0391-A98D-2F184D828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4BF6D2-47F1-5C41-0816-73A6CE16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 dirty="0">
                <a:solidFill>
                  <a:srgbClr val="FFFFFF"/>
                </a:solidFill>
              </a:rPr>
              <a:t>Альтернативные формы инвестирования: </a:t>
            </a:r>
            <a:r>
              <a:rPr lang="ru-RU" sz="4800" b="1" dirty="0">
                <a:solidFill>
                  <a:srgbClr val="FFFFFF"/>
                </a:solidFill>
              </a:rPr>
              <a:t>недвижимость и золото</a:t>
            </a:r>
            <a:r>
              <a:rPr lang="ru-RU" sz="4800" dirty="0">
                <a:solidFill>
                  <a:srgbClr val="FFFFFF"/>
                </a:solidFill>
              </a:rPr>
              <a:t> – лидеры 2022 года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F5D74BF-97FE-737D-184C-50A66684D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ru-RU" sz="2800" b="1" dirty="0"/>
              <a:t>Открытая дискуссия</a:t>
            </a:r>
            <a:r>
              <a:rPr lang="en-US" sz="2800" b="1" dirty="0"/>
              <a:t> </a:t>
            </a:r>
            <a:r>
              <a:rPr lang="ru-RU" sz="2800" b="1" dirty="0"/>
              <a:t>Президента АРБ</a:t>
            </a:r>
          </a:p>
          <a:p>
            <a:pPr algn="l"/>
            <a:r>
              <a:rPr lang="ru-RU" sz="2000" b="1" dirty="0"/>
              <a:t>16 февраля 2023 года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48B72-C49A-BA2A-CF73-150D5CD4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91" y="4940991"/>
            <a:ext cx="2485662" cy="14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84315-BE91-AE42-CF96-1A43BD3C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Индикаторы частного инвестора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FB2EED4-4D78-E598-C9B3-273C9770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" y="1781311"/>
            <a:ext cx="11565631" cy="482865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187F08-553F-F213-F92A-E68F362F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208" y="6368856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49DB-1407-AB5E-2D1D-75CC3C0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</a:rPr>
              <a:t>«Токсичные» валюты</a:t>
            </a:r>
          </a:p>
        </p:txBody>
      </p:sp>
      <p:pic>
        <p:nvPicPr>
          <p:cNvPr id="1026" name="Picture 2" descr="Why is the US currency called dollar? what is its origin and meaning? - AS  USA">
            <a:extLst>
              <a:ext uri="{FF2B5EF4-FFF2-40B4-BE49-F238E27FC236}">
                <a16:creationId xmlns:a16="http://schemas.microsoft.com/office/drawing/2014/main" id="{08ADB022-20B1-89FE-9EBD-AD1F1EF47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6"/>
          <a:stretch/>
        </p:blipFill>
        <p:spPr bwMode="auto">
          <a:xfrm>
            <a:off x="4037826" y="4202654"/>
            <a:ext cx="6999435" cy="26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9AF650-6B6C-A035-AD32-9E86D6F09C5F}"/>
              </a:ext>
            </a:extLst>
          </p:cNvPr>
          <p:cNvSpPr txBox="1"/>
          <p:nvPr/>
        </p:nvSpPr>
        <p:spPr>
          <a:xfrm>
            <a:off x="4504548" y="253328"/>
            <a:ext cx="722073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600" dirty="0"/>
              <a:t>Вложения в доллар и евро по результатам 2022</a:t>
            </a:r>
            <a:r>
              <a:rPr lang="en-US" sz="2600" dirty="0"/>
              <a:t> </a:t>
            </a:r>
            <a:r>
              <a:rPr lang="ru-RU" sz="2600" dirty="0"/>
              <a:t>г. оказались отрицательными: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•	Доллар США   </a:t>
            </a:r>
            <a:r>
              <a:rPr lang="ru-RU" sz="2600" b="1" dirty="0"/>
              <a:t>–5,30% 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•	Евро   </a:t>
            </a:r>
            <a:r>
              <a:rPr lang="ru-RU" sz="2600" b="1" dirty="0"/>
              <a:t>–8,56%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По итогам 4-х последних лет эти валюты показали практически </a:t>
            </a:r>
            <a:r>
              <a:rPr lang="ru-RU" sz="2600" b="1" dirty="0"/>
              <a:t>нулевой рост </a:t>
            </a:r>
            <a:r>
              <a:rPr lang="ru-RU" sz="2600" dirty="0"/>
              <a:t>к рублю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3C13D9-6EA7-3E34-EA39-DF4B3A06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8" y="6328163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49DB-1407-AB5E-2D1D-75CC3C0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Золото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DD8E0-16C4-0D54-27CF-FB182A3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47278"/>
            <a:ext cx="7592075" cy="3639698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Цены на золото за прошедший год </a:t>
            </a:r>
            <a:r>
              <a:rPr lang="ru-RU" sz="2600" b="1" dirty="0"/>
              <a:t>незначительно выросли</a:t>
            </a:r>
            <a:r>
              <a:rPr lang="ru-RU" sz="2600" dirty="0"/>
              <a:t>, на </a:t>
            </a:r>
            <a:r>
              <a:rPr lang="ru-RU" sz="2600" b="1" dirty="0"/>
              <a:t>1,6%</a:t>
            </a:r>
            <a:r>
              <a:rPr lang="ru-RU" sz="2600" dirty="0"/>
              <a:t>.</a:t>
            </a:r>
          </a:p>
          <a:p>
            <a:endParaRPr lang="ru-RU" sz="1400" dirty="0"/>
          </a:p>
          <a:p>
            <a:r>
              <a:rPr lang="ru-RU" sz="2600" dirty="0"/>
              <a:t>За 4 года золото принесло более </a:t>
            </a:r>
            <a:r>
              <a:rPr lang="ru-RU" sz="2600" b="1" dirty="0"/>
              <a:t>40% </a:t>
            </a:r>
            <a:r>
              <a:rPr lang="ru-RU" sz="2600" dirty="0"/>
              <a:t>прироста, а это в среднем за год более </a:t>
            </a:r>
            <a:r>
              <a:rPr lang="ru-RU" sz="2600" b="1" dirty="0"/>
              <a:t>10%</a:t>
            </a:r>
            <a:r>
              <a:rPr lang="ru-RU" sz="2600" dirty="0"/>
              <a:t> годовых.</a:t>
            </a:r>
          </a:p>
          <a:p>
            <a:endParaRPr lang="ru-RU" sz="1400" dirty="0"/>
          </a:p>
          <a:p>
            <a:r>
              <a:rPr lang="ru-RU" sz="2600" dirty="0"/>
              <a:t>В минувшем году спрос на золотые слитки и монеты в России вырос </a:t>
            </a:r>
            <a:r>
              <a:rPr lang="ru-RU" sz="2600" b="1" dirty="0"/>
              <a:t>в 5 раз </a:t>
            </a:r>
            <a:r>
              <a:rPr lang="ru-RU" sz="2600" dirty="0"/>
              <a:t>по сравнению с 2021 г.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3" descr="Строки Gold и черты">
            <a:extLst>
              <a:ext uri="{FF2B5EF4-FFF2-40B4-BE49-F238E27FC236}">
                <a16:creationId xmlns:a16="http://schemas.microsoft.com/office/drawing/2014/main" id="{DE2B1F0A-F6A5-2F32-6E90-C0647D41D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2" b="23875"/>
          <a:stretch/>
        </p:blipFill>
        <p:spPr>
          <a:xfrm>
            <a:off x="4042731" y="3976903"/>
            <a:ext cx="8137394" cy="287352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CF72A1-44DA-3011-5494-0E616E27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692" y="6145597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3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49DB-1407-AB5E-2D1D-75CC3C0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586855"/>
            <a:ext cx="3420094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Недвижимость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DD8E0-16C4-0D54-27CF-FB182A3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997" y="10139"/>
            <a:ext cx="7481455" cy="4775618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Индекс стоимости жилья в 2022 г. показал рост при расчетах в $ и € </a:t>
            </a:r>
            <a:r>
              <a:rPr lang="en-US" sz="2600" dirty="0"/>
              <a:t> </a:t>
            </a:r>
            <a:r>
              <a:rPr lang="ru-RU" sz="2600" dirty="0"/>
              <a:t>и практически </a:t>
            </a:r>
            <a:r>
              <a:rPr lang="ru-RU" sz="2600" b="1" dirty="0"/>
              <a:t>не изменился в рублях </a:t>
            </a:r>
            <a:r>
              <a:rPr lang="ru-RU" sz="2600" dirty="0"/>
              <a:t>(по данным </a:t>
            </a:r>
            <a:r>
              <a:rPr lang="en-US" sz="2600" dirty="0" err="1"/>
              <a:t>IRN</a:t>
            </a:r>
            <a:r>
              <a:rPr lang="en-US" sz="2600" dirty="0"/>
              <a:t>)</a:t>
            </a:r>
            <a:endParaRPr lang="ru-RU" sz="2600" dirty="0"/>
          </a:p>
          <a:p>
            <a:endParaRPr lang="ru-RU" sz="2600" dirty="0"/>
          </a:p>
          <a:p>
            <a:r>
              <a:rPr lang="ru-RU" sz="2600" dirty="0"/>
              <a:t>В рублях за 4 года прирост составил порядка </a:t>
            </a:r>
            <a:r>
              <a:rPr lang="ru-RU" sz="2600" b="1" dirty="0"/>
              <a:t>37%</a:t>
            </a:r>
            <a:r>
              <a:rPr lang="ru-RU" sz="2600" dirty="0"/>
              <a:t>,</a:t>
            </a:r>
            <a:r>
              <a:rPr lang="en-US" sz="2600" dirty="0"/>
              <a:t> </a:t>
            </a:r>
            <a:r>
              <a:rPr lang="ru-RU" sz="2600" dirty="0"/>
              <a:t>что в среднем за год – более </a:t>
            </a:r>
            <a:r>
              <a:rPr lang="ru-RU" sz="2600" b="1" dirty="0"/>
              <a:t>9%</a:t>
            </a:r>
            <a:r>
              <a:rPr lang="ru-RU" sz="2600" dirty="0"/>
              <a:t> годовых</a:t>
            </a:r>
          </a:p>
          <a:p>
            <a:endParaRPr lang="ru-RU" sz="26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4" descr="Вид с воздуха на небоскребы">
            <a:extLst>
              <a:ext uri="{FF2B5EF4-FFF2-40B4-BE49-F238E27FC236}">
                <a16:creationId xmlns:a16="http://schemas.microsoft.com/office/drawing/2014/main" id="{1AE43A52-1FD9-3861-9082-5C1C125E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4" b="14135"/>
          <a:stretch/>
        </p:blipFill>
        <p:spPr>
          <a:xfrm>
            <a:off x="4037826" y="3428999"/>
            <a:ext cx="8154174" cy="3449275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4A9F85-9732-16BD-865C-26DD7C76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236" y="6497944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bg1"/>
                </a:solidFill>
              </a:rPr>
              <a:t>5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49DB-1407-AB5E-2D1D-75CC3C0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586855"/>
            <a:ext cx="3420094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Банковские вклады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DD8E0-16C4-0D54-27CF-FB182A3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997" y="10139"/>
            <a:ext cx="7481455" cy="5200490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По вкладам средняя максимальная ставка к концу 2022 г. достигла почти </a:t>
            </a:r>
            <a:r>
              <a:rPr lang="ru-RU" sz="2600" b="1" dirty="0"/>
              <a:t>8,2% </a:t>
            </a:r>
            <a:r>
              <a:rPr lang="ru-RU" sz="2600" dirty="0"/>
              <a:t>(и сейчас находится около этого значения).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2600" dirty="0"/>
              <a:t>В первой половине 2022 г. банки поднимали ставки по краткосрочным (3-6 мес.) депозитам до </a:t>
            </a:r>
            <a:r>
              <a:rPr lang="ru-RU" sz="2600" b="1" dirty="0"/>
              <a:t>21-23%</a:t>
            </a:r>
            <a:r>
              <a:rPr lang="ru-RU" sz="2600" dirty="0"/>
              <a:t> в руб. и до </a:t>
            </a:r>
            <a:r>
              <a:rPr lang="ru-RU" sz="2600" b="1" dirty="0"/>
              <a:t>6-8%</a:t>
            </a:r>
            <a:r>
              <a:rPr lang="ru-RU" sz="2600" dirty="0"/>
              <a:t> в долл. США.</a:t>
            </a:r>
          </a:p>
          <a:p>
            <a:endParaRPr lang="ru-RU" sz="2600" dirty="0"/>
          </a:p>
          <a:p>
            <a:endParaRPr lang="ru-RU" sz="26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 descr="Как выбрать депозит в банке">
            <a:extLst>
              <a:ext uri="{FF2B5EF4-FFF2-40B4-BE49-F238E27FC236}">
                <a16:creationId xmlns:a16="http://schemas.microsoft.com/office/drawing/2014/main" id="{F9E57B8A-EF9F-8DBA-1E80-87315C3B2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10932" r="188" b="28755"/>
          <a:stretch/>
        </p:blipFill>
        <p:spPr bwMode="auto">
          <a:xfrm>
            <a:off x="4037826" y="2924769"/>
            <a:ext cx="8154174" cy="39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0ED88-8D13-2D36-3BB5-340028F0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473" y="6311572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49DB-1407-AB5E-2D1D-75CC3C0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586855"/>
            <a:ext cx="3420094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Фондовый 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DD8E0-16C4-0D54-27CF-FB182A3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440" y="406515"/>
            <a:ext cx="7481455" cy="5200490"/>
          </a:xfrm>
        </p:spPr>
        <p:txBody>
          <a:bodyPr anchor="ctr">
            <a:normAutofit/>
          </a:bodyPr>
          <a:lstStyle/>
          <a:p>
            <a:r>
              <a:rPr lang="ru-RU" sz="2600" b="1" dirty="0"/>
              <a:t>Максимальные потери </a:t>
            </a:r>
            <a:r>
              <a:rPr lang="ru-RU" sz="2600" dirty="0"/>
              <a:t>в 2022 году розничные инвесторы понесли </a:t>
            </a:r>
            <a:r>
              <a:rPr lang="ru-RU" sz="2600" b="1" dirty="0"/>
              <a:t>на рынке акций</a:t>
            </a:r>
            <a:r>
              <a:rPr lang="ru-RU" sz="2600" dirty="0"/>
              <a:t> </a:t>
            </a:r>
          </a:p>
          <a:p>
            <a:r>
              <a:rPr lang="ru-RU" sz="2600" dirty="0"/>
              <a:t>Падение Индекса Московской биржи за прошлый год составило более</a:t>
            </a:r>
            <a:r>
              <a:rPr lang="ru-RU" sz="2600" b="1" dirty="0"/>
              <a:t> 40%</a:t>
            </a:r>
          </a:p>
          <a:p>
            <a:r>
              <a:rPr lang="ru-RU" sz="2600" dirty="0"/>
              <a:t>Если взять среднестатистического российского инвестора, то его убытки за прошлый год нивелировали весь рост инвестиций за 3</a:t>
            </a:r>
            <a:r>
              <a:rPr lang="en-US" sz="2600" dirty="0"/>
              <a:t> </a:t>
            </a:r>
            <a:r>
              <a:rPr lang="ru-RU" sz="2600" dirty="0"/>
              <a:t> предыдущих года.</a:t>
            </a:r>
          </a:p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D4F19-8303-1E94-401B-A047BEDBC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79" y="3448639"/>
            <a:ext cx="7765000" cy="339922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EB40E-EF3D-BFDE-3108-FE5FCBD2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9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FC82-030D-BACD-13BF-357F1D03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Условный портфель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2C7AD-84D4-D08E-99D2-B9E8AEB1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F344432E-7DAD-76BE-4929-D69A9C05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8527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u="none" strike="noStrike" dirty="0">
                <a:effectLst/>
              </a:rPr>
              <a:t>Если произвести оценку условного портфеля – </a:t>
            </a:r>
          </a:p>
          <a:p>
            <a:pPr marL="0" indent="0">
              <a:buNone/>
            </a:pPr>
            <a:endParaRPr lang="ru-RU" sz="1600" b="0" i="0" u="none" strike="noStrike" dirty="0">
              <a:effectLst/>
            </a:endParaRPr>
          </a:p>
          <a:p>
            <a:r>
              <a:rPr lang="ru-RU" sz="2800" dirty="0"/>
              <a:t>рублевые вклады (20%) </a:t>
            </a:r>
          </a:p>
          <a:p>
            <a:r>
              <a:rPr lang="ru-RU" sz="2800" b="0" i="0" u="none" strike="noStrike" dirty="0">
                <a:effectLst/>
              </a:rPr>
              <a:t>доллар США (20%), </a:t>
            </a:r>
          </a:p>
          <a:p>
            <a:r>
              <a:rPr lang="ru-RU" sz="2800" b="0" i="0" u="none" strike="noStrike" dirty="0">
                <a:effectLst/>
              </a:rPr>
              <a:t>золото (20%), </a:t>
            </a:r>
          </a:p>
          <a:p>
            <a:r>
              <a:rPr lang="ru-RU" sz="2800" b="0" i="0" u="none" strike="noStrike" dirty="0">
                <a:effectLst/>
              </a:rPr>
              <a:t>российские акции (20%), </a:t>
            </a:r>
          </a:p>
          <a:p>
            <a:r>
              <a:rPr lang="ru-RU" sz="2800" b="0" i="0" u="none" strike="noStrike" dirty="0">
                <a:effectLst/>
              </a:rPr>
              <a:t>недвижимость (в рублях, 20%) </a:t>
            </a:r>
            <a:endParaRPr lang="ru-RU" sz="2800" dirty="0"/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8845F234-4C8D-DDCC-B687-195AA2C4B8FE}"/>
              </a:ext>
            </a:extLst>
          </p:cNvPr>
          <p:cNvSpPr txBox="1">
            <a:spLocks/>
          </p:cNvSpPr>
          <p:nvPr/>
        </p:nvSpPr>
        <p:spPr>
          <a:xfrm>
            <a:off x="6343650" y="2052047"/>
            <a:ext cx="5181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потери инвестора </a:t>
            </a:r>
            <a:r>
              <a:rPr lang="ru-RU" dirty="0">
                <a:highlight>
                  <a:srgbClr val="C0C0C0"/>
                </a:highlight>
              </a:rPr>
              <a:t>в 2022 году </a:t>
            </a:r>
            <a:r>
              <a:rPr lang="ru-RU" dirty="0"/>
              <a:t>составляют </a:t>
            </a:r>
            <a:r>
              <a:rPr lang="ru-RU" b="1" dirty="0"/>
              <a:t>7,4%</a:t>
            </a:r>
            <a:r>
              <a:rPr lang="ru-RU" dirty="0"/>
              <a:t>, что при официальной инфляции </a:t>
            </a:r>
            <a:r>
              <a:rPr lang="ru-RU" b="1" dirty="0"/>
              <a:t>11,9%</a:t>
            </a:r>
            <a:r>
              <a:rPr lang="ru-RU" dirty="0"/>
              <a:t>, является существенным отрицательным результатом</a:t>
            </a:r>
          </a:p>
          <a:p>
            <a:endParaRPr lang="ru-RU" dirty="0"/>
          </a:p>
          <a:p>
            <a:r>
              <a:rPr lang="ru-RU" dirty="0">
                <a:highlight>
                  <a:srgbClr val="C0C0C0"/>
                </a:highlight>
              </a:rPr>
              <a:t>за четыре года</a:t>
            </a:r>
            <a:r>
              <a:rPr lang="ru-RU" dirty="0"/>
              <a:t> аналогичные расчеты оказывают результат </a:t>
            </a:r>
            <a:r>
              <a:rPr lang="ru-RU" b="1" dirty="0"/>
              <a:t>+5,92% </a:t>
            </a:r>
            <a:r>
              <a:rPr lang="ru-RU" dirty="0"/>
              <a:t>(среднее по году), что являясь положительным результатом, однако не покрывает среднюю за 4 года инфляцию (</a:t>
            </a:r>
            <a:r>
              <a:rPr lang="ru-RU" b="1" dirty="0"/>
              <a:t>6,8%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1444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</TotalTime>
  <Words>357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Альтернативные формы инвестирования: недвижимость и золото – лидеры 2022 года</vt:lpstr>
      <vt:lpstr>Индикаторы частного инвестора</vt:lpstr>
      <vt:lpstr>«Токсичные» валюты</vt:lpstr>
      <vt:lpstr>Золото</vt:lpstr>
      <vt:lpstr>Недвижимость</vt:lpstr>
      <vt:lpstr>Банковские вклады</vt:lpstr>
      <vt:lpstr>Фондовый рынок</vt:lpstr>
      <vt:lpstr>Условный портфель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Альтернативные формы инвестирования: недвижимость и золото – лидеры 2022 года</dc:title>
  <dc:creator>Oleg Skvortsov</dc:creator>
  <cp:lastModifiedBy>tsarev_as</cp:lastModifiedBy>
  <cp:revision>6</cp:revision>
  <cp:lastPrinted>2023-02-14T13:51:59Z</cp:lastPrinted>
  <dcterms:created xsi:type="dcterms:W3CDTF">2023-02-14T12:26:12Z</dcterms:created>
  <dcterms:modified xsi:type="dcterms:W3CDTF">2023-02-14T14:42:35Z</dcterms:modified>
</cp:coreProperties>
</file>