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65" r:id="rId5"/>
    <p:sldId id="260" r:id="rId6"/>
    <p:sldId id="277" r:id="rId7"/>
    <p:sldId id="273" r:id="rId8"/>
    <p:sldId id="274" r:id="rId9"/>
    <p:sldId id="276" r:id="rId10"/>
    <p:sldId id="278" r:id="rId11"/>
    <p:sldId id="279" r:id="rId12"/>
    <p:sldId id="280" r:id="rId13"/>
    <p:sldId id="275" r:id="rId14"/>
    <p:sldId id="282" r:id="rId15"/>
    <p:sldId id="283" r:id="rId16"/>
    <p:sldId id="281" r:id="rId17"/>
    <p:sldId id="284" r:id="rId18"/>
    <p:sldId id="259" r:id="rId19"/>
    <p:sldId id="285" r:id="rId20"/>
    <p:sldId id="286" r:id="rId21"/>
    <p:sldId id="287" r:id="rId22"/>
    <p:sldId id="256" r:id="rId23"/>
    <p:sldId id="293" r:id="rId24"/>
    <p:sldId id="28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DAD8"/>
    <a:srgbClr val="86EAE9"/>
    <a:srgbClr val="4B5463"/>
    <a:srgbClr val="DE0000"/>
    <a:srgbClr val="CEB85A"/>
    <a:srgbClr val="D3BE6B"/>
    <a:srgbClr val="F7EF8E"/>
    <a:srgbClr val="D6B986"/>
    <a:srgbClr val="E1CCA6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57A04-E9C2-4D47-A272-AA25D0F5A424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B9B0D-A21F-4A04-BA45-BEF40654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0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9C34-F880-924B-9EBA-EEFB0833B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AC1FA-976B-F445-99D6-C81F2BD2E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354C7-C357-0A43-87D7-E9CF07CB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5D88-9521-45B5-A3EB-62A230BE5461}" type="datetime1">
              <a:rPr lang="x-none" smtClean="0"/>
              <a:t>17.11.2022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A624-CF2D-9545-AFD8-7FC981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3849D-DA58-FA4B-9264-A1602FFC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0CD46E-4D5E-E945-BC37-AB805774B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1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B665-13B0-144F-9ADE-A1FA9F972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876D8-7AA2-7D43-AEBC-9E65CDBE4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48CC-C55A-E445-81BD-D1A476B20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1C02-217A-40FF-A8EF-8166F3B318A7}" type="datetime1">
              <a:rPr lang="x-none" smtClean="0"/>
              <a:t>17.11.2022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FEDE1-332E-1E47-B491-401FB6A3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12445-C576-1E4D-9E13-4AA59F6F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612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C297A-0254-704B-86BD-679567261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3BB89-F184-5B41-AF4E-2DB7DBF28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B3254-9491-B24E-9F8F-4D85B87F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E2A2-F2CB-45F4-83A1-DDE266216730}" type="datetime1">
              <a:rPr lang="x-none" smtClean="0"/>
              <a:t>17.11.2022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23639-F158-2F4F-894D-FE932CF9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10DE2-7CE7-E041-B3D2-1E148D01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17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D4333-8765-4373-994B-B2C4CD30C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2E359-43A8-4663-B374-AFF6F46ED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17E991-6BF7-42FB-BD5A-381824A00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ACFB8-7506-482D-B231-C980C2D8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199F4-016C-452B-B92B-FD7594D6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4184A-E97B-4C44-A738-C6808DD2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45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1CE25-4CC8-4524-BC78-945C03B8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2EFDD-9C97-4DFA-B7EF-AA3097E58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11039C-F79B-42AD-9BEE-8CAB9112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B3BBB-379E-452D-98B8-D8F0929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9BBEE-97C2-4DE1-9006-388B69B1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3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1288A-C689-4F3C-A5D6-7DFC82AE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1F03C4-D983-4605-8DDC-22969BB07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F1836-FDAE-4D30-9F24-CA0C31656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648A3-3C2E-4580-86E1-FF7C49CF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8BB75-5A23-4C9E-A6FC-F0D54090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17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E8138-14BB-479F-8605-6229E0BB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2C7E9-342B-4821-B80C-A1735E154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9AAF-2AEE-463F-87B7-30D4C837A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4FC70-6B0C-4C37-9243-D068CA3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D70FB-2759-4EF1-A94D-A626DEB0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15A50F-847C-4446-9B00-F674A888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1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C5604-E9BD-4F6E-9BF9-7530919B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5D398E-C1B1-4ABE-B800-2CB4B42C8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75FA8E-4762-45B3-AAA3-EF59D8E88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BC3476-8D2B-4747-A6DA-4E52D434E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3CD930-E2D9-45CB-9825-F84B23C72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AF7561-EABF-431C-A944-66AF5BB6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3B115A-3794-4F0E-A7BC-357B63B7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DC624C-5A8D-47E2-99D3-1B8ADAA8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5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82B8A-6393-4839-911C-43F299D5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32EC08-A86C-43AF-8549-E8558FB4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06BBC2-C32C-4CC3-8AC2-FAA8B526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288163-F7B8-45C6-B5DC-795CA5FA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83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CBDD11-2CE3-4DBE-ABA9-CF73E343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1AB9AE-55CF-47DB-9199-08CD7E4C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9D9D63-08B9-457F-B339-7BA8E489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2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89639-1F31-423A-BEA4-025341FE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936EB-4833-428D-9D0D-85E67C5B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4EE994-AAE4-4140-BEBC-A18F27FB5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5E72C-0030-4918-BE76-309E9444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DB6F35-947F-412D-9DEB-BCCDDC9A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41BDB-D5E8-4538-8253-C81DEFC9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9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ED964-02A7-AD42-B19E-FF32BB88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2614-0C20-694D-97C3-25E3B4E79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FF027-61EB-9E47-88F1-F8FDA769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336F-3739-4AB1-B41F-3A20AC5DE5BE}" type="datetime1">
              <a:rPr lang="x-none" smtClean="0"/>
              <a:t>17.11.2022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CEBDF-43E2-1244-9582-4470238E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A0D8D-568F-BB4D-BC14-2284DC86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6270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518AA-415E-4B9E-B6CE-3D9512DC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757C97-FB6D-45E9-86D6-4D17B9E46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7D716E-729A-4CEE-A527-D5A88DC2C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5531C1-0989-42F3-8B55-ED2B6369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A5DC33-81AA-4C8B-9524-D9DBAF26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2AD5DE-476C-4848-A5E6-177BF17C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49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E52A-445B-4003-8330-C9C1F8D1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384515-B604-4B81-958B-46C790F03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75CF8-AA8A-4D65-81AB-92AA624C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C2321-D046-43DC-822E-2B925CBA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F8C07-8301-4549-A144-486E743A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55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7117D0-51FF-462F-87A5-8F763DB2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F9D19D-DDD9-442E-A974-5F562456F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32ADB-FF6B-4182-A33F-F14AA33D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536EC-5EE7-4A1D-AB65-56333D74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28C87-E0CC-4401-80B2-1A5FE0B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2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D4333-8765-4373-994B-B2C4CD30C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2E359-43A8-4663-B374-AFF6F46ED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17E991-6BF7-42FB-BD5A-381824A00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ACFB8-7506-482D-B231-C980C2D8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199F4-016C-452B-B92B-FD7594D6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4184A-E97B-4C44-A738-C6808DD2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6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1CE25-4CC8-4524-BC78-945C03B8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2EFDD-9C97-4DFA-B7EF-AA3097E58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11039C-F79B-42AD-9BEE-8CAB9112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B3BBB-379E-452D-98B8-D8F0929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9BBEE-97C2-4DE1-9006-388B69B1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5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1288A-C689-4F3C-A5D6-7DFC82AE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1F03C4-D983-4605-8DDC-22969BB07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F1836-FDAE-4D30-9F24-CA0C31656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648A3-3C2E-4580-86E1-FF7C49CF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8BB75-5A23-4C9E-A6FC-F0D54090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12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E8138-14BB-479F-8605-6229E0BB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2C7E9-342B-4821-B80C-A1735E154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9AAF-2AEE-463F-87B7-30D4C837A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4FC70-6B0C-4C37-9243-D068CA3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D70FB-2759-4EF1-A94D-A626DEB0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15A50F-847C-4446-9B00-F674A888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6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C5604-E9BD-4F6E-9BF9-7530919B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5D398E-C1B1-4ABE-B800-2CB4B42C8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75FA8E-4762-45B3-AAA3-EF59D8E88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BC3476-8D2B-4747-A6DA-4E52D434E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3CD930-E2D9-45CB-9825-F84B23C72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AF7561-EABF-431C-A944-66AF5BB6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3B115A-3794-4F0E-A7BC-357B63B7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DC624C-5A8D-47E2-99D3-1B8ADAA8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62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82B8A-6393-4839-911C-43F299D5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32EC08-A86C-43AF-8549-E8558FB4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06BBC2-C32C-4CC3-8AC2-FAA8B526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288163-F7B8-45C6-B5DC-795CA5FA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19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CBDD11-2CE3-4DBE-ABA9-CF73E343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1AB9AE-55CF-47DB-9199-08CD7E4C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9D9D63-08B9-457F-B339-7BA8E489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6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AC825-5156-4042-ACCB-CB572252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06E33-BC56-164B-B72A-074A8CAF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B9469-B610-0245-B83B-89F34DE0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CFED2-0C45-48E8-8BC1-FCB79AF7ED65}" type="datetime1">
              <a:rPr lang="x-none" smtClean="0"/>
              <a:t>17.11.2022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33CA7-4774-FD4F-A3F1-9000D234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E05D7-9208-9B41-80C9-EC7DDFBE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212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89639-1F31-423A-BEA4-025341FE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936EB-4833-428D-9D0D-85E67C5B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4EE994-AAE4-4140-BEBC-A18F27FB5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5E72C-0030-4918-BE76-309E9444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DB6F35-947F-412D-9DEB-BCCDDC9A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41BDB-D5E8-4538-8253-C81DEFC9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31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518AA-415E-4B9E-B6CE-3D9512DC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757C97-FB6D-45E9-86D6-4D17B9E46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7D716E-729A-4CEE-A527-D5A88DC2C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5531C1-0989-42F3-8B55-ED2B6369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A5DC33-81AA-4C8B-9524-D9DBAF26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2AD5DE-476C-4848-A5E6-177BF17C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46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E52A-445B-4003-8330-C9C1F8D1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384515-B604-4B81-958B-46C790F03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75CF8-AA8A-4D65-81AB-92AA624C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C2321-D046-43DC-822E-2B925CBA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F8C07-8301-4549-A144-486E743A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62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7117D0-51FF-462F-87A5-8F763DB2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F9D19D-DDD9-442E-A974-5F562456F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32ADB-FF6B-4182-A33F-F14AA33D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536EC-5EE7-4A1D-AB65-56333D74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28C87-E0CC-4401-80B2-1A5FE0B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6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76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7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1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21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46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8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3A92-E276-6E4D-8D10-AD64D97E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7918C-4F5C-7B4A-9CD4-FBFD0C19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9EA38-EC7B-4945-880E-EA883D062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82F83-7EE8-8E43-B351-B877AC53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BA9C2-43D4-40CA-B6D5-758C5DB08A1E}" type="datetime1">
              <a:rPr lang="x-none" smtClean="0"/>
              <a:t>17.11.2022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461D7-3964-444F-98B2-8F2C67CC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3530C-D99C-EE4A-BBB8-A87CB9AE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1977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59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34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5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24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CC8C-C6D1-264E-AD9A-2BCA11D0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FE4D1-9EAE-6346-86EC-0416766F8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7B8E6-189D-F441-9419-116770793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B3628-6C31-9241-BD58-3822FB205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3F2A8-13A4-A744-8AE0-53403A8B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67B65-6B25-1F4A-87FA-0C5AC837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566C-FCEC-4C53-82F0-FB45B75D4C0B}" type="datetime1">
              <a:rPr lang="x-none" smtClean="0"/>
              <a:t>17.11.2022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406934-09B2-2740-89F7-4B6A123C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664FE-BD85-AD4C-9946-CDEC2BB9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375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E406-A280-6F43-9757-66BC2A46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C6B53-2282-F345-988D-065F5D8D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BAF2-5198-4B37-B141-2A1D6B340606}" type="datetime1">
              <a:rPr lang="x-none" smtClean="0"/>
              <a:t>17.11.2022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CA7F2-D979-C44C-896F-043FF5E75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4563F-1FAD-6A44-9530-BE236CF5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598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62F39-ACE5-7D4C-AD12-29EA09E4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FE09-DD65-4AF9-8B72-9ACDE179FD17}" type="datetime1">
              <a:rPr lang="x-none" smtClean="0"/>
              <a:t>17.11.2022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8D722-B716-8643-9739-1D6F0FF5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E9410-6428-3B4B-B821-AAC5B646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30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98F0-F3C3-A043-B49E-441E42DFB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0F97C-6D59-A748-BE2F-0AFE767E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C2ACC-3E96-4544-ABED-85FA052EB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319A7-BDF9-3942-8921-99C13F81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EF4D-0F21-48AF-B94A-42D0857CA87C}" type="datetime1">
              <a:rPr lang="x-none" smtClean="0"/>
              <a:t>17.11.2022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C3658-F638-6941-9F7A-C39D46F4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771F-DCF8-7445-B01E-83D97D25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032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8DD7-324B-C047-9299-A7471424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8E8D4-A763-6F42-B8D3-EB02BD94D9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EADD9-6D5A-D54E-9DBE-5B9C7539F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89E4E-5BE9-2847-B3AC-7220185B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DEE0-7CDA-4EC3-B1CD-8356EFAA58C1}" type="datetime1">
              <a:rPr lang="x-none" smtClean="0"/>
              <a:t>17.11.2022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C036E-F0CD-6649-AC0E-A3C7BBCA2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593F0-045A-7042-AD89-DB94B7E0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021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3F3C21-13AC-4B4D-B52E-00A9E257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8BCD-E046-944A-BFAE-4AFEC240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31935-8C24-A341-8FCD-614C6880C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771A-5E5E-45E5-859F-03134E425CCC}" type="datetime1">
              <a:rPr lang="x-none" smtClean="0"/>
              <a:t>17.11.2022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70BEE-FBB6-B241-B54D-D80E6D66E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AADE2-FD05-474F-8F94-0390360A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6350-9B76-E744-A4AD-BC1C7D4FFA2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AED4E-2349-D041-A6F7-5BD50A733E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2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B0211F-5DAB-494F-AF3E-16B93A60AB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A4367-D87A-4656-9B82-E7F93FA2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F2EBB-B7FB-4F01-8B69-0598994E4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841F7-36A3-4C94-A4C4-CB9E46D09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6F46-D373-4305-8DD8-28FCC05803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15597-1FA5-476A-9CF9-902C4952C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B2BF89-047B-45E4-8349-A678D5B0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1024-499E-4324-A73D-2CC3F9B770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6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B0211F-5DAB-494F-AF3E-16B93A60AB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A4367-D87A-4656-9B82-E7F93FA2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F2EBB-B7FB-4F01-8B69-0598994E4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841F7-36A3-4C94-A4C4-CB9E46D09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6F46-D373-4305-8DD8-28FCC05803E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15597-1FA5-476A-9CF9-902C4952C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B2BF89-047B-45E4-8349-A678D5B0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1024-499E-4324-A73D-2CC3F9B77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CF5BB6-568A-4B40-B211-09A38F949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562" y="3804328"/>
            <a:ext cx="6586847" cy="1655762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0064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ОТКРЫТЫЙ ВЕБИНАР</a:t>
            </a:r>
            <a:endParaRPr lang="x-none" sz="2800" dirty="0">
              <a:solidFill>
                <a:srgbClr val="0064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9CA1BD-2BDD-4DFB-99B8-C447E1952A4D}"/>
              </a:ext>
            </a:extLst>
          </p:cNvPr>
          <p:cNvSpPr txBox="1">
            <a:spLocks/>
          </p:cNvSpPr>
          <p:nvPr/>
        </p:nvSpPr>
        <p:spPr>
          <a:xfrm>
            <a:off x="297562" y="1224695"/>
            <a:ext cx="7703856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ИННОВАЦИОННЫЕ РАЗРАБОТКИ НА СТРАЖЕ БЕЗОПАСНОСТИ БАНКОВ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B3509-D12E-4B95-A146-7E87AA10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7562" y="311382"/>
            <a:ext cx="2553200" cy="721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746D0-921A-48BB-97DF-6578F7E97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35" y="235319"/>
            <a:ext cx="2093495" cy="8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10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D8ABE-7271-41F7-8BE9-EA44B57E3D2D}"/>
              </a:ext>
            </a:extLst>
          </p:cNvPr>
          <p:cNvSpPr txBox="1"/>
          <p:nvPr/>
        </p:nvSpPr>
        <p:spPr>
          <a:xfrm>
            <a:off x="612763" y="996405"/>
            <a:ext cx="68683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Обучение </a:t>
            </a: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Наличие и распространение технологий распределенных реестров</a:t>
            </a: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Активная разработка платформенных решений</a:t>
            </a: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Активная разработка отечественных решений на </a:t>
            </a:r>
            <a:r>
              <a:rPr lang="ru-RU" sz="2400" b="1" dirty="0" err="1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оупэнсорсных</a:t>
            </a: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платформах</a:t>
            </a:r>
            <a:endParaRPr lang="ru-RU" sz="10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0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Активная разработка российских решений в области информационной безопасности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39111A-6CE5-4BD3-97CD-3413A7359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86" y="2355208"/>
            <a:ext cx="4215492" cy="33322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592A9E-C31B-4741-B903-89347D897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6A57F6-3EE8-4A51-B6F6-5535F50745C2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9056AE-A8F6-48A8-AF42-C4386F20105A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5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11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B3D10-FD0A-49EB-B842-A183B1AEA46B}"/>
              </a:ext>
            </a:extLst>
          </p:cNvPr>
          <p:cNvSpPr txBox="1"/>
          <p:nvPr/>
        </p:nvSpPr>
        <p:spPr>
          <a:xfrm>
            <a:off x="479257" y="760848"/>
            <a:ext cx="63120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кроссплатформенных программных магазинов</a:t>
            </a:r>
            <a:endParaRPr lang="en-US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Разработка стандартов взаимодействия</a:t>
            </a:r>
            <a:endParaRPr lang="en-US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российских сертифицированных облаков</a:t>
            </a:r>
            <a:endParaRPr lang="en-US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Широкое применение </a:t>
            </a:r>
            <a:r>
              <a:rPr lang="ru-RU" sz="2400" b="1" dirty="0" err="1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аусорсинговых</a:t>
            </a: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решений</a:t>
            </a:r>
            <a:endParaRPr lang="en-US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Широкое использование удаленных технологий для различных видов взаимодействия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84545-3D9E-449D-8C88-F429ADF4B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76" y="1387734"/>
            <a:ext cx="5328304" cy="49359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C838DF-ABB6-4C58-84AE-59213A9E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421A13-9FF8-46BE-AF8D-4A8320342119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4B37F94-2BE5-4B3C-93B2-3D0C803DCD99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65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12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375889-DCD4-4DB4-814F-5E59C0173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>
          <a:xfrm rot="653275">
            <a:off x="2558691" y="418669"/>
            <a:ext cx="6247590" cy="5594409"/>
          </a:xfrm>
          <a:prstGeom prst="round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835CEB-9CBB-440F-A31C-C207E178F724}"/>
              </a:ext>
            </a:extLst>
          </p:cNvPr>
          <p:cNvSpPr/>
          <p:nvPr/>
        </p:nvSpPr>
        <p:spPr>
          <a:xfrm rot="606124">
            <a:off x="2398086" y="670759"/>
            <a:ext cx="6280484" cy="5308888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3A43AC44-1923-443A-AE5A-78127D6F1774}"/>
              </a:ext>
            </a:extLst>
          </p:cNvPr>
          <p:cNvSpPr txBox="1">
            <a:spLocks/>
          </p:cNvSpPr>
          <p:nvPr/>
        </p:nvSpPr>
        <p:spPr>
          <a:xfrm>
            <a:off x="1663265" y="2303296"/>
            <a:ext cx="9214284" cy="121195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Самая длинная дорога начинается с ПЕРВОГО шага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DFD49E-B227-4599-998D-E011B0427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B1E23B-3BC0-49BD-B769-C70DCB249BC9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11F0C97-D501-49B8-936A-F9DFB81A5BE0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51A938-6578-437D-A02A-5EB173AA6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94" y="1577563"/>
            <a:ext cx="5534527" cy="4150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13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E2227-77A6-456D-98A1-9F3856A6C527}"/>
              </a:ext>
            </a:extLst>
          </p:cNvPr>
          <p:cNvSpPr txBox="1"/>
          <p:nvPr/>
        </p:nvSpPr>
        <p:spPr>
          <a:xfrm>
            <a:off x="563479" y="986398"/>
            <a:ext cx="562075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Провести анализ своей деятельности</a:t>
            </a:r>
          </a:p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Выявить типовые и нетиповые элементы своих бизнес-процессов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Сформировать модели деятельности и выбрать оптимальные варианты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Автоматизировать повторяющиеся процессы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Обеспечить преемственность разработки и ее развитие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9C9A51-EAF8-401E-9F2D-B912B64F5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AB7565-563E-4174-B8A4-8D5EE59E8F6D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474051-F04F-447F-8312-07EAB8C86C45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8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4CD88-B289-41B3-B3F8-24C78870B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7" y="1515914"/>
            <a:ext cx="4782262" cy="35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14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46F6B-1865-42BA-BD57-1EFDF0D652A4}"/>
              </a:ext>
            </a:extLst>
          </p:cNvPr>
          <p:cNvSpPr txBox="1"/>
          <p:nvPr/>
        </p:nvSpPr>
        <p:spPr>
          <a:xfrm>
            <a:off x="5633698" y="1818871"/>
            <a:ext cx="60015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</a:t>
            </a: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система, позволяющая на базе сбора информации о выполнении атомарных действий, проводить многоразовые аудиты одновременно и давать объективную оценку по заданным критериям. Благодаря </a:t>
            </a:r>
            <a:r>
              <a:rPr lang="en-US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</a:t>
            </a:r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-технологиям она может быть перенесена на любую платформу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F97173-052F-48FC-9407-DF40CC703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27B905-A8BF-42F9-8A1C-B33DEB877F9E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18F52A-9971-47B8-B307-AAA23FB77A2F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46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74890E-1347-43AA-AE79-5375CE8ED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1170002" y="5044979"/>
            <a:ext cx="866044" cy="819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2265BA-EA31-41D7-99B4-7D625E1E8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2137183" y="5061227"/>
            <a:ext cx="1937886" cy="786950"/>
          </a:xfrm>
          <a:prstGeom prst="rect">
            <a:avLst/>
          </a:prstGeom>
        </p:spPr>
      </p:pic>
      <p:sp>
        <p:nvSpPr>
          <p:cNvPr id="6" name="Номер слайда 13">
            <a:extLst>
              <a:ext uri="{FF2B5EF4-FFF2-40B4-BE49-F238E27FC236}">
                <a16:creationId xmlns:a16="http://schemas.microsoft.com/office/drawing/2014/main" id="{78D2217D-E957-46F9-8159-1A02719E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144" y="6541175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tx1"/>
                </a:solidFill>
              </a:rPr>
              <a:t>15</a:t>
            </a:fld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2A25E31-E44A-4887-A35F-82929A3D8288}"/>
              </a:ext>
            </a:extLst>
          </p:cNvPr>
          <p:cNvSpPr txBox="1">
            <a:spLocks/>
          </p:cNvSpPr>
          <p:nvPr/>
        </p:nvSpPr>
        <p:spPr>
          <a:xfrm>
            <a:off x="1110033" y="1403297"/>
            <a:ext cx="4649342" cy="193899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CEB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НАЦИОНАЛЬНАЯ </a:t>
            </a:r>
          </a:p>
          <a:p>
            <a:pPr algn="l"/>
            <a:r>
              <a:rPr lang="ru-RU" sz="4800" b="1" spc="90" dirty="0">
                <a:solidFill>
                  <a:srgbClr val="CEB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БАНКОВСКАЯ </a:t>
            </a:r>
          </a:p>
          <a:p>
            <a:pPr algn="l"/>
            <a:r>
              <a:rPr lang="ru-RU" sz="5400" b="1" spc="530" dirty="0">
                <a:solidFill>
                  <a:srgbClr val="CEB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ПРЕМИЯ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B2F2C-E352-4515-9E9C-ECDC7FF0AFAC}"/>
              </a:ext>
            </a:extLst>
          </p:cNvPr>
          <p:cNvSpPr txBox="1"/>
          <p:nvPr/>
        </p:nvSpPr>
        <p:spPr>
          <a:xfrm>
            <a:off x="1110033" y="504524"/>
            <a:ext cx="1189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DE0000"/>
                </a:solidFill>
                <a:latin typeface="Arial Black" panose="020B0A04020102020204" pitchFamily="34" charset="0"/>
              </a:rPr>
              <a:t>NBJ</a:t>
            </a:r>
            <a:endParaRPr lang="ru-RU" sz="3200" b="1" dirty="0">
              <a:solidFill>
                <a:srgbClr val="DE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FB89A1-05DA-4B4B-BDE5-1639DE9A9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32066"/>
          <a:stretch/>
        </p:blipFill>
        <p:spPr>
          <a:xfrm>
            <a:off x="7452834" y="4023034"/>
            <a:ext cx="2682240" cy="23353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4060EC-596E-49B7-B000-E3FB2E8FC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85" y="2261340"/>
            <a:ext cx="3046836" cy="1782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A7400F-CF64-4970-BE8F-D8BBCE485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40" y="349060"/>
            <a:ext cx="2907920" cy="19389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1666F4-6F87-42C8-AAC4-4B9215FC2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57" y="476843"/>
            <a:ext cx="1534360" cy="6401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EBCC85-ABAE-4CC8-A7D9-2E0F1EA2E65A}"/>
              </a:ext>
            </a:extLst>
          </p:cNvPr>
          <p:cNvSpPr txBox="1"/>
          <p:nvPr/>
        </p:nvSpPr>
        <p:spPr>
          <a:xfrm>
            <a:off x="2162115" y="515381"/>
            <a:ext cx="163482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0" i="0" strike="noStrike" dirty="0">
                <a:latin typeface="Bookman Old Style" panose="02050604050505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НАЦИОНАЛЬНЫЙ</a:t>
            </a:r>
          </a:p>
          <a:p>
            <a:pPr>
              <a:defRPr/>
            </a:pPr>
            <a:r>
              <a:rPr lang="ru-RU" sz="1100" dirty="0">
                <a:latin typeface="Bookman Old Style" panose="02050604050505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БАНКОВСКИЙ </a:t>
            </a:r>
          </a:p>
          <a:p>
            <a:pPr>
              <a:defRPr/>
            </a:pPr>
            <a:r>
              <a:rPr lang="ru-RU" sz="1100" dirty="0">
                <a:latin typeface="Bookman Old Style" panose="02050604050505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ЖУРНАЛ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6F1F49F-7122-4737-B09B-2FBE64EFF3AC}"/>
              </a:ext>
            </a:extLst>
          </p:cNvPr>
          <p:cNvSpPr txBox="1">
            <a:spLocks/>
          </p:cNvSpPr>
          <p:nvPr/>
        </p:nvSpPr>
        <p:spPr>
          <a:xfrm>
            <a:off x="1170002" y="3227298"/>
            <a:ext cx="5385889" cy="14420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4B54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НОМИНАЦИЯ</a:t>
            </a:r>
            <a:endParaRPr lang="ru-RU" sz="900" b="1" dirty="0">
              <a:solidFill>
                <a:srgbClr val="4B54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algn="l"/>
            <a:endParaRPr lang="ru-RU" sz="800" b="1" dirty="0">
              <a:solidFill>
                <a:srgbClr val="4B54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algn="l"/>
            <a:r>
              <a:rPr lang="ru-RU" sz="2800" b="1" spc="360" dirty="0">
                <a:solidFill>
                  <a:srgbClr val="4B54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ИНФОРМАЦИОННАЯ БЕЗОПАСНОСТЬ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F133D-E4F9-4A69-96D2-39B1C3340E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8" b="89754" l="9932" r="89932">
                        <a14:foregroundMark x1="54558" y1="5328" x2="54558" y2="5328"/>
                        <a14:foregroundMark x1="50204" y1="11475" x2="50204" y2="11475"/>
                        <a14:foregroundMark x1="56190" y1="47541" x2="56190" y2="47541"/>
                        <a14:foregroundMark x1="43401" y1="51639" x2="43401" y2="51639"/>
                        <a14:foregroundMark x1="49796" y1="54918" x2="49796" y2="54918"/>
                        <a14:backgroundMark x1="39728" y1="67213" x2="39728" y2="67213"/>
                        <a14:backgroundMark x1="48844" y1="71721" x2="48844" y2="71721"/>
                        <a14:backgroundMark x1="47347" y1="73361" x2="47347" y2="73361"/>
                        <a14:backgroundMark x1="44354" y1="66393" x2="44354" y2="66393"/>
                        <a14:backgroundMark x1="38367" y1="65574" x2="55510" y2="69262"/>
                        <a14:backgroundMark x1="55510" y1="69262" x2="60680" y2="69262"/>
                        <a14:backgroundMark x1="60680" y1="69262" x2="43401" y2="68033"/>
                        <a14:backgroundMark x1="43401" y1="68033" x2="53605" y2="71311"/>
                        <a14:backgroundMark x1="53605" y1="71311" x2="59184" y2="69672"/>
                        <a14:backgroundMark x1="59184" y1="69672" x2="59320" y2="69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6" r="37107" b="35115"/>
          <a:stretch/>
        </p:blipFill>
        <p:spPr>
          <a:xfrm>
            <a:off x="6451523" y="1849666"/>
            <a:ext cx="2079825" cy="20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9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16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885E91-BC85-4D6F-AD75-7959CA4253FA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75E745-489F-4A51-B6F3-37264760DA2E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A43AC44-1923-443A-AE5A-78127D6F1774}"/>
              </a:ext>
            </a:extLst>
          </p:cNvPr>
          <p:cNvSpPr txBox="1">
            <a:spLocks/>
          </p:cNvSpPr>
          <p:nvPr/>
        </p:nvSpPr>
        <p:spPr>
          <a:xfrm>
            <a:off x="1514394" y="999107"/>
            <a:ext cx="9214284" cy="121195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Проведение аудита на соответствие требованиям Банка России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46F6B-1865-42BA-BD57-1EFDF0D652A4}"/>
              </a:ext>
            </a:extLst>
          </p:cNvPr>
          <p:cNvSpPr txBox="1"/>
          <p:nvPr/>
        </p:nvSpPr>
        <p:spPr>
          <a:xfrm>
            <a:off x="577479" y="2910265"/>
            <a:ext cx="60015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ГОСТ Р 57580.1—2017 Безопасность финансовых (банковских) операций. Защита информации финансовых организаций. Базовый состав организационных и технических мер.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b="-1"/>
          <a:stretch/>
        </p:blipFill>
        <p:spPr>
          <a:xfrm>
            <a:off x="6579029" y="2563424"/>
            <a:ext cx="5231751" cy="31846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0EC77B-AE16-4C14-B166-D2F98932F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4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6DBA07-AC41-45C6-82AE-F00F3F0FD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17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2BD378-E282-4590-A940-516298B701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/>
          <a:stretch/>
        </p:blipFill>
        <p:spPr>
          <a:xfrm>
            <a:off x="1254878" y="1070997"/>
            <a:ext cx="9838443" cy="506315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5" r="38756" b="5767"/>
          <a:stretch/>
        </p:blipFill>
        <p:spPr bwMode="auto">
          <a:xfrm>
            <a:off x="0" y="5502166"/>
            <a:ext cx="7443040" cy="94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A43AC44-1923-443A-AE5A-78127D6F1774}"/>
              </a:ext>
            </a:extLst>
          </p:cNvPr>
          <p:cNvSpPr txBox="1">
            <a:spLocks/>
          </p:cNvSpPr>
          <p:nvPr/>
        </p:nvSpPr>
        <p:spPr>
          <a:xfrm>
            <a:off x="1375568" y="465018"/>
            <a:ext cx="9214284" cy="6059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>
                <a:solidFill>
                  <a:srgbClr val="354173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A6350D-C96B-4157-BE23-66F488842FEB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0929FD0-E697-4DFB-AA11-248FB5001242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8F258B-F179-4985-B546-C3E110ABD626}"/>
              </a:ext>
            </a:extLst>
          </p:cNvPr>
          <p:cNvSpPr/>
          <p:nvPr/>
        </p:nvSpPr>
        <p:spPr>
          <a:xfrm>
            <a:off x="4395831" y="1909825"/>
            <a:ext cx="1073791" cy="461394"/>
          </a:xfrm>
          <a:prstGeom prst="rect">
            <a:avLst/>
          </a:prstGeom>
          <a:solidFill>
            <a:srgbClr val="86E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Технический аудит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AC769C3-C58E-4303-AD98-D7AB26B321C6}"/>
              </a:ext>
            </a:extLst>
          </p:cNvPr>
          <p:cNvSpPr/>
          <p:nvPr/>
        </p:nvSpPr>
        <p:spPr>
          <a:xfrm>
            <a:off x="6906144" y="1877701"/>
            <a:ext cx="1073791" cy="525641"/>
          </a:xfrm>
          <a:prstGeom prst="rect">
            <a:avLst/>
          </a:prstGeom>
          <a:solidFill>
            <a:srgbClr val="3ED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Аудит безопасности </a:t>
            </a:r>
            <a:r>
              <a:rPr lang="en-US" sz="1200" dirty="0" err="1">
                <a:solidFill>
                  <a:schemeClr val="tx1"/>
                </a:solidFill>
              </a:rPr>
              <a:t>WiFi</a:t>
            </a:r>
            <a:r>
              <a:rPr lang="en-US" sz="1200" dirty="0">
                <a:solidFill>
                  <a:schemeClr val="tx1"/>
                </a:solidFill>
              </a:rPr>
              <a:t>-</a:t>
            </a:r>
            <a:r>
              <a:rPr lang="ru-RU" sz="1200" dirty="0">
                <a:solidFill>
                  <a:schemeClr val="tx1"/>
                </a:solidFill>
              </a:rPr>
              <a:t>сетей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69BB5F-3778-47C9-A387-D6E956B491BD}"/>
              </a:ext>
            </a:extLst>
          </p:cNvPr>
          <p:cNvSpPr/>
          <p:nvPr/>
        </p:nvSpPr>
        <p:spPr>
          <a:xfrm>
            <a:off x="3101340" y="4945380"/>
            <a:ext cx="99060" cy="16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46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18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 b="11745"/>
          <a:stretch/>
        </p:blipFill>
        <p:spPr>
          <a:xfrm>
            <a:off x="7576454" y="1482971"/>
            <a:ext cx="4615546" cy="3657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5C7541-A181-4965-B374-068766A6A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85" y="4345304"/>
            <a:ext cx="2757161" cy="19410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A43AC44-1923-443A-AE5A-78127D6F1774}"/>
              </a:ext>
            </a:extLst>
          </p:cNvPr>
          <p:cNvSpPr txBox="1">
            <a:spLocks/>
          </p:cNvSpPr>
          <p:nvPr/>
        </p:nvSpPr>
        <p:spPr>
          <a:xfrm>
            <a:off x="702240" y="457328"/>
            <a:ext cx="6582698" cy="17024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Программа повышения квалификации специалистов, работающих в области обеспечения безопасности значимых объектов критической информационной инфраструктуры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46F6B-1865-42BA-BD57-1EFDF0D652A4}"/>
              </a:ext>
            </a:extLst>
          </p:cNvPr>
          <p:cNvSpPr txBox="1"/>
          <p:nvPr/>
        </p:nvSpPr>
        <p:spPr>
          <a:xfrm>
            <a:off x="702240" y="2453503"/>
            <a:ext cx="6390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Тематический план программы</a:t>
            </a:r>
            <a:endParaRPr lang="en-US" sz="2000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000" b="1" dirty="0">
              <a:solidFill>
                <a:srgbClr val="0627A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Модуль №1.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Основы обеспечения безопасности значимых объектов КИИ.</a:t>
            </a:r>
          </a:p>
          <a:p>
            <a:r>
              <a:rPr lang="ru-RU" sz="20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Модуль №2.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Организация работ по обеспечению безопасности значимого объекта КИИ.</a:t>
            </a:r>
          </a:p>
          <a:p>
            <a:r>
              <a:rPr lang="ru-RU" sz="20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Модуль №3.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 за обеспечением безопасности значимого объекта</a:t>
            </a:r>
          </a:p>
          <a:p>
            <a:pPr algn="ctr"/>
            <a:endParaRPr lang="ru-RU" sz="2000" b="1" dirty="0">
              <a:solidFill>
                <a:srgbClr val="0627A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2240" y="5116966"/>
            <a:ext cx="4913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3541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Продолжительность обучения: 108 часов</a:t>
            </a:r>
            <a:endParaRPr lang="en-US" b="1" dirty="0">
              <a:solidFill>
                <a:srgbClr val="3541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DA47FB-6D38-46FF-95F6-7F5340208E46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7A132D3-3FDE-49A0-AF39-6B16431BC51F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C6196B-6C38-474A-B9CF-364DD95A3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65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298" y="1917183"/>
            <a:ext cx="4590288" cy="3700874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+7 (495) 792-80-80</a:t>
            </a:r>
            <a:br>
              <a:rPr lang="ru-RU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info@cibit.ru</a:t>
            </a:r>
            <a:br>
              <a:rPr lang="en-US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www.cibit.ru</a:t>
            </a:r>
            <a:br>
              <a:rPr lang="ru-RU" sz="3600" b="1" dirty="0">
                <a:solidFill>
                  <a:srgbClr val="0025D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3600" b="1" dirty="0">
              <a:solidFill>
                <a:srgbClr val="0025D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298" y="511510"/>
            <a:ext cx="3101695" cy="1756664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EE37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МЫ ПОМОГАЕМ СООТВЕТСТВАТЬ ТРЕБОВАНИЯМ!</a:t>
            </a:r>
            <a:endParaRPr lang="en-US" sz="2800" dirty="0">
              <a:solidFill>
                <a:srgbClr val="EE37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CF90E4-44F8-4452-B7A5-7CBC9F4D3C1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70242"/>
          <a:stretch/>
        </p:blipFill>
        <p:spPr bwMode="auto">
          <a:xfrm rot="21352528">
            <a:off x="6312944" y="2920489"/>
            <a:ext cx="817547" cy="747541"/>
          </a:xfrm>
          <a:prstGeom prst="rect">
            <a:avLst/>
          </a:prstGeom>
        </p:spPr>
      </p:pic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571D69F1-A44F-4DC1-BE6A-275BB716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19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602BD0-1AD4-44CB-A72C-FD3D914D0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31" y="144873"/>
            <a:ext cx="3469103" cy="10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C6723-331E-4284-A852-45982BA6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16" y="16058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СПИКЕР ВЕБИНАРА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02E441CD-A1D9-455A-8D14-6A15E355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11" y="1883297"/>
            <a:ext cx="3170673" cy="3091406"/>
          </a:xfrm>
          <a:prstGeom prst="flowChartConnector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F644FA0-2836-4FEB-A9FA-1014DDED493C}"/>
              </a:ext>
            </a:extLst>
          </p:cNvPr>
          <p:cNvSpPr txBox="1">
            <a:spLocks/>
          </p:cNvSpPr>
          <p:nvPr/>
        </p:nvSpPr>
        <p:spPr>
          <a:xfrm>
            <a:off x="5029202" y="1708432"/>
            <a:ext cx="7703856" cy="187650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ОКУЛЕССКИЙ </a:t>
            </a:r>
          </a:p>
          <a:p>
            <a:pPr algn="l"/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ВАСИЛИЙ </a:t>
            </a:r>
          </a:p>
          <a:p>
            <a:pPr algn="l"/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АНДРЕЕВИЧ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16B024-CF13-4C27-98C8-E1F9FF9C32BA}"/>
              </a:ext>
            </a:extLst>
          </p:cNvPr>
          <p:cNvSpPr txBox="1">
            <a:spLocks/>
          </p:cNvSpPr>
          <p:nvPr/>
        </p:nvSpPr>
        <p:spPr>
          <a:xfrm>
            <a:off x="5029202" y="3649140"/>
            <a:ext cx="64729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541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эксперт в области информационной безопасности, кандидат технических наук, преподаватель учебного центра «ЦИБИТ»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2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D05A59-3B22-4540-AA3A-5B70D01DB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F18A2A-5505-4006-9416-5363BC36E6FF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304149A-8121-4386-BC4D-D6BA77FDD65F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8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9BE6E-42CD-4DE4-B5B6-5BCA9FB33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097" y="1790726"/>
            <a:ext cx="6495392" cy="2387600"/>
          </a:xfrm>
          <a:noFill/>
        </p:spPr>
        <p:txBody>
          <a:bodyPr>
            <a:noAutofit/>
          </a:bodyPr>
          <a:lstStyle/>
          <a:p>
            <a:pPr algn="r"/>
            <a:r>
              <a:rPr lang="ru-RU" sz="4000" b="1" dirty="0">
                <a:gradFill flip="none" rotWithShape="1">
                  <a:gsLst>
                    <a:gs pos="0">
                      <a:srgbClr val="4A5362"/>
                    </a:gs>
                    <a:gs pos="100000">
                      <a:srgbClr val="262B32"/>
                    </a:gs>
                  </a:gsLst>
                  <a:lin ang="27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«ИННОВАЦИОННОСТЬ -</a:t>
            </a:r>
            <a:br>
              <a:rPr lang="ru-RU" sz="4000" b="1" dirty="0">
                <a:gradFill flip="none" rotWithShape="1">
                  <a:gsLst>
                    <a:gs pos="0">
                      <a:srgbClr val="4A5362"/>
                    </a:gs>
                    <a:gs pos="100000">
                      <a:srgbClr val="262B32"/>
                    </a:gs>
                  </a:gsLst>
                  <a:lin ang="27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4000" b="1" dirty="0">
                <a:gradFill flip="none" rotWithShape="1">
                  <a:gsLst>
                    <a:gs pos="0">
                      <a:srgbClr val="4A5362"/>
                    </a:gs>
                    <a:gs pos="100000">
                      <a:srgbClr val="262B32"/>
                    </a:gs>
                  </a:gsLst>
                  <a:lin ang="27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ЭТО НЕ БУДУЩЕЕ, </a:t>
            </a:r>
            <a:br>
              <a:rPr lang="ru-RU" sz="4000" b="1" dirty="0">
                <a:gradFill flip="none" rotWithShape="1">
                  <a:gsLst>
                    <a:gs pos="0">
                      <a:srgbClr val="4A5362"/>
                    </a:gs>
                    <a:gs pos="100000">
                      <a:srgbClr val="262B32"/>
                    </a:gs>
                  </a:gsLst>
                  <a:lin ang="27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4000" b="1" dirty="0">
                <a:gradFill flip="none" rotWithShape="1">
                  <a:gsLst>
                    <a:gs pos="0">
                      <a:srgbClr val="4A5362"/>
                    </a:gs>
                    <a:gs pos="100000">
                      <a:srgbClr val="262B32"/>
                    </a:gs>
                  </a:gsLst>
                  <a:lin ang="27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ЭТО НАШЕ СЕГОДНЯ»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F0438D-1880-4E64-97C9-3038B29C0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9641" y="1623848"/>
            <a:ext cx="6299200" cy="723541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solidFill>
                  <a:srgbClr val="4A53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Круглый стол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4F0438D-1880-4E64-97C9-3038B29C09ED}"/>
              </a:ext>
            </a:extLst>
          </p:cNvPr>
          <p:cNvSpPr txBox="1">
            <a:spLocks/>
          </p:cNvSpPr>
          <p:nvPr/>
        </p:nvSpPr>
        <p:spPr>
          <a:xfrm>
            <a:off x="2015917" y="4561490"/>
            <a:ext cx="6299200" cy="723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dirty="0">
                <a:solidFill>
                  <a:srgbClr val="4A53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 ноября 2022</a:t>
            </a:r>
            <a:br>
              <a:rPr lang="ru-RU" sz="3200" dirty="0">
                <a:solidFill>
                  <a:srgbClr val="4A53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3200" dirty="0">
                <a:solidFill>
                  <a:srgbClr val="4A53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16:00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885E91-BC85-4D6F-AD75-7959CA4253FA}"/>
              </a:ext>
            </a:extLst>
          </p:cNvPr>
          <p:cNvSpPr/>
          <p:nvPr/>
        </p:nvSpPr>
        <p:spPr bwMode="auto">
          <a:xfrm>
            <a:off x="969714" y="5637639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0" strike="noStrike" dirty="0">
                <a:solidFill>
                  <a:srgbClr val="354173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b="1" dirty="0">
              <a:solidFill>
                <a:srgbClr val="354173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75E745-489F-4A51-B6F3-37264760DA2E}"/>
              </a:ext>
            </a:extLst>
          </p:cNvPr>
          <p:cNvSpPr/>
          <p:nvPr/>
        </p:nvSpPr>
        <p:spPr bwMode="auto">
          <a:xfrm>
            <a:off x="932928" y="6022582"/>
            <a:ext cx="229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354173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b="1" dirty="0">
              <a:solidFill>
                <a:srgbClr val="354173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Номер слайда 13">
            <a:extLst>
              <a:ext uri="{FF2B5EF4-FFF2-40B4-BE49-F238E27FC236}">
                <a16:creationId xmlns:a16="http://schemas.microsoft.com/office/drawing/2014/main" id="{DBC91905-F951-4C73-BE24-3221EB93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tx1"/>
                </a:solidFill>
              </a:rPr>
              <a:t>20</a:t>
            </a:fld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3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5" b="2714"/>
          <a:stretch/>
        </p:blipFill>
        <p:spPr>
          <a:xfrm>
            <a:off x="0" y="0"/>
            <a:ext cx="12238344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6DBA07-AC41-45C6-82AE-F00F3F0FD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8215272" y="1081506"/>
            <a:ext cx="776328" cy="687335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5144" y="6367110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21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885E91-BC85-4D6F-AD75-7959CA4253FA}"/>
              </a:ext>
            </a:extLst>
          </p:cNvPr>
          <p:cNvSpPr/>
          <p:nvPr/>
        </p:nvSpPr>
        <p:spPr bwMode="auto">
          <a:xfrm>
            <a:off x="4074991" y="5910838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0" strike="noStrike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400" b="1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75E745-489F-4A51-B6F3-37264760DA2E}"/>
              </a:ext>
            </a:extLst>
          </p:cNvPr>
          <p:cNvSpPr/>
          <p:nvPr/>
        </p:nvSpPr>
        <p:spPr bwMode="auto">
          <a:xfrm>
            <a:off x="4065593" y="6360889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400" b="1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6DBA07-AC41-45C6-82AE-F00F3F0FD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3023161" y="2637037"/>
            <a:ext cx="2084865" cy="184587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E1D5F3E-6D52-4DB8-B54C-8C3E6CF181F4}"/>
              </a:ext>
            </a:extLst>
          </p:cNvPr>
          <p:cNvSpPr txBox="1">
            <a:spLocks/>
          </p:cNvSpPr>
          <p:nvPr/>
        </p:nvSpPr>
        <p:spPr>
          <a:xfrm>
            <a:off x="4844630" y="2637036"/>
            <a:ext cx="5900818" cy="18196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effectLst>
                  <a:glow rad="101600">
                    <a:srgbClr val="3C40D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СПАСИБО 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glow rad="101600">
                    <a:srgbClr val="3C40D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ЗА ВНИМАНИЕ</a:t>
            </a:r>
          </a:p>
        </p:txBody>
      </p:sp>
      <p:pic>
        <p:nvPicPr>
          <p:cNvPr id="1026" name="Picture 2" descr="G:\УЦ КСЕНИЯ\Лого\_Лого УЦ белый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45" y="1"/>
            <a:ext cx="1250212" cy="122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CDD0FA-656C-4355-95F5-FD7F9806A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5"/>
          <a:stretch/>
        </p:blipFill>
        <p:spPr>
          <a:xfrm>
            <a:off x="881562" y="4992341"/>
            <a:ext cx="1422001" cy="1347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7FBA2C-03B8-4A40-B3B5-32ACFA94F3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8"/>
          <a:stretch/>
        </p:blipFill>
        <p:spPr>
          <a:xfrm>
            <a:off x="7795039" y="4701408"/>
            <a:ext cx="1303697" cy="12564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2CC162-720F-447D-89C5-A9F08DA3DC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9"/>
          <a:stretch/>
        </p:blipFill>
        <p:spPr>
          <a:xfrm>
            <a:off x="10107096" y="2637037"/>
            <a:ext cx="1182964" cy="11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3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C46928-779C-4616-9868-75578A0BC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61" t="15402" r="46225" b="70306"/>
          <a:stretch/>
        </p:blipFill>
        <p:spPr>
          <a:xfrm>
            <a:off x="2567644" y="139891"/>
            <a:ext cx="1158049" cy="1395957"/>
          </a:xfrm>
          <a:prstGeom prst="round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4795EF-8F69-4988-90C6-97FC46475E50}"/>
              </a:ext>
            </a:extLst>
          </p:cNvPr>
          <p:cNvSpPr/>
          <p:nvPr/>
        </p:nvSpPr>
        <p:spPr>
          <a:xfrm>
            <a:off x="1985211" y="2719137"/>
            <a:ext cx="1816768" cy="24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49BC402-621F-46B4-BF67-3D4B2A934234}"/>
              </a:ext>
            </a:extLst>
          </p:cNvPr>
          <p:cNvSpPr/>
          <p:nvPr/>
        </p:nvSpPr>
        <p:spPr>
          <a:xfrm>
            <a:off x="5595457" y="4909475"/>
            <a:ext cx="2054394" cy="591217"/>
          </a:xfrm>
          <a:prstGeom prst="roundRect">
            <a:avLst/>
          </a:prstGeom>
          <a:solidFill>
            <a:srgbClr val="0064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ПРИСОЕДЕНИТЬСЯ</a:t>
            </a:r>
          </a:p>
        </p:txBody>
      </p:sp>
      <p:sp>
        <p:nvSpPr>
          <p:cNvPr id="17" name="Google Shape;168;p1">
            <a:extLst>
              <a:ext uri="{FF2B5EF4-FFF2-40B4-BE49-F238E27FC236}">
                <a16:creationId xmlns:a16="http://schemas.microsoft.com/office/drawing/2014/main" id="{AB4186A6-5D0C-43BE-B462-C7A1F3F222D6}"/>
              </a:ext>
            </a:extLst>
          </p:cNvPr>
          <p:cNvSpPr txBox="1"/>
          <p:nvPr/>
        </p:nvSpPr>
        <p:spPr>
          <a:xfrm>
            <a:off x="7455224" y="1658398"/>
            <a:ext cx="4368462" cy="139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sym typeface="Roboto Slab"/>
              </a:rPr>
              <a:t>ЕСТЬ ВОПРОС?</a:t>
            </a:r>
            <a:br>
              <a:rPr lang="ru-RU" sz="105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sym typeface="Roboto Slab"/>
              </a:rPr>
            </a:br>
            <a:br>
              <a:rPr lang="ru-RU" sz="12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sym typeface="Roboto Slab"/>
              </a:rPr>
            </a:br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sym typeface="Roboto Slab"/>
              </a:rPr>
              <a:t>ЦИБИТ</a:t>
            </a:r>
            <a:r>
              <a:rPr lang="ru-RU" sz="28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sym typeface="Roboto Slab"/>
              </a:rPr>
              <a:t> ПОМОЖЕТ</a:t>
            </a:r>
            <a:r>
              <a:rPr lang="ru-RU" sz="32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  <a:sym typeface="Roboto Slab"/>
              </a:rPr>
              <a:t>!</a:t>
            </a:r>
            <a:endParaRPr sz="3200" b="1" i="0" u="none" strike="noStrike" cap="none" dirty="0">
              <a:solidFill>
                <a:srgbClr val="354173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  <a:sym typeface="Roboto Slab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64A05F-406B-41C7-8234-443B2EC00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26117" y="1355518"/>
            <a:ext cx="1070442" cy="10704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499475-74EE-4843-8965-BB5E06752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4" y="3446298"/>
            <a:ext cx="2054394" cy="2054394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906DAE7E-E102-4562-BC14-198A8C08A4DC}"/>
              </a:ext>
            </a:extLst>
          </p:cNvPr>
          <p:cNvSpPr txBox="1">
            <a:spLocks/>
          </p:cNvSpPr>
          <p:nvPr/>
        </p:nvSpPr>
        <p:spPr>
          <a:xfrm>
            <a:off x="1227270" y="1034266"/>
            <a:ext cx="3785549" cy="12482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Учебный Центр </a:t>
            </a:r>
          </a:p>
          <a:p>
            <a:r>
              <a:rPr lang="ru-RU" sz="24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«ЦИБИТ»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1384F-4614-4183-A261-643A2171738E}"/>
              </a:ext>
            </a:extLst>
          </p:cNvPr>
          <p:cNvSpPr txBox="1"/>
          <p:nvPr/>
        </p:nvSpPr>
        <p:spPr>
          <a:xfrm>
            <a:off x="860839" y="2322914"/>
            <a:ext cx="4469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8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ответы на вопросы от экспертов по        информационной безопасности ГК «ЦИБИТ»;</a:t>
            </a:r>
          </a:p>
          <a:p>
            <a:pPr marL="378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анонсы вебинаров по ИБ ГК «ЦИБИТ»;</a:t>
            </a:r>
          </a:p>
          <a:p>
            <a:pPr marL="360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полезные материалы по ИБ;</a:t>
            </a:r>
          </a:p>
          <a:p>
            <a:pPr marL="360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и многое другое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690D24-2C79-4D37-9414-C07E82682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1" y="2844209"/>
            <a:ext cx="2054394" cy="20543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4B6191-71A4-4571-AC0F-48E9B647D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85AFC3F-04A0-4461-A849-6402D342D9CE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D8E6A8B-8DF3-4880-B321-8057A0850C08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BD8AD7-2EB1-4B93-AE53-4C6DA70A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64" y="788473"/>
            <a:ext cx="5012842" cy="49693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4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690721-2E82-46D0-B355-4416DB0C3393}"/>
              </a:ext>
            </a:extLst>
          </p:cNvPr>
          <p:cNvSpPr/>
          <p:nvPr/>
        </p:nvSpPr>
        <p:spPr>
          <a:xfrm>
            <a:off x="3409263" y="601285"/>
            <a:ext cx="4724083" cy="486105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F644FA0-2836-4FEB-A9FA-1014DDED493C}"/>
              </a:ext>
            </a:extLst>
          </p:cNvPr>
          <p:cNvSpPr txBox="1">
            <a:spLocks/>
          </p:cNvSpPr>
          <p:nvPr/>
        </p:nvSpPr>
        <p:spPr>
          <a:xfrm>
            <a:off x="998621" y="1624264"/>
            <a:ext cx="10812159" cy="333227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3541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КТО ЛУЧШЕ ИСПОЛЬЗУЕТ МОЩНЫЙ ТЕХНОЛОГИЧЕСКИЙ ПОТЕНЦИАЛ В ИНТЕРЕСАХ ЛЮДЕЙ, ИХ БЛАГОПОЛУЧИЯ, ТОТ И В СОВРЕМЕННОМ МИРЕ ВЫИГРЫВАЕТ.</a:t>
            </a:r>
          </a:p>
          <a:p>
            <a:endParaRPr lang="ru-RU" sz="1200" b="1" dirty="0">
              <a:solidFill>
                <a:srgbClr val="3541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600" b="1" dirty="0">
                <a:solidFill>
                  <a:srgbClr val="3541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 ВЫИГРЫВАЕТ В ГЛОБАЛЬНОЙ КОНКУРЕНЦИИ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0254BB-B083-4E5B-A4A0-BE0D08615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70D470-616E-4585-92DE-987BF98CC70D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65462-6EB2-438F-8518-A549368FF5DD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5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95F17-9333-4C20-BE45-E87536DA3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0" y="876074"/>
            <a:ext cx="5424737" cy="542473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E1D5F3E-6D52-4DB8-B54C-8C3E6CF181F4}"/>
              </a:ext>
            </a:extLst>
          </p:cNvPr>
          <p:cNvSpPr txBox="1">
            <a:spLocks/>
          </p:cNvSpPr>
          <p:nvPr/>
        </p:nvSpPr>
        <p:spPr>
          <a:xfrm>
            <a:off x="6522410" y="2504564"/>
            <a:ext cx="4483548" cy="10838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541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PROBLEM</a:t>
            </a:r>
            <a:endParaRPr lang="ru-RU" b="1" dirty="0">
              <a:solidFill>
                <a:srgbClr val="3541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91DCF2-25E7-4CED-AFA1-23576B8BE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FE3CF6-C139-4B58-A9F3-8945D9DEB748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D4E0D18-7A62-4957-A46A-12C527B5D535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2969D-EDCC-4592-B9A7-EBB6854A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78"/>
          <a:stretch/>
        </p:blipFill>
        <p:spPr>
          <a:xfrm>
            <a:off x="-310250" y="-499703"/>
            <a:ext cx="2814724" cy="4084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6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E778C3-0587-41BE-8F4A-0E875BF4D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2"/>
          <a:stretch/>
        </p:blipFill>
        <p:spPr>
          <a:xfrm>
            <a:off x="9646627" y="2546348"/>
            <a:ext cx="2858031" cy="40302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FE8CC-6188-45E3-BF23-78A6D23D664F}"/>
              </a:ext>
            </a:extLst>
          </p:cNvPr>
          <p:cNvSpPr/>
          <p:nvPr/>
        </p:nvSpPr>
        <p:spPr>
          <a:xfrm>
            <a:off x="0" y="66668"/>
            <a:ext cx="2937989" cy="351827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6F7F31-5A03-4EF0-B7DC-CF222CC01A0C}"/>
              </a:ext>
            </a:extLst>
          </p:cNvPr>
          <p:cNvSpPr/>
          <p:nvPr/>
        </p:nvSpPr>
        <p:spPr>
          <a:xfrm>
            <a:off x="9261379" y="2458540"/>
            <a:ext cx="2937989" cy="351827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D1F578C-8EBE-4C01-8A72-8B6E8BF7EAEB}"/>
              </a:ext>
            </a:extLst>
          </p:cNvPr>
          <p:cNvSpPr txBox="1">
            <a:spLocks/>
          </p:cNvSpPr>
          <p:nvPr/>
        </p:nvSpPr>
        <p:spPr>
          <a:xfrm>
            <a:off x="2504474" y="2672867"/>
            <a:ext cx="7703856" cy="121195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В ЧЁМ МОЖЕТ СОСТОЯТЬ ИННОВАЦИОННОСТЬ</a:t>
            </a:r>
            <a:r>
              <a:rPr lang="en-US" sz="44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?</a:t>
            </a:r>
            <a:endParaRPr lang="ru-RU" sz="4400" b="1" dirty="0">
              <a:solidFill>
                <a:srgbClr val="354173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4C7360-7D0A-4F4B-84BA-2EB23E86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AA526B0-A257-4C37-B273-F226BE11CCFF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9E4469-0EC2-4D3D-91B5-8A487B8FB432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6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7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A4506-3313-4040-A9C4-7A92D965FD79}"/>
              </a:ext>
            </a:extLst>
          </p:cNvPr>
          <p:cNvSpPr txBox="1"/>
          <p:nvPr/>
        </p:nvSpPr>
        <p:spPr>
          <a:xfrm>
            <a:off x="2152815" y="849566"/>
            <a:ext cx="5613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Полностью изменить содержание жизненного цикла разработки программного обеспечения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E03F3A-45C2-4A6C-BE14-DB289EB84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50" y="2530883"/>
            <a:ext cx="5699528" cy="4068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5A4EC0-24CF-42B9-9BD1-ACCB138B3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" y="523821"/>
            <a:ext cx="1965110" cy="25175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B401FD-660E-40CC-9021-18FE8378FD92}"/>
              </a:ext>
            </a:extLst>
          </p:cNvPr>
          <p:cNvSpPr txBox="1"/>
          <p:nvPr/>
        </p:nvSpPr>
        <p:spPr>
          <a:xfrm>
            <a:off x="404363" y="4164792"/>
            <a:ext cx="6381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Широкое внедрение автоматизации в тестирование ПО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D70F30-B6B5-4DEB-BC1C-360795D1148C}"/>
              </a:ext>
            </a:extLst>
          </p:cNvPr>
          <p:cNvSpPr txBox="1"/>
          <p:nvPr/>
        </p:nvSpPr>
        <p:spPr>
          <a:xfrm>
            <a:off x="927829" y="3020222"/>
            <a:ext cx="6093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Внедрение автоматизированных методов разработки программного обеспечение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81967-E683-4E5D-B007-120BCA0D9014}"/>
              </a:ext>
            </a:extLst>
          </p:cNvPr>
          <p:cNvSpPr txBox="1"/>
          <p:nvPr/>
        </p:nvSpPr>
        <p:spPr>
          <a:xfrm>
            <a:off x="1603730" y="1923563"/>
            <a:ext cx="4025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Внедрение </a:t>
            </a:r>
            <a:r>
              <a:rPr lang="en-US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DevOps </a:t>
            </a: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en-US" sz="2000" b="1" dirty="0" err="1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DevSecOps</a:t>
            </a:r>
            <a:endParaRPr lang="en-US" sz="2000" b="1" dirty="0">
              <a:solidFill>
                <a:srgbClr val="354173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94E5F6-81A5-4D29-8E86-13339A81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696B19-9CCA-4144-89DA-126CE1B4DA97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FAD25C-D80F-4B3A-B264-FDA9AE4D1214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1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8</a:t>
            </a:fld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F5B3D-7A50-4EAE-A832-9CF10B6DB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6" y="2294261"/>
            <a:ext cx="4622442" cy="3259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DB966-46B9-4069-ACC5-2A600228523F}"/>
              </a:ext>
            </a:extLst>
          </p:cNvPr>
          <p:cNvSpPr txBox="1"/>
          <p:nvPr/>
        </p:nvSpPr>
        <p:spPr>
          <a:xfrm>
            <a:off x="5017168" y="1455791"/>
            <a:ext cx="581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Внедрение тестирования безопасности на базе </a:t>
            </a:r>
            <a:r>
              <a:rPr lang="ru-RU" sz="2000" b="1" dirty="0" err="1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киберполигонов</a:t>
            </a:r>
            <a:endParaRPr lang="ru-RU" sz="2000" b="1" dirty="0">
              <a:solidFill>
                <a:srgbClr val="354173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D08B9-9C87-45A0-859F-F12A30960552}"/>
              </a:ext>
            </a:extLst>
          </p:cNvPr>
          <p:cNvSpPr txBox="1"/>
          <p:nvPr/>
        </p:nvSpPr>
        <p:spPr>
          <a:xfrm>
            <a:off x="5600027" y="2456103"/>
            <a:ext cx="581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Создание национальных библиотек безопасного программного кода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9849E6-87FE-4682-AF12-CBCBC757C584}"/>
              </a:ext>
            </a:extLst>
          </p:cNvPr>
          <p:cNvSpPr txBox="1"/>
          <p:nvPr/>
        </p:nvSpPr>
        <p:spPr>
          <a:xfrm>
            <a:off x="6096000" y="3329650"/>
            <a:ext cx="581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Переход на платформ независимые решения, максимальное использование </a:t>
            </a:r>
            <a:r>
              <a:rPr lang="en-US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WEB</a:t>
            </a:r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-технологий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EFB8D-49F6-4FEA-92EF-6B6A900A9640}"/>
              </a:ext>
            </a:extLst>
          </p:cNvPr>
          <p:cNvSpPr txBox="1"/>
          <p:nvPr/>
        </p:nvSpPr>
        <p:spPr>
          <a:xfrm>
            <a:off x="6759859" y="4510975"/>
            <a:ext cx="581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Использование сервисных моделей предоставления услуг</a:t>
            </a:r>
          </a:p>
          <a:p>
            <a:endParaRPr lang="ru-RU" sz="2000" b="1" dirty="0">
              <a:solidFill>
                <a:srgbClr val="354173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75B0B0-D975-4867-A991-8DE6FA385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A84979-13F3-42A4-9509-BD6C862B02A0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8CB8347-3D94-4098-B67C-3B7D4BF6ECDA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A979B-C3DB-400E-A4FD-42B89AE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4"/>
          <a:stretch/>
        </p:blipFill>
        <p:spPr bwMode="auto">
          <a:xfrm>
            <a:off x="9934188" y="68772"/>
            <a:ext cx="1311328" cy="53251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7330C49-6773-409D-B8A2-B6C4E130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978" y="6452777"/>
            <a:ext cx="2743200" cy="365125"/>
          </a:xfrm>
        </p:spPr>
        <p:txBody>
          <a:bodyPr/>
          <a:lstStyle/>
          <a:p>
            <a:fld id="{6AED6350-9B76-E744-A4AD-BC1C7D4FFA23}" type="slidenum">
              <a:rPr lang="x-none" sz="1400" smtClean="0">
                <a:solidFill>
                  <a:schemeClr val="bg1"/>
                </a:solidFill>
              </a:rPr>
              <a:t>9</a:t>
            </a:fld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8E7EB4-6437-4106-96B9-039F4BD723E0}"/>
              </a:ext>
            </a:extLst>
          </p:cNvPr>
          <p:cNvSpPr txBox="1">
            <a:spLocks/>
          </p:cNvSpPr>
          <p:nvPr/>
        </p:nvSpPr>
        <p:spPr>
          <a:xfrm>
            <a:off x="2885996" y="1072187"/>
            <a:ext cx="7703856" cy="235681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ИННОВАЦИОННОСТЬ – </a:t>
            </a:r>
          </a:p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354173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ЭТО НЕ БУДУЩЕЕ, ЭТО НАШЕ</a:t>
            </a:r>
          </a:p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rgbClr val="3541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СЕГОДНЯ</a:t>
            </a:r>
            <a:endParaRPr lang="ru-RU" sz="4000" b="1" dirty="0">
              <a:solidFill>
                <a:srgbClr val="3541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77942F-66E1-4944-9D6F-593B60878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3" t="10116" r="1363" b="-10116"/>
          <a:stretch/>
        </p:blipFill>
        <p:spPr>
          <a:xfrm>
            <a:off x="2600555" y="3429000"/>
            <a:ext cx="6579695" cy="2497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057459-B514-4534-A0E1-4D2AFD05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242"/>
          <a:stretch/>
        </p:blipFill>
        <p:spPr bwMode="auto">
          <a:xfrm>
            <a:off x="9213618" y="26464"/>
            <a:ext cx="720570" cy="6873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0BB1A7-1E5F-4CE8-9D26-F0988F7A1CF6}"/>
              </a:ext>
            </a:extLst>
          </p:cNvPr>
          <p:cNvSpPr/>
          <p:nvPr/>
        </p:nvSpPr>
        <p:spPr bwMode="auto">
          <a:xfrm>
            <a:off x="1862246" y="586589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0" strike="noStrike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info@cibit.ru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273EA9A-DF62-46CC-832B-55594F48843E}"/>
              </a:ext>
            </a:extLst>
          </p:cNvPr>
          <p:cNvSpPr/>
          <p:nvPr/>
        </p:nvSpPr>
        <p:spPr bwMode="auto">
          <a:xfrm>
            <a:off x="1514394" y="6235229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t>+7 (495) 792-80-80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35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653</Words>
  <Application>Microsoft Office PowerPoint</Application>
  <PresentationFormat>Широкоэкранный</PresentationFormat>
  <Paragraphs>145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Microsoft JhengHei UI Light</vt:lpstr>
      <vt:lpstr>Arial</vt:lpstr>
      <vt:lpstr>Arial Black</vt:lpstr>
      <vt:lpstr>Bookman Old Style</vt:lpstr>
      <vt:lpstr>Britannic Bold</vt:lpstr>
      <vt:lpstr>Calibri</vt:lpstr>
      <vt:lpstr>Calibri Light</vt:lpstr>
      <vt:lpstr>Segoe UI</vt:lpstr>
      <vt:lpstr>Wingdings</vt:lpstr>
      <vt:lpstr>Office Theme</vt:lpstr>
      <vt:lpstr>Тема Office</vt:lpstr>
      <vt:lpstr>1_Тема Office</vt:lpstr>
      <vt:lpstr>1_Office Theme</vt:lpstr>
      <vt:lpstr>Презентация PowerPoint</vt:lpstr>
      <vt:lpstr>СПИКЕР ВЕБИНАРА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+7 (495) 792-80-80  info@cibit.ru  www.cibit.ru </vt:lpstr>
      <vt:lpstr>«ИННОВАЦИОННОСТЬ - ЭТО НЕ БУДУЩЕЕ,  ЭТО НАШЕ СЕГОДНЯ»</vt:lpstr>
      <vt:lpstr>Презентация PowerPoint</vt:lpstr>
    </vt:vector>
  </TitlesOfParts>
  <Company>ВТБ 24 ПАО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разработки на страже безопасности банков</dc:title>
  <dc:creator>ВТЮ</dc:creator>
  <cp:lastModifiedBy>Екатерина</cp:lastModifiedBy>
  <cp:revision>51</cp:revision>
  <dcterms:created xsi:type="dcterms:W3CDTF">2022-11-09T13:26:08Z</dcterms:created>
  <dcterms:modified xsi:type="dcterms:W3CDTF">2022-11-17T12:06:35Z</dcterms:modified>
</cp:coreProperties>
</file>