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4" r:id="rId2"/>
    <p:sldMasterId id="2147483676" r:id="rId3"/>
  </p:sldMasterIdLst>
  <p:notesMasterIdLst>
    <p:notesMasterId r:id="rId15"/>
  </p:notesMasterIdLst>
  <p:sldIdLst>
    <p:sldId id="1919" r:id="rId4"/>
    <p:sldId id="1922" r:id="rId5"/>
    <p:sldId id="1920" r:id="rId6"/>
    <p:sldId id="1931" r:id="rId7"/>
    <p:sldId id="1932" r:id="rId8"/>
    <p:sldId id="1929" r:id="rId9"/>
    <p:sldId id="1921" r:id="rId10"/>
    <p:sldId id="1923" r:id="rId11"/>
    <p:sldId id="1924" r:id="rId12"/>
    <p:sldId id="1934" r:id="rId13"/>
    <p:sldId id="299" r:id="rId1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95">
          <p15:clr>
            <a:srgbClr val="A4A3A4"/>
          </p15:clr>
        </p15:guide>
        <p15:guide id="2" orient="horz">
          <p15:clr>
            <a:srgbClr val="A4A3A4"/>
          </p15:clr>
        </p15:guide>
        <p15:guide id="3" orient="horz" pos="860">
          <p15:clr>
            <a:srgbClr val="A4A3A4"/>
          </p15:clr>
        </p15:guide>
        <p15:guide id="4" orient="horz" pos="1620">
          <p15:clr>
            <a:srgbClr val="A4A3A4"/>
          </p15:clr>
        </p15:guide>
        <p15:guide id="5" orient="horz" pos="123">
          <p15:clr>
            <a:srgbClr val="A4A3A4"/>
          </p15:clr>
        </p15:guide>
        <p15:guide id="6" orient="horz" pos="364">
          <p15:clr>
            <a:srgbClr val="A4A3A4"/>
          </p15:clr>
        </p15:guide>
        <p15:guide id="7" orient="horz" pos="3239">
          <p15:clr>
            <a:srgbClr val="A4A3A4"/>
          </p15:clr>
        </p15:guide>
        <p15:guide id="8" pos="2880">
          <p15:clr>
            <a:srgbClr val="A4A3A4"/>
          </p15:clr>
        </p15:guide>
        <p15:guide id="9" pos="5486">
          <p15:clr>
            <a:srgbClr val="A4A3A4"/>
          </p15:clr>
        </p15:guide>
        <p15:guide id="10">
          <p15:clr>
            <a:srgbClr val="A4A3A4"/>
          </p15:clr>
        </p15:guide>
        <p15:guide id="11" pos="249">
          <p15:clr>
            <a:srgbClr val="A4A3A4"/>
          </p15:clr>
        </p15:guide>
        <p15:guide id="12" pos="1955">
          <p15:clr>
            <a:srgbClr val="A4A3A4"/>
          </p15:clr>
        </p15:guide>
        <p15:guide id="13" pos="2028">
          <p15:clr>
            <a:srgbClr val="A4A3A4"/>
          </p15:clr>
        </p15:guide>
        <p15:guide id="14" pos="3719">
          <p15:clr>
            <a:srgbClr val="A4A3A4"/>
          </p15:clr>
        </p15:guide>
        <p15:guide id="15" pos="379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06" autoAdjust="0"/>
    <p:restoredTop sz="88502" autoAdjust="0"/>
  </p:normalViewPr>
  <p:slideViewPr>
    <p:cSldViewPr showGuides="1">
      <p:cViewPr varScale="1">
        <p:scale>
          <a:sx n="109" d="100"/>
          <a:sy n="109" d="100"/>
        </p:scale>
        <p:origin x="856" y="184"/>
      </p:cViewPr>
      <p:guideLst>
        <p:guide orient="horz" pos="2995"/>
        <p:guide orient="horz"/>
        <p:guide orient="horz" pos="860"/>
        <p:guide orient="horz" pos="1620"/>
        <p:guide orient="horz" pos="123"/>
        <p:guide orient="horz" pos="364"/>
        <p:guide orient="horz" pos="3239"/>
        <p:guide pos="2880"/>
        <p:guide pos="5486"/>
        <p:guide/>
        <p:guide pos="249"/>
        <p:guide pos="1955"/>
        <p:guide pos="2028"/>
        <p:guide pos="3719"/>
        <p:guide pos="37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9FF1D0-B9AE-4321-8A8F-CC0EEA1D790E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91B8D-667C-4440-956F-092D15259A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78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90525" y="1365250"/>
            <a:ext cx="8318500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0525" y="2463738"/>
            <a:ext cx="8318500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89D3F-2A19-48AB-9B82-A0F8E351F988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92" y="183793"/>
            <a:ext cx="1021621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231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89D3F-2A19-48AB-9B82-A0F8E351F988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Текст 5"/>
          <p:cNvSpPr>
            <a:spLocks noGrp="1"/>
          </p:cNvSpPr>
          <p:nvPr>
            <p:ph type="body" sz="quarter" idx="13"/>
          </p:nvPr>
        </p:nvSpPr>
        <p:spPr>
          <a:xfrm>
            <a:off x="395288" y="1365250"/>
            <a:ext cx="2700337" cy="3389313"/>
          </a:xfrm>
        </p:spPr>
        <p:txBody>
          <a:bodyPr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3219450" y="1365250"/>
            <a:ext cx="2709863" cy="3389313"/>
          </a:xfrm>
        </p:spPr>
        <p:txBody>
          <a:bodyPr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5"/>
          </p:nvPr>
        </p:nvSpPr>
        <p:spPr>
          <a:xfrm>
            <a:off x="6024564" y="1365250"/>
            <a:ext cx="2684462" cy="3389313"/>
          </a:xfrm>
        </p:spPr>
        <p:txBody>
          <a:bodyPr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67334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89D3F-2A19-48AB-9B82-A0F8E351F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385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89D3F-2A19-48AB-9B82-A0F8E351F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989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0525" y="1372779"/>
            <a:ext cx="4105275" cy="3381784"/>
          </a:xfrm>
        </p:spPr>
        <p:txBody>
          <a:bodyPr/>
          <a:lstStyle>
            <a:lvl1pPr>
              <a:defRPr sz="1600"/>
            </a:lvl1pPr>
            <a:lvl2pPr>
              <a:defRPr sz="1200"/>
            </a:lvl2pPr>
            <a:lvl3pPr>
              <a:defRPr sz="9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89D3F-2A19-48AB-9B82-A0F8E351F988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Объект 2"/>
          <p:cNvSpPr>
            <a:spLocks noGrp="1"/>
          </p:cNvSpPr>
          <p:nvPr>
            <p:ph sz="half" idx="13"/>
          </p:nvPr>
        </p:nvSpPr>
        <p:spPr>
          <a:xfrm>
            <a:off x="4603750" y="1372779"/>
            <a:ext cx="4105275" cy="3381784"/>
          </a:xfrm>
        </p:spPr>
        <p:txBody>
          <a:bodyPr/>
          <a:lstStyle>
            <a:lvl1pPr>
              <a:defRPr sz="1600"/>
            </a:lvl1pPr>
            <a:lvl2pPr>
              <a:defRPr sz="1200"/>
            </a:lvl2pPr>
            <a:lvl3pPr>
              <a:defRPr sz="9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5258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89D3F-2A19-48AB-9B82-A0F8E351F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456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89D3F-2A19-48AB-9B82-A0F8E351F988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Текст 5"/>
          <p:cNvSpPr>
            <a:spLocks noGrp="1"/>
          </p:cNvSpPr>
          <p:nvPr>
            <p:ph type="body" sz="quarter" idx="13"/>
          </p:nvPr>
        </p:nvSpPr>
        <p:spPr>
          <a:xfrm>
            <a:off x="395288" y="1365250"/>
            <a:ext cx="2700337" cy="3389313"/>
          </a:xfrm>
        </p:spPr>
        <p:txBody>
          <a:bodyPr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3219450" y="1365250"/>
            <a:ext cx="2709863" cy="3389313"/>
          </a:xfrm>
        </p:spPr>
        <p:txBody>
          <a:bodyPr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5"/>
          </p:nvPr>
        </p:nvSpPr>
        <p:spPr>
          <a:xfrm>
            <a:off x="6024564" y="1365250"/>
            <a:ext cx="2684462" cy="3389313"/>
          </a:xfrm>
        </p:spPr>
        <p:txBody>
          <a:bodyPr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11093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89D3F-2A19-48AB-9B82-A0F8E351F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470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89D3F-2A19-48AB-9B82-A0F8E351F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263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390525" y="1372779"/>
            <a:ext cx="4105275" cy="3381784"/>
          </a:xfrm>
        </p:spPr>
        <p:txBody>
          <a:bodyPr/>
          <a:lstStyle>
            <a:lvl1pPr>
              <a:defRPr sz="1600"/>
            </a:lvl1pPr>
            <a:lvl2pPr>
              <a:defRPr sz="1200"/>
            </a:lvl2pPr>
            <a:lvl3pPr>
              <a:defRPr sz="9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89D3F-2A19-48AB-9B82-A0F8E351F98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Рисунок 4"/>
          <p:cNvSpPr>
            <a:spLocks noGrp="1"/>
          </p:cNvSpPr>
          <p:nvPr>
            <p:ph type="pic" sz="quarter" idx="13"/>
          </p:nvPr>
        </p:nvSpPr>
        <p:spPr>
          <a:xfrm>
            <a:off x="4644008" y="1374444"/>
            <a:ext cx="4065017" cy="338012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684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89D3F-2A19-48AB-9B82-A0F8E351F988}" type="slidenum">
              <a:rPr lang="ru-RU" smtClean="0"/>
              <a:t>‹#›</a:t>
            </a:fld>
            <a:endParaRPr lang="ru-RU"/>
          </a:p>
        </p:txBody>
      </p:sp>
      <p:sp>
        <p:nvSpPr>
          <p:cNvPr id="4" name="Диаграмма 5"/>
          <p:cNvSpPr>
            <a:spLocks noGrp="1"/>
          </p:cNvSpPr>
          <p:nvPr>
            <p:ph type="chart" sz="quarter" idx="13"/>
          </p:nvPr>
        </p:nvSpPr>
        <p:spPr>
          <a:xfrm>
            <a:off x="395288" y="1365250"/>
            <a:ext cx="8313737" cy="338931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215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90525" y="1365250"/>
            <a:ext cx="8318500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0525" y="2463738"/>
            <a:ext cx="8318500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89D3F-2A19-48AB-9B82-A0F8E351F988}" type="slidenum">
              <a:rPr lang="ru-RU" smtClean="0"/>
              <a:t>‹#›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80" y="195263"/>
            <a:ext cx="1021621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165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89D3F-2A19-48AB-9B82-A0F8E351F988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Таблица 6"/>
          <p:cNvSpPr>
            <a:spLocks noGrp="1"/>
          </p:cNvSpPr>
          <p:nvPr>
            <p:ph type="tbl" sz="quarter" idx="13"/>
          </p:nvPr>
        </p:nvSpPr>
        <p:spPr>
          <a:xfrm>
            <a:off x="395288" y="1365250"/>
            <a:ext cx="8313737" cy="338931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0206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89D3F-2A19-48AB-9B82-A0F8E351F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193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51419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90525" y="1365250"/>
            <a:ext cx="8318500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0525" y="2463738"/>
            <a:ext cx="8318500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289D3F-2A19-48AB-9B82-A0F8E351F98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80" y="195263"/>
            <a:ext cx="1021621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130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89D3F-2A19-48AB-9B82-A0F8E351F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772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525" y="577850"/>
            <a:ext cx="8318500" cy="1021556"/>
          </a:xfrm>
        </p:spPr>
        <p:txBody>
          <a:bodyPr anchor="t">
            <a:normAutofit/>
          </a:bodyPr>
          <a:lstStyle>
            <a:lvl1pPr algn="l">
              <a:defRPr sz="2400" b="1" cap="all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289D3F-2A19-48AB-9B82-A0F8E351F98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17" y="195263"/>
            <a:ext cx="783232" cy="19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38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525" y="577850"/>
            <a:ext cx="8318500" cy="1021556"/>
          </a:xfrm>
        </p:spPr>
        <p:txBody>
          <a:bodyPr anchor="t">
            <a:normAutofit/>
          </a:bodyPr>
          <a:lstStyle>
            <a:lvl1pPr algn="l">
              <a:defRPr sz="2400" b="1" cap="all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289D3F-2A19-48AB-9B82-A0F8E351F98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17" y="195263"/>
            <a:ext cx="783232" cy="19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818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0525" y="1372779"/>
            <a:ext cx="4105275" cy="3381784"/>
          </a:xfrm>
        </p:spPr>
        <p:txBody>
          <a:bodyPr/>
          <a:lstStyle>
            <a:lvl1pPr>
              <a:defRPr sz="1600"/>
            </a:lvl1pPr>
            <a:lvl2pPr>
              <a:defRPr sz="1200"/>
            </a:lvl2pPr>
            <a:lvl3pPr>
              <a:defRPr sz="9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89D3F-2A19-48AB-9B82-A0F8E351F98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Объект 2"/>
          <p:cNvSpPr>
            <a:spLocks noGrp="1"/>
          </p:cNvSpPr>
          <p:nvPr>
            <p:ph sz="half" idx="13"/>
          </p:nvPr>
        </p:nvSpPr>
        <p:spPr>
          <a:xfrm>
            <a:off x="4644008" y="1372779"/>
            <a:ext cx="4065017" cy="3381784"/>
          </a:xfrm>
        </p:spPr>
        <p:txBody>
          <a:bodyPr/>
          <a:lstStyle>
            <a:lvl1pPr>
              <a:defRPr sz="1600"/>
            </a:lvl1pPr>
            <a:lvl2pPr>
              <a:defRPr sz="1200"/>
            </a:lvl2pPr>
            <a:lvl3pPr>
              <a:defRPr sz="9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72794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0525" y="1372779"/>
            <a:ext cx="4105275" cy="3381784"/>
          </a:xfrm>
        </p:spPr>
        <p:txBody>
          <a:bodyPr/>
          <a:lstStyle>
            <a:lvl1pPr>
              <a:defRPr sz="1600"/>
            </a:lvl1pPr>
            <a:lvl2pPr>
              <a:defRPr sz="1200"/>
            </a:lvl2pPr>
            <a:lvl3pPr>
              <a:defRPr sz="9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89D3F-2A19-48AB-9B82-A0F8E351F98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Рисунок 4"/>
          <p:cNvSpPr>
            <a:spLocks noGrp="1"/>
          </p:cNvSpPr>
          <p:nvPr>
            <p:ph type="pic" sz="quarter" idx="13"/>
          </p:nvPr>
        </p:nvSpPr>
        <p:spPr>
          <a:xfrm>
            <a:off x="4644008" y="1374444"/>
            <a:ext cx="4065017" cy="338012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937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89D3F-2A19-48AB-9B82-A0F8E351F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863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525" y="578837"/>
            <a:ext cx="8318500" cy="78641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0525" y="1365249"/>
            <a:ext cx="8318500" cy="32293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199" y="190395"/>
            <a:ext cx="2155825" cy="2001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A289D3F-2A19-48AB-9B82-A0F8E351F98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12" y="190395"/>
            <a:ext cx="783158" cy="19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49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62" r:id="rId6"/>
    <p:sldLayoutId id="2147483652" r:id="rId7"/>
    <p:sldLayoutId id="2147483675" r:id="rId8"/>
    <p:sldLayoutId id="2147483654" r:id="rId9"/>
    <p:sldLayoutId id="2147483663" r:id="rId10"/>
    <p:sldLayoutId id="2147483655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200025" algn="l" defTabSz="914400" rtl="0" eaLnBrk="1" latinLnBrk="0" hangingPunct="1">
        <a:lnSpc>
          <a:spcPct val="90000"/>
        </a:lnSpc>
        <a:spcBef>
          <a:spcPts val="600"/>
        </a:spcBef>
        <a:buClr>
          <a:srgbClr val="00B0F0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27063" indent="-228600" algn="l" defTabSz="914400" rtl="0" eaLnBrk="1" latinLnBrk="0" hangingPunct="1">
        <a:lnSpc>
          <a:spcPct val="90000"/>
        </a:lnSpc>
        <a:spcBef>
          <a:spcPts val="600"/>
        </a:spcBef>
        <a:buFont typeface="Trebuchet MS" panose="020B0603020202020204" pitchFamily="34" charset="0"/>
        <a:buChar char="—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525" y="578837"/>
            <a:ext cx="8318500" cy="78641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0525" y="1365249"/>
            <a:ext cx="8318500" cy="32293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199" y="190395"/>
            <a:ext cx="2155825" cy="2001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A289D3F-2A19-48AB-9B82-A0F8E351F98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26" y="196125"/>
            <a:ext cx="788107" cy="1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64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1" r:id="rId2"/>
    <p:sldLayoutId id="2147483672" r:id="rId3"/>
    <p:sldLayoutId id="2147483673" r:id="rId4"/>
    <p:sldLayoutId id="2147483674" r:id="rId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400" kern="1200">
          <a:solidFill>
            <a:schemeClr val="bg1"/>
          </a:solidFill>
          <a:latin typeface="+mn-lt"/>
          <a:ea typeface="+mn-ea"/>
          <a:cs typeface="+mn-cs"/>
        </a:defRPr>
      </a:lvl1pPr>
      <a:lvl2pPr marL="360363" indent="-200025" algn="l" defTabSz="914400" rtl="0" eaLnBrk="1" latinLnBrk="0" hangingPunct="1">
        <a:lnSpc>
          <a:spcPct val="9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2pPr>
      <a:lvl3pPr marL="627063" indent="-228600" algn="l" defTabSz="914400" rtl="0" eaLnBrk="1" latinLnBrk="0" hangingPunct="1">
        <a:lnSpc>
          <a:spcPct val="90000"/>
        </a:lnSpc>
        <a:spcBef>
          <a:spcPts val="600"/>
        </a:spcBef>
        <a:buFont typeface="Trebuchet MS" panose="020B0603020202020204" pitchFamily="34" charset="0"/>
        <a:buChar char="—"/>
        <a:defRPr sz="9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525" y="578837"/>
            <a:ext cx="8318500" cy="78641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0525" y="1365249"/>
            <a:ext cx="8318500" cy="32293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199" y="190395"/>
            <a:ext cx="2155825" cy="2001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A289D3F-2A19-48AB-9B82-A0F8E351F98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26" y="196125"/>
            <a:ext cx="788107" cy="1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9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400" kern="1200">
          <a:solidFill>
            <a:schemeClr val="bg1"/>
          </a:solidFill>
          <a:latin typeface="+mn-lt"/>
          <a:ea typeface="+mn-ea"/>
          <a:cs typeface="+mn-cs"/>
        </a:defRPr>
      </a:lvl1pPr>
      <a:lvl2pPr marL="360363" indent="-200025" algn="l" defTabSz="914400" rtl="0" eaLnBrk="1" latinLnBrk="0" hangingPunct="1">
        <a:lnSpc>
          <a:spcPct val="9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2pPr>
      <a:lvl3pPr marL="627063" indent="-228600" algn="l" defTabSz="914400" rtl="0" eaLnBrk="1" latinLnBrk="0" hangingPunct="1">
        <a:lnSpc>
          <a:spcPct val="90000"/>
        </a:lnSpc>
        <a:spcBef>
          <a:spcPts val="600"/>
        </a:spcBef>
        <a:buFont typeface="Trebuchet MS" panose="020B0603020202020204" pitchFamily="34" charset="0"/>
        <a:buChar char="—"/>
        <a:defRPr sz="9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youtube.com/watch?v=njfYQjiRyu0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837dwU3JkmA" TargetMode="Externa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www.youtube.com/embed/Cl7WYMg7NOM?feature=oembed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82897B-873F-9545-A0CA-0E39512818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ЭВОЛЮЦИЯ МАРКЕТИНГА НА БАНКОВСКОМ РЫНКЕ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6D56A2D-29FA-D143-B5FB-AF1BE34291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Ксения Касьянова</a:t>
            </a:r>
          </a:p>
          <a:p>
            <a:r>
              <a:rPr lang="ru-RU" dirty="0"/>
              <a:t>Директор по исследованиям и разработкам КРОС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D91B97A-C711-D14C-8973-1B5312CED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89D3F-2A19-48AB-9B82-A0F8E351F98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180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C995A-9F09-C3C9-D86B-D64F5ADE9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CD4C4D-980D-CCB5-CAA3-CED547180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Бесшовный клиентский опыт (</a:t>
            </a:r>
            <a:r>
              <a:rPr lang="ru-RU" sz="2000" dirty="0" err="1"/>
              <a:t>Диджитал</a:t>
            </a:r>
            <a:r>
              <a:rPr lang="ru-RU" sz="2000" dirty="0"/>
              <a:t> сервисы и </a:t>
            </a:r>
            <a:r>
              <a:rPr lang="ru-RU" sz="2000" dirty="0" err="1"/>
              <a:t>аппы</a:t>
            </a:r>
            <a:r>
              <a:rPr lang="ru-RU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Social Media Listening</a:t>
            </a:r>
            <a:r>
              <a:rPr lang="ru-RU" sz="2000" dirty="0"/>
              <a:t> для </a:t>
            </a:r>
            <a:r>
              <a:rPr lang="en-US" sz="2000" dirty="0"/>
              <a:t>CJM </a:t>
            </a:r>
            <a:r>
              <a:rPr lang="ru-RU" sz="2000" dirty="0"/>
              <a:t>и качественного управления репутацией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Локализация и работа с сообществами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Поиск новых источников траффика и </a:t>
            </a:r>
            <a:r>
              <a:rPr lang="en-US" sz="2000" dirty="0"/>
              <a:t>SEO</a:t>
            </a:r>
            <a:r>
              <a:rPr lang="ru-RU" sz="2000" dirty="0"/>
              <a:t> / развитие </a:t>
            </a:r>
            <a:r>
              <a:rPr lang="en-US" sz="2000" dirty="0"/>
              <a:t>owned media</a:t>
            </a:r>
            <a:endParaRPr lang="ru-RU" sz="2000" dirty="0"/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11BD6F-6440-3762-15C6-59A52B80D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89D3F-2A19-48AB-9B82-A0F8E351F98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070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СПАСИБО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89D3F-2A19-48AB-9B82-A0F8E351F98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675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33D746-9C49-2E43-B32D-669D0C59D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89D3F-2A19-48AB-9B82-A0F8E351F988}" type="slidenum">
              <a:rPr lang="ru-RU" smtClean="0"/>
              <a:t>2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2401F8-3C68-AE4C-A622-8A662FFF6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732" y="1095586"/>
            <a:ext cx="4738204" cy="36276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E703F7-1C3E-AE70-CCF4-63F75D557A89}"/>
              </a:ext>
            </a:extLst>
          </p:cNvPr>
          <p:cNvSpPr txBox="1"/>
          <p:nvPr/>
        </p:nvSpPr>
        <p:spPr>
          <a:xfrm>
            <a:off x="3455876" y="4767994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2008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A6976C-8761-328E-A8F0-54C51AB10925}"/>
              </a:ext>
            </a:extLst>
          </p:cNvPr>
          <p:cNvSpPr txBox="1"/>
          <p:nvPr/>
        </p:nvSpPr>
        <p:spPr>
          <a:xfrm>
            <a:off x="4338603" y="4767994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2014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B6A456-3B97-AE79-2AAD-7FB595BC8F65}"/>
              </a:ext>
            </a:extLst>
          </p:cNvPr>
          <p:cNvSpPr txBox="1"/>
          <p:nvPr/>
        </p:nvSpPr>
        <p:spPr>
          <a:xfrm>
            <a:off x="5076056" y="4767994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3A5CA2-811E-032A-5960-6BC382E0FD08}"/>
              </a:ext>
            </a:extLst>
          </p:cNvPr>
          <p:cNvSpPr txBox="1"/>
          <p:nvPr/>
        </p:nvSpPr>
        <p:spPr>
          <a:xfrm>
            <a:off x="2447764" y="4767994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1998</a:t>
            </a:r>
          </a:p>
        </p:txBody>
      </p:sp>
    </p:spTree>
    <p:extLst>
      <p:ext uri="{BB962C8B-B14F-4D97-AF65-F5344CB8AC3E}">
        <p14:creationId xmlns:p14="http://schemas.microsoft.com/office/powerpoint/2010/main" val="2181705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96BAC1E-2531-5C45-86D7-77D70804C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Коротко об эволюции рекламы на банковском рынке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E344CC-9D34-904C-AD19-2D0131C90D9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>
              <a:hlinkClick r:id="rId2"/>
            </a:endParaRP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F871BF-EA71-F44A-8237-74EB4738F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89D3F-2A19-48AB-9B82-A0F8E351F988}" type="slidenum">
              <a:rPr lang="ru-RU" smtClean="0"/>
              <a:t>3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DB5E0D-4845-BE42-B921-7CBDF50A2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5" y="2235980"/>
            <a:ext cx="3364098" cy="2511229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BFFBFDB-ABFC-BD41-8877-05B806B375D1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4"/>
          <a:stretch>
            <a:fillRect/>
          </a:stretch>
        </p:blipFill>
        <p:spPr>
          <a:xfrm>
            <a:off x="4491445" y="2235980"/>
            <a:ext cx="4485661" cy="251122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096E474-22B3-B943-B9E0-6D84405E9660}"/>
              </a:ext>
            </a:extLst>
          </p:cNvPr>
          <p:cNvSpPr/>
          <p:nvPr/>
        </p:nvSpPr>
        <p:spPr>
          <a:xfrm>
            <a:off x="683568" y="4763644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" sz="1050" dirty="0">
                <a:hlinkClick r:id="rId2"/>
              </a:rPr>
              <a:t>https://www.youtube.com/watch?v=njfYQjiRyu0</a:t>
            </a:r>
            <a:endParaRPr lang="ru-RU" sz="105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45E917A-BF4A-E94C-A33F-34F26CB4BC64}"/>
              </a:ext>
            </a:extLst>
          </p:cNvPr>
          <p:cNvSpPr/>
          <p:nvPr/>
        </p:nvSpPr>
        <p:spPr>
          <a:xfrm>
            <a:off x="5040052" y="4754563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dirty="0">
                <a:hlinkClick r:id="rId5"/>
              </a:rPr>
              <a:t>https://www.youtube.com/watch?v=837dwU3JkmA</a:t>
            </a:r>
            <a:r>
              <a:rPr lang="ru-RU" sz="11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C1D928-0F7D-6E4A-BDC0-7ED5FD83FF64}"/>
              </a:ext>
            </a:extLst>
          </p:cNvPr>
          <p:cNvSpPr txBox="1"/>
          <p:nvPr/>
        </p:nvSpPr>
        <p:spPr>
          <a:xfrm>
            <a:off x="1723760" y="185756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2003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705202-0362-1541-86BC-1FD2D1A543D9}"/>
              </a:ext>
            </a:extLst>
          </p:cNvPr>
          <p:cNvSpPr txBox="1"/>
          <p:nvPr/>
        </p:nvSpPr>
        <p:spPr>
          <a:xfrm>
            <a:off x="6204385" y="185021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379174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25BB7A5-B978-E9F8-A387-8E401C84D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444" y="2643758"/>
            <a:ext cx="1754514" cy="2283718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9ABD515-EE18-2502-8ED5-AB639B112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89D3F-2A19-48AB-9B82-A0F8E351F988}" type="slidenum">
              <a:rPr lang="ru-RU" smtClean="0"/>
              <a:t>4</a:t>
            </a:fld>
            <a:endParaRPr lang="ru-RU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D9E7A938-0776-6CA2-4E50-759213576F7B}"/>
              </a:ext>
            </a:extLst>
          </p:cNvPr>
          <p:cNvCxnSpPr/>
          <p:nvPr/>
        </p:nvCxnSpPr>
        <p:spPr>
          <a:xfrm>
            <a:off x="3131840" y="2247714"/>
            <a:ext cx="0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F21CB7FF-840F-5435-C5CD-F59BC8E9A3F3}"/>
              </a:ext>
            </a:extLst>
          </p:cNvPr>
          <p:cNvCxnSpPr/>
          <p:nvPr/>
        </p:nvCxnSpPr>
        <p:spPr>
          <a:xfrm>
            <a:off x="6012160" y="2247714"/>
            <a:ext cx="0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Мультимедиа в Интернете 5" title="Банк Империал  - Екатерина Великая и граф Суворов">
            <a:hlinkClick r:id="" action="ppaction://media"/>
            <a:extLst>
              <a:ext uri="{FF2B5EF4-FFF2-40B4-BE49-F238E27FC236}">
                <a16:creationId xmlns:a16="http://schemas.microsoft.com/office/drawing/2014/main" id="{9F514F14-C06E-182E-E66D-EC2B3ACCDEF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29966" y="1619250"/>
            <a:ext cx="2540000" cy="1905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2B342A-AA5A-B7AF-1705-0138A8950028}"/>
              </a:ext>
            </a:extLst>
          </p:cNvPr>
          <p:cNvSpPr txBox="1"/>
          <p:nvPr/>
        </p:nvSpPr>
        <p:spPr>
          <a:xfrm>
            <a:off x="2897814" y="3687874"/>
            <a:ext cx="4680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/>
              <a:t>2008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F52FC0-79DA-53E7-012E-24C618095FF4}"/>
              </a:ext>
            </a:extLst>
          </p:cNvPr>
          <p:cNvSpPr txBox="1"/>
          <p:nvPr/>
        </p:nvSpPr>
        <p:spPr>
          <a:xfrm>
            <a:off x="5755364" y="3677813"/>
            <a:ext cx="4680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/>
              <a:t>2014</a:t>
            </a:r>
          </a:p>
        </p:txBody>
      </p:sp>
      <p:pic>
        <p:nvPicPr>
          <p:cNvPr id="11" name="Picture 2" descr="Эпатажная реклама: что можно, а что нельзя? | Retail.ru">
            <a:extLst>
              <a:ext uri="{FF2B5EF4-FFF2-40B4-BE49-F238E27FC236}">
                <a16:creationId xmlns:a16="http://schemas.microsoft.com/office/drawing/2014/main" id="{77ACB628-2098-D122-99BD-0408D8346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688709"/>
            <a:ext cx="1974459" cy="111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323382-50CD-D243-9EB2-C1ADD13D88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0172" y="983003"/>
            <a:ext cx="1328051" cy="8262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30CF7A-EC40-B54C-B524-CF3E6EB5F2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82" y="1974092"/>
            <a:ext cx="2687828" cy="138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1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D41C3AAD-AA27-894A-DC15-704E3D336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Репутация и бренд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AFA426A-A8DA-F687-103A-F7476A2E6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89D3F-2A19-48AB-9B82-A0F8E351F988}" type="slidenum">
              <a:rPr lang="ru-RU" smtClean="0"/>
              <a:t>5</a:t>
            </a:fld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49EC206A-3F73-1FDF-8EC0-E7956BB87CDD}"/>
              </a:ext>
            </a:extLst>
          </p:cNvPr>
          <p:cNvSpPr/>
          <p:nvPr/>
        </p:nvSpPr>
        <p:spPr>
          <a:xfrm>
            <a:off x="1691680" y="1491630"/>
            <a:ext cx="2016224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Бренд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AA0D5D7F-8D7D-9A2D-AF9A-F9FB1E76FC1F}"/>
              </a:ext>
            </a:extLst>
          </p:cNvPr>
          <p:cNvSpPr/>
          <p:nvPr/>
        </p:nvSpPr>
        <p:spPr>
          <a:xfrm>
            <a:off x="1705394" y="2640156"/>
            <a:ext cx="2016224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Репутация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AE201BB-9A36-AB2A-61AD-FCA39A8222C3}"/>
              </a:ext>
            </a:extLst>
          </p:cNvPr>
          <p:cNvSpPr/>
          <p:nvPr/>
        </p:nvSpPr>
        <p:spPr>
          <a:xfrm>
            <a:off x="3929723" y="2643758"/>
            <a:ext cx="2016224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Новости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41BB7068-11A0-70EE-7F08-54F8D169C4FC}"/>
              </a:ext>
            </a:extLst>
          </p:cNvPr>
          <p:cNvSpPr/>
          <p:nvPr/>
        </p:nvSpPr>
        <p:spPr>
          <a:xfrm>
            <a:off x="3929723" y="1491630"/>
            <a:ext cx="2016224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Имиджевая реклама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898810-7123-B6BE-9512-95CB8B49421B}"/>
              </a:ext>
            </a:extLst>
          </p:cNvPr>
          <p:cNvSpPr txBox="1"/>
          <p:nvPr/>
        </p:nvSpPr>
        <p:spPr>
          <a:xfrm>
            <a:off x="1982857" y="3687874"/>
            <a:ext cx="146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Постоянная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C4845F-B92D-393F-16E4-7D9D137472D0}"/>
              </a:ext>
            </a:extLst>
          </p:cNvPr>
          <p:cNvSpPr txBox="1"/>
          <p:nvPr/>
        </p:nvSpPr>
        <p:spPr>
          <a:xfrm>
            <a:off x="4129280" y="3687874"/>
            <a:ext cx="1617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Меняющаяся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F953FB-F54F-C13A-B193-5DB1B09310FC}"/>
              </a:ext>
            </a:extLst>
          </p:cNvPr>
          <p:cNvSpPr txBox="1"/>
          <p:nvPr/>
        </p:nvSpPr>
        <p:spPr>
          <a:xfrm>
            <a:off x="997693" y="1739012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Игра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575608-BA65-1583-94AB-6383F6EB3EB0}"/>
              </a:ext>
            </a:extLst>
          </p:cNvPr>
          <p:cNvSpPr txBox="1"/>
          <p:nvPr/>
        </p:nvSpPr>
        <p:spPr>
          <a:xfrm>
            <a:off x="278842" y="2887538"/>
            <a:ext cx="1437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Реальность</a:t>
            </a:r>
          </a:p>
        </p:txBody>
      </p:sp>
    </p:spTree>
    <p:extLst>
      <p:ext uri="{BB962C8B-B14F-4D97-AF65-F5344CB8AC3E}">
        <p14:creationId xmlns:p14="http://schemas.microsoft.com/office/powerpoint/2010/main" val="4171221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9A370F-B61D-3C4B-79E4-5C4295B5D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Кризис доверия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D9F5408-7981-2A25-ABF7-D846E4DFE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89D3F-2A19-48AB-9B82-A0F8E351F988}" type="slidenum">
              <a:rPr lang="ru-RU" smtClean="0"/>
              <a:t>6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33C3F0-16EE-4C03-525D-34E8C0483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014" y="1360540"/>
            <a:ext cx="4813971" cy="355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83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9A2167-8AB4-9C4E-B4F6-00ADD3682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578837"/>
            <a:ext cx="8318500" cy="786413"/>
          </a:xfrm>
        </p:spPr>
        <p:txBody>
          <a:bodyPr/>
          <a:lstStyle/>
          <a:p>
            <a:r>
              <a:rPr lang="ru-RU" dirty="0"/>
              <a:t>Что-то поменялось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DB10F778-3BAB-624A-958E-A84A9FB325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0357" y="3832478"/>
            <a:ext cx="4105275" cy="406120"/>
          </a:xfrm>
        </p:spPr>
        <p:txBody>
          <a:bodyPr/>
          <a:lstStyle/>
          <a:p>
            <a:r>
              <a:rPr lang="ru-RU" dirty="0"/>
              <a:t>Маркетинг </a:t>
            </a:r>
            <a:r>
              <a:rPr lang="en-US" dirty="0"/>
              <a:t>= </a:t>
            </a:r>
            <a:r>
              <a:rPr lang="ru-RU" dirty="0"/>
              <a:t>Затраты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F6B8F9-DAE1-8844-B345-4EF34F2F3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89D3F-2A19-48AB-9B82-A0F8E351F988}" type="slidenum">
              <a:rPr lang="ru-RU" smtClean="0"/>
              <a:t>7</a:t>
            </a:fld>
            <a:endParaRPr lang="ru-RU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049CA57-3D90-BD49-8FFE-5763808F440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673042" y="3832478"/>
            <a:ext cx="4065017" cy="586903"/>
          </a:xfrm>
        </p:spPr>
        <p:txBody>
          <a:bodyPr/>
          <a:lstStyle/>
          <a:p>
            <a:r>
              <a:rPr lang="ru-RU" dirty="0"/>
              <a:t>Маркетинг = Инвестиции</a:t>
            </a:r>
          </a:p>
        </p:txBody>
      </p:sp>
      <p:sp>
        <p:nvSpPr>
          <p:cNvPr id="7" name="Объект 4">
            <a:extLst>
              <a:ext uri="{FF2B5EF4-FFF2-40B4-BE49-F238E27FC236}">
                <a16:creationId xmlns:a16="http://schemas.microsoft.com/office/drawing/2014/main" id="{405EA91F-1A2B-7141-9668-039952DEAAF3}"/>
              </a:ext>
            </a:extLst>
          </p:cNvPr>
          <p:cNvSpPr txBox="1">
            <a:spLocks/>
          </p:cNvSpPr>
          <p:nvPr/>
        </p:nvSpPr>
        <p:spPr>
          <a:xfrm>
            <a:off x="914393" y="4238598"/>
            <a:ext cx="2908915" cy="4061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2000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7063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Trebuchet MS" panose="020B0603020202020204" pitchFamily="34" charset="0"/>
              <a:buChar char="—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Снижение затрат</a:t>
            </a:r>
          </a:p>
        </p:txBody>
      </p:sp>
      <p:sp>
        <p:nvSpPr>
          <p:cNvPr id="8" name="Объект 4">
            <a:extLst>
              <a:ext uri="{FF2B5EF4-FFF2-40B4-BE49-F238E27FC236}">
                <a16:creationId xmlns:a16="http://schemas.microsoft.com/office/drawing/2014/main" id="{7827A009-0C60-EF4B-BAD2-82C8B1DD2C4C}"/>
              </a:ext>
            </a:extLst>
          </p:cNvPr>
          <p:cNvSpPr txBox="1">
            <a:spLocks/>
          </p:cNvSpPr>
          <p:nvPr/>
        </p:nvSpPr>
        <p:spPr>
          <a:xfrm>
            <a:off x="5673042" y="4216321"/>
            <a:ext cx="2908915" cy="4061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2000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7063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Trebuchet MS" panose="020B0603020202020204" pitchFamily="34" charset="0"/>
              <a:buChar char="—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Оптимизация инвестиций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ABC3A28-A033-1D46-87C6-0A31B00CA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254" y="1222906"/>
            <a:ext cx="3835400" cy="2209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9E19CB-7F9D-8E4C-BAEC-482C4DD2CFA8}"/>
              </a:ext>
            </a:extLst>
          </p:cNvPr>
          <p:cNvSpPr txBox="1"/>
          <p:nvPr/>
        </p:nvSpPr>
        <p:spPr>
          <a:xfrm>
            <a:off x="4100205" y="389210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4263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94CDD01-F5FB-7C47-ACE4-31198F0CB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89D3F-2A19-48AB-9B82-A0F8E351F988}" type="slidenum">
              <a:rPr lang="ru-RU" smtClean="0"/>
              <a:t>8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DBF3695-03AA-584A-BC32-F34397C8F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911" y="751170"/>
            <a:ext cx="4350948" cy="40039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B6A8BE1-8FE8-2B49-87D0-E332ECB8E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2920"/>
            <a:ext cx="4686911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02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411B60E-375E-334F-B87E-1A357F37A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1860" y="2391730"/>
            <a:ext cx="2129247" cy="786413"/>
          </a:xfrm>
        </p:spPr>
        <p:txBody>
          <a:bodyPr/>
          <a:lstStyle/>
          <a:p>
            <a:r>
              <a:rPr lang="en-US" dirty="0"/>
              <a:t>CMO vs CTO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91B89FE-710E-C74D-8586-45E38E64C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89D3F-2A19-48AB-9B82-A0F8E351F98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8226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КРОС_2017">
      <a:dk1>
        <a:sysClr val="windowText" lastClr="000000"/>
      </a:dk1>
      <a:lt1>
        <a:sysClr val="window" lastClr="FFFFFF"/>
      </a:lt1>
      <a:dk2>
        <a:srgbClr val="383E43"/>
      </a:dk2>
      <a:lt2>
        <a:srgbClr val="A9AFB2"/>
      </a:lt2>
      <a:accent1>
        <a:srgbClr val="27AAE1"/>
      </a:accent1>
      <a:accent2>
        <a:srgbClr val="16BECF"/>
      </a:accent2>
      <a:accent3>
        <a:srgbClr val="812990"/>
      </a:accent3>
      <a:accent4>
        <a:srgbClr val="EC008C"/>
      </a:accent4>
      <a:accent5>
        <a:srgbClr val="44C8F5"/>
      </a:accent5>
      <a:accent6>
        <a:srgbClr val="383E43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КРОС_2017">
      <a:dk1>
        <a:sysClr val="windowText" lastClr="000000"/>
      </a:dk1>
      <a:lt1>
        <a:sysClr val="window" lastClr="FFFFFF"/>
      </a:lt1>
      <a:dk2>
        <a:srgbClr val="383E43"/>
      </a:dk2>
      <a:lt2>
        <a:srgbClr val="A9AFB2"/>
      </a:lt2>
      <a:accent1>
        <a:srgbClr val="27AAE1"/>
      </a:accent1>
      <a:accent2>
        <a:srgbClr val="16BECF"/>
      </a:accent2>
      <a:accent3>
        <a:srgbClr val="812990"/>
      </a:accent3>
      <a:accent4>
        <a:srgbClr val="EC008C"/>
      </a:accent4>
      <a:accent5>
        <a:srgbClr val="44C8F5"/>
      </a:accent5>
      <a:accent6>
        <a:srgbClr val="383E43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КРОС_2017">
      <a:dk1>
        <a:sysClr val="windowText" lastClr="000000"/>
      </a:dk1>
      <a:lt1>
        <a:sysClr val="window" lastClr="FFFFFF"/>
      </a:lt1>
      <a:dk2>
        <a:srgbClr val="383E43"/>
      </a:dk2>
      <a:lt2>
        <a:srgbClr val="A9AFB2"/>
      </a:lt2>
      <a:accent1>
        <a:srgbClr val="27AAE1"/>
      </a:accent1>
      <a:accent2>
        <a:srgbClr val="16BECF"/>
      </a:accent2>
      <a:accent3>
        <a:srgbClr val="812990"/>
      </a:accent3>
      <a:accent4>
        <a:srgbClr val="EC008C"/>
      </a:accent4>
      <a:accent5>
        <a:srgbClr val="44C8F5"/>
      </a:accent5>
      <a:accent6>
        <a:srgbClr val="383E43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14643</TotalTime>
  <Words>129</Words>
  <Application>Microsoft Macintosh PowerPoint</Application>
  <PresentationFormat>Экран (16:9)</PresentationFormat>
  <Paragraphs>47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Trebuchet MS</vt:lpstr>
      <vt:lpstr>Тема Office</vt:lpstr>
      <vt:lpstr>1_Тема Office</vt:lpstr>
      <vt:lpstr>2_Тема Office</vt:lpstr>
      <vt:lpstr>ЭВОЛЮЦИЯ МАРКЕТИНГА НА БАНКОВСКОМ РЫНКЕ</vt:lpstr>
      <vt:lpstr>Презентация PowerPoint</vt:lpstr>
      <vt:lpstr>Коротко об эволюции рекламы на банковском рынке</vt:lpstr>
      <vt:lpstr>Презентация PowerPoint</vt:lpstr>
      <vt:lpstr>Репутация и бренд</vt:lpstr>
      <vt:lpstr>Кризис доверия</vt:lpstr>
      <vt:lpstr>Что-то поменялось</vt:lpstr>
      <vt:lpstr>Презентация PowerPoint</vt:lpstr>
      <vt:lpstr>CMO vs CTO</vt:lpstr>
      <vt:lpstr>Презентация PowerPoint</vt:lpstr>
      <vt:lpstr>СПАСИБО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sharygin</dc:creator>
  <cp:lastModifiedBy>Пользователь Microsoft Office</cp:lastModifiedBy>
  <cp:revision>40</cp:revision>
  <dcterms:created xsi:type="dcterms:W3CDTF">2017-08-15T09:57:28Z</dcterms:created>
  <dcterms:modified xsi:type="dcterms:W3CDTF">2022-10-13T07:43:58Z</dcterms:modified>
</cp:coreProperties>
</file>