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4" r:id="rId5"/>
    <p:sldId id="267" r:id="rId6"/>
    <p:sldId id="271" r:id="rId7"/>
    <p:sldId id="272" r:id="rId8"/>
    <p:sldId id="273" r:id="rId9"/>
    <p:sldId id="274" r:id="rId10"/>
    <p:sldId id="275" r:id="rId11"/>
    <p:sldId id="268" r:id="rId12"/>
    <p:sldId id="269" r:id="rId13"/>
    <p:sldId id="260" r:id="rId14"/>
    <p:sldId id="266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 showGuides="1">
      <p:cViewPr varScale="1">
        <p:scale>
          <a:sx n="108" d="100"/>
          <a:sy n="108" d="100"/>
        </p:scale>
        <p:origin x="6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672BF8-EB0C-E344-8D58-FF62C8F1F5CA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40064286-A17B-F342-8299-1B771315A511}">
      <dgm:prSet phldrT="[Текст]"/>
      <dgm:spPr/>
      <dgm:t>
        <a:bodyPr/>
        <a:lstStyle/>
        <a:p>
          <a:r>
            <a:rPr lang="ru-RU" dirty="0"/>
            <a:t>Знания</a:t>
          </a:r>
        </a:p>
      </dgm:t>
    </dgm:pt>
    <dgm:pt modelId="{A11D056B-2DB8-2F40-8291-800D4F85C45F}" type="parTrans" cxnId="{3D17E4A4-B5DB-9B42-9A13-3C8945B508E5}">
      <dgm:prSet/>
      <dgm:spPr/>
      <dgm:t>
        <a:bodyPr/>
        <a:lstStyle/>
        <a:p>
          <a:endParaRPr lang="ru-RU"/>
        </a:p>
      </dgm:t>
    </dgm:pt>
    <dgm:pt modelId="{C85D0C2B-F367-1544-BFBC-300B2133A797}" type="sibTrans" cxnId="{3D17E4A4-B5DB-9B42-9A13-3C8945B508E5}">
      <dgm:prSet/>
      <dgm:spPr/>
      <dgm:t>
        <a:bodyPr/>
        <a:lstStyle/>
        <a:p>
          <a:endParaRPr lang="ru-RU"/>
        </a:p>
      </dgm:t>
    </dgm:pt>
    <dgm:pt modelId="{71B68BCD-5F66-7644-91E3-1AD438DDC0CB}">
      <dgm:prSet phldrT="[Текст]"/>
      <dgm:spPr/>
      <dgm:t>
        <a:bodyPr/>
        <a:lstStyle/>
        <a:p>
          <a:r>
            <a:rPr lang="ru-RU" dirty="0"/>
            <a:t>Практика</a:t>
          </a:r>
        </a:p>
      </dgm:t>
    </dgm:pt>
    <dgm:pt modelId="{6836BEDA-8FA4-4245-A264-31B1AC3F50E6}" type="parTrans" cxnId="{F03A594A-DD07-A443-990D-F1E2BA7D42A1}">
      <dgm:prSet/>
      <dgm:spPr/>
      <dgm:t>
        <a:bodyPr/>
        <a:lstStyle/>
        <a:p>
          <a:endParaRPr lang="ru-RU"/>
        </a:p>
      </dgm:t>
    </dgm:pt>
    <dgm:pt modelId="{42CE57C5-706C-DA41-8B8B-F0FF3C92ABD9}" type="sibTrans" cxnId="{F03A594A-DD07-A443-990D-F1E2BA7D42A1}">
      <dgm:prSet/>
      <dgm:spPr/>
      <dgm:t>
        <a:bodyPr/>
        <a:lstStyle/>
        <a:p>
          <a:endParaRPr lang="ru-RU"/>
        </a:p>
      </dgm:t>
    </dgm:pt>
    <dgm:pt modelId="{94819B0D-D524-6C41-9DC0-2F9F6B8BFD68}">
      <dgm:prSet phldrT="[Текст]"/>
      <dgm:spPr/>
      <dgm:t>
        <a:bodyPr/>
        <a:lstStyle/>
        <a:p>
          <a:r>
            <a:rPr lang="ru-RU" dirty="0"/>
            <a:t>Навык</a:t>
          </a:r>
        </a:p>
      </dgm:t>
    </dgm:pt>
    <dgm:pt modelId="{04AC3B42-7D71-534C-B08B-C059C99A4B5E}" type="parTrans" cxnId="{84D19359-C73A-B04B-98FF-7417030497F0}">
      <dgm:prSet/>
      <dgm:spPr/>
      <dgm:t>
        <a:bodyPr/>
        <a:lstStyle/>
        <a:p>
          <a:endParaRPr lang="ru-RU"/>
        </a:p>
      </dgm:t>
    </dgm:pt>
    <dgm:pt modelId="{ED872954-64D0-1342-977F-D8C999917FA9}" type="sibTrans" cxnId="{84D19359-C73A-B04B-98FF-7417030497F0}">
      <dgm:prSet/>
      <dgm:spPr/>
      <dgm:t>
        <a:bodyPr/>
        <a:lstStyle/>
        <a:p>
          <a:endParaRPr lang="ru-RU"/>
        </a:p>
      </dgm:t>
    </dgm:pt>
    <dgm:pt modelId="{D058ED32-CFD7-3D42-9E8E-85E3D7C090F5}" type="pres">
      <dgm:prSet presAssocID="{90672BF8-EB0C-E344-8D58-FF62C8F1F5CA}" presName="Name0" presStyleCnt="0">
        <dgm:presLayoutVars>
          <dgm:dir/>
          <dgm:resizeHandles val="exact"/>
        </dgm:presLayoutVars>
      </dgm:prSet>
      <dgm:spPr/>
    </dgm:pt>
    <dgm:pt modelId="{8E276F47-DF40-7741-B382-647024B5C75D}" type="pres">
      <dgm:prSet presAssocID="{40064286-A17B-F342-8299-1B771315A511}" presName="parTxOnly" presStyleLbl="node1" presStyleIdx="0" presStyleCnt="3">
        <dgm:presLayoutVars>
          <dgm:bulletEnabled val="1"/>
        </dgm:presLayoutVars>
      </dgm:prSet>
      <dgm:spPr/>
    </dgm:pt>
    <dgm:pt modelId="{F16CB953-F37A-6745-A57E-6412242FE81B}" type="pres">
      <dgm:prSet presAssocID="{C85D0C2B-F367-1544-BFBC-300B2133A797}" presName="parSpace" presStyleCnt="0"/>
      <dgm:spPr/>
    </dgm:pt>
    <dgm:pt modelId="{F0CC9787-743B-4548-B6CC-A7A716820DBC}" type="pres">
      <dgm:prSet presAssocID="{71B68BCD-5F66-7644-91E3-1AD438DDC0CB}" presName="parTxOnly" presStyleLbl="node1" presStyleIdx="1" presStyleCnt="3">
        <dgm:presLayoutVars>
          <dgm:bulletEnabled val="1"/>
        </dgm:presLayoutVars>
      </dgm:prSet>
      <dgm:spPr/>
    </dgm:pt>
    <dgm:pt modelId="{4C82C803-8663-7447-A3AF-F0BF29A06AED}" type="pres">
      <dgm:prSet presAssocID="{42CE57C5-706C-DA41-8B8B-F0FF3C92ABD9}" presName="parSpace" presStyleCnt="0"/>
      <dgm:spPr/>
    </dgm:pt>
    <dgm:pt modelId="{387CEB0A-8B7A-A04C-98B8-FA6864AD3D78}" type="pres">
      <dgm:prSet presAssocID="{94819B0D-D524-6C41-9DC0-2F9F6B8BFD68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F03A594A-DD07-A443-990D-F1E2BA7D42A1}" srcId="{90672BF8-EB0C-E344-8D58-FF62C8F1F5CA}" destId="{71B68BCD-5F66-7644-91E3-1AD438DDC0CB}" srcOrd="1" destOrd="0" parTransId="{6836BEDA-8FA4-4245-A264-31B1AC3F50E6}" sibTransId="{42CE57C5-706C-DA41-8B8B-F0FF3C92ABD9}"/>
    <dgm:cxn modelId="{84D19359-C73A-B04B-98FF-7417030497F0}" srcId="{90672BF8-EB0C-E344-8D58-FF62C8F1F5CA}" destId="{94819B0D-D524-6C41-9DC0-2F9F6B8BFD68}" srcOrd="2" destOrd="0" parTransId="{04AC3B42-7D71-534C-B08B-C059C99A4B5E}" sibTransId="{ED872954-64D0-1342-977F-D8C999917FA9}"/>
    <dgm:cxn modelId="{2EC495A3-C405-4846-A57B-89B0C1403457}" type="presOf" srcId="{90672BF8-EB0C-E344-8D58-FF62C8F1F5CA}" destId="{D058ED32-CFD7-3D42-9E8E-85E3D7C090F5}" srcOrd="0" destOrd="0" presId="urn:microsoft.com/office/officeart/2005/8/layout/hChevron3"/>
    <dgm:cxn modelId="{3D17E4A4-B5DB-9B42-9A13-3C8945B508E5}" srcId="{90672BF8-EB0C-E344-8D58-FF62C8F1F5CA}" destId="{40064286-A17B-F342-8299-1B771315A511}" srcOrd="0" destOrd="0" parTransId="{A11D056B-2DB8-2F40-8291-800D4F85C45F}" sibTransId="{C85D0C2B-F367-1544-BFBC-300B2133A797}"/>
    <dgm:cxn modelId="{D4E12CB1-F91B-7745-8658-2C3D38FC2B14}" type="presOf" srcId="{94819B0D-D524-6C41-9DC0-2F9F6B8BFD68}" destId="{387CEB0A-8B7A-A04C-98B8-FA6864AD3D78}" srcOrd="0" destOrd="0" presId="urn:microsoft.com/office/officeart/2005/8/layout/hChevron3"/>
    <dgm:cxn modelId="{D9040DB3-02DC-524A-9A9E-E5793932C6E8}" type="presOf" srcId="{40064286-A17B-F342-8299-1B771315A511}" destId="{8E276F47-DF40-7741-B382-647024B5C75D}" srcOrd="0" destOrd="0" presId="urn:microsoft.com/office/officeart/2005/8/layout/hChevron3"/>
    <dgm:cxn modelId="{C1F209E9-868A-ED4D-AD96-48110E7C6D74}" type="presOf" srcId="{71B68BCD-5F66-7644-91E3-1AD438DDC0CB}" destId="{F0CC9787-743B-4548-B6CC-A7A716820DBC}" srcOrd="0" destOrd="0" presId="urn:microsoft.com/office/officeart/2005/8/layout/hChevron3"/>
    <dgm:cxn modelId="{0D841460-0513-774A-BCFD-574F0E881490}" type="presParOf" srcId="{D058ED32-CFD7-3D42-9E8E-85E3D7C090F5}" destId="{8E276F47-DF40-7741-B382-647024B5C75D}" srcOrd="0" destOrd="0" presId="urn:microsoft.com/office/officeart/2005/8/layout/hChevron3"/>
    <dgm:cxn modelId="{88796F2E-9B23-E849-8A4F-76A573D81C97}" type="presParOf" srcId="{D058ED32-CFD7-3D42-9E8E-85E3D7C090F5}" destId="{F16CB953-F37A-6745-A57E-6412242FE81B}" srcOrd="1" destOrd="0" presId="urn:microsoft.com/office/officeart/2005/8/layout/hChevron3"/>
    <dgm:cxn modelId="{28382143-81C4-544A-BFE5-3F153E0FAFB6}" type="presParOf" srcId="{D058ED32-CFD7-3D42-9E8E-85E3D7C090F5}" destId="{F0CC9787-743B-4548-B6CC-A7A716820DBC}" srcOrd="2" destOrd="0" presId="urn:microsoft.com/office/officeart/2005/8/layout/hChevron3"/>
    <dgm:cxn modelId="{EB96E741-70B4-444E-80D2-E4A87C5846BA}" type="presParOf" srcId="{D058ED32-CFD7-3D42-9E8E-85E3D7C090F5}" destId="{4C82C803-8663-7447-A3AF-F0BF29A06AED}" srcOrd="3" destOrd="0" presId="urn:microsoft.com/office/officeart/2005/8/layout/hChevron3"/>
    <dgm:cxn modelId="{6F6BE51B-C8B8-4E48-A61B-357035CB84AF}" type="presParOf" srcId="{D058ED32-CFD7-3D42-9E8E-85E3D7C090F5}" destId="{387CEB0A-8B7A-A04C-98B8-FA6864AD3D78}" srcOrd="4" destOrd="0" presId="urn:microsoft.com/office/officeart/2005/8/layout/hChevro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76F47-DF40-7741-B382-647024B5C75D}">
      <dsp:nvSpPr>
        <dsp:cNvPr id="0" name=""/>
        <dsp:cNvSpPr/>
      </dsp:nvSpPr>
      <dsp:spPr>
        <a:xfrm>
          <a:off x="4975" y="496745"/>
          <a:ext cx="4350458" cy="17401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698" tIns="125349" rIns="62675" bIns="125349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Знания</a:t>
          </a:r>
        </a:p>
      </dsp:txBody>
      <dsp:txXfrm>
        <a:off x="4975" y="496745"/>
        <a:ext cx="3915412" cy="1740183"/>
      </dsp:txXfrm>
    </dsp:sp>
    <dsp:sp modelId="{F0CC9787-743B-4548-B6CC-A7A716820DBC}">
      <dsp:nvSpPr>
        <dsp:cNvPr id="0" name=""/>
        <dsp:cNvSpPr/>
      </dsp:nvSpPr>
      <dsp:spPr>
        <a:xfrm>
          <a:off x="3485341" y="496745"/>
          <a:ext cx="4350458" cy="17401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Практика</a:t>
          </a:r>
        </a:p>
      </dsp:txBody>
      <dsp:txXfrm>
        <a:off x="4355433" y="496745"/>
        <a:ext cx="2610275" cy="1740183"/>
      </dsp:txXfrm>
    </dsp:sp>
    <dsp:sp modelId="{387CEB0A-8B7A-A04C-98B8-FA6864AD3D78}">
      <dsp:nvSpPr>
        <dsp:cNvPr id="0" name=""/>
        <dsp:cNvSpPr/>
      </dsp:nvSpPr>
      <dsp:spPr>
        <a:xfrm>
          <a:off x="6965708" y="496745"/>
          <a:ext cx="4350458" cy="17401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Навык</a:t>
          </a:r>
        </a:p>
      </dsp:txBody>
      <dsp:txXfrm>
        <a:off x="7835800" y="496745"/>
        <a:ext cx="2610275" cy="1740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D0C2E-9D0C-7342-FB3B-173BCCED7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4767C0-B1E4-678A-7750-1604E88BD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AE678C-E5B1-6BBD-170A-7E28BD0DD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676-01B2-5041-85BB-43866A45E8F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A25449-2B4B-31A6-FFF1-1C72F5F2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A7DD29-21F6-15AB-6DEA-5CBF86382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F729-DBE3-EE41-B086-C39DA2C29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9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D96E3-3AC2-A402-6A3D-EB978BD7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AE24BA-DFFC-04E4-9AF3-411A45001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B6129-CA67-88DD-994B-5E843756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676-01B2-5041-85BB-43866A45E8F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FDA2F6-BC1E-7727-3C40-BB29EBA7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741BB8-78D3-6BE9-D9DF-45DA6B37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F729-DBE3-EE41-B086-C39DA2C29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4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8DD89D-35F7-7F73-1D7C-AA1E4A64D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8BE66F-E4CA-1D26-A76B-81ABD1A9C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7B4BB-2290-A60E-A771-330CA1D7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676-01B2-5041-85BB-43866A45E8F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3487EE-3374-5A9A-694E-0B733B93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6B82D1-A00B-88E4-439C-448ECD4D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F729-DBE3-EE41-B086-C39DA2C29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1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4CA3A-07BA-B835-4B94-7D97C193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10E7A-542B-7EE9-0A50-125A04029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3230F-4209-89A5-3AA2-E7DF1AD3A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676-01B2-5041-85BB-43866A45E8F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6D0931-15A9-9EDD-F0A0-AB862477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921F6-1A7E-C986-D92F-764EEC41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F729-DBE3-EE41-B086-C39DA2C29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1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4E859-A44C-BE47-52BB-E6EB8780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A66F7B-0775-C9CE-A304-96D8E7683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AC314-52B3-7DFF-079D-7D6480C4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676-01B2-5041-85BB-43866A45E8F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A8F3F-202E-A6B3-4528-D45DF9CB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17C233-DF5E-5F71-F748-F319E06C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F729-DBE3-EE41-B086-C39DA2C29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44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942CB-D38C-D3BA-E9D0-38CB7B69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61145A-80A0-E9DB-DB14-AD64446FF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637671-49B4-0645-2B36-C3913A3E1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EAF83-957A-F9A5-527A-29188BBE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676-01B2-5041-85BB-43866A45E8F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AE7892-A20C-D15D-B4D2-20D8148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55B538-291C-45E9-35A9-34452EEE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F729-DBE3-EE41-B086-C39DA2C29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4B9F4-B738-9FAE-5833-7ECF4885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F347B3-3CB6-1371-450D-2F2A0CF94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805771-6DA5-0EE2-2D05-408B0571E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6E154D-8585-FD63-0AAD-9C70B30A2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719B00-CBDA-3034-8527-DBC965F07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A5638F-7B8E-D9C2-D611-8F2F830D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676-01B2-5041-85BB-43866A45E8F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5A11D2-00E9-A355-F861-4B4617B4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E44E87-2F50-CBBD-90A1-CAB81190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F729-DBE3-EE41-B086-C39DA2C29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86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F2CD3-4139-5E47-FCE8-BBC9F1EB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80E938-F560-4BA6-8634-5FB15923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676-01B2-5041-85BB-43866A45E8F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45EB3D-3B8D-4B73-E09F-E6408E125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17E22D-400F-BF8D-27D6-FADB4C6A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F729-DBE3-EE41-B086-C39DA2C29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12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2A0351-F2A3-6051-CE81-DD049B0D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676-01B2-5041-85BB-43866A45E8F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296D91-C078-EC20-19C2-569C8BE5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33EAC7-5FA3-E1AB-4BC1-6C28CABA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F729-DBE3-EE41-B086-C39DA2C29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6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8A753-DCCD-B221-D55A-CC2F096E5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52699-1B6F-0D1D-E7B3-934A2333E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2DFCE0-8036-1720-3824-9FB0D1994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62D51E-3724-805D-B42A-FF1CDE8C2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676-01B2-5041-85BB-43866A45E8F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C60DEC-06D5-7C92-B5F2-FCCFEA5C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26EAB-CBC9-2E81-2B8A-879D1D3D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F729-DBE3-EE41-B086-C39DA2C29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85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714B2-F6A5-6A00-6B94-3FF26B6C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0462AF-ACC4-290E-7A4B-766F610F3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7B0364-C671-951A-57F3-B428B27E8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249A6F-C435-56F8-447E-F827E7C4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676-01B2-5041-85BB-43866A45E8F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2BFFC7-20E1-D3FA-9CF0-D5E3B8FD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890493-1B7B-69F8-3EFA-8A97BA0D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F729-DBE3-EE41-B086-C39DA2C29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8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298FF-90F6-0286-E987-921B24792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E6557B-7BB3-6E56-681B-DA92A54C9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91248-7207-44AB-A650-AF06D16F5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87676-01B2-5041-85BB-43866A45E8F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3F005-824D-59CF-8E32-D54CF8178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AF03FC-614B-DBD9-23B2-B9FE4CB1A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4F729-DBE3-EE41-B086-C39DA2C29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6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trends.rbc.ru/trends/education/5e90743f9a7947ca3bbb652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90A49-AF2C-D3A2-D5D5-0C1FDF1E6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6761"/>
            <a:ext cx="9144000" cy="2387600"/>
          </a:xfrm>
        </p:spPr>
        <p:txBody>
          <a:bodyPr>
            <a:noAutofit/>
          </a:bodyPr>
          <a:lstStyle/>
          <a:p>
            <a:r>
              <a:rPr lang="ru-RU" sz="3200" dirty="0"/>
              <a:t>Открытая дискуссия Президента АРБ, </a:t>
            </a:r>
            <a:br>
              <a:rPr lang="ru-RU" sz="3200" dirty="0"/>
            </a:br>
            <a:r>
              <a:rPr lang="ru-RU" sz="3200" dirty="0"/>
              <a:t>академика Российской академии наук Тосуняна Г.А.</a:t>
            </a:r>
            <a:br>
              <a:rPr lang="en-US" sz="3200" dirty="0"/>
            </a:br>
            <a:r>
              <a:rPr lang="ru-RU" sz="3200" dirty="0"/>
              <a:t> </a:t>
            </a:r>
            <a:br>
              <a:rPr lang="en-US" sz="3200" dirty="0"/>
            </a:b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«Мягкие навыки» (</a:t>
            </a:r>
            <a:r>
              <a:rPr lang="en" sz="4800" b="1" dirty="0">
                <a:solidFill>
                  <a:schemeClr val="accent1">
                    <a:lumMod val="75000"/>
                  </a:schemeClr>
                </a:solidFill>
              </a:rPr>
              <a:t>soft skills) </a:t>
            </a:r>
            <a:br>
              <a:rPr lang="en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в финансовой сфере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8EAF3F-4C09-6810-FC91-EB64466DF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94273"/>
            <a:ext cx="9144000" cy="1655762"/>
          </a:xfrm>
        </p:spPr>
        <p:txBody>
          <a:bodyPr>
            <a:normAutofit/>
          </a:bodyPr>
          <a:lstStyle/>
          <a:p>
            <a:r>
              <a:rPr lang="ru-RU" sz="3600" dirty="0"/>
              <a:t>«Мягкие» и иные навыки при построении карьеры в банках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D51BA9-0DEF-2AC1-B7DE-B4C605836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927" y="263864"/>
            <a:ext cx="2068145" cy="120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3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196F1-180A-E171-4D3C-F17B724B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Самоанализ, изучение вопроса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 план ваших действий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9CBB3C-3ED4-67FA-A3EF-B40044E2B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7982"/>
            <a:ext cx="10728366" cy="45395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/>
              <a:t>1. Начните с ответов на вопросы:</a:t>
            </a:r>
          </a:p>
          <a:p>
            <a:pPr marL="715963" indent="400050"/>
            <a:r>
              <a:rPr lang="ru-RU" sz="3000" dirty="0"/>
              <a:t>Нужно ли развивать все навыки и возможно ли это?</a:t>
            </a:r>
          </a:p>
          <a:p>
            <a:pPr marL="715963" indent="400050"/>
            <a:r>
              <a:rPr lang="ru-RU" sz="3000" dirty="0"/>
              <a:t>Что важнее работать со своими «минусами» или развивать свои «плюсы»?</a:t>
            </a:r>
          </a:p>
          <a:p>
            <a:pPr marL="715963" indent="400050"/>
            <a:r>
              <a:rPr lang="ru-RU" sz="3000" dirty="0"/>
              <a:t>Проанализируйте свой профиль в команде</a:t>
            </a:r>
          </a:p>
          <a:p>
            <a:pPr marL="0" indent="0">
              <a:buNone/>
            </a:pPr>
            <a:r>
              <a:rPr lang="ru-RU" sz="3000" dirty="0"/>
              <a:t>2. Почитайте книги, посоветуйтесь с коллегами и близкими</a:t>
            </a:r>
          </a:p>
          <a:p>
            <a:pPr marL="0" indent="0">
              <a:buNone/>
            </a:pPr>
            <a:r>
              <a:rPr lang="ru-RU" sz="3000" dirty="0"/>
              <a:t>3. Выработайте план своего развития</a:t>
            </a: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ru-RU" sz="3000" dirty="0"/>
              <a:t>И не останавливайтесь – </a:t>
            </a:r>
            <a:r>
              <a:rPr lang="ru-RU" sz="3000" b="1" dirty="0"/>
              <a:t>процесс развития и корректировки «мягких» навыков не конечен</a:t>
            </a:r>
            <a:r>
              <a:rPr lang="ru-RU" sz="3000" dirty="0"/>
              <a:t>.</a:t>
            </a:r>
            <a:endParaRPr lang="en-US" sz="3000" dirty="0"/>
          </a:p>
          <a:p>
            <a:endParaRPr lang="ru-RU" dirty="0"/>
          </a:p>
        </p:txBody>
      </p:sp>
      <p:pic>
        <p:nvPicPr>
          <p:cNvPr id="2052" name="Picture 4" descr="The Importance of Soft Skills in the New Millennium – The Young Vision –  UAE's Leading Higher Education Magazine">
            <a:extLst>
              <a:ext uri="{FF2B5EF4-FFF2-40B4-BE49-F238E27FC236}">
                <a16:creationId xmlns:a16="http://schemas.microsoft.com/office/drawing/2014/main" id="{A3FD3B59-CE24-0D8A-E27D-C59C03549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018" y="365125"/>
            <a:ext cx="2450041" cy="16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892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8A37A-1393-CFFB-D1A8-17496A961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08" y="3274621"/>
            <a:ext cx="5519057" cy="27479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Четыре типа навыков: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job-specific skills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B2AF0-363A-4A83-805B-9415511E8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60868"/>
            <a:ext cx="5257800" cy="4914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«Узкопрофильные» навыки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ru-RU" sz="3200" dirty="0"/>
              <a:t>Возникают в результате </a:t>
            </a:r>
            <a:r>
              <a:rPr lang="ru-RU" sz="3200" b="1" dirty="0"/>
              <a:t>узкоспециального обучения </a:t>
            </a:r>
            <a:r>
              <a:rPr lang="ru-RU" sz="3200" dirty="0"/>
              <a:t>и </a:t>
            </a:r>
            <a:r>
              <a:rPr lang="ru-RU" sz="3200" b="1" dirty="0"/>
              <a:t>профессионального опыта</a:t>
            </a:r>
          </a:p>
          <a:p>
            <a:r>
              <a:rPr lang="ru-RU" sz="3200" dirty="0"/>
              <a:t>Например, работа в </a:t>
            </a:r>
            <a:r>
              <a:rPr lang="en-US" sz="3200" dirty="0"/>
              <a:t>CRM </a:t>
            </a:r>
            <a:r>
              <a:rPr lang="ru-RU" sz="3200" dirty="0"/>
              <a:t>и базами данных, знание узкоспециальных </a:t>
            </a:r>
            <a:r>
              <a:rPr lang="en-US" sz="3200" dirty="0"/>
              <a:t>IT </a:t>
            </a:r>
            <a:r>
              <a:rPr lang="ru-RU" sz="3200" dirty="0"/>
              <a:t>программ, работа на токарном станке,..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12C041-E356-C647-45AC-54467C799F96}"/>
              </a:ext>
            </a:extLst>
          </p:cNvPr>
          <p:cNvSpPr/>
          <p:nvPr/>
        </p:nvSpPr>
        <p:spPr>
          <a:xfrm>
            <a:off x="0" y="0"/>
            <a:ext cx="3265714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94451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8A37A-1393-CFFB-D1A8-17496A961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08" y="3274621"/>
            <a:ext cx="5519057" cy="27479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Четыре типа навыков: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transferable skills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B2AF0-363A-4A83-805B-9415511E8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71896"/>
            <a:ext cx="5292436" cy="575985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</a:rPr>
              <a:t>«Передаваемые» навыки:</a:t>
            </a:r>
          </a:p>
          <a:p>
            <a:pPr>
              <a:lnSpc>
                <a:spcPct val="100000"/>
              </a:lnSpc>
            </a:pPr>
            <a:r>
              <a:rPr lang="ru-RU" sz="3500" dirty="0"/>
              <a:t>Навыки </a:t>
            </a:r>
            <a:r>
              <a:rPr lang="ru-RU" sz="3500" b="1" dirty="0"/>
              <a:t>приобретенные</a:t>
            </a:r>
            <a:r>
              <a:rPr lang="ru-RU" sz="3500" dirty="0"/>
              <a:t> в смежных и непрофильных областях, которые </a:t>
            </a:r>
            <a:r>
              <a:rPr lang="ru-RU" sz="3500" b="1" dirty="0"/>
              <a:t>могут использоваться</a:t>
            </a:r>
            <a:r>
              <a:rPr lang="ru-RU" sz="3500" dirty="0"/>
              <a:t> в текущей деятельности</a:t>
            </a:r>
          </a:p>
          <a:p>
            <a:pPr>
              <a:lnSpc>
                <a:spcPct val="100000"/>
              </a:lnSpc>
            </a:pPr>
            <a:r>
              <a:rPr lang="ru-RU" sz="3500" dirty="0"/>
              <a:t>Например</a:t>
            </a:r>
            <a:r>
              <a:rPr lang="en-US" sz="3500" dirty="0"/>
              <a:t>:</a:t>
            </a:r>
            <a:r>
              <a:rPr lang="ru-RU" sz="3500" dirty="0"/>
              <a:t> разрешение конфликтных ситуаций, опыт публичных выступлений, работа в проектных командах, бюджетирование..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12C041-E356-C647-45AC-54467C799F96}"/>
              </a:ext>
            </a:extLst>
          </p:cNvPr>
          <p:cNvSpPr/>
          <p:nvPr/>
        </p:nvSpPr>
        <p:spPr>
          <a:xfrm>
            <a:off x="0" y="0"/>
            <a:ext cx="3265714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D76D7-1A47-10A6-85E1-03ABC05F85D5}"/>
              </a:ext>
            </a:extLst>
          </p:cNvPr>
          <p:cNvSpPr txBox="1"/>
          <p:nvPr/>
        </p:nvSpPr>
        <p:spPr>
          <a:xfrm>
            <a:off x="510840" y="6022584"/>
            <a:ext cx="5267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Запоминаем термин </a:t>
            </a:r>
            <a:r>
              <a:rPr lang="ru-RU" sz="2400" b="1" i="1" dirty="0"/>
              <a:t>«</a:t>
            </a:r>
            <a:r>
              <a:rPr lang="ru-RU" sz="2400" b="1" i="1" dirty="0" err="1"/>
              <a:t>Трансфессия</a:t>
            </a:r>
            <a:r>
              <a:rPr lang="ru-RU" sz="2400" b="1" i="1" dirty="0"/>
              <a:t>»</a:t>
            </a:r>
            <a:r>
              <a:rPr lang="ru-RU" sz="2400" i="1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747623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41CD4-0AB6-E5AE-0EC5-A7C931500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013" y="403761"/>
            <a:ext cx="5803075" cy="7262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b="1" kern="12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Практический кейс </a:t>
            </a:r>
            <a:r>
              <a:rPr lang="en-US" b="1" kern="12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2</a:t>
            </a:r>
            <a:endParaRPr lang="en-US" kern="1200" dirty="0">
              <a:solidFill>
                <a:schemeClr val="accent1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AED2BF-D16A-3E9B-A567-19CB7C69D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3" r="3693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" name="Content Placeholder 2098">
            <a:extLst>
              <a:ext uri="{FF2B5EF4-FFF2-40B4-BE49-F238E27FC236}">
                <a16:creationId xmlns:a16="http://schemas.microsoft.com/office/drawing/2014/main" id="{144ADCBC-608C-941D-5460-D3FDE27A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300" y="1647577"/>
            <a:ext cx="5640778" cy="3752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К</a:t>
            </a:r>
            <a:r>
              <a:rPr lang="en-US" sz="3200" dirty="0" err="1"/>
              <a:t>ак</a:t>
            </a:r>
            <a:r>
              <a:rPr lang="en-US" sz="3200" dirty="0"/>
              <a:t> </a:t>
            </a:r>
            <a:r>
              <a:rPr lang="en-US" sz="3200" dirty="0" err="1"/>
              <a:t>вам</a:t>
            </a:r>
            <a:r>
              <a:rPr lang="en-US" sz="3200" dirty="0"/>
              <a:t> </a:t>
            </a:r>
            <a:r>
              <a:rPr lang="en-US" sz="3200" dirty="0" err="1"/>
              <a:t>может</a:t>
            </a:r>
            <a:r>
              <a:rPr lang="en-US" sz="3200" dirty="0"/>
              <a:t> </a:t>
            </a:r>
            <a:r>
              <a:rPr lang="en-US" sz="3200" dirty="0" err="1"/>
              <a:t>помоч</a:t>
            </a:r>
            <a:r>
              <a:rPr lang="ru-RU" sz="3200" dirty="0"/>
              <a:t>ь</a:t>
            </a:r>
            <a:r>
              <a:rPr lang="en-US" sz="3200" dirty="0"/>
              <a:t> </a:t>
            </a:r>
            <a:r>
              <a:rPr lang="en-US" sz="3200" b="1" dirty="0" err="1"/>
              <a:t>опыт</a:t>
            </a:r>
            <a:r>
              <a:rPr lang="en-US" sz="3200" b="1" dirty="0"/>
              <a:t> </a:t>
            </a:r>
            <a:r>
              <a:rPr lang="en-US" sz="3200" b="1" dirty="0" err="1"/>
              <a:t>работы</a:t>
            </a:r>
            <a:r>
              <a:rPr lang="en-US" sz="3200" b="1" dirty="0"/>
              <a:t> </a:t>
            </a:r>
            <a:r>
              <a:rPr lang="en-US" sz="3200" b="1" dirty="0" err="1"/>
              <a:t>промоутером</a:t>
            </a:r>
            <a:r>
              <a:rPr lang="ru-RU" sz="3200" dirty="0"/>
              <a:t>:</a:t>
            </a:r>
          </a:p>
          <a:p>
            <a:pPr marL="514350" indent="-514350">
              <a:buAutoNum type="arabicPeriod"/>
            </a:pPr>
            <a:r>
              <a:rPr lang="ru-RU" sz="3200" dirty="0"/>
              <a:t>Легко ли стать эффективным промоутером?</a:t>
            </a:r>
          </a:p>
          <a:p>
            <a:pPr marL="514350" indent="-514350">
              <a:buAutoNum type="arabicPeriod"/>
            </a:pPr>
            <a:r>
              <a:rPr lang="ru-RU" sz="3200" dirty="0"/>
              <a:t>Какие навыки вы получите?</a:t>
            </a:r>
          </a:p>
          <a:p>
            <a:pPr marL="514350" indent="-514350">
              <a:buAutoNum type="arabicPeriod"/>
            </a:pPr>
            <a:r>
              <a:rPr lang="ru-RU" sz="3200" dirty="0"/>
              <a:t>Почему полезен опыт работы внизу управленческой пирамиды?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198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Платформа больших данных» представила Geo-embedding-сервис » Технологии">
            <a:extLst>
              <a:ext uri="{FF2B5EF4-FFF2-40B4-BE49-F238E27FC236}">
                <a16:creationId xmlns:a16="http://schemas.microsoft.com/office/drawing/2014/main" id="{865B9BA0-6A87-69AD-07B2-4AA51F7A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752475"/>
            <a:ext cx="3316288" cy="2187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FBC30F-577B-AFAE-55A6-140F805C698A}"/>
              </a:ext>
            </a:extLst>
          </p:cNvPr>
          <p:cNvSpPr txBox="1"/>
          <p:nvPr/>
        </p:nvSpPr>
        <p:spPr>
          <a:xfrm>
            <a:off x="5280025" y="2501900"/>
            <a:ext cx="3316288" cy="43815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>
                <a:solidFill>
                  <a:srgbClr val="FFFFFF"/>
                </a:solidFill>
              </a:rPr>
              <a:t>Телеком</a:t>
            </a:r>
          </a:p>
        </p:txBody>
      </p:sp>
      <p:pic>
        <p:nvPicPr>
          <p:cNvPr id="17" name="Picture 8" descr="Кратко о складской логистике">
            <a:extLst>
              <a:ext uri="{FF2B5EF4-FFF2-40B4-BE49-F238E27FC236}">
                <a16:creationId xmlns:a16="http://schemas.microsoft.com/office/drawing/2014/main" id="{004655C0-2E85-9070-7EE7-3CD68D21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3" y="752475"/>
            <a:ext cx="2887663" cy="2187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454BE38-24CD-44BF-837F-742A4D14B289}"/>
              </a:ext>
            </a:extLst>
          </p:cNvPr>
          <p:cNvSpPr txBox="1"/>
          <p:nvPr/>
        </p:nvSpPr>
        <p:spPr>
          <a:xfrm>
            <a:off x="8659813" y="2501900"/>
            <a:ext cx="2887663" cy="43815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>
                <a:solidFill>
                  <a:srgbClr val="FFFFFF"/>
                </a:solidFill>
              </a:rPr>
              <a:t>Логистика</a:t>
            </a:r>
          </a:p>
        </p:txBody>
      </p:sp>
      <p:pic>
        <p:nvPicPr>
          <p:cNvPr id="15" name="Picture 6" descr="How the In-Store Customer Experience Affects the Bottom Line | Qminder">
            <a:extLst>
              <a:ext uri="{FF2B5EF4-FFF2-40B4-BE49-F238E27FC236}">
                <a16:creationId xmlns:a16="http://schemas.microsoft.com/office/drawing/2014/main" id="{AB172491-71B6-678A-212E-D24E0CF2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3005138"/>
            <a:ext cx="6269038" cy="3101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E8D361-7A6C-9FED-7B15-8180ED5F4AAC}"/>
              </a:ext>
            </a:extLst>
          </p:cNvPr>
          <p:cNvSpPr txBox="1"/>
          <p:nvPr/>
        </p:nvSpPr>
        <p:spPr>
          <a:xfrm>
            <a:off x="5280025" y="5668963"/>
            <a:ext cx="6269038" cy="43815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rgbClr val="FFFFFF"/>
                </a:solidFill>
              </a:rPr>
              <a:t>Ритейл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AF190-626D-39B7-7552-EFA3E5F6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Знание смежных областей – аналогии и кейсы, почему это важно</a:t>
            </a:r>
          </a:p>
        </p:txBody>
      </p:sp>
    </p:spTree>
    <p:extLst>
      <p:ext uri="{BB962C8B-B14F-4D97-AF65-F5344CB8AC3E}">
        <p14:creationId xmlns:p14="http://schemas.microsoft.com/office/powerpoint/2010/main" val="1074831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олесо, транспорт, зубчатая передача, панель управления&#10;&#10;Автоматически созданное описание">
            <a:extLst>
              <a:ext uri="{FF2B5EF4-FFF2-40B4-BE49-F238E27FC236}">
                <a16:creationId xmlns:a16="http://schemas.microsoft.com/office/drawing/2014/main" id="{5BEA7E1F-C095-114E-36BE-7DADF6D73A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346" y="0"/>
            <a:ext cx="12208691" cy="60280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8681E9-C0D9-2C96-4516-4E7984B4669A}"/>
              </a:ext>
            </a:extLst>
          </p:cNvPr>
          <p:cNvSpPr txBox="1"/>
          <p:nvPr/>
        </p:nvSpPr>
        <p:spPr>
          <a:xfrm>
            <a:off x="3953606" y="6094974"/>
            <a:ext cx="4581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9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D6304E8-EDD6-C63F-64D9-826A83B1F5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655488"/>
              </p:ext>
            </p:extLst>
          </p:nvPr>
        </p:nvGraphicFramePr>
        <p:xfrm>
          <a:off x="583618" y="0"/>
          <a:ext cx="11321142" cy="2733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Руководство для получающих знания">
            <a:extLst>
              <a:ext uri="{FF2B5EF4-FFF2-40B4-BE49-F238E27FC236}">
                <a16:creationId xmlns:a16="http://schemas.microsoft.com/office/drawing/2014/main" id="{9FC5D3E7-BCF9-9BE4-CFD0-5CC70E629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r="13000"/>
          <a:stretch/>
        </p:blipFill>
        <p:spPr bwMode="auto">
          <a:xfrm>
            <a:off x="835640" y="2587689"/>
            <a:ext cx="3311488" cy="358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Методическая разработка Совместно образовательная деятельность с детьми на  тему «Бухгалтер» | Методическая разработка (подготовительная группа) по  теме: | Образовательная социальная сеть">
            <a:extLst>
              <a:ext uri="{FF2B5EF4-FFF2-40B4-BE49-F238E27FC236}">
                <a16:creationId xmlns:a16="http://schemas.microsoft.com/office/drawing/2014/main" id="{D19EDA82-E0BB-919C-EA2C-41128C14F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"/>
          <a:stretch/>
        </p:blipFill>
        <p:spPr bwMode="auto">
          <a:xfrm>
            <a:off x="4805239" y="2587689"/>
            <a:ext cx="2871320" cy="348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уководитель учреждения культуры: обязательные знания и навыки |">
            <a:extLst>
              <a:ext uri="{FF2B5EF4-FFF2-40B4-BE49-F238E27FC236}">
                <a16:creationId xmlns:a16="http://schemas.microsoft.com/office/drawing/2014/main" id="{52D2EEE7-F013-5A08-0A52-58EF8D50D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7" r="20060"/>
          <a:stretch/>
        </p:blipFill>
        <p:spPr bwMode="auto">
          <a:xfrm>
            <a:off x="8334670" y="2887010"/>
            <a:ext cx="3014004" cy="30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52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8A37A-1393-CFFB-D1A8-17496A961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08" y="3274621"/>
            <a:ext cx="5519057" cy="27479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Четыре типа навыков: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hard skills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B2AF0-363A-4A83-805B-9415511E8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71890"/>
            <a:ext cx="5257800" cy="49142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«Твердые» (жесткие) навыки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ru-RU" sz="3200" b="1" dirty="0"/>
              <a:t>конкретные</a:t>
            </a:r>
            <a:r>
              <a:rPr lang="ru-RU" sz="3200" dirty="0"/>
              <a:t> знания и способности, </a:t>
            </a:r>
          </a:p>
          <a:p>
            <a:r>
              <a:rPr lang="ru-RU" sz="3200" b="1" dirty="0"/>
              <a:t>технические</a:t>
            </a:r>
            <a:r>
              <a:rPr lang="ru-RU" sz="3200" dirty="0"/>
              <a:t> навыки и умения, </a:t>
            </a:r>
          </a:p>
          <a:p>
            <a:r>
              <a:rPr lang="ru-RU" sz="3200" dirty="0"/>
              <a:t>способность работать в установленных </a:t>
            </a:r>
            <a:r>
              <a:rPr lang="ru-RU" sz="3200" b="1" dirty="0"/>
              <a:t>процессах</a:t>
            </a:r>
            <a:r>
              <a:rPr lang="ru-RU" sz="3200" dirty="0"/>
              <a:t>, </a:t>
            </a:r>
          </a:p>
          <a:p>
            <a:r>
              <a:rPr lang="ru-RU" sz="3200" dirty="0"/>
              <a:t>выполнять конкретную работу, результат которой̆  контролируем и </a:t>
            </a:r>
            <a:r>
              <a:rPr lang="ru-RU" sz="3200" b="1" dirty="0"/>
              <a:t>измеряем</a:t>
            </a:r>
            <a:r>
              <a:rPr lang="ru-RU" sz="3200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12C041-E356-C647-45AC-54467C799F96}"/>
              </a:ext>
            </a:extLst>
          </p:cNvPr>
          <p:cNvSpPr/>
          <p:nvPr/>
        </p:nvSpPr>
        <p:spPr>
          <a:xfrm>
            <a:off x="0" y="0"/>
            <a:ext cx="3265714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847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41CD4-0AB6-E5AE-0EC5-A7C931500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4" y="403761"/>
            <a:ext cx="5375564" cy="7025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b="1" kern="12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Практический кейс </a:t>
            </a:r>
            <a:r>
              <a:rPr lang="en-US" b="1" kern="12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1</a:t>
            </a:r>
            <a:endParaRPr lang="en-US" kern="1200" dirty="0">
              <a:solidFill>
                <a:schemeClr val="accent1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099" name="Content Placeholder 2098">
            <a:extLst>
              <a:ext uri="{FF2B5EF4-FFF2-40B4-BE49-F238E27FC236}">
                <a16:creationId xmlns:a16="http://schemas.microsoft.com/office/drawing/2014/main" id="{144ADCBC-608C-941D-5460-D3FDE27A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684" y="1314048"/>
            <a:ext cx="5291663" cy="4229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Почему глубокое знание </a:t>
            </a:r>
            <a:r>
              <a:rPr lang="ru-RU" sz="3200" b="1" dirty="0"/>
              <a:t>работы с электронными таблицами </a:t>
            </a:r>
            <a:r>
              <a:rPr lang="ru-RU" sz="3200" dirty="0"/>
              <a:t>так важно для карьеры: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Вы можете упростить и ускорить свою работу, не имея специальных программных средств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Облачные решения – важный инструмент для командной работы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870C69D-3E13-898E-B0A5-F21FC288A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6" r="21752"/>
          <a:stretch/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2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8A37A-1393-CFFB-D1A8-17496A961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08" y="3274621"/>
            <a:ext cx="5519057" cy="27479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Четыре типа навыков: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soft skills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B2AF0-363A-4A83-805B-9415511E8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60776"/>
            <a:ext cx="5257800" cy="516180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</a:rPr>
              <a:t>«Мягкие (гибкие)» навыки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ru-RU" sz="3800" dirty="0"/>
              <a:t>Умение работать с другими людьми и </a:t>
            </a:r>
            <a:r>
              <a:rPr lang="ru-RU" sz="3800" b="1" dirty="0"/>
              <a:t>в команде</a:t>
            </a:r>
          </a:p>
          <a:p>
            <a:pPr>
              <a:lnSpc>
                <a:spcPct val="100000"/>
              </a:lnSpc>
            </a:pPr>
            <a:r>
              <a:rPr lang="ru-RU" sz="3800" b="1" dirty="0"/>
              <a:t>Личностные</a:t>
            </a:r>
            <a:r>
              <a:rPr lang="ru-RU" sz="3800" dirty="0"/>
              <a:t> свойства</a:t>
            </a:r>
            <a:r>
              <a:rPr lang="en-US" sz="3800" dirty="0"/>
              <a:t> - </a:t>
            </a:r>
            <a:r>
              <a:rPr lang="ru-RU" sz="3800" dirty="0"/>
              <a:t>адаптивность, коммуникационные способности, эмпатия, самокритичность </a:t>
            </a:r>
          </a:p>
          <a:p>
            <a:pPr>
              <a:lnSpc>
                <a:spcPct val="100000"/>
              </a:lnSpc>
            </a:pPr>
            <a:r>
              <a:rPr lang="ru-RU" sz="3800" dirty="0"/>
              <a:t>Способность к самообучению, </a:t>
            </a:r>
            <a:r>
              <a:rPr lang="ru-RU" sz="3800" b="1" dirty="0"/>
              <a:t>самоорганизация</a:t>
            </a:r>
            <a:r>
              <a:rPr lang="ru-RU" sz="3800" dirty="0"/>
              <a:t> и </a:t>
            </a:r>
            <a:r>
              <a:rPr lang="ru-RU" sz="3800" dirty="0" err="1"/>
              <a:t>тайм-менеджмент</a:t>
            </a:r>
            <a:endParaRPr lang="ru-RU" sz="3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12C041-E356-C647-45AC-54467C799F96}"/>
              </a:ext>
            </a:extLst>
          </p:cNvPr>
          <p:cNvSpPr/>
          <p:nvPr/>
        </p:nvSpPr>
        <p:spPr>
          <a:xfrm>
            <a:off x="0" y="0"/>
            <a:ext cx="3265714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8779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8A5E2DB3-0364-9EB6-F877-51C5973D7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313C7-9C96-E733-22E8-0696C2647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-6973"/>
            <a:ext cx="3626922" cy="374276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Наиболее важные «гибкие» навыки для банковской (финансовой) сферы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DE92E-1C47-BA43-9A0D-07D20631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3902086"/>
            <a:ext cx="4227285" cy="2777944"/>
          </a:xfrm>
        </p:spPr>
        <p:txBody>
          <a:bodyPr>
            <a:noAutofit/>
          </a:bodyPr>
          <a:lstStyle/>
          <a:p>
            <a:r>
              <a:rPr lang="ru-RU" sz="3200" dirty="0"/>
              <a:t>Адаптивность</a:t>
            </a:r>
          </a:p>
          <a:p>
            <a:r>
              <a:rPr lang="ru-RU" sz="3200" dirty="0"/>
              <a:t>Коммуникативные</a:t>
            </a:r>
          </a:p>
          <a:p>
            <a:r>
              <a:rPr lang="ru-RU" dirty="0"/>
              <a:t> </a:t>
            </a:r>
            <a:r>
              <a:rPr lang="ru-RU" sz="3200" dirty="0"/>
              <a:t>Умение работать в командах и проектах</a:t>
            </a:r>
          </a:p>
          <a:p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4F30A1-BB8D-6AF6-F1B2-B227BE842B95}"/>
              </a:ext>
            </a:extLst>
          </p:cNvPr>
          <p:cNvSpPr txBox="1"/>
          <p:nvPr/>
        </p:nvSpPr>
        <p:spPr>
          <a:xfrm>
            <a:off x="8528235" y="6424550"/>
            <a:ext cx="360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Группа коммуникативные навыков</a:t>
            </a:r>
          </a:p>
        </p:txBody>
      </p:sp>
    </p:spTree>
    <p:extLst>
      <p:ext uri="{BB962C8B-B14F-4D97-AF65-F5344CB8AC3E}">
        <p14:creationId xmlns:p14="http://schemas.microsoft.com/office/powerpoint/2010/main" val="1889974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Изображение выглядит как человек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E0D5EE86-595F-B859-D419-AB2956259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r="4067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DE92E-1C47-BA43-9A0D-07D20631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4248483"/>
            <a:ext cx="4198256" cy="1412085"/>
          </a:xfrm>
        </p:spPr>
        <p:txBody>
          <a:bodyPr>
            <a:noAutofit/>
          </a:bodyPr>
          <a:lstStyle/>
          <a:p>
            <a:r>
              <a:rPr lang="ru-RU" sz="3200" dirty="0"/>
              <a:t>Стрессоустойчивость</a:t>
            </a:r>
          </a:p>
          <a:p>
            <a:r>
              <a:rPr lang="ru-RU" sz="3200" dirty="0"/>
              <a:t>Самокритичность</a:t>
            </a:r>
          </a:p>
          <a:p>
            <a:r>
              <a:rPr lang="ru-RU" sz="3200" dirty="0" err="1"/>
              <a:t>Самообучаемость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91B7E9C-6BED-8D3B-DA19-AF64421D53BC}"/>
              </a:ext>
            </a:extLst>
          </p:cNvPr>
          <p:cNvSpPr txBox="1">
            <a:spLocks/>
          </p:cNvSpPr>
          <p:nvPr/>
        </p:nvSpPr>
        <p:spPr>
          <a:xfrm>
            <a:off x="446315" y="-6973"/>
            <a:ext cx="3626922" cy="374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Наиболее важные «гибкие» навыки для банковской (финансовой) сферы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79B89-4393-0E7E-FC6E-91F57956CA63}"/>
              </a:ext>
            </a:extLst>
          </p:cNvPr>
          <p:cNvSpPr txBox="1"/>
          <p:nvPr/>
        </p:nvSpPr>
        <p:spPr>
          <a:xfrm>
            <a:off x="3095530" y="6488658"/>
            <a:ext cx="286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Группа личностных свойств</a:t>
            </a:r>
          </a:p>
        </p:txBody>
      </p:sp>
    </p:spTree>
    <p:extLst>
      <p:ext uri="{BB962C8B-B14F-4D97-AF65-F5344CB8AC3E}">
        <p14:creationId xmlns:p14="http://schemas.microsoft.com/office/powerpoint/2010/main" val="391405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B8D0E5B-18D8-BF32-F541-0ED96BB44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A22B7-4A03-0C03-DE4F-439EA0ED8D28}"/>
              </a:ext>
            </a:extLst>
          </p:cNvPr>
          <p:cNvSpPr txBox="1">
            <a:spLocks/>
          </p:cNvSpPr>
          <p:nvPr/>
        </p:nvSpPr>
        <p:spPr>
          <a:xfrm>
            <a:off x="446315" y="-21487"/>
            <a:ext cx="3626922" cy="374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Наиболее важные «гибкие» навыки для банковской (финансовой) сферы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5D0D90A-7567-8144-CCE0-C18FB14C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4233969"/>
            <a:ext cx="4894943" cy="1412085"/>
          </a:xfrm>
        </p:spPr>
        <p:txBody>
          <a:bodyPr>
            <a:noAutofit/>
          </a:bodyPr>
          <a:lstStyle/>
          <a:p>
            <a:r>
              <a:rPr lang="ru-RU" sz="3200" dirty="0"/>
              <a:t>Эмпатия</a:t>
            </a:r>
          </a:p>
          <a:p>
            <a:r>
              <a:rPr lang="ru-RU" sz="3200" dirty="0"/>
              <a:t>Выявление потребностей</a:t>
            </a:r>
          </a:p>
          <a:p>
            <a:r>
              <a:rPr lang="ru-RU" sz="3200" dirty="0"/>
              <a:t>Работа с возражениями</a:t>
            </a:r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726448-25A8-4B87-E458-5D06310D17A6}"/>
              </a:ext>
            </a:extLst>
          </p:cNvPr>
          <p:cNvSpPr txBox="1"/>
          <p:nvPr/>
        </p:nvSpPr>
        <p:spPr>
          <a:xfrm>
            <a:off x="2719450" y="6488658"/>
            <a:ext cx="411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Навыки важные для клиентской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95825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255AF-9EF2-7BF5-8470-148C43F3C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2" y="261257"/>
            <a:ext cx="4741219" cy="142943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Можно ли развивать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soft skills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FA12A3-FD79-1490-3426-C37D2839C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6052" y="1810132"/>
            <a:ext cx="4609109" cy="47576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/>
              <a:t>Тезис, что </a:t>
            </a:r>
            <a:r>
              <a:rPr lang="ru-RU" sz="3000" i="1" dirty="0"/>
              <a:t>«</a:t>
            </a:r>
            <a:r>
              <a:rPr lang="en-US" sz="3000" i="1" dirty="0"/>
              <a:t>s</a:t>
            </a:r>
            <a:r>
              <a:rPr lang="en" sz="3000" i="1" dirty="0"/>
              <a:t>oft skills </a:t>
            </a:r>
            <a:r>
              <a:rPr lang="ru-RU" sz="3000" i="1" dirty="0"/>
              <a:t>нельзя научиться на тренинге или курсе, они закладываются в детстве и развиваются в течение всей жизни»</a:t>
            </a:r>
            <a:r>
              <a:rPr lang="en-US" sz="3000" dirty="0"/>
              <a:t>* </a:t>
            </a:r>
            <a:r>
              <a:rPr lang="ru-RU" sz="3000" dirty="0"/>
              <a:t>крайне спорен.</a:t>
            </a:r>
            <a:endParaRPr lang="en-US" sz="3000" dirty="0"/>
          </a:p>
          <a:p>
            <a:pPr marL="0" indent="0">
              <a:buNone/>
            </a:pPr>
            <a:r>
              <a:rPr lang="ru-RU" sz="3000" dirty="0"/>
              <a:t>Да, они </a:t>
            </a:r>
            <a:r>
              <a:rPr lang="ru-RU" sz="3000" i="1" dirty="0"/>
              <a:t>«формируются в детстве и связаны с </a:t>
            </a:r>
            <a:r>
              <a:rPr lang="ru-RU" sz="3000" b="1" i="1" dirty="0"/>
              <a:t>эмоциональным интеллектом</a:t>
            </a:r>
            <a:r>
              <a:rPr lang="ru-RU" sz="3000" i="1" dirty="0"/>
              <a:t>»</a:t>
            </a:r>
            <a:r>
              <a:rPr lang="ru-RU" sz="3000" dirty="0"/>
              <a:t>, но их можно развивать в течении своей жизни и карьеры.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80000-EF56-A864-0DEA-41F003A23907}"/>
              </a:ext>
            </a:extLst>
          </p:cNvPr>
          <p:cNvSpPr txBox="1"/>
          <p:nvPr/>
        </p:nvSpPr>
        <p:spPr>
          <a:xfrm>
            <a:off x="7217232" y="6563353"/>
            <a:ext cx="47412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" sz="1200" dirty="0"/>
              <a:t>* </a:t>
            </a:r>
            <a:r>
              <a:rPr lang="en" sz="1200" dirty="0">
                <a:hlinkClick r:id="rId2"/>
              </a:rPr>
              <a:t>https://trends.rbc.ru/trends/education/5e90743f9a7947ca3bbb6523</a:t>
            </a:r>
            <a:r>
              <a:rPr lang="en" sz="1200" dirty="0"/>
              <a:t> </a:t>
            </a:r>
            <a:endParaRPr lang="ru-RU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93B2F1-3F81-4A0A-BC96-878F54554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90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514</Words>
  <Application>Microsoft Macintosh PowerPoint</Application>
  <PresentationFormat>Широкоэкранный</PresentationFormat>
  <Paragraphs>71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Открытая дискуссия Президента АРБ,  академика Российской академии наук Тосуняна Г.А.   «Мягкие навыки» (soft skills)  в финансовой сфере</vt:lpstr>
      <vt:lpstr>Презентация PowerPoint</vt:lpstr>
      <vt:lpstr>Четыре типа навыков: hard skills</vt:lpstr>
      <vt:lpstr>Практический кейс 1</vt:lpstr>
      <vt:lpstr>Четыре типа навыков: soft skills</vt:lpstr>
      <vt:lpstr>Наиболее важные «гибкие» навыки для банковской (финансовой) сферы </vt:lpstr>
      <vt:lpstr>Презентация PowerPoint</vt:lpstr>
      <vt:lpstr>Презентация PowerPoint</vt:lpstr>
      <vt:lpstr>Можно ли развивать soft skills</vt:lpstr>
      <vt:lpstr>Самоанализ, изучение вопроса и план ваших действий</vt:lpstr>
      <vt:lpstr>Четыре типа навыков: job-specific skills</vt:lpstr>
      <vt:lpstr>Четыре типа навыков: transferable skills</vt:lpstr>
      <vt:lpstr>Практический кейс 2</vt:lpstr>
      <vt:lpstr>Знание смежных областей – аналогии и кейсы, почему это важно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 Skvortsov</dc:creator>
  <cp:lastModifiedBy>Oleg Skvortsov</cp:lastModifiedBy>
  <cp:revision>21</cp:revision>
  <dcterms:created xsi:type="dcterms:W3CDTF">2022-09-12T11:04:12Z</dcterms:created>
  <dcterms:modified xsi:type="dcterms:W3CDTF">2022-09-15T07:16:07Z</dcterms:modified>
</cp:coreProperties>
</file>