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48" r:id="rId1"/>
  </p:sldMasterIdLst>
  <p:notesMasterIdLst>
    <p:notesMasterId r:id="rId25"/>
  </p:notesMasterIdLst>
  <p:sldIdLst>
    <p:sldId id="256" r:id="rId2"/>
    <p:sldId id="691" r:id="rId3"/>
    <p:sldId id="717" r:id="rId4"/>
    <p:sldId id="718" r:id="rId5"/>
    <p:sldId id="719" r:id="rId6"/>
    <p:sldId id="674" r:id="rId7"/>
    <p:sldId id="720" r:id="rId8"/>
    <p:sldId id="709" r:id="rId9"/>
    <p:sldId id="711" r:id="rId10"/>
    <p:sldId id="684" r:id="rId11"/>
    <p:sldId id="685" r:id="rId12"/>
    <p:sldId id="722" r:id="rId13"/>
    <p:sldId id="723" r:id="rId14"/>
    <p:sldId id="702" r:id="rId15"/>
    <p:sldId id="710" r:id="rId16"/>
    <p:sldId id="715" r:id="rId17"/>
    <p:sldId id="721" r:id="rId18"/>
    <p:sldId id="712" r:id="rId19"/>
    <p:sldId id="704" r:id="rId20"/>
    <p:sldId id="705" r:id="rId21"/>
    <p:sldId id="664" r:id="rId22"/>
    <p:sldId id="707" r:id="rId23"/>
    <p:sldId id="677" r:id="rId2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36" autoAdjust="0"/>
    <p:restoredTop sz="94684"/>
  </p:normalViewPr>
  <p:slideViewPr>
    <p:cSldViewPr>
      <p:cViewPr varScale="1">
        <p:scale>
          <a:sx n="101" d="100"/>
          <a:sy n="101" d="100"/>
        </p:scale>
        <p:origin x="2136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>
            <a:extLst>
              <a:ext uri="{FF2B5EF4-FFF2-40B4-BE49-F238E27FC236}">
                <a16:creationId xmlns:a16="http://schemas.microsoft.com/office/drawing/2014/main" id="{A07E5824-F614-CDF8-97A8-ECFF57B431B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4147" name="Rectangle 3">
            <a:extLst>
              <a:ext uri="{FF2B5EF4-FFF2-40B4-BE49-F238E27FC236}">
                <a16:creationId xmlns:a16="http://schemas.microsoft.com/office/drawing/2014/main" id="{77DDAFEC-85C6-1225-BED6-E648F94C06F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8132" name="Rectangle 4">
            <a:extLst>
              <a:ext uri="{FF2B5EF4-FFF2-40B4-BE49-F238E27FC236}">
                <a16:creationId xmlns:a16="http://schemas.microsoft.com/office/drawing/2014/main" id="{EDA680B2-B227-A4C5-9A8B-2F83794139E1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4149" name="Rectangle 5">
            <a:extLst>
              <a:ext uri="{FF2B5EF4-FFF2-40B4-BE49-F238E27FC236}">
                <a16:creationId xmlns:a16="http://schemas.microsoft.com/office/drawing/2014/main" id="{4C2EF240-FB1A-1407-8363-FA140B169FD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134150" name="Rectangle 6">
            <a:extLst>
              <a:ext uri="{FF2B5EF4-FFF2-40B4-BE49-F238E27FC236}">
                <a16:creationId xmlns:a16="http://schemas.microsoft.com/office/drawing/2014/main" id="{23EE1F38-0DC4-27F1-EFF5-35A5710B1F3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4151" name="Rectangle 7">
            <a:extLst>
              <a:ext uri="{FF2B5EF4-FFF2-40B4-BE49-F238E27FC236}">
                <a16:creationId xmlns:a16="http://schemas.microsoft.com/office/drawing/2014/main" id="{25DD1D1F-8CB8-C77D-84AD-F932A0597C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E7234E7-8AF4-E94D-94EC-90B97313AF48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42D945D-CCBC-882B-4B53-71970BAA52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11E5AB9-38C6-B0C9-22E9-E7F7170865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FB57811-4688-285E-F721-6BB4F2B1A7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C2963E-4FAF-5C46-9554-D1CE4A27AD4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30205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FBA5596-3B3A-5325-4770-3243AC3D34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2A42986-4966-1A4D-1BC7-32F4013500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2F57CCE-9F83-63F8-4680-8DD12C569A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EC2276-08C5-AE4A-91EF-B9E98864A94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81478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6BEBECE-EE2D-AFC8-8FB6-C2AF9DAE26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BEC1FBC-633C-BF7A-A7A0-69514DDAD0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B3A258-2E6F-BEA3-C564-133D9EEEE5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700D87-B830-664D-8BD6-0B57899C4FF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483509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FD995FE-1769-2A86-4C59-BFC428AEA7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9AAE5B7-1D89-3F75-0993-F9573393A7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00A6D5C-D4DF-67D8-CC49-613A542952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851294-A0AD-E64A-9297-31B7440BD25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11664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08B443A-7CAF-A2CE-E912-37EAD694FD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A5465E-ACE0-4BB6-0F56-910971198E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DC6A80A-8513-651F-E7B9-67F98FB78F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C5C4DA-2DB4-584B-89D9-6BB7E0D4FFA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27092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5024B1C-A38F-8A4C-C8D1-130C6A0C52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0E64C0C-5849-558A-E7D9-4EBA3D097B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76EE2C6-9FC3-A282-5051-BD0A16F7AB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07BB32-87C5-EE4B-9816-CE648286E79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66072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34D8F2-38FB-2251-4A83-4F38A7F373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E638942-284D-3613-3BFC-A70E662C8D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746F7EE-BFD5-EEFF-C6CD-D3642A2A91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C4C220-2768-EF4E-87BC-43AE2FC2790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03717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A72D88E-254F-2A65-94E4-F95B548D37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BFC7575-32C2-CF59-1FF2-4FC25AEB4D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2307AA9-D172-8A8B-3A4E-9A9D4C037B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3F275C-B7DC-344C-956E-5987B31818C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72441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E20E713-6FAE-8E84-B00C-78F377F865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160554A-8D52-0620-1C48-BAF60E62BE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F02496D-7B87-C5B3-A56D-1840C3C5D7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25D658-5B38-C44D-AA46-EAAA5CEAAA7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7795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1B79551-528F-F435-AFEC-7BACEEB6C2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9452092-EF76-69B5-4157-4BCAF321D0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D90EE77-910A-FC0A-88F3-A966FD2C79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2D9EAD-BDE7-3C43-A6DA-1CBFA967D0E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73066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D2F4486-5A6A-7C33-4822-5B77507622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39D06B9-9968-DE3C-A7ED-25558544D7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4538FFC-D2EE-BBE7-1A0E-7D13788866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237979-5C69-8C44-B153-AB058D1EFB5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82399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9F17685-E14F-61C5-0BF2-8C3AB9B452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B4211E8-AC24-87FB-C051-E43747BBEC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BF521A3-D5A0-B170-6A7E-41B4A2F052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0C7C8D-927E-4C4A-9D78-F6B6B385860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51514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39F5528-F159-5817-80A4-03E6DF33B9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6F7F334-7174-F070-115C-0F2C028C45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925E8BD-2C05-F488-37AE-1F4E25B4DC2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832E3ABE-5128-C1BF-6C78-E7BB6EDA7CA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BF38201-471D-1247-180A-09C25EB49A7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2C59995-C103-E247-9A09-8C6784044279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D494366A-145B-A20E-B782-BE4A93F8F11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95288" y="1628775"/>
            <a:ext cx="8353425" cy="2592388"/>
          </a:xfrm>
        </p:spPr>
        <p:txBody>
          <a:bodyPr/>
          <a:lstStyle/>
          <a:p>
            <a:pPr eaLnBrk="1" hangingPunct="1"/>
            <a:r>
              <a:rPr lang="ru-RU" altLang="ru-RU"/>
              <a:t>Регионы России в новых экономических условиях</a:t>
            </a:r>
          </a:p>
        </p:txBody>
      </p:sp>
      <p:sp>
        <p:nvSpPr>
          <p:cNvPr id="2051" name="Rectangle 4">
            <a:extLst>
              <a:ext uri="{FF2B5EF4-FFF2-40B4-BE49-F238E27FC236}">
                <a16:creationId xmlns:a16="http://schemas.microsoft.com/office/drawing/2014/main" id="{F235E877-C003-5C6F-1A19-ED749D0737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2500" y="6021388"/>
            <a:ext cx="2087563" cy="57626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/>
              <a:t>Н.Зубаревич</a:t>
            </a:r>
          </a:p>
          <a:p>
            <a:pPr algn="ctr" eaLnBrk="1" hangingPunct="1"/>
            <a:r>
              <a:rPr lang="ru-RU" altLang="ru-RU"/>
              <a:t>МГУ</a:t>
            </a:r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4A99C0D8-9609-1C2C-607B-231E719C1C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813" y="4221163"/>
            <a:ext cx="6192837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2400" b="1"/>
              <a:t>Регионы Уральского ФО на фоне страны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F2AE2779-CE5C-6715-4CE7-28E7D2C4642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115888"/>
            <a:ext cx="9144000" cy="1296987"/>
          </a:xfrm>
          <a:solidFill>
            <a:schemeClr val="bg1"/>
          </a:solidFill>
        </p:spPr>
        <p:txBody>
          <a:bodyPr/>
          <a:lstStyle/>
          <a:p>
            <a:r>
              <a:rPr lang="ru-RU" altLang="ru-RU" sz="2200"/>
              <a:t>Риски скрытой безработицы в виде неполной занятости в 2022 г. – машиностроительные регионы Центра, Поволжья, Урала</a:t>
            </a:r>
            <a:br>
              <a:rPr lang="ru-RU" altLang="ru-RU" sz="2200"/>
            </a:br>
            <a:r>
              <a:rPr lang="ru-RU" altLang="ru-RU" sz="2000"/>
              <a:t>Доля занятых в обрабатывающих отраслях промышленности в 2020 г., %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099CD08A-33FB-CA53-1F94-21B04E9A93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6497638"/>
            <a:ext cx="1368425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Центр</a:t>
            </a:r>
          </a:p>
        </p:txBody>
      </p:sp>
      <p:sp>
        <p:nvSpPr>
          <p:cNvPr id="60420" name="Rectangle 4">
            <a:extLst>
              <a:ext uri="{FF2B5EF4-FFF2-40B4-BE49-F238E27FC236}">
                <a16:creationId xmlns:a16="http://schemas.microsoft.com/office/drawing/2014/main" id="{9A314C38-2008-D22D-F1B4-0643702D6F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4438" y="6497638"/>
            <a:ext cx="914400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Сев-Запад</a:t>
            </a:r>
          </a:p>
        </p:txBody>
      </p:sp>
      <p:sp>
        <p:nvSpPr>
          <p:cNvPr id="60421" name="Rectangle 5">
            <a:extLst>
              <a:ext uri="{FF2B5EF4-FFF2-40B4-BE49-F238E27FC236}">
                <a16:creationId xmlns:a16="http://schemas.microsoft.com/office/drawing/2014/main" id="{64BC7354-101E-782E-5C35-51B4072EB5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3938" y="6497638"/>
            <a:ext cx="576262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Юг</a:t>
            </a:r>
          </a:p>
        </p:txBody>
      </p:sp>
      <p:sp>
        <p:nvSpPr>
          <p:cNvPr id="60422" name="Rectangle 6">
            <a:extLst>
              <a:ext uri="{FF2B5EF4-FFF2-40B4-BE49-F238E27FC236}">
                <a16:creationId xmlns:a16="http://schemas.microsoft.com/office/drawing/2014/main" id="{C2603A12-3EF4-8F4A-3569-93B7F24EB7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4663" y="6497638"/>
            <a:ext cx="647700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С.Кавк</a:t>
            </a:r>
          </a:p>
        </p:txBody>
      </p:sp>
      <p:sp>
        <p:nvSpPr>
          <p:cNvPr id="60423" name="Rectangle 7">
            <a:extLst>
              <a:ext uri="{FF2B5EF4-FFF2-40B4-BE49-F238E27FC236}">
                <a16:creationId xmlns:a16="http://schemas.microsoft.com/office/drawing/2014/main" id="{6628D39F-0365-E0BC-4D25-F7FA879F73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497638"/>
            <a:ext cx="1058863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Приволжск</a:t>
            </a:r>
            <a:endParaRPr lang="ru-RU" altLang="ru-RU" sz="1400">
              <a:ea typeface="Palatino" pitchFamily="2" charset="0"/>
              <a:cs typeface="Palatino" pitchFamily="2" charset="0"/>
            </a:endParaRPr>
          </a:p>
        </p:txBody>
      </p:sp>
      <p:sp>
        <p:nvSpPr>
          <p:cNvPr id="60424" name="Rectangle 8">
            <a:extLst>
              <a:ext uri="{FF2B5EF4-FFF2-40B4-BE49-F238E27FC236}">
                <a16:creationId xmlns:a16="http://schemas.microsoft.com/office/drawing/2014/main" id="{4F870258-0074-00E7-1696-602769C509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0788" y="6497638"/>
            <a:ext cx="576262" cy="360362"/>
          </a:xfrm>
          <a:prstGeom prst="rect">
            <a:avLst/>
          </a:prstGeom>
          <a:solidFill>
            <a:srgbClr val="FBA3A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Урал</a:t>
            </a:r>
          </a:p>
        </p:txBody>
      </p:sp>
      <p:sp>
        <p:nvSpPr>
          <p:cNvPr id="60425" name="Rectangle 9">
            <a:extLst>
              <a:ext uri="{FF2B5EF4-FFF2-40B4-BE49-F238E27FC236}">
                <a16:creationId xmlns:a16="http://schemas.microsoft.com/office/drawing/2014/main" id="{B937D067-3418-B3C9-BA2F-0B94895B9A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2950" y="6497638"/>
            <a:ext cx="863600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Сибирь</a:t>
            </a:r>
          </a:p>
        </p:txBody>
      </p:sp>
      <p:sp>
        <p:nvSpPr>
          <p:cNvPr id="60426" name="Rectangle 10">
            <a:extLst>
              <a:ext uri="{FF2B5EF4-FFF2-40B4-BE49-F238E27FC236}">
                <a16:creationId xmlns:a16="http://schemas.microsoft.com/office/drawing/2014/main" id="{2D16B530-40E9-4E6D-70AA-E8E3AFB836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1013" y="6497638"/>
            <a:ext cx="806450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Д.Восток</a:t>
            </a:r>
          </a:p>
        </p:txBody>
      </p:sp>
      <p:pic>
        <p:nvPicPr>
          <p:cNvPr id="60427" name="Picture 11">
            <a:extLst>
              <a:ext uri="{FF2B5EF4-FFF2-40B4-BE49-F238E27FC236}">
                <a16:creationId xmlns:a16="http://schemas.microsoft.com/office/drawing/2014/main" id="{B70C48B1-90B8-E64F-31E6-9A55772F5A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68413"/>
            <a:ext cx="9144000" cy="537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BDAD7B9D-7540-ABC1-7022-ABDBC8A91C5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115888"/>
            <a:ext cx="9144000" cy="1296987"/>
          </a:xfrm>
          <a:solidFill>
            <a:schemeClr val="bg1"/>
          </a:solidFill>
        </p:spPr>
        <p:txBody>
          <a:bodyPr/>
          <a:lstStyle/>
          <a:p>
            <a:r>
              <a:rPr lang="ru-RU" altLang="ru-RU" sz="2400"/>
              <a:t>Риски безработицы в секторе услуг в 2022 г. – крупногородские регионы и некоторые полудепрессивные</a:t>
            </a:r>
            <a:br>
              <a:rPr lang="ru-RU" altLang="ru-RU" sz="2400"/>
            </a:br>
            <a:r>
              <a:rPr lang="ru-RU" altLang="ru-RU" sz="1800"/>
              <a:t>Суммарная доля занятых в торговле, авторемонте, гостиницах, общепите, %</a:t>
            </a:r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0BF2DF22-62D0-29BF-C244-0B28473603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6497638"/>
            <a:ext cx="1368425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Центр</a:t>
            </a:r>
          </a:p>
        </p:txBody>
      </p:sp>
      <p:sp>
        <p:nvSpPr>
          <p:cNvPr id="61444" name="Rectangle 4">
            <a:extLst>
              <a:ext uri="{FF2B5EF4-FFF2-40B4-BE49-F238E27FC236}">
                <a16:creationId xmlns:a16="http://schemas.microsoft.com/office/drawing/2014/main" id="{AB0373E5-874B-B15B-DFD1-9228969D3F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4438" y="6497638"/>
            <a:ext cx="914400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Сев-Запад</a:t>
            </a:r>
          </a:p>
        </p:txBody>
      </p:sp>
      <p:sp>
        <p:nvSpPr>
          <p:cNvPr id="61445" name="Rectangle 5">
            <a:extLst>
              <a:ext uri="{FF2B5EF4-FFF2-40B4-BE49-F238E27FC236}">
                <a16:creationId xmlns:a16="http://schemas.microsoft.com/office/drawing/2014/main" id="{95470116-B484-F40A-1A08-1D9B855CFD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3938" y="6497638"/>
            <a:ext cx="576262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Юг</a:t>
            </a:r>
          </a:p>
        </p:txBody>
      </p:sp>
      <p:sp>
        <p:nvSpPr>
          <p:cNvPr id="61446" name="Rectangle 6">
            <a:extLst>
              <a:ext uri="{FF2B5EF4-FFF2-40B4-BE49-F238E27FC236}">
                <a16:creationId xmlns:a16="http://schemas.microsoft.com/office/drawing/2014/main" id="{62699FB6-170F-A59C-8E31-61B508B988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4663" y="6497638"/>
            <a:ext cx="647700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С.Кавк</a:t>
            </a:r>
          </a:p>
        </p:txBody>
      </p:sp>
      <p:sp>
        <p:nvSpPr>
          <p:cNvPr id="61447" name="Rectangle 7">
            <a:extLst>
              <a:ext uri="{FF2B5EF4-FFF2-40B4-BE49-F238E27FC236}">
                <a16:creationId xmlns:a16="http://schemas.microsoft.com/office/drawing/2014/main" id="{2C8E5716-5297-6C3C-EEA4-4245AAFB77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497638"/>
            <a:ext cx="1058863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Приволжск</a:t>
            </a:r>
            <a:endParaRPr lang="ru-RU" altLang="ru-RU" sz="1400">
              <a:ea typeface="Palatino" pitchFamily="2" charset="0"/>
              <a:cs typeface="Palatino" pitchFamily="2" charset="0"/>
            </a:endParaRPr>
          </a:p>
        </p:txBody>
      </p:sp>
      <p:sp>
        <p:nvSpPr>
          <p:cNvPr id="61448" name="Rectangle 8">
            <a:extLst>
              <a:ext uri="{FF2B5EF4-FFF2-40B4-BE49-F238E27FC236}">
                <a16:creationId xmlns:a16="http://schemas.microsoft.com/office/drawing/2014/main" id="{D75A668D-E590-EA71-F982-8FE5753C45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0788" y="6497638"/>
            <a:ext cx="576262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Урал</a:t>
            </a:r>
          </a:p>
        </p:txBody>
      </p:sp>
      <p:sp>
        <p:nvSpPr>
          <p:cNvPr id="61449" name="Rectangle 9">
            <a:extLst>
              <a:ext uri="{FF2B5EF4-FFF2-40B4-BE49-F238E27FC236}">
                <a16:creationId xmlns:a16="http://schemas.microsoft.com/office/drawing/2014/main" id="{D75DD5E1-4E33-38BC-8EB4-3E39746844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2950" y="6497638"/>
            <a:ext cx="863600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Сибирь</a:t>
            </a:r>
          </a:p>
        </p:txBody>
      </p:sp>
      <p:sp>
        <p:nvSpPr>
          <p:cNvPr id="61450" name="Rectangle 10">
            <a:extLst>
              <a:ext uri="{FF2B5EF4-FFF2-40B4-BE49-F238E27FC236}">
                <a16:creationId xmlns:a16="http://schemas.microsoft.com/office/drawing/2014/main" id="{27A047D6-DB4A-AFDF-B0CD-83C52C4184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1013" y="6497638"/>
            <a:ext cx="806450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Д.Восток</a:t>
            </a:r>
          </a:p>
        </p:txBody>
      </p:sp>
      <p:pic>
        <p:nvPicPr>
          <p:cNvPr id="61451" name="Picture 11">
            <a:extLst>
              <a:ext uri="{FF2B5EF4-FFF2-40B4-BE49-F238E27FC236}">
                <a16:creationId xmlns:a16="http://schemas.microsoft.com/office/drawing/2014/main" id="{ECFA6D5C-B1D4-8B66-9594-803C26C62A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95425"/>
            <a:ext cx="9144000" cy="553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1453" name="Line 13">
            <a:extLst>
              <a:ext uri="{FF2B5EF4-FFF2-40B4-BE49-F238E27FC236}">
                <a16:creationId xmlns:a16="http://schemas.microsoft.com/office/drawing/2014/main" id="{74ADC56F-D384-1A74-AB5A-6DE417A7F83B}"/>
              </a:ext>
            </a:extLst>
          </p:cNvPr>
          <p:cNvSpPr>
            <a:spLocks noChangeShapeType="1"/>
          </p:cNvSpPr>
          <p:nvPr/>
        </p:nvSpPr>
        <p:spPr bwMode="auto">
          <a:xfrm>
            <a:off x="6156325" y="1844675"/>
            <a:ext cx="0" cy="5762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>
            <a:extLst>
              <a:ext uri="{FF2B5EF4-FFF2-40B4-BE49-F238E27FC236}">
                <a16:creationId xmlns:a16="http://schemas.microsoft.com/office/drawing/2014/main" id="{65551524-9C44-B6DC-6C53-C35A9F739FE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80513" cy="1196975"/>
          </a:xfrm>
          <a:solidFill>
            <a:schemeClr val="bg1"/>
          </a:solidFill>
        </p:spPr>
        <p:txBody>
          <a:bodyPr/>
          <a:lstStyle/>
          <a:p>
            <a:r>
              <a:rPr lang="ru-RU" altLang="ru-RU" sz="1600">
                <a:solidFill>
                  <a:schemeClr val="tx1"/>
                </a:solidFill>
              </a:rPr>
              <a:t>Уровень безработицы по МОТ минимален – 4%. В УФО проблемы только в Курганской обл. Неполная занятость: рост находящихся в простое в 1-м квартале 2022 г. на 85% (до 302 тыс. чел.), но количество намного меньше, чем в период локдаунов 2 кв. 2020 г. (948 тыс.чел) </a:t>
            </a:r>
            <a:br>
              <a:rPr lang="ru-RU" altLang="ru-RU" sz="1600">
                <a:solidFill>
                  <a:schemeClr val="tx1"/>
                </a:solidFill>
              </a:rPr>
            </a:br>
            <a:r>
              <a:rPr lang="ru-RU" altLang="ru-RU" sz="1600">
                <a:solidFill>
                  <a:schemeClr val="tx1"/>
                </a:solidFill>
              </a:rPr>
              <a:t>Уровень безработицы по МОТ в марте-мае 2022 г., %</a:t>
            </a:r>
            <a:endParaRPr lang="ru-RU" altLang="ru-RU" sz="1400"/>
          </a:p>
        </p:txBody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1FB4306B-D4CA-BB13-BAAF-1D6E358EC1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6450013"/>
            <a:ext cx="1584325" cy="407987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>
                <a:ea typeface="Palatino" pitchFamily="2" charset="0"/>
                <a:cs typeface="Palatino" pitchFamily="2" charset="0"/>
              </a:rPr>
              <a:t>Центр</a:t>
            </a:r>
          </a:p>
        </p:txBody>
      </p:sp>
      <p:sp>
        <p:nvSpPr>
          <p:cNvPr id="107524" name="Rectangle 4">
            <a:extLst>
              <a:ext uri="{FF2B5EF4-FFF2-40B4-BE49-F238E27FC236}">
                <a16:creationId xmlns:a16="http://schemas.microsoft.com/office/drawing/2014/main" id="{2713753E-66B9-44CD-9644-44B7CFA7D2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1413" y="6450013"/>
            <a:ext cx="914400" cy="407987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>
                <a:ea typeface="Palatino" pitchFamily="2" charset="0"/>
                <a:cs typeface="Palatino" pitchFamily="2" charset="0"/>
              </a:rPr>
              <a:t>Сев-Зап</a:t>
            </a:r>
          </a:p>
        </p:txBody>
      </p:sp>
      <p:sp>
        <p:nvSpPr>
          <p:cNvPr id="107525" name="Rectangle 5">
            <a:extLst>
              <a:ext uri="{FF2B5EF4-FFF2-40B4-BE49-F238E27FC236}">
                <a16:creationId xmlns:a16="http://schemas.microsoft.com/office/drawing/2014/main" id="{47156C16-2597-4A2F-BBD5-5FE1F9824B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7988" y="6450013"/>
            <a:ext cx="863600" cy="407987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>
                <a:ea typeface="Palatino" pitchFamily="2" charset="0"/>
                <a:cs typeface="Palatino" pitchFamily="2" charset="0"/>
              </a:rPr>
              <a:t>Д.Вост</a:t>
            </a:r>
          </a:p>
        </p:txBody>
      </p:sp>
      <p:sp>
        <p:nvSpPr>
          <p:cNvPr id="107526" name="Rectangle 6">
            <a:extLst>
              <a:ext uri="{FF2B5EF4-FFF2-40B4-BE49-F238E27FC236}">
                <a16:creationId xmlns:a16="http://schemas.microsoft.com/office/drawing/2014/main" id="{DD02C8A0-7E55-37F5-BF78-931D164B40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0788" y="6524625"/>
            <a:ext cx="554037" cy="333375"/>
          </a:xfrm>
          <a:prstGeom prst="rect">
            <a:avLst/>
          </a:prstGeom>
          <a:solidFill>
            <a:srgbClr val="FBA3A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>
                <a:ea typeface="Palatino" pitchFamily="2" charset="0"/>
                <a:cs typeface="Palatino" pitchFamily="2" charset="0"/>
              </a:rPr>
              <a:t>Урал</a:t>
            </a:r>
          </a:p>
        </p:txBody>
      </p:sp>
      <p:sp>
        <p:nvSpPr>
          <p:cNvPr id="107527" name="Rectangle 7">
            <a:extLst>
              <a:ext uri="{FF2B5EF4-FFF2-40B4-BE49-F238E27FC236}">
                <a16:creationId xmlns:a16="http://schemas.microsoft.com/office/drawing/2014/main" id="{8FB3DBE7-6986-1689-B1C2-961FE54D31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9925" y="6450013"/>
            <a:ext cx="936625" cy="407987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>
                <a:ea typeface="Palatino" pitchFamily="2" charset="0"/>
                <a:cs typeface="Palatino" pitchFamily="2" charset="0"/>
              </a:rPr>
              <a:t>Сибирь</a:t>
            </a:r>
          </a:p>
        </p:txBody>
      </p:sp>
      <p:sp>
        <p:nvSpPr>
          <p:cNvPr id="107528" name="Rectangle 8">
            <a:extLst>
              <a:ext uri="{FF2B5EF4-FFF2-40B4-BE49-F238E27FC236}">
                <a16:creationId xmlns:a16="http://schemas.microsoft.com/office/drawing/2014/main" id="{9781050D-9DF1-F075-7503-5D1AA4713A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6100" y="6450013"/>
            <a:ext cx="627063" cy="407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>
                <a:ea typeface="Palatino" pitchFamily="2" charset="0"/>
                <a:cs typeface="Palatino" pitchFamily="2" charset="0"/>
              </a:rPr>
              <a:t>С.Кав</a:t>
            </a:r>
          </a:p>
        </p:txBody>
      </p:sp>
      <p:sp>
        <p:nvSpPr>
          <p:cNvPr id="107529" name="Rectangle 9">
            <a:extLst>
              <a:ext uri="{FF2B5EF4-FFF2-40B4-BE49-F238E27FC236}">
                <a16:creationId xmlns:a16="http://schemas.microsoft.com/office/drawing/2014/main" id="{E6209A2F-BC37-DF3E-E54E-5BC785BDE7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6825" y="6450013"/>
            <a:ext cx="1057275" cy="407987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>
                <a:ea typeface="Palatino" pitchFamily="2" charset="0"/>
                <a:cs typeface="Palatino" pitchFamily="2" charset="0"/>
              </a:rPr>
              <a:t>Приволж</a:t>
            </a:r>
          </a:p>
        </p:txBody>
      </p:sp>
      <p:sp>
        <p:nvSpPr>
          <p:cNvPr id="107530" name="Rectangle 10">
            <a:extLst>
              <a:ext uri="{FF2B5EF4-FFF2-40B4-BE49-F238E27FC236}">
                <a16:creationId xmlns:a16="http://schemas.microsoft.com/office/drawing/2014/main" id="{D99E1A40-A262-C5F5-EF32-75B783D9B3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3938" y="6453188"/>
            <a:ext cx="627062" cy="40481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>
                <a:ea typeface="Palatino" pitchFamily="2" charset="0"/>
                <a:cs typeface="Palatino" pitchFamily="2" charset="0"/>
              </a:rPr>
              <a:t>Юг</a:t>
            </a:r>
          </a:p>
        </p:txBody>
      </p:sp>
      <p:pic>
        <p:nvPicPr>
          <p:cNvPr id="107532" name="Picture 12">
            <a:extLst>
              <a:ext uri="{FF2B5EF4-FFF2-40B4-BE49-F238E27FC236}">
                <a16:creationId xmlns:a16="http://schemas.microsoft.com/office/drawing/2014/main" id="{63DD82ED-9A2C-E884-3C20-56C026DBD9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58875"/>
            <a:ext cx="9144000" cy="535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>
            <a:extLst>
              <a:ext uri="{FF2B5EF4-FFF2-40B4-BE49-F238E27FC236}">
                <a16:creationId xmlns:a16="http://schemas.microsoft.com/office/drawing/2014/main" id="{95F8F46B-84AC-5CAD-8B6C-C8AED56275E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80513" cy="1439863"/>
          </a:xfrm>
          <a:solidFill>
            <a:schemeClr val="bg1"/>
          </a:solidFill>
        </p:spPr>
        <p:txBody>
          <a:bodyPr/>
          <a:lstStyle/>
          <a:p>
            <a:r>
              <a:rPr lang="ru-RU" altLang="ru-RU" sz="1600">
                <a:solidFill>
                  <a:schemeClr val="tx1"/>
                </a:solidFill>
              </a:rPr>
              <a:t>Зарегстрированная безработица минимальна – 0,9%. В УФО проблемна только Курганская обл. Меры федеральной поддержки включают доп.финансирование пособий по безработице (94 млрд.руб.), что совпадает с дополнительными выплатами в ковидный 2020 г.</a:t>
            </a:r>
            <a:br>
              <a:rPr lang="ru-RU" altLang="ru-RU" sz="1600">
                <a:solidFill>
                  <a:schemeClr val="tx1"/>
                </a:solidFill>
              </a:rPr>
            </a:br>
            <a:r>
              <a:rPr lang="ru-RU" altLang="ru-RU" sz="1600">
                <a:solidFill>
                  <a:schemeClr val="tx1"/>
                </a:solidFill>
              </a:rPr>
              <a:t>Уровень зарегистрированной безработицы в мае 2022 г., %</a:t>
            </a:r>
            <a:endParaRPr lang="ru-RU" altLang="ru-RU" sz="1400"/>
          </a:p>
        </p:txBody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5C734838-7999-2449-0EFE-8520B6E0A3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6450013"/>
            <a:ext cx="1584325" cy="407987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>
                <a:ea typeface="Palatino" pitchFamily="2" charset="0"/>
                <a:cs typeface="Palatino" pitchFamily="2" charset="0"/>
              </a:rPr>
              <a:t>Центр</a:t>
            </a:r>
          </a:p>
        </p:txBody>
      </p:sp>
      <p:sp>
        <p:nvSpPr>
          <p:cNvPr id="109572" name="Rectangle 4">
            <a:extLst>
              <a:ext uri="{FF2B5EF4-FFF2-40B4-BE49-F238E27FC236}">
                <a16:creationId xmlns:a16="http://schemas.microsoft.com/office/drawing/2014/main" id="{FDF0AD1B-B6B9-C3EF-3A36-F4A7FA8F8D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1413" y="6450013"/>
            <a:ext cx="914400" cy="407987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>
                <a:ea typeface="Palatino" pitchFamily="2" charset="0"/>
                <a:cs typeface="Palatino" pitchFamily="2" charset="0"/>
              </a:rPr>
              <a:t>Сев-Зап</a:t>
            </a:r>
          </a:p>
        </p:txBody>
      </p:sp>
      <p:sp>
        <p:nvSpPr>
          <p:cNvPr id="109573" name="Rectangle 5">
            <a:extLst>
              <a:ext uri="{FF2B5EF4-FFF2-40B4-BE49-F238E27FC236}">
                <a16:creationId xmlns:a16="http://schemas.microsoft.com/office/drawing/2014/main" id="{EAB817EE-7230-7896-4362-91A2E70AEF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7988" y="6450013"/>
            <a:ext cx="863600" cy="407987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>
                <a:ea typeface="Palatino" pitchFamily="2" charset="0"/>
                <a:cs typeface="Palatino" pitchFamily="2" charset="0"/>
              </a:rPr>
              <a:t>Д.Вост</a:t>
            </a:r>
          </a:p>
        </p:txBody>
      </p:sp>
      <p:sp>
        <p:nvSpPr>
          <p:cNvPr id="109574" name="Rectangle 6">
            <a:extLst>
              <a:ext uri="{FF2B5EF4-FFF2-40B4-BE49-F238E27FC236}">
                <a16:creationId xmlns:a16="http://schemas.microsoft.com/office/drawing/2014/main" id="{68D20ECE-0A0E-4501-F622-E6D7998B52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0788" y="6524625"/>
            <a:ext cx="554037" cy="333375"/>
          </a:xfrm>
          <a:prstGeom prst="rect">
            <a:avLst/>
          </a:prstGeom>
          <a:solidFill>
            <a:srgbClr val="FBA3A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>
                <a:ea typeface="Palatino" pitchFamily="2" charset="0"/>
                <a:cs typeface="Palatino" pitchFamily="2" charset="0"/>
              </a:rPr>
              <a:t>Урал</a:t>
            </a:r>
          </a:p>
        </p:txBody>
      </p:sp>
      <p:sp>
        <p:nvSpPr>
          <p:cNvPr id="109575" name="Rectangle 7">
            <a:extLst>
              <a:ext uri="{FF2B5EF4-FFF2-40B4-BE49-F238E27FC236}">
                <a16:creationId xmlns:a16="http://schemas.microsoft.com/office/drawing/2014/main" id="{260D666C-F9B7-9D24-FD6B-DE10986466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9925" y="6450013"/>
            <a:ext cx="936625" cy="407987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>
                <a:ea typeface="Palatino" pitchFamily="2" charset="0"/>
                <a:cs typeface="Palatino" pitchFamily="2" charset="0"/>
              </a:rPr>
              <a:t>Сибирь</a:t>
            </a:r>
          </a:p>
        </p:txBody>
      </p:sp>
      <p:sp>
        <p:nvSpPr>
          <p:cNvPr id="109576" name="Rectangle 8">
            <a:extLst>
              <a:ext uri="{FF2B5EF4-FFF2-40B4-BE49-F238E27FC236}">
                <a16:creationId xmlns:a16="http://schemas.microsoft.com/office/drawing/2014/main" id="{5F7EB894-828D-B747-7CBE-62AD590CC2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6100" y="6450013"/>
            <a:ext cx="627063" cy="407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>
                <a:ea typeface="Palatino" pitchFamily="2" charset="0"/>
                <a:cs typeface="Palatino" pitchFamily="2" charset="0"/>
              </a:rPr>
              <a:t>С.Кав</a:t>
            </a:r>
          </a:p>
        </p:txBody>
      </p:sp>
      <p:sp>
        <p:nvSpPr>
          <p:cNvPr id="109577" name="Rectangle 9">
            <a:extLst>
              <a:ext uri="{FF2B5EF4-FFF2-40B4-BE49-F238E27FC236}">
                <a16:creationId xmlns:a16="http://schemas.microsoft.com/office/drawing/2014/main" id="{3E1AA9F1-5BB8-6018-9911-37C2E8E7B2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6825" y="6450013"/>
            <a:ext cx="1057275" cy="407987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>
                <a:ea typeface="Palatino" pitchFamily="2" charset="0"/>
                <a:cs typeface="Palatino" pitchFamily="2" charset="0"/>
              </a:rPr>
              <a:t>Приволж</a:t>
            </a:r>
          </a:p>
        </p:txBody>
      </p:sp>
      <p:sp>
        <p:nvSpPr>
          <p:cNvPr id="109578" name="Rectangle 10">
            <a:extLst>
              <a:ext uri="{FF2B5EF4-FFF2-40B4-BE49-F238E27FC236}">
                <a16:creationId xmlns:a16="http://schemas.microsoft.com/office/drawing/2014/main" id="{5B2AF261-7AFB-1734-EC54-1ADEFC9473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3938" y="6453188"/>
            <a:ext cx="627062" cy="40481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>
                <a:ea typeface="Palatino" pitchFamily="2" charset="0"/>
                <a:cs typeface="Palatino" pitchFamily="2" charset="0"/>
              </a:rPr>
              <a:t>Юг</a:t>
            </a:r>
          </a:p>
        </p:txBody>
      </p:sp>
      <p:pic>
        <p:nvPicPr>
          <p:cNvPr id="109580" name="Picture 12">
            <a:extLst>
              <a:ext uri="{FF2B5EF4-FFF2-40B4-BE49-F238E27FC236}">
                <a16:creationId xmlns:a16="http://schemas.microsoft.com/office/drawing/2014/main" id="{A8A47177-CCE3-BBDC-D418-203A04591C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68438"/>
            <a:ext cx="9144000" cy="494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>
            <a:extLst>
              <a:ext uri="{FF2B5EF4-FFF2-40B4-BE49-F238E27FC236}">
                <a16:creationId xmlns:a16="http://schemas.microsoft.com/office/drawing/2014/main" id="{F28D3859-88FC-4E36-279E-17EA29ED48F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80513" cy="1439863"/>
          </a:xfrm>
          <a:solidFill>
            <a:schemeClr val="bg1"/>
          </a:solidFill>
        </p:spPr>
        <p:txBody>
          <a:bodyPr/>
          <a:lstStyle/>
          <a:p>
            <a:r>
              <a:rPr lang="ru-RU" altLang="ru-RU" sz="1600">
                <a:solidFill>
                  <a:schemeClr val="tx1"/>
                </a:solidFill>
              </a:rPr>
              <a:t>Доходы населения. В 2021 г. рост на 3,4% после спада на 2% в 2020 г. Быстрее росли доходы в Москве и СПб (8,5%) и Мос.обл.(7%). В Приволжском ФО, Урале, Сибири, Д.Востоке рост на 1% и менее. 50 регионов не вышли из кризисного спада доходов 2020 г. </a:t>
            </a:r>
            <a:br>
              <a:rPr lang="ru-RU" altLang="ru-RU" sz="1600">
                <a:solidFill>
                  <a:schemeClr val="tx1"/>
                </a:solidFill>
              </a:rPr>
            </a:br>
            <a:r>
              <a:rPr lang="ru-RU" altLang="ru-RU" sz="1600">
                <a:solidFill>
                  <a:schemeClr val="tx1"/>
                </a:solidFill>
              </a:rPr>
              <a:t>В УФО лучше ЯНАО. </a:t>
            </a:r>
            <a:r>
              <a:rPr lang="ru-RU" altLang="ru-RU" sz="1600">
                <a:solidFill>
                  <a:srgbClr val="0000FF"/>
                </a:solidFill>
              </a:rPr>
              <a:t>Спад реальных доходов в 2022 г. - на 5-10% (разные оценки) </a:t>
            </a:r>
            <a:br>
              <a:rPr lang="ru-RU" altLang="ru-RU" sz="1400">
                <a:solidFill>
                  <a:srgbClr val="0000FF"/>
                </a:solidFill>
              </a:rPr>
            </a:br>
            <a:r>
              <a:rPr lang="ru-RU" altLang="ru-RU" sz="1400">
                <a:solidFill>
                  <a:srgbClr val="FF0066"/>
                </a:solidFill>
              </a:rPr>
              <a:t>Достоверность региональной статистики относительна</a:t>
            </a:r>
            <a:r>
              <a:rPr lang="ru-RU" altLang="ru-RU" sz="1400">
                <a:solidFill>
                  <a:schemeClr val="tx1"/>
                </a:solidFill>
              </a:rPr>
              <a:t> </a:t>
            </a:r>
            <a:br>
              <a:rPr lang="ru-RU" altLang="ru-RU" sz="1400">
                <a:solidFill>
                  <a:schemeClr val="tx1"/>
                </a:solidFill>
              </a:rPr>
            </a:br>
            <a:r>
              <a:rPr lang="ru-RU" altLang="ru-RU" sz="1400"/>
              <a:t>Динамика реальных доходов населения, в % к тому же периоду предыдущего года</a:t>
            </a:r>
          </a:p>
        </p:txBody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E22F0F97-08B2-94F0-20F7-BC3BA7E93E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6450013"/>
            <a:ext cx="1584325" cy="407987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>
                <a:ea typeface="Palatino" pitchFamily="2" charset="0"/>
                <a:cs typeface="Palatino" pitchFamily="2" charset="0"/>
              </a:rPr>
              <a:t>Центр</a:t>
            </a:r>
          </a:p>
        </p:txBody>
      </p:sp>
      <p:sp>
        <p:nvSpPr>
          <p:cNvPr id="82948" name="Rectangle 4">
            <a:extLst>
              <a:ext uri="{FF2B5EF4-FFF2-40B4-BE49-F238E27FC236}">
                <a16:creationId xmlns:a16="http://schemas.microsoft.com/office/drawing/2014/main" id="{2FEE04E1-DF41-8A3B-8647-0ACA1A465B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1413" y="6450013"/>
            <a:ext cx="914400" cy="407987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>
                <a:ea typeface="Palatino" pitchFamily="2" charset="0"/>
                <a:cs typeface="Palatino" pitchFamily="2" charset="0"/>
              </a:rPr>
              <a:t>Сев-Зап</a:t>
            </a:r>
          </a:p>
        </p:txBody>
      </p:sp>
      <p:sp>
        <p:nvSpPr>
          <p:cNvPr id="82949" name="Rectangle 5">
            <a:extLst>
              <a:ext uri="{FF2B5EF4-FFF2-40B4-BE49-F238E27FC236}">
                <a16:creationId xmlns:a16="http://schemas.microsoft.com/office/drawing/2014/main" id="{32E6A008-7B32-AAF9-BD76-9F35B31961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7988" y="6450013"/>
            <a:ext cx="863600" cy="407987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>
                <a:ea typeface="Palatino" pitchFamily="2" charset="0"/>
                <a:cs typeface="Palatino" pitchFamily="2" charset="0"/>
              </a:rPr>
              <a:t>Д.Вост</a:t>
            </a:r>
          </a:p>
        </p:txBody>
      </p:sp>
      <p:sp>
        <p:nvSpPr>
          <p:cNvPr id="82950" name="Rectangle 6">
            <a:extLst>
              <a:ext uri="{FF2B5EF4-FFF2-40B4-BE49-F238E27FC236}">
                <a16:creationId xmlns:a16="http://schemas.microsoft.com/office/drawing/2014/main" id="{007D240E-0A29-AE15-3C7F-9123C220C9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0788" y="6524625"/>
            <a:ext cx="554037" cy="333375"/>
          </a:xfrm>
          <a:prstGeom prst="rect">
            <a:avLst/>
          </a:prstGeom>
          <a:solidFill>
            <a:srgbClr val="FBA3A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>
                <a:ea typeface="Palatino" pitchFamily="2" charset="0"/>
                <a:cs typeface="Palatino" pitchFamily="2" charset="0"/>
              </a:rPr>
              <a:t>Урал</a:t>
            </a:r>
          </a:p>
        </p:txBody>
      </p:sp>
      <p:sp>
        <p:nvSpPr>
          <p:cNvPr id="82951" name="Rectangle 7">
            <a:extLst>
              <a:ext uri="{FF2B5EF4-FFF2-40B4-BE49-F238E27FC236}">
                <a16:creationId xmlns:a16="http://schemas.microsoft.com/office/drawing/2014/main" id="{4CDC21DB-9A5F-8763-0547-336E4A49AE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9925" y="6450013"/>
            <a:ext cx="936625" cy="407987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>
                <a:ea typeface="Palatino" pitchFamily="2" charset="0"/>
                <a:cs typeface="Palatino" pitchFamily="2" charset="0"/>
              </a:rPr>
              <a:t>Сибирь</a:t>
            </a:r>
          </a:p>
        </p:txBody>
      </p:sp>
      <p:sp>
        <p:nvSpPr>
          <p:cNvPr id="82952" name="Rectangle 8">
            <a:extLst>
              <a:ext uri="{FF2B5EF4-FFF2-40B4-BE49-F238E27FC236}">
                <a16:creationId xmlns:a16="http://schemas.microsoft.com/office/drawing/2014/main" id="{FA7F34EE-385F-4EC4-CEE1-48021F8659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6100" y="6450013"/>
            <a:ext cx="627063" cy="407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>
                <a:ea typeface="Palatino" pitchFamily="2" charset="0"/>
                <a:cs typeface="Palatino" pitchFamily="2" charset="0"/>
              </a:rPr>
              <a:t>С.Кав</a:t>
            </a:r>
          </a:p>
        </p:txBody>
      </p:sp>
      <p:sp>
        <p:nvSpPr>
          <p:cNvPr id="82953" name="Rectangle 9">
            <a:extLst>
              <a:ext uri="{FF2B5EF4-FFF2-40B4-BE49-F238E27FC236}">
                <a16:creationId xmlns:a16="http://schemas.microsoft.com/office/drawing/2014/main" id="{D5C2DA18-8FF8-A154-4BC3-4B48EBEFBC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6825" y="6450013"/>
            <a:ext cx="1057275" cy="407987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>
                <a:ea typeface="Palatino" pitchFamily="2" charset="0"/>
                <a:cs typeface="Palatino" pitchFamily="2" charset="0"/>
              </a:rPr>
              <a:t>Приволж</a:t>
            </a:r>
          </a:p>
        </p:txBody>
      </p:sp>
      <p:sp>
        <p:nvSpPr>
          <p:cNvPr id="82954" name="Rectangle 10">
            <a:extLst>
              <a:ext uri="{FF2B5EF4-FFF2-40B4-BE49-F238E27FC236}">
                <a16:creationId xmlns:a16="http://schemas.microsoft.com/office/drawing/2014/main" id="{9DA3D30D-0C3B-EC40-EE2B-32E42A8BED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3938" y="6453188"/>
            <a:ext cx="627062" cy="40481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>
                <a:ea typeface="Palatino" pitchFamily="2" charset="0"/>
                <a:cs typeface="Palatino" pitchFamily="2" charset="0"/>
              </a:rPr>
              <a:t>Юг</a:t>
            </a:r>
          </a:p>
        </p:txBody>
      </p:sp>
      <p:pic>
        <p:nvPicPr>
          <p:cNvPr id="82955" name="Picture 11">
            <a:extLst>
              <a:ext uri="{FF2B5EF4-FFF2-40B4-BE49-F238E27FC236}">
                <a16:creationId xmlns:a16="http://schemas.microsoft.com/office/drawing/2014/main" id="{7B8CC5F7-12AB-C647-9B47-B8CEC5771F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12875"/>
            <a:ext cx="9144000" cy="5197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>
            <a:extLst>
              <a:ext uri="{FF2B5EF4-FFF2-40B4-BE49-F238E27FC236}">
                <a16:creationId xmlns:a16="http://schemas.microsoft.com/office/drawing/2014/main" id="{A4E01A42-6C22-58B6-0B06-5664B8C5F04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115888"/>
            <a:ext cx="9144000" cy="1728787"/>
          </a:xfrm>
          <a:solidFill>
            <a:schemeClr val="bg1"/>
          </a:solidFill>
        </p:spPr>
        <p:txBody>
          <a:bodyPr/>
          <a:lstStyle/>
          <a:p>
            <a:r>
              <a:rPr lang="ru-RU" altLang="ru-RU" sz="1800">
                <a:solidFill>
                  <a:schemeClr val="tx1"/>
                </a:solidFill>
              </a:rPr>
              <a:t>Скачок зарплаты в марте 2022 г. и провал в апреле в Москве, СПб, Мос.обл. и ряде экспортных регионов (индексации, надбавки, премии, бонусы, дивиденды крупных компаний).  В большинстве регионов заметных изменений не было. </a:t>
            </a:r>
            <a:br>
              <a:rPr lang="ru-RU" altLang="ru-RU" sz="1800">
                <a:solidFill>
                  <a:schemeClr val="tx1"/>
                </a:solidFill>
              </a:rPr>
            </a:br>
            <a:r>
              <a:rPr lang="ru-RU" altLang="ru-RU" sz="1800">
                <a:solidFill>
                  <a:schemeClr val="tx1"/>
                </a:solidFill>
              </a:rPr>
              <a:t>Уральский ФО – мартовское повышение ЗП сохранилось в апреле (индексация?)</a:t>
            </a:r>
            <a:br>
              <a:rPr lang="ru-RU" altLang="ru-RU" sz="1800">
                <a:solidFill>
                  <a:schemeClr val="tx1"/>
                </a:solidFill>
              </a:rPr>
            </a:br>
            <a:r>
              <a:rPr lang="ru-RU" altLang="ru-RU" sz="1800">
                <a:solidFill>
                  <a:schemeClr val="tx1"/>
                </a:solidFill>
              </a:rPr>
              <a:t> </a:t>
            </a:r>
            <a:r>
              <a:rPr lang="ru-RU" altLang="ru-RU" sz="1600">
                <a:solidFill>
                  <a:schemeClr val="tx1"/>
                </a:solidFill>
              </a:rPr>
              <a:t>Номинальная зарплата в 2022 г., тыс. руб.</a:t>
            </a:r>
            <a:br>
              <a:rPr lang="ru-RU" altLang="ru-RU" sz="1600" i="1">
                <a:solidFill>
                  <a:srgbClr val="0000FF"/>
                </a:solidFill>
              </a:rPr>
            </a:br>
            <a:endParaRPr lang="ru-RU" altLang="ru-RU" sz="1600"/>
          </a:p>
        </p:txBody>
      </p:sp>
      <p:sp>
        <p:nvSpPr>
          <p:cNvPr id="91139" name="Rectangle 3">
            <a:extLst>
              <a:ext uri="{FF2B5EF4-FFF2-40B4-BE49-F238E27FC236}">
                <a16:creationId xmlns:a16="http://schemas.microsoft.com/office/drawing/2014/main" id="{CB88861F-FFA1-CC68-4ABE-6CFA482282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6497638"/>
            <a:ext cx="1368425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ЦФО</a:t>
            </a:r>
          </a:p>
        </p:txBody>
      </p:sp>
      <p:sp>
        <p:nvSpPr>
          <p:cNvPr id="91140" name="Rectangle 4">
            <a:extLst>
              <a:ext uri="{FF2B5EF4-FFF2-40B4-BE49-F238E27FC236}">
                <a16:creationId xmlns:a16="http://schemas.microsoft.com/office/drawing/2014/main" id="{E9A1EB07-AD2D-8D6F-0F3C-974C3D9B9E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4438" y="6497638"/>
            <a:ext cx="914400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СЗФО</a:t>
            </a:r>
          </a:p>
        </p:txBody>
      </p:sp>
      <p:sp>
        <p:nvSpPr>
          <p:cNvPr id="91141" name="Rectangle 5">
            <a:extLst>
              <a:ext uri="{FF2B5EF4-FFF2-40B4-BE49-F238E27FC236}">
                <a16:creationId xmlns:a16="http://schemas.microsoft.com/office/drawing/2014/main" id="{3E21B510-A4F7-E27D-F8F7-7F1085D04F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3938" y="6497638"/>
            <a:ext cx="576262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ЮФО</a:t>
            </a:r>
          </a:p>
        </p:txBody>
      </p:sp>
      <p:sp>
        <p:nvSpPr>
          <p:cNvPr id="91142" name="Rectangle 6">
            <a:extLst>
              <a:ext uri="{FF2B5EF4-FFF2-40B4-BE49-F238E27FC236}">
                <a16:creationId xmlns:a16="http://schemas.microsoft.com/office/drawing/2014/main" id="{7904A2C4-61BD-3963-5E10-307B721E4E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4663" y="6497638"/>
            <a:ext cx="647700" cy="3603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СКФО</a:t>
            </a:r>
          </a:p>
        </p:txBody>
      </p:sp>
      <p:sp>
        <p:nvSpPr>
          <p:cNvPr id="91143" name="Rectangle 7">
            <a:extLst>
              <a:ext uri="{FF2B5EF4-FFF2-40B4-BE49-F238E27FC236}">
                <a16:creationId xmlns:a16="http://schemas.microsoft.com/office/drawing/2014/main" id="{FB663B19-625B-D1D9-ABDA-8747F0DBDD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497638"/>
            <a:ext cx="1008063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ПФО</a:t>
            </a:r>
            <a:endParaRPr lang="ru-RU" altLang="ru-RU" sz="1400">
              <a:ea typeface="Palatino" pitchFamily="2" charset="0"/>
              <a:cs typeface="Palatino" pitchFamily="2" charset="0"/>
            </a:endParaRPr>
          </a:p>
        </p:txBody>
      </p:sp>
      <p:sp>
        <p:nvSpPr>
          <p:cNvPr id="91144" name="Rectangle 8">
            <a:extLst>
              <a:ext uri="{FF2B5EF4-FFF2-40B4-BE49-F238E27FC236}">
                <a16:creationId xmlns:a16="http://schemas.microsoft.com/office/drawing/2014/main" id="{092529BE-559A-8A7C-0157-5DFD8A2AA1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4888" y="6497638"/>
            <a:ext cx="720725" cy="360362"/>
          </a:xfrm>
          <a:prstGeom prst="rect">
            <a:avLst/>
          </a:prstGeom>
          <a:solidFill>
            <a:srgbClr val="FBA3A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УФО</a:t>
            </a:r>
          </a:p>
        </p:txBody>
      </p:sp>
      <p:sp>
        <p:nvSpPr>
          <p:cNvPr id="91145" name="Rectangle 9">
            <a:extLst>
              <a:ext uri="{FF2B5EF4-FFF2-40B4-BE49-F238E27FC236}">
                <a16:creationId xmlns:a16="http://schemas.microsoft.com/office/drawing/2014/main" id="{57935275-6E5B-83B8-C489-CEDA986BD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2950" y="6497638"/>
            <a:ext cx="863600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СФО</a:t>
            </a:r>
          </a:p>
        </p:txBody>
      </p:sp>
      <p:sp>
        <p:nvSpPr>
          <p:cNvPr id="91146" name="Rectangle 10">
            <a:extLst>
              <a:ext uri="{FF2B5EF4-FFF2-40B4-BE49-F238E27FC236}">
                <a16:creationId xmlns:a16="http://schemas.microsoft.com/office/drawing/2014/main" id="{413F177C-A202-0523-3826-26A9F7BF98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1013" y="6497638"/>
            <a:ext cx="806450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ДВФО</a:t>
            </a:r>
          </a:p>
        </p:txBody>
      </p:sp>
      <p:pic>
        <p:nvPicPr>
          <p:cNvPr id="91148" name="Picture 12">
            <a:extLst>
              <a:ext uri="{FF2B5EF4-FFF2-40B4-BE49-F238E27FC236}">
                <a16:creationId xmlns:a16="http://schemas.microsoft.com/office/drawing/2014/main" id="{C2237F7A-167C-9E8F-157A-A7A1C15D14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44675"/>
            <a:ext cx="9144000" cy="465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1150" name="Line 14">
            <a:extLst>
              <a:ext uri="{FF2B5EF4-FFF2-40B4-BE49-F238E27FC236}">
                <a16:creationId xmlns:a16="http://schemas.microsoft.com/office/drawing/2014/main" id="{8443592B-7A0B-A564-DCC7-E8507A1B432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84438" y="2997200"/>
            <a:ext cx="0" cy="4302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1152" name="Line 16">
            <a:extLst>
              <a:ext uri="{FF2B5EF4-FFF2-40B4-BE49-F238E27FC236}">
                <a16:creationId xmlns:a16="http://schemas.microsoft.com/office/drawing/2014/main" id="{7F74E33D-EE91-0194-7B87-5F353B40233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55650" y="1916113"/>
            <a:ext cx="0" cy="4302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1153" name="Line 17">
            <a:extLst>
              <a:ext uri="{FF2B5EF4-FFF2-40B4-BE49-F238E27FC236}">
                <a16:creationId xmlns:a16="http://schemas.microsoft.com/office/drawing/2014/main" id="{9A60EE13-A247-640E-0DC3-F22D15679C9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27088" y="3357563"/>
            <a:ext cx="0" cy="4302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1154" name="Line 18">
            <a:extLst>
              <a:ext uri="{FF2B5EF4-FFF2-40B4-BE49-F238E27FC236}">
                <a16:creationId xmlns:a16="http://schemas.microsoft.com/office/drawing/2014/main" id="{DF56783D-8F2B-53B1-C552-B09128EE919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19250" y="3716338"/>
            <a:ext cx="0" cy="4302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1155" name="Line 19">
            <a:extLst>
              <a:ext uri="{FF2B5EF4-FFF2-40B4-BE49-F238E27FC236}">
                <a16:creationId xmlns:a16="http://schemas.microsoft.com/office/drawing/2014/main" id="{759FCA80-D6A0-04C8-C0DE-49BA67198E5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04025" y="3213100"/>
            <a:ext cx="0" cy="4302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1156" name="Line 20">
            <a:extLst>
              <a:ext uri="{FF2B5EF4-FFF2-40B4-BE49-F238E27FC236}">
                <a16:creationId xmlns:a16="http://schemas.microsoft.com/office/drawing/2014/main" id="{DB713C7E-07C3-1E20-4150-4B8AF594841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11413" y="2924175"/>
            <a:ext cx="0" cy="4302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>
            <a:extLst>
              <a:ext uri="{FF2B5EF4-FFF2-40B4-BE49-F238E27FC236}">
                <a16:creationId xmlns:a16="http://schemas.microsoft.com/office/drawing/2014/main" id="{83D6424C-D675-A5C3-ADB0-332B182B5D4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115888"/>
            <a:ext cx="9144000" cy="1873250"/>
          </a:xfrm>
          <a:solidFill>
            <a:schemeClr val="bg1"/>
          </a:solidFill>
        </p:spPr>
        <p:txBody>
          <a:bodyPr/>
          <a:lstStyle/>
          <a:p>
            <a:r>
              <a:rPr lang="ru-RU" altLang="ru-RU" sz="1800">
                <a:solidFill>
                  <a:schemeClr val="tx1"/>
                </a:solidFill>
              </a:rPr>
              <a:t>Доходы бюджетов регионов в янв.-мае выросли на 27% к янв.-маю 2022 г. Основной вклад - рост поступлений налога на прибыль на 52% (переплаты). </a:t>
            </a:r>
            <a:br>
              <a:rPr lang="ru-RU" altLang="ru-RU" sz="1800">
                <a:solidFill>
                  <a:schemeClr val="tx1"/>
                </a:solidFill>
              </a:rPr>
            </a:br>
            <a:r>
              <a:rPr lang="ru-RU" altLang="ru-RU" sz="1800">
                <a:solidFill>
                  <a:schemeClr val="tx1"/>
                </a:solidFill>
              </a:rPr>
              <a:t>В УФО быстрее всего росли доходы бюджета ЯНАО и Тюменской обл. </a:t>
            </a:r>
            <a:br>
              <a:rPr lang="ru-RU" altLang="ru-RU" sz="1800">
                <a:solidFill>
                  <a:schemeClr val="tx1"/>
                </a:solidFill>
              </a:rPr>
            </a:br>
            <a:r>
              <a:rPr lang="ru-RU" altLang="ru-RU" sz="1600">
                <a:solidFill>
                  <a:schemeClr val="tx1"/>
                </a:solidFill>
              </a:rPr>
              <a:t>Доходы конс.бюджетов регионов в янв.-мае 2022 г., % к янв.-маю 2021 г.</a:t>
            </a:r>
          </a:p>
        </p:txBody>
      </p:sp>
      <p:sp>
        <p:nvSpPr>
          <p:cNvPr id="96259" name="Rectangle 3">
            <a:extLst>
              <a:ext uri="{FF2B5EF4-FFF2-40B4-BE49-F238E27FC236}">
                <a16:creationId xmlns:a16="http://schemas.microsoft.com/office/drawing/2014/main" id="{D554A949-5706-F1F1-2B02-B12AD805F8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6497638"/>
            <a:ext cx="1368425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ЦФО</a:t>
            </a:r>
          </a:p>
        </p:txBody>
      </p:sp>
      <p:sp>
        <p:nvSpPr>
          <p:cNvPr id="96260" name="Rectangle 4">
            <a:extLst>
              <a:ext uri="{FF2B5EF4-FFF2-40B4-BE49-F238E27FC236}">
                <a16:creationId xmlns:a16="http://schemas.microsoft.com/office/drawing/2014/main" id="{96D1AD3F-3AB7-9073-297F-877705B09F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4438" y="6497638"/>
            <a:ext cx="914400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СЗФО</a:t>
            </a:r>
          </a:p>
        </p:txBody>
      </p:sp>
      <p:sp>
        <p:nvSpPr>
          <p:cNvPr id="96261" name="Rectangle 5">
            <a:extLst>
              <a:ext uri="{FF2B5EF4-FFF2-40B4-BE49-F238E27FC236}">
                <a16:creationId xmlns:a16="http://schemas.microsoft.com/office/drawing/2014/main" id="{893180E5-C0BD-22CA-1899-CC0BB3E964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3938" y="6497638"/>
            <a:ext cx="576262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ЮФО</a:t>
            </a:r>
          </a:p>
        </p:txBody>
      </p:sp>
      <p:sp>
        <p:nvSpPr>
          <p:cNvPr id="96262" name="Rectangle 6">
            <a:extLst>
              <a:ext uri="{FF2B5EF4-FFF2-40B4-BE49-F238E27FC236}">
                <a16:creationId xmlns:a16="http://schemas.microsoft.com/office/drawing/2014/main" id="{CCF0257D-EF48-7896-D24E-D0442EE2FA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4663" y="6497638"/>
            <a:ext cx="647700" cy="3603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СКФО</a:t>
            </a:r>
          </a:p>
        </p:txBody>
      </p:sp>
      <p:sp>
        <p:nvSpPr>
          <p:cNvPr id="96263" name="Rectangle 7">
            <a:extLst>
              <a:ext uri="{FF2B5EF4-FFF2-40B4-BE49-F238E27FC236}">
                <a16:creationId xmlns:a16="http://schemas.microsoft.com/office/drawing/2014/main" id="{8336D157-EC33-C585-1685-B520E3B672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497638"/>
            <a:ext cx="1058863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ПФО</a:t>
            </a:r>
            <a:endParaRPr lang="ru-RU" altLang="ru-RU" sz="1400">
              <a:ea typeface="Palatino" pitchFamily="2" charset="0"/>
              <a:cs typeface="Palatino" pitchFamily="2" charset="0"/>
            </a:endParaRPr>
          </a:p>
        </p:txBody>
      </p:sp>
      <p:sp>
        <p:nvSpPr>
          <p:cNvPr id="96264" name="Rectangle 8">
            <a:extLst>
              <a:ext uri="{FF2B5EF4-FFF2-40B4-BE49-F238E27FC236}">
                <a16:creationId xmlns:a16="http://schemas.microsoft.com/office/drawing/2014/main" id="{ECB26018-99DF-B3A6-B521-C2ABDA5E40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7763" y="6497638"/>
            <a:ext cx="576262" cy="360362"/>
          </a:xfrm>
          <a:prstGeom prst="rect">
            <a:avLst/>
          </a:prstGeom>
          <a:solidFill>
            <a:srgbClr val="FBA3A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УФО</a:t>
            </a:r>
          </a:p>
        </p:txBody>
      </p:sp>
      <p:sp>
        <p:nvSpPr>
          <p:cNvPr id="96265" name="Rectangle 9">
            <a:extLst>
              <a:ext uri="{FF2B5EF4-FFF2-40B4-BE49-F238E27FC236}">
                <a16:creationId xmlns:a16="http://schemas.microsoft.com/office/drawing/2014/main" id="{7E9506D0-23D3-B940-63C1-35A818F1F4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2950" y="6497638"/>
            <a:ext cx="863600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СФО</a:t>
            </a:r>
          </a:p>
        </p:txBody>
      </p:sp>
      <p:sp>
        <p:nvSpPr>
          <p:cNvPr id="96266" name="Rectangle 10">
            <a:extLst>
              <a:ext uri="{FF2B5EF4-FFF2-40B4-BE49-F238E27FC236}">
                <a16:creationId xmlns:a16="http://schemas.microsoft.com/office/drawing/2014/main" id="{A7BBB40C-AD47-A4AE-3A22-5C48C441AF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1013" y="6497638"/>
            <a:ext cx="806450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ДВФО</a:t>
            </a:r>
          </a:p>
        </p:txBody>
      </p:sp>
      <p:pic>
        <p:nvPicPr>
          <p:cNvPr id="96268" name="Picture 12">
            <a:extLst>
              <a:ext uri="{FF2B5EF4-FFF2-40B4-BE49-F238E27FC236}">
                <a16:creationId xmlns:a16="http://schemas.microsoft.com/office/drawing/2014/main" id="{3D882DCA-CC7C-B887-EACA-BD1947D51B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49500"/>
            <a:ext cx="8943975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>
            <a:extLst>
              <a:ext uri="{FF2B5EF4-FFF2-40B4-BE49-F238E27FC236}">
                <a16:creationId xmlns:a16="http://schemas.microsoft.com/office/drawing/2014/main" id="{D9BE9DE3-FDDD-1672-80E0-F39C5F80754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115888"/>
            <a:ext cx="9144000" cy="1368425"/>
          </a:xfrm>
          <a:solidFill>
            <a:schemeClr val="bg1"/>
          </a:solidFill>
        </p:spPr>
        <p:txBody>
          <a:bodyPr/>
          <a:lstStyle/>
          <a:p>
            <a:r>
              <a:rPr lang="ru-RU" altLang="ru-RU" sz="2200"/>
              <a:t>Главный риск - сокращение налога на прибыль в более развитых регионах к концу 2022 г.</a:t>
            </a:r>
            <a:br>
              <a:rPr lang="ru-RU" altLang="ru-RU" sz="2200"/>
            </a:br>
            <a:r>
              <a:rPr lang="ru-RU" altLang="ru-RU" sz="1800">
                <a:solidFill>
                  <a:schemeClr val="tx1"/>
                </a:solidFill>
              </a:rPr>
              <a:t> Доля налога на прибыль в доходах конс.бюджетов регионов в 2021 г., %</a:t>
            </a:r>
          </a:p>
        </p:txBody>
      </p:sp>
      <p:sp>
        <p:nvSpPr>
          <p:cNvPr id="106499" name="Rectangle 3">
            <a:extLst>
              <a:ext uri="{FF2B5EF4-FFF2-40B4-BE49-F238E27FC236}">
                <a16:creationId xmlns:a16="http://schemas.microsoft.com/office/drawing/2014/main" id="{B5B9EC9A-5B61-8ADD-E582-CC66C0442D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6497638"/>
            <a:ext cx="1368425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ЦФО</a:t>
            </a:r>
          </a:p>
        </p:txBody>
      </p:sp>
      <p:sp>
        <p:nvSpPr>
          <p:cNvPr id="106500" name="Rectangle 4">
            <a:extLst>
              <a:ext uri="{FF2B5EF4-FFF2-40B4-BE49-F238E27FC236}">
                <a16:creationId xmlns:a16="http://schemas.microsoft.com/office/drawing/2014/main" id="{3A886B52-53B2-325A-79C6-8F4B510D14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4438" y="6497638"/>
            <a:ext cx="914400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СЗФО</a:t>
            </a:r>
          </a:p>
        </p:txBody>
      </p:sp>
      <p:sp>
        <p:nvSpPr>
          <p:cNvPr id="106501" name="Rectangle 5">
            <a:extLst>
              <a:ext uri="{FF2B5EF4-FFF2-40B4-BE49-F238E27FC236}">
                <a16:creationId xmlns:a16="http://schemas.microsoft.com/office/drawing/2014/main" id="{B54C0391-EE4F-EA9F-30DF-ADA7B29E95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3938" y="6497638"/>
            <a:ext cx="576262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ЮФО</a:t>
            </a:r>
          </a:p>
        </p:txBody>
      </p:sp>
      <p:sp>
        <p:nvSpPr>
          <p:cNvPr id="106502" name="Rectangle 6">
            <a:extLst>
              <a:ext uri="{FF2B5EF4-FFF2-40B4-BE49-F238E27FC236}">
                <a16:creationId xmlns:a16="http://schemas.microsoft.com/office/drawing/2014/main" id="{73CC802A-C58E-75D3-98C9-C01C72C55B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4663" y="6497638"/>
            <a:ext cx="647700" cy="3603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СКФО</a:t>
            </a:r>
          </a:p>
        </p:txBody>
      </p:sp>
      <p:sp>
        <p:nvSpPr>
          <p:cNvPr id="106503" name="Rectangle 7">
            <a:extLst>
              <a:ext uri="{FF2B5EF4-FFF2-40B4-BE49-F238E27FC236}">
                <a16:creationId xmlns:a16="http://schemas.microsoft.com/office/drawing/2014/main" id="{D6453043-8D1A-D377-39CC-E054FE479E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497638"/>
            <a:ext cx="1058863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ПФО</a:t>
            </a:r>
            <a:endParaRPr lang="ru-RU" altLang="ru-RU" sz="1400">
              <a:ea typeface="Palatino" pitchFamily="2" charset="0"/>
              <a:cs typeface="Palatino" pitchFamily="2" charset="0"/>
            </a:endParaRPr>
          </a:p>
        </p:txBody>
      </p:sp>
      <p:sp>
        <p:nvSpPr>
          <p:cNvPr id="106504" name="Rectangle 8">
            <a:extLst>
              <a:ext uri="{FF2B5EF4-FFF2-40B4-BE49-F238E27FC236}">
                <a16:creationId xmlns:a16="http://schemas.microsoft.com/office/drawing/2014/main" id="{BEDF8D92-1ACC-63B2-9475-C7504C29CF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0788" y="6497638"/>
            <a:ext cx="576262" cy="360362"/>
          </a:xfrm>
          <a:prstGeom prst="rect">
            <a:avLst/>
          </a:prstGeom>
          <a:solidFill>
            <a:srgbClr val="FBA3A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УФО</a:t>
            </a:r>
          </a:p>
        </p:txBody>
      </p:sp>
      <p:sp>
        <p:nvSpPr>
          <p:cNvPr id="106505" name="Rectangle 9">
            <a:extLst>
              <a:ext uri="{FF2B5EF4-FFF2-40B4-BE49-F238E27FC236}">
                <a16:creationId xmlns:a16="http://schemas.microsoft.com/office/drawing/2014/main" id="{7F2819A3-1CB4-D399-7391-D8CD2E4B1B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2950" y="6497638"/>
            <a:ext cx="863600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СФО</a:t>
            </a:r>
          </a:p>
        </p:txBody>
      </p:sp>
      <p:sp>
        <p:nvSpPr>
          <p:cNvPr id="106506" name="Rectangle 10">
            <a:extLst>
              <a:ext uri="{FF2B5EF4-FFF2-40B4-BE49-F238E27FC236}">
                <a16:creationId xmlns:a16="http://schemas.microsoft.com/office/drawing/2014/main" id="{5D9332D2-93B1-975C-3DBE-745B4C7CBF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1013" y="6497638"/>
            <a:ext cx="806450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ДВФО</a:t>
            </a:r>
          </a:p>
        </p:txBody>
      </p:sp>
      <p:pic>
        <p:nvPicPr>
          <p:cNvPr id="106507" name="Picture 11">
            <a:extLst>
              <a:ext uri="{FF2B5EF4-FFF2-40B4-BE49-F238E27FC236}">
                <a16:creationId xmlns:a16="http://schemas.microsoft.com/office/drawing/2014/main" id="{BBDAD3A7-EF2D-3612-85BC-F113999260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84313"/>
            <a:ext cx="9072563" cy="5149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>
            <a:extLst>
              <a:ext uri="{FF2B5EF4-FFF2-40B4-BE49-F238E27FC236}">
                <a16:creationId xmlns:a16="http://schemas.microsoft.com/office/drawing/2014/main" id="{F5F98C20-57F7-6FB4-5A16-04FE718E835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115888"/>
            <a:ext cx="9144000" cy="1368425"/>
          </a:xfrm>
          <a:solidFill>
            <a:schemeClr val="bg1"/>
          </a:solidFill>
        </p:spPr>
        <p:txBody>
          <a:bodyPr/>
          <a:lstStyle/>
          <a:p>
            <a:r>
              <a:rPr lang="ru-RU" altLang="ru-RU" sz="1800">
                <a:solidFill>
                  <a:schemeClr val="tx1"/>
                </a:solidFill>
              </a:rPr>
              <a:t>Расходы росли медленнее +13% с приоритетом нац.экономики +22% (субсидии). </a:t>
            </a:r>
            <a:br>
              <a:rPr lang="ru-RU" altLang="ru-RU" sz="1800">
                <a:solidFill>
                  <a:schemeClr val="tx1"/>
                </a:solidFill>
              </a:rPr>
            </a:br>
            <a:r>
              <a:rPr lang="ru-RU" altLang="ru-RU" sz="1800">
                <a:solidFill>
                  <a:schemeClr val="tx1"/>
                </a:solidFill>
              </a:rPr>
              <a:t>Все регионы выполняют </a:t>
            </a:r>
            <a:r>
              <a:rPr lang="en-US" altLang="ru-RU" sz="1800">
                <a:solidFill>
                  <a:schemeClr val="tx1"/>
                </a:solidFill>
              </a:rPr>
              <a:t>KPI</a:t>
            </a:r>
            <a:r>
              <a:rPr lang="ru-RU" altLang="ru-RU" sz="1800">
                <a:solidFill>
                  <a:schemeClr val="tx1"/>
                </a:solidFill>
              </a:rPr>
              <a:t>, но в УФО выделяются Тюменская обл.и ЯНАО </a:t>
            </a:r>
            <a:br>
              <a:rPr lang="ru-RU" altLang="ru-RU" sz="1800">
                <a:solidFill>
                  <a:schemeClr val="tx1"/>
                </a:solidFill>
              </a:rPr>
            </a:br>
            <a:r>
              <a:rPr lang="ru-RU" altLang="ru-RU" sz="1800">
                <a:solidFill>
                  <a:schemeClr val="tx1"/>
                </a:solidFill>
              </a:rPr>
              <a:t>Расходы конс.бюджетов регионов в янв-мае, в % к янв.-маю 2021 г.</a:t>
            </a:r>
            <a:br>
              <a:rPr lang="ru-RU" altLang="ru-RU" sz="1800" i="1">
                <a:solidFill>
                  <a:srgbClr val="0000FF"/>
                </a:solidFill>
              </a:rPr>
            </a:br>
            <a:endParaRPr lang="ru-RU" altLang="ru-RU" sz="1800" i="1">
              <a:solidFill>
                <a:srgbClr val="0000FF"/>
              </a:solidFill>
            </a:endParaRPr>
          </a:p>
        </p:txBody>
      </p:sp>
      <p:sp>
        <p:nvSpPr>
          <p:cNvPr id="93187" name="Rectangle 3">
            <a:extLst>
              <a:ext uri="{FF2B5EF4-FFF2-40B4-BE49-F238E27FC236}">
                <a16:creationId xmlns:a16="http://schemas.microsoft.com/office/drawing/2014/main" id="{2ACB4ECA-72F1-9562-2865-6484771BDA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6497638"/>
            <a:ext cx="1368425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ЦФО</a:t>
            </a:r>
          </a:p>
        </p:txBody>
      </p:sp>
      <p:sp>
        <p:nvSpPr>
          <p:cNvPr id="93188" name="Rectangle 4">
            <a:extLst>
              <a:ext uri="{FF2B5EF4-FFF2-40B4-BE49-F238E27FC236}">
                <a16:creationId xmlns:a16="http://schemas.microsoft.com/office/drawing/2014/main" id="{47FBA68F-FA36-033A-EF1A-02D55D4F4E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4438" y="6497638"/>
            <a:ext cx="914400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СЗФО</a:t>
            </a:r>
          </a:p>
        </p:txBody>
      </p:sp>
      <p:sp>
        <p:nvSpPr>
          <p:cNvPr id="93189" name="Rectangle 5">
            <a:extLst>
              <a:ext uri="{FF2B5EF4-FFF2-40B4-BE49-F238E27FC236}">
                <a16:creationId xmlns:a16="http://schemas.microsoft.com/office/drawing/2014/main" id="{3F9544F0-C6F4-1983-A753-D2B1126284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3938" y="6497638"/>
            <a:ext cx="576262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ЮФО</a:t>
            </a:r>
          </a:p>
        </p:txBody>
      </p:sp>
      <p:sp>
        <p:nvSpPr>
          <p:cNvPr id="93190" name="Rectangle 6">
            <a:extLst>
              <a:ext uri="{FF2B5EF4-FFF2-40B4-BE49-F238E27FC236}">
                <a16:creationId xmlns:a16="http://schemas.microsoft.com/office/drawing/2014/main" id="{59070637-650C-3ABF-69EF-7C55CDFE55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6100" y="6497638"/>
            <a:ext cx="647700" cy="3603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СКФО</a:t>
            </a:r>
          </a:p>
        </p:txBody>
      </p:sp>
      <p:sp>
        <p:nvSpPr>
          <p:cNvPr id="93191" name="Rectangle 7">
            <a:extLst>
              <a:ext uri="{FF2B5EF4-FFF2-40B4-BE49-F238E27FC236}">
                <a16:creationId xmlns:a16="http://schemas.microsoft.com/office/drawing/2014/main" id="{FBBE19AC-C841-AA82-2AF3-FF1B5EB307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9700" y="6497638"/>
            <a:ext cx="1058863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ПФО</a:t>
            </a:r>
            <a:endParaRPr lang="ru-RU" altLang="ru-RU" sz="1400">
              <a:ea typeface="Palatino" pitchFamily="2" charset="0"/>
              <a:cs typeface="Palatino" pitchFamily="2" charset="0"/>
            </a:endParaRPr>
          </a:p>
        </p:txBody>
      </p:sp>
      <p:sp>
        <p:nvSpPr>
          <p:cNvPr id="93192" name="Rectangle 8">
            <a:extLst>
              <a:ext uri="{FF2B5EF4-FFF2-40B4-BE49-F238E27FC236}">
                <a16:creationId xmlns:a16="http://schemas.microsoft.com/office/drawing/2014/main" id="{0353B542-00C5-D61F-D030-0CFE0480A9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3663" y="6497638"/>
            <a:ext cx="576262" cy="360362"/>
          </a:xfrm>
          <a:prstGeom prst="rect">
            <a:avLst/>
          </a:prstGeom>
          <a:solidFill>
            <a:srgbClr val="FBA3A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УФО</a:t>
            </a:r>
          </a:p>
        </p:txBody>
      </p:sp>
      <p:sp>
        <p:nvSpPr>
          <p:cNvPr id="93193" name="Rectangle 9">
            <a:extLst>
              <a:ext uri="{FF2B5EF4-FFF2-40B4-BE49-F238E27FC236}">
                <a16:creationId xmlns:a16="http://schemas.microsoft.com/office/drawing/2014/main" id="{2B5C3964-432F-F0BC-E50E-0431BB4777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2950" y="6497638"/>
            <a:ext cx="863600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СФО</a:t>
            </a:r>
          </a:p>
        </p:txBody>
      </p:sp>
      <p:sp>
        <p:nvSpPr>
          <p:cNvPr id="93194" name="Rectangle 10">
            <a:extLst>
              <a:ext uri="{FF2B5EF4-FFF2-40B4-BE49-F238E27FC236}">
                <a16:creationId xmlns:a16="http://schemas.microsoft.com/office/drawing/2014/main" id="{49AC9520-B0B1-8C81-40B0-8091D3CEF0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1013" y="6497638"/>
            <a:ext cx="806450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ДВФО</a:t>
            </a:r>
          </a:p>
        </p:txBody>
      </p:sp>
      <p:pic>
        <p:nvPicPr>
          <p:cNvPr id="93195" name="Picture 11">
            <a:extLst>
              <a:ext uri="{FF2B5EF4-FFF2-40B4-BE49-F238E27FC236}">
                <a16:creationId xmlns:a16="http://schemas.microsoft.com/office/drawing/2014/main" id="{7F3B7D5D-7C80-FF38-AFAB-DD5A2BE9A9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" y="2420938"/>
            <a:ext cx="8943975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>
            <a:extLst>
              <a:ext uri="{FF2B5EF4-FFF2-40B4-BE49-F238E27FC236}">
                <a16:creationId xmlns:a16="http://schemas.microsoft.com/office/drawing/2014/main" id="{2AA38022-5F3A-EDA7-0B1A-B36AA00824F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115888"/>
            <a:ext cx="9144000" cy="1584325"/>
          </a:xfrm>
          <a:solidFill>
            <a:schemeClr val="bg1"/>
          </a:solidFill>
        </p:spPr>
        <p:txBody>
          <a:bodyPr/>
          <a:lstStyle/>
          <a:p>
            <a:r>
              <a:rPr lang="ru-RU" altLang="ru-RU" sz="1800" b="1"/>
              <a:t>Трансферты</a:t>
            </a:r>
            <a:r>
              <a:rPr lang="ru-RU" altLang="ru-RU" sz="1800"/>
              <a:t>. В кризис 2009 г. рост на 29%, в 2013-2-17 гг. стагнация трансфертов при дефиците фед.бюджета, рост в год президент.выборов + новые нац.проекты. </a:t>
            </a:r>
            <a:br>
              <a:rPr lang="ru-RU" altLang="ru-RU" sz="1800"/>
            </a:br>
            <a:r>
              <a:rPr lang="ru-RU" altLang="ru-RU" sz="1800"/>
              <a:t> </a:t>
            </a:r>
            <a:r>
              <a:rPr lang="ru-RU" altLang="ru-RU" sz="1800">
                <a:solidFill>
                  <a:schemeClr val="tx1"/>
                </a:solidFill>
              </a:rPr>
              <a:t>В 2020 г. межбюджетные трансферты выросли на 54% (+1,3 трлн.руб.).</a:t>
            </a:r>
            <a:br>
              <a:rPr lang="ru-RU" altLang="ru-RU" sz="1800">
                <a:solidFill>
                  <a:schemeClr val="tx1"/>
                </a:solidFill>
              </a:rPr>
            </a:br>
            <a:r>
              <a:rPr lang="ru-RU" altLang="ru-RU" sz="1800" b="1">
                <a:solidFill>
                  <a:schemeClr val="tx1"/>
                </a:solidFill>
              </a:rPr>
              <a:t>В 2022г. помощь будет расти</a:t>
            </a:r>
            <a:br>
              <a:rPr lang="ru-RU" altLang="ru-RU" sz="1800">
                <a:solidFill>
                  <a:srgbClr val="0000FF"/>
                </a:solidFill>
              </a:rPr>
            </a:br>
            <a:r>
              <a:rPr lang="ru-RU" altLang="ru-RU" sz="1600"/>
              <a:t>Доходы конс.бюджетов регионов и трансферты (2014-2016 гг. без Крыма)</a:t>
            </a:r>
          </a:p>
        </p:txBody>
      </p:sp>
      <p:pic>
        <p:nvPicPr>
          <p:cNvPr id="84995" name="Picture 3">
            <a:extLst>
              <a:ext uri="{FF2B5EF4-FFF2-40B4-BE49-F238E27FC236}">
                <a16:creationId xmlns:a16="http://schemas.microsoft.com/office/drawing/2014/main" id="{72B42008-0D28-CE5D-C3D0-C43DAC802C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73238"/>
            <a:ext cx="9144000" cy="461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4">
            <a:extLst>
              <a:ext uri="{FF2B5EF4-FFF2-40B4-BE49-F238E27FC236}">
                <a16:creationId xmlns:a16="http://schemas.microsoft.com/office/drawing/2014/main" id="{49EED716-BBA4-1261-B4AF-FF2E7BAF9DB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1484313"/>
          </a:xfrm>
        </p:spPr>
        <p:txBody>
          <a:bodyPr/>
          <a:lstStyle/>
          <a:p>
            <a:r>
              <a:rPr lang="ru-RU" altLang="ru-RU" sz="1800" b="1" u="sng">
                <a:solidFill>
                  <a:schemeClr val="tx1"/>
                </a:solidFill>
              </a:rPr>
              <a:t>Кризисы</a:t>
            </a:r>
            <a:r>
              <a:rPr lang="ru-RU" altLang="ru-RU" sz="1800">
                <a:solidFill>
                  <a:schemeClr val="tx1"/>
                </a:solidFill>
              </a:rPr>
              <a:t>. Выход из кризиса 2015-2016 гг. не закончился в 2019 г., не восстановились инвестиции, доходы населения и потребление. </a:t>
            </a:r>
            <a:br>
              <a:rPr lang="ru-RU" altLang="ru-RU" sz="1800">
                <a:solidFill>
                  <a:schemeClr val="tx1"/>
                </a:solidFill>
              </a:rPr>
            </a:br>
            <a:r>
              <a:rPr lang="ru-RU" altLang="ru-RU" sz="1800">
                <a:solidFill>
                  <a:schemeClr val="tx1"/>
                </a:solidFill>
              </a:rPr>
              <a:t>Выход из ковидного кризиса 2020 г. начался во 2 кв. 2021 г. и шел быстро до конца 2021 г.</a:t>
            </a:r>
            <a:r>
              <a:rPr lang="ru-RU" altLang="ru-RU" sz="2000">
                <a:solidFill>
                  <a:schemeClr val="tx1"/>
                </a:solidFill>
              </a:rPr>
              <a:t> </a:t>
            </a:r>
            <a:r>
              <a:rPr lang="ru-RU" altLang="ru-RU" sz="1800" b="1" i="1">
                <a:solidFill>
                  <a:srgbClr val="0000FF"/>
                </a:solidFill>
              </a:rPr>
              <a:t>Оценки спада ВВП за год – 8-10% </a:t>
            </a:r>
            <a:br>
              <a:rPr lang="ru-RU" altLang="ru-RU" sz="1800" i="1">
                <a:solidFill>
                  <a:srgbClr val="0000FF"/>
                </a:solidFill>
              </a:rPr>
            </a:br>
            <a:r>
              <a:rPr lang="ru-RU" altLang="ru-RU" sz="1800"/>
              <a:t>Динамика индикаторов, в % к тому же кварталу предыдущего года</a:t>
            </a:r>
          </a:p>
        </p:txBody>
      </p:sp>
      <p:pic>
        <p:nvPicPr>
          <p:cNvPr id="70659" name="Picture 3">
            <a:extLst>
              <a:ext uri="{FF2B5EF4-FFF2-40B4-BE49-F238E27FC236}">
                <a16:creationId xmlns:a16="http://schemas.microsoft.com/office/drawing/2014/main" id="{9E0DC842-FC36-6C24-2428-CF2E95F7CB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66850"/>
            <a:ext cx="9144000" cy="539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>
            <a:extLst>
              <a:ext uri="{FF2B5EF4-FFF2-40B4-BE49-F238E27FC236}">
                <a16:creationId xmlns:a16="http://schemas.microsoft.com/office/drawing/2014/main" id="{AAD6EDCC-0A6A-5917-D63F-C11860E6EE6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115888"/>
            <a:ext cx="9144000" cy="1657350"/>
          </a:xfrm>
          <a:solidFill>
            <a:schemeClr val="bg1"/>
          </a:solidFill>
        </p:spPr>
        <p:txBody>
          <a:bodyPr/>
          <a:lstStyle/>
          <a:p>
            <a:br>
              <a:rPr lang="ru-RU" altLang="ru-RU" sz="2400"/>
            </a:br>
            <a:r>
              <a:rPr lang="ru-RU" altLang="ru-RU" sz="2400">
                <a:solidFill>
                  <a:schemeClr val="tx1"/>
                </a:solidFill>
              </a:rPr>
              <a:t>Реакция на проблемы бюджетов регионов будет к середине 2022 г. Деньги у федерального бюджета есть. В УФО это важно для Курганской обл., может быть - Челябинской, но остальным помогут не сильно. </a:t>
            </a:r>
            <a:br>
              <a:rPr lang="ru-RU" altLang="ru-RU" sz="2400">
                <a:solidFill>
                  <a:schemeClr val="tx1"/>
                </a:solidFill>
              </a:rPr>
            </a:br>
            <a:r>
              <a:rPr lang="ru-RU" altLang="ru-RU" sz="2000"/>
              <a:t>Доля трансфертов в доходах консолидированного бюджета региона, %</a:t>
            </a:r>
          </a:p>
        </p:txBody>
      </p:sp>
      <p:sp>
        <p:nvSpPr>
          <p:cNvPr id="86019" name="Rectangle 3">
            <a:extLst>
              <a:ext uri="{FF2B5EF4-FFF2-40B4-BE49-F238E27FC236}">
                <a16:creationId xmlns:a16="http://schemas.microsoft.com/office/drawing/2014/main" id="{175668C2-735D-F3B0-079B-C41E8A4D1B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6497638"/>
            <a:ext cx="1368425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ЦФО</a:t>
            </a:r>
          </a:p>
        </p:txBody>
      </p:sp>
      <p:sp>
        <p:nvSpPr>
          <p:cNvPr id="86020" name="Rectangle 4">
            <a:extLst>
              <a:ext uri="{FF2B5EF4-FFF2-40B4-BE49-F238E27FC236}">
                <a16:creationId xmlns:a16="http://schemas.microsoft.com/office/drawing/2014/main" id="{D226ADB2-B202-0875-5981-1AEC25A5A5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4438" y="6497638"/>
            <a:ext cx="914400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СЗФО</a:t>
            </a:r>
          </a:p>
        </p:txBody>
      </p:sp>
      <p:sp>
        <p:nvSpPr>
          <p:cNvPr id="86021" name="Rectangle 5">
            <a:extLst>
              <a:ext uri="{FF2B5EF4-FFF2-40B4-BE49-F238E27FC236}">
                <a16:creationId xmlns:a16="http://schemas.microsoft.com/office/drawing/2014/main" id="{A14AE654-36BB-2FA9-AACE-718DB09964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3938" y="6497638"/>
            <a:ext cx="576262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ЮФО</a:t>
            </a:r>
          </a:p>
        </p:txBody>
      </p:sp>
      <p:sp>
        <p:nvSpPr>
          <p:cNvPr id="86022" name="Rectangle 6">
            <a:extLst>
              <a:ext uri="{FF2B5EF4-FFF2-40B4-BE49-F238E27FC236}">
                <a16:creationId xmlns:a16="http://schemas.microsoft.com/office/drawing/2014/main" id="{7019B25B-A185-6987-E90E-BEF907AFF6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4663" y="6497638"/>
            <a:ext cx="647700" cy="3603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СКФО</a:t>
            </a:r>
          </a:p>
        </p:txBody>
      </p:sp>
      <p:sp>
        <p:nvSpPr>
          <p:cNvPr id="86023" name="Rectangle 7">
            <a:extLst>
              <a:ext uri="{FF2B5EF4-FFF2-40B4-BE49-F238E27FC236}">
                <a16:creationId xmlns:a16="http://schemas.microsoft.com/office/drawing/2014/main" id="{B0197544-34EC-82D2-8F91-D71E64B8D5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497638"/>
            <a:ext cx="1058863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ПФО</a:t>
            </a:r>
            <a:endParaRPr lang="ru-RU" altLang="ru-RU" sz="1400">
              <a:ea typeface="Palatino" pitchFamily="2" charset="0"/>
              <a:cs typeface="Palatino" pitchFamily="2" charset="0"/>
            </a:endParaRPr>
          </a:p>
        </p:txBody>
      </p:sp>
      <p:sp>
        <p:nvSpPr>
          <p:cNvPr id="86024" name="Rectangle 8">
            <a:extLst>
              <a:ext uri="{FF2B5EF4-FFF2-40B4-BE49-F238E27FC236}">
                <a16:creationId xmlns:a16="http://schemas.microsoft.com/office/drawing/2014/main" id="{04405AD2-FA77-1E3F-F731-A0F543D211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0788" y="6497638"/>
            <a:ext cx="576262" cy="360362"/>
          </a:xfrm>
          <a:prstGeom prst="rect">
            <a:avLst/>
          </a:prstGeom>
          <a:solidFill>
            <a:srgbClr val="FBA3A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УФО</a:t>
            </a:r>
          </a:p>
        </p:txBody>
      </p:sp>
      <p:sp>
        <p:nvSpPr>
          <p:cNvPr id="86025" name="Rectangle 9">
            <a:extLst>
              <a:ext uri="{FF2B5EF4-FFF2-40B4-BE49-F238E27FC236}">
                <a16:creationId xmlns:a16="http://schemas.microsoft.com/office/drawing/2014/main" id="{7D3DFFBB-ACC1-6A2B-F1E6-5D1226C455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8488" y="6497638"/>
            <a:ext cx="863600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СФО</a:t>
            </a:r>
          </a:p>
        </p:txBody>
      </p:sp>
      <p:sp>
        <p:nvSpPr>
          <p:cNvPr id="86026" name="Rectangle 10">
            <a:extLst>
              <a:ext uri="{FF2B5EF4-FFF2-40B4-BE49-F238E27FC236}">
                <a16:creationId xmlns:a16="http://schemas.microsoft.com/office/drawing/2014/main" id="{E6A7E8F1-5A5F-422B-AB28-3A638C5683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6550" y="6497638"/>
            <a:ext cx="806450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ДВФО</a:t>
            </a:r>
          </a:p>
        </p:txBody>
      </p:sp>
      <p:pic>
        <p:nvPicPr>
          <p:cNvPr id="86027" name="Picture 11">
            <a:extLst>
              <a:ext uri="{FF2B5EF4-FFF2-40B4-BE49-F238E27FC236}">
                <a16:creationId xmlns:a16="http://schemas.microsoft.com/office/drawing/2014/main" id="{924F53AA-F100-391D-3C61-C8273B152E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16113"/>
            <a:ext cx="9144000" cy="462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E9E3C604-2888-5A1E-208D-ABE6FAFA26E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115888"/>
            <a:ext cx="9180513" cy="1584325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ru-RU" altLang="ru-RU" sz="2800"/>
              <a:t>Регионы могут помочь бизнесу? У большинства слабые бюджетные возможности. </a:t>
            </a:r>
            <a:br>
              <a:rPr lang="ru-RU" altLang="ru-RU" sz="1800"/>
            </a:br>
            <a:r>
              <a:rPr lang="ru-RU" altLang="ru-RU" sz="1800"/>
              <a:t>Душевые расходы конс.бюджета региона с корректировкой на индекс бюджетных расходов (ИБР), в % к средним по регионам РФ в 2019 г. (РФ =100%)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5EFDEF04-3A18-C317-0F8B-16392C201E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6450013"/>
            <a:ext cx="1584325" cy="407987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>
                <a:ea typeface="Palatino" pitchFamily="2" charset="0"/>
                <a:cs typeface="Palatino" pitchFamily="2" charset="0"/>
              </a:rPr>
              <a:t>Центр</a:t>
            </a:r>
          </a:p>
        </p:txBody>
      </p:sp>
      <p:sp>
        <p:nvSpPr>
          <p:cNvPr id="40964" name="Rectangle 4">
            <a:extLst>
              <a:ext uri="{FF2B5EF4-FFF2-40B4-BE49-F238E27FC236}">
                <a16:creationId xmlns:a16="http://schemas.microsoft.com/office/drawing/2014/main" id="{EDEA1FB4-9444-A375-A4B1-5944FF746A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1413" y="6450013"/>
            <a:ext cx="1008062" cy="407987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>
                <a:ea typeface="Palatino" pitchFamily="2" charset="0"/>
                <a:cs typeface="Palatino" pitchFamily="2" charset="0"/>
              </a:rPr>
              <a:t>Сев-Зап</a:t>
            </a:r>
          </a:p>
        </p:txBody>
      </p:sp>
      <p:sp>
        <p:nvSpPr>
          <p:cNvPr id="40965" name="Rectangle 5">
            <a:extLst>
              <a:ext uri="{FF2B5EF4-FFF2-40B4-BE49-F238E27FC236}">
                <a16:creationId xmlns:a16="http://schemas.microsoft.com/office/drawing/2014/main" id="{D5AF3FBF-E8D1-4F87-38ED-4871A9E5B9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2225" y="6450013"/>
            <a:ext cx="554038" cy="407987"/>
          </a:xfrm>
          <a:prstGeom prst="rect">
            <a:avLst/>
          </a:prstGeom>
          <a:solidFill>
            <a:srgbClr val="FBA3A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>
                <a:ea typeface="Palatino" pitchFamily="2" charset="0"/>
                <a:cs typeface="Palatino" pitchFamily="2" charset="0"/>
              </a:rPr>
              <a:t>Урал</a:t>
            </a:r>
          </a:p>
        </p:txBody>
      </p:sp>
      <p:sp>
        <p:nvSpPr>
          <p:cNvPr id="40966" name="Rectangle 6">
            <a:extLst>
              <a:ext uri="{FF2B5EF4-FFF2-40B4-BE49-F238E27FC236}">
                <a16:creationId xmlns:a16="http://schemas.microsoft.com/office/drawing/2014/main" id="{11F241A7-A136-99B8-E33D-8EA18DF724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4663" y="6450013"/>
            <a:ext cx="627062" cy="407987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>
                <a:ea typeface="Palatino" pitchFamily="2" charset="0"/>
                <a:cs typeface="Palatino" pitchFamily="2" charset="0"/>
              </a:rPr>
              <a:t>С.Кав</a:t>
            </a:r>
          </a:p>
        </p:txBody>
      </p:sp>
      <p:sp>
        <p:nvSpPr>
          <p:cNvPr id="40967" name="Rectangle 7">
            <a:extLst>
              <a:ext uri="{FF2B5EF4-FFF2-40B4-BE49-F238E27FC236}">
                <a16:creationId xmlns:a16="http://schemas.microsoft.com/office/drawing/2014/main" id="{D22165D3-5CF6-4527-A5E1-CAB3942F1A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6825" y="6450013"/>
            <a:ext cx="1057275" cy="407987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>
                <a:ea typeface="Palatino" pitchFamily="2" charset="0"/>
                <a:cs typeface="Palatino" pitchFamily="2" charset="0"/>
              </a:rPr>
              <a:t>Приволж</a:t>
            </a:r>
          </a:p>
        </p:txBody>
      </p:sp>
      <p:sp>
        <p:nvSpPr>
          <p:cNvPr id="40968" name="Rectangle 8">
            <a:extLst>
              <a:ext uri="{FF2B5EF4-FFF2-40B4-BE49-F238E27FC236}">
                <a16:creationId xmlns:a16="http://schemas.microsoft.com/office/drawing/2014/main" id="{CF6EC1D0-5F82-8323-95F7-1BBF0C4A23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3938" y="6450013"/>
            <a:ext cx="627062" cy="407987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>
                <a:ea typeface="Palatino" pitchFamily="2" charset="0"/>
                <a:cs typeface="Palatino" pitchFamily="2" charset="0"/>
              </a:rPr>
              <a:t>Юг</a:t>
            </a:r>
          </a:p>
        </p:txBody>
      </p:sp>
      <p:sp>
        <p:nvSpPr>
          <p:cNvPr id="40969" name="Rectangle 9">
            <a:extLst>
              <a:ext uri="{FF2B5EF4-FFF2-40B4-BE49-F238E27FC236}">
                <a16:creationId xmlns:a16="http://schemas.microsoft.com/office/drawing/2014/main" id="{BE9DABD4-AD15-CE90-47FB-3166531317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9925" y="6450013"/>
            <a:ext cx="1057275" cy="407987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>
                <a:ea typeface="Palatino" pitchFamily="2" charset="0"/>
                <a:cs typeface="Palatino" pitchFamily="2" charset="0"/>
              </a:rPr>
              <a:t>Сибирь</a:t>
            </a:r>
          </a:p>
        </p:txBody>
      </p:sp>
      <p:sp>
        <p:nvSpPr>
          <p:cNvPr id="40970" name="Rectangle 10">
            <a:extLst>
              <a:ext uri="{FF2B5EF4-FFF2-40B4-BE49-F238E27FC236}">
                <a16:creationId xmlns:a16="http://schemas.microsoft.com/office/drawing/2014/main" id="{0FD84F55-3CD0-E909-9F8A-FEDCDFFBA4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2450" y="6450013"/>
            <a:ext cx="771525" cy="407987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>
                <a:ea typeface="Palatino" pitchFamily="2" charset="0"/>
                <a:cs typeface="Palatino" pitchFamily="2" charset="0"/>
              </a:rPr>
              <a:t>Д.Вост</a:t>
            </a:r>
          </a:p>
        </p:txBody>
      </p:sp>
      <p:pic>
        <p:nvPicPr>
          <p:cNvPr id="40971" name="Picture 11">
            <a:extLst>
              <a:ext uri="{FF2B5EF4-FFF2-40B4-BE49-F238E27FC236}">
                <a16:creationId xmlns:a16="http://schemas.microsoft.com/office/drawing/2014/main" id="{D1BF7D39-0EB5-9C85-4913-9EEAB6EF68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00213"/>
            <a:ext cx="9144000" cy="482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972" name="AutoShape 16">
            <a:extLst>
              <a:ext uri="{FF2B5EF4-FFF2-40B4-BE49-F238E27FC236}">
                <a16:creationId xmlns:a16="http://schemas.microsoft.com/office/drawing/2014/main" id="{B2846308-017D-E4AF-4BD7-7460D5A8F2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50" y="1844675"/>
            <a:ext cx="863600" cy="314325"/>
          </a:xfrm>
          <a:prstGeom prst="wedgeRectCallout">
            <a:avLst>
              <a:gd name="adj1" fmla="val -73898"/>
              <a:gd name="adj2" fmla="val 112625"/>
            </a:avLst>
          </a:prstGeom>
          <a:solidFill>
            <a:srgbClr val="F2FAA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200">
                <a:ea typeface="Palatino" pitchFamily="2" charset="0"/>
                <a:cs typeface="Palatino" pitchFamily="2" charset="0"/>
              </a:rPr>
              <a:t>Москва</a:t>
            </a:r>
          </a:p>
        </p:txBody>
      </p:sp>
      <p:sp>
        <p:nvSpPr>
          <p:cNvPr id="40973" name="AutoShape 18">
            <a:extLst>
              <a:ext uri="{FF2B5EF4-FFF2-40B4-BE49-F238E27FC236}">
                <a16:creationId xmlns:a16="http://schemas.microsoft.com/office/drawing/2014/main" id="{0313186B-08EF-B211-DFFE-B55100D222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9613" y="2420938"/>
            <a:ext cx="1150937" cy="433387"/>
          </a:xfrm>
          <a:prstGeom prst="wedgeRectCallout">
            <a:avLst>
              <a:gd name="adj1" fmla="val -2829"/>
              <a:gd name="adj2" fmla="val 146338"/>
            </a:avLst>
          </a:prstGeom>
          <a:solidFill>
            <a:srgbClr val="F2FAA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200">
                <a:ea typeface="Palatino" pitchFamily="2" charset="0"/>
                <a:cs typeface="Palatino" pitchFamily="2" charset="0"/>
              </a:rPr>
              <a:t>С-Пб</a:t>
            </a:r>
          </a:p>
          <a:p>
            <a:pPr algn="ctr" eaLnBrk="1" hangingPunct="1"/>
            <a:r>
              <a:rPr lang="ru-RU" altLang="ru-RU" sz="1200">
                <a:ea typeface="Palatino" pitchFamily="2" charset="0"/>
                <a:cs typeface="Palatino" pitchFamily="2" charset="0"/>
              </a:rPr>
              <a:t>Калин.обл</a:t>
            </a:r>
          </a:p>
        </p:txBody>
      </p:sp>
      <p:sp>
        <p:nvSpPr>
          <p:cNvPr id="40974" name="AutoShape 19">
            <a:extLst>
              <a:ext uri="{FF2B5EF4-FFF2-40B4-BE49-F238E27FC236}">
                <a16:creationId xmlns:a16="http://schemas.microsoft.com/office/drawing/2014/main" id="{EA72820B-D36A-CAEB-B8F1-035AC7DAC6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038" y="2636838"/>
            <a:ext cx="1152525" cy="431800"/>
          </a:xfrm>
          <a:prstGeom prst="wedgeRectCallout">
            <a:avLst>
              <a:gd name="adj1" fmla="val -31403"/>
              <a:gd name="adj2" fmla="val 152574"/>
            </a:avLst>
          </a:prstGeom>
          <a:solidFill>
            <a:srgbClr val="F2FAA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200">
                <a:ea typeface="Palatino" pitchFamily="2" charset="0"/>
                <a:cs typeface="Palatino" pitchFamily="2" charset="0"/>
              </a:rPr>
              <a:t>Крым, Севастополь</a:t>
            </a:r>
          </a:p>
        </p:txBody>
      </p:sp>
      <p:sp>
        <p:nvSpPr>
          <p:cNvPr id="40975" name="AutoShape 20">
            <a:extLst>
              <a:ext uri="{FF2B5EF4-FFF2-40B4-BE49-F238E27FC236}">
                <a16:creationId xmlns:a16="http://schemas.microsoft.com/office/drawing/2014/main" id="{47F34330-94BE-476D-AE96-D1F2DEFC26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9700" y="2492375"/>
            <a:ext cx="1295400" cy="430213"/>
          </a:xfrm>
          <a:prstGeom prst="wedgeRectCallout">
            <a:avLst>
              <a:gd name="adj1" fmla="val 41667"/>
              <a:gd name="adj2" fmla="val 105718"/>
            </a:avLst>
          </a:prstGeom>
          <a:solidFill>
            <a:srgbClr val="F2FAA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200">
                <a:ea typeface="Palatino" pitchFamily="2" charset="0"/>
                <a:cs typeface="Palatino" pitchFamily="2" charset="0"/>
              </a:rPr>
              <a:t>Тюменская</a:t>
            </a:r>
          </a:p>
          <a:p>
            <a:pPr algn="ctr" eaLnBrk="1" hangingPunct="1"/>
            <a:r>
              <a:rPr lang="ru-RU" altLang="ru-RU" sz="1200">
                <a:ea typeface="Palatino" pitchFamily="2" charset="0"/>
                <a:cs typeface="Palatino" pitchFamily="2" charset="0"/>
              </a:rPr>
              <a:t>ЯНАО ХМАО</a:t>
            </a:r>
          </a:p>
        </p:txBody>
      </p:sp>
      <p:sp>
        <p:nvSpPr>
          <p:cNvPr id="40976" name="AutoShape 21">
            <a:extLst>
              <a:ext uri="{FF2B5EF4-FFF2-40B4-BE49-F238E27FC236}">
                <a16:creationId xmlns:a16="http://schemas.microsoft.com/office/drawing/2014/main" id="{43633767-D289-EA4B-23EF-327D925101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1989138"/>
            <a:ext cx="863600" cy="360362"/>
          </a:xfrm>
          <a:prstGeom prst="wedgeRectCallout">
            <a:avLst>
              <a:gd name="adj1" fmla="val 43750"/>
              <a:gd name="adj2" fmla="val 104185"/>
            </a:avLst>
          </a:prstGeom>
          <a:solidFill>
            <a:srgbClr val="F2FAA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200">
                <a:ea typeface="Palatino" pitchFamily="2" charset="0"/>
                <a:cs typeface="Palatino" pitchFamily="2" charset="0"/>
              </a:rPr>
              <a:t>Сахалин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48D9C31-5839-DCFF-98AB-1C1772CA54B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115888"/>
            <a:ext cx="9144000" cy="1296987"/>
          </a:xfrm>
          <a:solidFill>
            <a:schemeClr val="bg1"/>
          </a:solidFill>
        </p:spPr>
        <p:txBody>
          <a:bodyPr/>
          <a:lstStyle/>
          <a:p>
            <a:r>
              <a:rPr lang="ru-RU" altLang="ru-RU" sz="1600" b="1">
                <a:solidFill>
                  <a:schemeClr val="tx1"/>
                </a:solidFill>
              </a:rPr>
              <a:t>Долг регионов и муниципалитетов</a:t>
            </a:r>
            <a:r>
              <a:rPr lang="ru-RU" altLang="ru-RU" sz="1600">
                <a:solidFill>
                  <a:schemeClr val="tx1"/>
                </a:solidFill>
              </a:rPr>
              <a:t> - </a:t>
            </a:r>
            <a:r>
              <a:rPr lang="ru-RU" altLang="ru-RU" sz="1600" b="1">
                <a:solidFill>
                  <a:schemeClr val="tx1"/>
                </a:solidFill>
              </a:rPr>
              <a:t>2,7</a:t>
            </a:r>
            <a:r>
              <a:rPr lang="ru-RU" altLang="ru-RU" sz="1600">
                <a:solidFill>
                  <a:schemeClr val="tx1"/>
                </a:solidFill>
              </a:rPr>
              <a:t> трлн.руб. (1 янв. 2022 г.), за год сократился на 3%.  Кредиты банков – 257 млрд.руб. регионам, муниципалитетам – 219 млрд.руб. </a:t>
            </a:r>
            <a:br>
              <a:rPr lang="ru-RU" altLang="ru-RU" sz="1600">
                <a:solidFill>
                  <a:schemeClr val="tx1"/>
                </a:solidFill>
              </a:rPr>
            </a:br>
            <a:r>
              <a:rPr lang="ru-RU" altLang="ru-RU" sz="1600">
                <a:solidFill>
                  <a:schemeClr val="tx1"/>
                </a:solidFill>
              </a:rPr>
              <a:t>Долг - </a:t>
            </a:r>
            <a:r>
              <a:rPr lang="ru-RU" altLang="ru-RU" sz="1600" b="1">
                <a:solidFill>
                  <a:schemeClr val="tx1"/>
                </a:solidFill>
              </a:rPr>
              <a:t>20%</a:t>
            </a:r>
            <a:r>
              <a:rPr lang="ru-RU" altLang="ru-RU" sz="1600">
                <a:solidFill>
                  <a:schemeClr val="tx1"/>
                </a:solidFill>
              </a:rPr>
              <a:t> от собств. доходов конс.бюджетов в 2021 г. Риски только в Курганской обл. </a:t>
            </a:r>
            <a:br>
              <a:rPr lang="ru-RU" altLang="ru-RU" sz="1600">
                <a:solidFill>
                  <a:schemeClr val="tx1"/>
                </a:solidFill>
              </a:rPr>
            </a:br>
            <a:r>
              <a:rPr lang="ru-RU" altLang="ru-RU" sz="1600">
                <a:solidFill>
                  <a:schemeClr val="tx1"/>
                </a:solidFill>
              </a:rPr>
              <a:t>В 2022 г. выдадут бюджет.кредиты регионам (370 млрд.руб.) для снижения кредитов банков. В УФО проблем меньше, кроме Курганской обл.</a:t>
            </a:r>
            <a:br>
              <a:rPr lang="ru-RU" altLang="ru-RU" sz="1600">
                <a:solidFill>
                  <a:srgbClr val="0000FF"/>
                </a:solidFill>
              </a:rPr>
            </a:br>
            <a:r>
              <a:rPr lang="ru-RU" altLang="ru-RU" sz="1400"/>
              <a:t>Долг на 1 янв. 2022 г., в % к налог. и неналог. (собств.) доходам конс.бюджета в 2021 г.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F6225BDF-900F-684D-8D6D-5069127D0B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6497638"/>
            <a:ext cx="1368425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ЦФО</a:t>
            </a:r>
          </a:p>
        </p:txBody>
      </p:sp>
      <p:sp>
        <p:nvSpPr>
          <p:cNvPr id="88068" name="Rectangle 4">
            <a:extLst>
              <a:ext uri="{FF2B5EF4-FFF2-40B4-BE49-F238E27FC236}">
                <a16:creationId xmlns:a16="http://schemas.microsoft.com/office/drawing/2014/main" id="{4F6A5A09-ED59-C7DA-3E93-C723B50C4E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4438" y="6497638"/>
            <a:ext cx="914400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СЗФО</a:t>
            </a:r>
          </a:p>
        </p:txBody>
      </p:sp>
      <p:sp>
        <p:nvSpPr>
          <p:cNvPr id="88069" name="Rectangle 5">
            <a:extLst>
              <a:ext uri="{FF2B5EF4-FFF2-40B4-BE49-F238E27FC236}">
                <a16:creationId xmlns:a16="http://schemas.microsoft.com/office/drawing/2014/main" id="{8F2AA909-A396-4358-A10B-1F40300415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3938" y="6497638"/>
            <a:ext cx="576262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ЮФО</a:t>
            </a:r>
          </a:p>
        </p:txBody>
      </p:sp>
      <p:sp>
        <p:nvSpPr>
          <p:cNvPr id="88070" name="Rectangle 6">
            <a:extLst>
              <a:ext uri="{FF2B5EF4-FFF2-40B4-BE49-F238E27FC236}">
                <a16:creationId xmlns:a16="http://schemas.microsoft.com/office/drawing/2014/main" id="{7F1F7D5C-74D3-9391-C03A-A18F90A8D1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4663" y="6497638"/>
            <a:ext cx="647700" cy="3603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СКФО</a:t>
            </a:r>
          </a:p>
        </p:txBody>
      </p:sp>
      <p:sp>
        <p:nvSpPr>
          <p:cNvPr id="88071" name="Rectangle 7">
            <a:extLst>
              <a:ext uri="{FF2B5EF4-FFF2-40B4-BE49-F238E27FC236}">
                <a16:creationId xmlns:a16="http://schemas.microsoft.com/office/drawing/2014/main" id="{40513F09-F069-4B59-4768-10337F2459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497638"/>
            <a:ext cx="1058863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ПФО</a:t>
            </a:r>
            <a:endParaRPr lang="ru-RU" altLang="ru-RU" sz="1400">
              <a:ea typeface="Palatino" pitchFamily="2" charset="0"/>
              <a:cs typeface="Palatino" pitchFamily="2" charset="0"/>
            </a:endParaRPr>
          </a:p>
        </p:txBody>
      </p:sp>
      <p:sp>
        <p:nvSpPr>
          <p:cNvPr id="88072" name="Rectangle 8">
            <a:extLst>
              <a:ext uri="{FF2B5EF4-FFF2-40B4-BE49-F238E27FC236}">
                <a16:creationId xmlns:a16="http://schemas.microsoft.com/office/drawing/2014/main" id="{E5F8BC3D-293F-18ED-949F-99BA02E64B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0788" y="6497638"/>
            <a:ext cx="576262" cy="360362"/>
          </a:xfrm>
          <a:prstGeom prst="rect">
            <a:avLst/>
          </a:prstGeom>
          <a:solidFill>
            <a:srgbClr val="FBA3A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УФО</a:t>
            </a:r>
          </a:p>
        </p:txBody>
      </p:sp>
      <p:sp>
        <p:nvSpPr>
          <p:cNvPr id="88073" name="Rectangle 9">
            <a:extLst>
              <a:ext uri="{FF2B5EF4-FFF2-40B4-BE49-F238E27FC236}">
                <a16:creationId xmlns:a16="http://schemas.microsoft.com/office/drawing/2014/main" id="{35F29B60-BE41-2CB4-67EF-62EF46C715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2950" y="6497638"/>
            <a:ext cx="863600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СФО</a:t>
            </a:r>
          </a:p>
        </p:txBody>
      </p:sp>
      <p:sp>
        <p:nvSpPr>
          <p:cNvPr id="88074" name="Rectangle 10">
            <a:extLst>
              <a:ext uri="{FF2B5EF4-FFF2-40B4-BE49-F238E27FC236}">
                <a16:creationId xmlns:a16="http://schemas.microsoft.com/office/drawing/2014/main" id="{B54402F7-CE6F-6A0D-276B-8CAAD754F9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1013" y="6497638"/>
            <a:ext cx="806450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ДВФО</a:t>
            </a:r>
          </a:p>
        </p:txBody>
      </p:sp>
      <p:pic>
        <p:nvPicPr>
          <p:cNvPr id="88075" name="Picture 11">
            <a:extLst>
              <a:ext uri="{FF2B5EF4-FFF2-40B4-BE49-F238E27FC236}">
                <a16:creationId xmlns:a16="http://schemas.microsoft.com/office/drawing/2014/main" id="{2570AF13-93A7-BCC4-6769-29FA6541C8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57338"/>
            <a:ext cx="9144000" cy="504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2056DD0A-6C92-F96B-3086-F2E5FABAAF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/>
              <a:t>Риски новой реальности 2022 г.</a:t>
            </a:r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BD05EC11-2FCE-A64B-994C-E0F7BC5E7E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18488" cy="50688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800" dirty="0"/>
              <a:t>Снижение доходов населения вряд ли будет иметь сильные региональные различия</a:t>
            </a:r>
          </a:p>
          <a:p>
            <a:pPr>
              <a:lnSpc>
                <a:spcPct val="90000"/>
              </a:lnSpc>
            </a:pPr>
            <a:r>
              <a:rPr lang="ru-RU" altLang="ru-RU" sz="2800" dirty="0"/>
              <a:t>Экономически наиболее пострадают:</a:t>
            </a:r>
          </a:p>
          <a:p>
            <a:pPr marL="577850" indent="-214313">
              <a:lnSpc>
                <a:spcPct val="90000"/>
              </a:lnSpc>
            </a:pPr>
            <a:r>
              <a:rPr lang="ru-RU" altLang="ru-RU" sz="2800" dirty="0"/>
              <a:t>Экспортные регионы (нефть, уголь, черная металлургия, целлюлозно-бумажная </a:t>
            </a:r>
            <a:r>
              <a:rPr lang="ru-RU" altLang="ru-RU" sz="2800" dirty="0" err="1"/>
              <a:t>пр-сть</a:t>
            </a:r>
            <a:r>
              <a:rPr lang="ru-RU" altLang="ru-RU" sz="2800" dirty="0"/>
              <a:t>)</a:t>
            </a:r>
          </a:p>
          <a:p>
            <a:pPr marL="577850" indent="-214313">
              <a:lnSpc>
                <a:spcPct val="90000"/>
              </a:lnSpc>
            </a:pPr>
            <a:r>
              <a:rPr lang="ru-RU" altLang="ru-RU" sz="2800" dirty="0"/>
              <a:t>Города с более современным гражданским машиностроением (импортные комплектующие и оборудование)</a:t>
            </a:r>
          </a:p>
          <a:p>
            <a:pPr marL="577850" indent="-214313">
              <a:lnSpc>
                <a:spcPct val="90000"/>
              </a:lnSpc>
            </a:pPr>
            <a:r>
              <a:rPr lang="ru-RU" altLang="ru-RU" sz="2800" dirty="0"/>
              <a:t>Сектор услуг в крупных городах (сжатие платежеспособного спроса)</a:t>
            </a:r>
          </a:p>
          <a:p>
            <a:pPr marL="577850" indent="-214313">
              <a:lnSpc>
                <a:spcPct val="90000"/>
              </a:lnSpc>
            </a:pPr>
            <a:r>
              <a:rPr lang="ru-RU" altLang="ru-RU" sz="2800" dirty="0"/>
              <a:t>Проекция на УФО – обсуждаем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8" name="Rectangle 4">
            <a:extLst>
              <a:ext uri="{FF2B5EF4-FFF2-40B4-BE49-F238E27FC236}">
                <a16:creationId xmlns:a16="http://schemas.microsoft.com/office/drawing/2014/main" id="{0FF44676-0B45-83C8-9F40-6FF04B281B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ru-RU" altLang="ru-RU" sz="1800"/>
              <a:t>Более сильный спад промышленного производства – регионы автопрома и металлургии. На Урале – Свердловская и Челябинская обл. Для регионов ТЭК сравнение с первой половиной 2021 г. не показательно, в янв-мае 2021 г. они еще не начали выходить из спада (сделка ОПЕК+). Курганская обл. - гособоронзаказ</a:t>
            </a:r>
            <a:br>
              <a:rPr lang="ru-RU" altLang="ru-RU" sz="1800"/>
            </a:br>
            <a:r>
              <a:rPr lang="ru-RU" altLang="ru-RU" sz="1800"/>
              <a:t>Динамика пром.производства, май 2022 в % к маю 2021 г.</a:t>
            </a:r>
            <a:r>
              <a:rPr lang="ru-RU" altLang="ru-RU" sz="2400"/>
              <a:t> </a:t>
            </a:r>
          </a:p>
        </p:txBody>
      </p:sp>
      <p:pic>
        <p:nvPicPr>
          <p:cNvPr id="98309" name="Picture 5">
            <a:extLst>
              <a:ext uri="{FF2B5EF4-FFF2-40B4-BE49-F238E27FC236}">
                <a16:creationId xmlns:a16="http://schemas.microsoft.com/office/drawing/2014/main" id="{3D3EA243-58A4-74ED-29D0-A5D70900A1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0"/>
            <a:ext cx="9144000" cy="533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6" name="Rectangle 4">
            <a:extLst>
              <a:ext uri="{FF2B5EF4-FFF2-40B4-BE49-F238E27FC236}">
                <a16:creationId xmlns:a16="http://schemas.microsoft.com/office/drawing/2014/main" id="{27CA5A59-40DE-30EF-5B9A-1AD431392B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15888"/>
            <a:ext cx="9144000" cy="1287462"/>
          </a:xfrm>
        </p:spPr>
        <p:txBody>
          <a:bodyPr/>
          <a:lstStyle/>
          <a:p>
            <a:r>
              <a:rPr lang="ru-RU" altLang="ru-RU" sz="1800"/>
              <a:t>В добывающих отраслях самый сильный спад в части нефтегазовых регионов и в регионах добычи угля и железной руды, но не в авт.округах Тюменской обл.</a:t>
            </a:r>
            <a:br>
              <a:rPr lang="ru-RU" altLang="ru-RU" sz="1800"/>
            </a:br>
            <a:r>
              <a:rPr lang="ru-RU" altLang="ru-RU" sz="1800"/>
              <a:t>В мае динамика лучше, чем в апреле – дно спада пройдено?</a:t>
            </a:r>
            <a:br>
              <a:rPr lang="ru-RU" altLang="ru-RU" sz="1800"/>
            </a:br>
            <a:r>
              <a:rPr lang="ru-RU" altLang="ru-RU" sz="1800"/>
              <a:t>Динамика производства в добывающих отраслях, май 2022 г. в % к маю 2021 г.</a:t>
            </a:r>
          </a:p>
        </p:txBody>
      </p:sp>
      <p:pic>
        <p:nvPicPr>
          <p:cNvPr id="100359" name="Picture 7">
            <a:extLst>
              <a:ext uri="{FF2B5EF4-FFF2-40B4-BE49-F238E27FC236}">
                <a16:creationId xmlns:a16="http://schemas.microsoft.com/office/drawing/2014/main" id="{AAAB2D82-AD9B-5A8A-9921-98717B03FC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41438"/>
            <a:ext cx="9036050" cy="5367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4" name="Rectangle 4">
            <a:extLst>
              <a:ext uri="{FF2B5EF4-FFF2-40B4-BE49-F238E27FC236}">
                <a16:creationId xmlns:a16="http://schemas.microsoft.com/office/drawing/2014/main" id="{9688855F-A831-D0AE-6923-D7128F8392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88913"/>
            <a:ext cx="9144000" cy="1228725"/>
          </a:xfrm>
        </p:spPr>
        <p:txBody>
          <a:bodyPr/>
          <a:lstStyle/>
          <a:p>
            <a:r>
              <a:rPr lang="ru-RU" altLang="ru-RU" sz="2000"/>
              <a:t>В обрабатывающих отраслях самый сильный спад в регионах автопрома, части машиностроительных и металлургических. В Уральском ФО</a:t>
            </a:r>
            <a:br>
              <a:rPr lang="ru-RU" altLang="ru-RU" sz="2000"/>
            </a:br>
            <a:r>
              <a:rPr lang="ru-RU" altLang="ru-RU" sz="2000"/>
              <a:t>- металлургия. Курганской обл. помог гособоронзаказ. В мае динамика немного хуже, чем в апреле, заканчиваются запасы комплектующих</a:t>
            </a:r>
            <a:br>
              <a:rPr lang="ru-RU" altLang="ru-RU" sz="1600"/>
            </a:br>
            <a:r>
              <a:rPr lang="ru-RU" altLang="ru-RU" sz="1600"/>
              <a:t>Динамика производства в обрабатывающих отраслях, май 2022 г. в % к маю 2021 г.</a:t>
            </a:r>
          </a:p>
        </p:txBody>
      </p:sp>
      <p:pic>
        <p:nvPicPr>
          <p:cNvPr id="102405" name="Picture 5">
            <a:extLst>
              <a:ext uri="{FF2B5EF4-FFF2-40B4-BE49-F238E27FC236}">
                <a16:creationId xmlns:a16="http://schemas.microsoft.com/office/drawing/2014/main" id="{D7AFAA32-9746-1F91-5D09-A9E4490CD6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84313"/>
            <a:ext cx="9144000" cy="5260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9932A6EB-1FEF-3829-5496-27BA3B4F45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932363" y="115888"/>
            <a:ext cx="4211637" cy="3457575"/>
          </a:xfrm>
        </p:spPr>
        <p:txBody>
          <a:bodyPr/>
          <a:lstStyle/>
          <a:p>
            <a:r>
              <a:rPr lang="ru-RU" altLang="ru-RU" sz="2000" b="1">
                <a:solidFill>
                  <a:schemeClr val="tx1"/>
                </a:solidFill>
              </a:rPr>
              <a:t>Растущая </a:t>
            </a:r>
            <a:r>
              <a:rPr lang="ru-RU" altLang="ru-RU" sz="2000">
                <a:solidFill>
                  <a:schemeClr val="tx1"/>
                </a:solidFill>
              </a:rPr>
              <a:t>к</a:t>
            </a:r>
            <a:r>
              <a:rPr lang="ru-RU" altLang="ru-RU" sz="2000" b="1">
                <a:solidFill>
                  <a:schemeClr val="tx1"/>
                </a:solidFill>
              </a:rPr>
              <a:t>онцентрация инвестиций  в Москве</a:t>
            </a:r>
            <a:r>
              <a:rPr lang="ru-RU" altLang="ru-RU" sz="2000">
                <a:solidFill>
                  <a:schemeClr val="tx1"/>
                </a:solidFill>
              </a:rPr>
              <a:t>: 2019 г. - 15%, 2021 - 21% Бюджет Москвы - 20-25% инвестиций в столице. </a:t>
            </a:r>
            <a:br>
              <a:rPr lang="ru-RU" altLang="ru-RU" sz="2000">
                <a:solidFill>
                  <a:schemeClr val="tx1"/>
                </a:solidFill>
              </a:rPr>
            </a:br>
            <a:r>
              <a:rPr lang="ru-RU" altLang="ru-RU" sz="2000">
                <a:solidFill>
                  <a:schemeClr val="tx1"/>
                </a:solidFill>
              </a:rPr>
              <a:t>Второй приоритет – главный нефтегазовый регион – 11%.</a:t>
            </a:r>
            <a:br>
              <a:rPr lang="ru-RU" altLang="ru-RU" sz="2000">
                <a:solidFill>
                  <a:schemeClr val="tx1"/>
                </a:solidFill>
              </a:rPr>
            </a:br>
            <a:r>
              <a:rPr lang="ru-RU" altLang="ru-RU" sz="2000" i="1">
                <a:solidFill>
                  <a:srgbClr val="0000FF"/>
                </a:solidFill>
              </a:rPr>
              <a:t>В 2022 г. высока вероятность спада инвестиций – по оценкам Минэкономики на 20%. География пока непонятна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E08965A0-FE38-C095-A1EB-4118D11270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3887787" cy="4525963"/>
          </a:xfrm>
        </p:spPr>
        <p:txBody>
          <a:bodyPr/>
          <a:lstStyle/>
          <a:p>
            <a:br>
              <a:rPr lang="ru-RU" altLang="ru-RU" sz="1400"/>
            </a:br>
            <a:endParaRPr lang="ru-RU" altLang="ru-RU" sz="1400"/>
          </a:p>
        </p:txBody>
      </p:sp>
      <p:pic>
        <p:nvPicPr>
          <p:cNvPr id="49156" name="Picture 4">
            <a:extLst>
              <a:ext uri="{FF2B5EF4-FFF2-40B4-BE49-F238E27FC236}">
                <a16:creationId xmlns:a16="http://schemas.microsoft.com/office/drawing/2014/main" id="{0ED01BA4-1540-436A-30E1-0BCFDC1915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8913"/>
            <a:ext cx="4716463" cy="3217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9157" name="Picture 5">
            <a:extLst>
              <a:ext uri="{FF2B5EF4-FFF2-40B4-BE49-F238E27FC236}">
                <a16:creationId xmlns:a16="http://schemas.microsoft.com/office/drawing/2014/main" id="{DCA159A7-206B-0925-E481-9E8AF0AD56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78225"/>
            <a:ext cx="4716463" cy="3279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9158" name="Rectangle 6">
            <a:extLst>
              <a:ext uri="{FF2B5EF4-FFF2-40B4-BE49-F238E27FC236}">
                <a16:creationId xmlns:a16="http://schemas.microsoft.com/office/drawing/2014/main" id="{6389AD10-34B6-C100-E173-C6B797EA4F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188913"/>
            <a:ext cx="914400" cy="433387"/>
          </a:xfrm>
          <a:prstGeom prst="rect">
            <a:avLst/>
          </a:prstGeom>
          <a:solidFill>
            <a:srgbClr val="FDFDA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b="1"/>
              <a:t>2019</a:t>
            </a:r>
          </a:p>
        </p:txBody>
      </p:sp>
      <p:sp>
        <p:nvSpPr>
          <p:cNvPr id="49159" name="Rectangle 7">
            <a:extLst>
              <a:ext uri="{FF2B5EF4-FFF2-40B4-BE49-F238E27FC236}">
                <a16:creationId xmlns:a16="http://schemas.microsoft.com/office/drawing/2014/main" id="{4EF6F221-CB11-2D00-9E47-3D0ADE13F0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3573463"/>
            <a:ext cx="914400" cy="433387"/>
          </a:xfrm>
          <a:prstGeom prst="rect">
            <a:avLst/>
          </a:prstGeom>
          <a:solidFill>
            <a:srgbClr val="FDFDA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b="1"/>
              <a:t>2020</a:t>
            </a:r>
          </a:p>
        </p:txBody>
      </p:sp>
      <p:pic>
        <p:nvPicPr>
          <p:cNvPr id="49160" name="Picture 8">
            <a:extLst>
              <a:ext uri="{FF2B5EF4-FFF2-40B4-BE49-F238E27FC236}">
                <a16:creationId xmlns:a16="http://schemas.microsoft.com/office/drawing/2014/main" id="{393FCAC4-528E-8C25-E844-DDFFE1161E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6100" y="3605213"/>
            <a:ext cx="4787900" cy="3252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9161" name="Rectangle 9">
            <a:extLst>
              <a:ext uri="{FF2B5EF4-FFF2-40B4-BE49-F238E27FC236}">
                <a16:creationId xmlns:a16="http://schemas.microsoft.com/office/drawing/2014/main" id="{9F3E7664-E5C7-4FC3-B9D4-A7983C6555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7538" y="3644900"/>
            <a:ext cx="914400" cy="433388"/>
          </a:xfrm>
          <a:prstGeom prst="rect">
            <a:avLst/>
          </a:prstGeom>
          <a:solidFill>
            <a:srgbClr val="FDFDA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b="1"/>
              <a:t>2021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2" name="Rectangle 4">
            <a:extLst>
              <a:ext uri="{FF2B5EF4-FFF2-40B4-BE49-F238E27FC236}">
                <a16:creationId xmlns:a16="http://schemas.microsoft.com/office/drawing/2014/main" id="{5E84723E-687D-9196-A656-6F15BA33EA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15888"/>
            <a:ext cx="9144000" cy="1225550"/>
          </a:xfrm>
        </p:spPr>
        <p:txBody>
          <a:bodyPr/>
          <a:lstStyle/>
          <a:p>
            <a:r>
              <a:rPr lang="ru-RU" altLang="ru-RU" sz="1800">
                <a:solidFill>
                  <a:schemeClr val="tx1"/>
                </a:solidFill>
              </a:rPr>
              <a:t>Рост ввода жилья в янв.-мае 2022 г. на 55% – следствие льготной ипотеки 2020 г. </a:t>
            </a:r>
            <a:r>
              <a:rPr lang="ru-RU" altLang="ru-RU" sz="1800"/>
              <a:t>Регионы УФО отстают от общероссийской динамики. </a:t>
            </a:r>
            <a:r>
              <a:rPr lang="ru-RU" altLang="ru-RU" sz="1800">
                <a:solidFill>
                  <a:schemeClr val="tx1"/>
                </a:solidFill>
              </a:rPr>
              <a:t>Объем выданных в апр.-мае 2022 г. ипотечных кредитов </a:t>
            </a:r>
            <a:r>
              <a:rPr lang="ru-RU" altLang="ru-RU" sz="1800"/>
              <a:t>на 70% меньше, чем в апр.-мае 2021 г. Будет спад ввода жилья с лагом в год. Доля регионов УФО во вводе жилья в РФ невелика.</a:t>
            </a:r>
            <a:r>
              <a:rPr lang="ru-RU" altLang="ru-RU" sz="180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104453" name="Picture 5">
            <a:extLst>
              <a:ext uri="{FF2B5EF4-FFF2-40B4-BE49-F238E27FC236}">
                <a16:creationId xmlns:a16="http://schemas.microsoft.com/office/drawing/2014/main" id="{5848E140-E9DE-825B-056C-E0E70B7C6F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68413"/>
            <a:ext cx="6804025" cy="280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4454" name="Rectangle 6">
            <a:extLst>
              <a:ext uri="{FF2B5EF4-FFF2-40B4-BE49-F238E27FC236}">
                <a16:creationId xmlns:a16="http://schemas.microsoft.com/office/drawing/2014/main" id="{FC26F40C-5E9A-98D3-7C6C-AEA85570A2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1341438"/>
            <a:ext cx="2339975" cy="1130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1600"/>
              <a:t>Динамика в</a:t>
            </a:r>
            <a:r>
              <a:rPr lang="ru-RU" altLang="ru-RU" sz="1600">
                <a:solidFill>
                  <a:schemeClr val="tx2"/>
                </a:solidFill>
              </a:rPr>
              <a:t>вода жилья, </a:t>
            </a:r>
          </a:p>
          <a:p>
            <a:pPr algn="ctr"/>
            <a:r>
              <a:rPr lang="ru-RU" altLang="ru-RU" sz="1600">
                <a:solidFill>
                  <a:schemeClr val="tx2"/>
                </a:solidFill>
              </a:rPr>
              <a:t>янв-май 2022 г. </a:t>
            </a:r>
          </a:p>
          <a:p>
            <a:pPr algn="ctr"/>
            <a:r>
              <a:rPr lang="ru-RU" altLang="ru-RU" sz="1600">
                <a:solidFill>
                  <a:schemeClr val="tx2"/>
                </a:solidFill>
              </a:rPr>
              <a:t>в % к янв-маю 2021 г.</a:t>
            </a:r>
          </a:p>
        </p:txBody>
      </p:sp>
      <p:pic>
        <p:nvPicPr>
          <p:cNvPr id="104455" name="Picture 7">
            <a:extLst>
              <a:ext uri="{FF2B5EF4-FFF2-40B4-BE49-F238E27FC236}">
                <a16:creationId xmlns:a16="http://schemas.microsoft.com/office/drawing/2014/main" id="{2743EBD9-6B81-D8F4-DEC1-FD3DF8C164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3987800"/>
            <a:ext cx="6011862" cy="287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4457" name="Rectangle 9">
            <a:extLst>
              <a:ext uri="{FF2B5EF4-FFF2-40B4-BE49-F238E27FC236}">
                <a16:creationId xmlns:a16="http://schemas.microsoft.com/office/drawing/2014/main" id="{33DA5FE1-828C-A5E0-B03D-815C5AC0F9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300663"/>
            <a:ext cx="3130550" cy="1130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1600"/>
              <a:t>Доля регионов УФО и </a:t>
            </a:r>
          </a:p>
          <a:p>
            <a:pPr algn="ctr"/>
            <a:r>
              <a:rPr lang="ru-RU" altLang="ru-RU" sz="1600"/>
              <a:t>регионов-лидеров</a:t>
            </a:r>
          </a:p>
          <a:p>
            <a:pPr algn="ctr"/>
            <a:r>
              <a:rPr lang="ru-RU" altLang="ru-RU" sz="1600"/>
              <a:t>во вводе </a:t>
            </a:r>
            <a:r>
              <a:rPr lang="ru-RU" altLang="ru-RU" sz="1600">
                <a:solidFill>
                  <a:schemeClr val="tx2"/>
                </a:solidFill>
              </a:rPr>
              <a:t>жилья в РФ в </a:t>
            </a:r>
          </a:p>
          <a:p>
            <a:pPr algn="ctr"/>
            <a:r>
              <a:rPr lang="ru-RU" altLang="ru-RU" sz="1600">
                <a:solidFill>
                  <a:schemeClr val="tx2"/>
                </a:solidFill>
              </a:rPr>
              <a:t>Янв.-мае 2022 г., %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>
            <a:extLst>
              <a:ext uri="{FF2B5EF4-FFF2-40B4-BE49-F238E27FC236}">
                <a16:creationId xmlns:a16="http://schemas.microsoft.com/office/drawing/2014/main" id="{A99F38CE-7251-37A5-BC37-4655761B7F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r>
              <a:rPr lang="ru-RU" altLang="ru-RU" sz="4000"/>
              <a:t>Сдвиг в сторону ИЖС?</a:t>
            </a:r>
          </a:p>
        </p:txBody>
      </p:sp>
      <p:sp>
        <p:nvSpPr>
          <p:cNvPr id="90115" name="Rectangle 3">
            <a:extLst>
              <a:ext uri="{FF2B5EF4-FFF2-40B4-BE49-F238E27FC236}">
                <a16:creationId xmlns:a16="http://schemas.microsoft.com/office/drawing/2014/main" id="{D35AE838-CFC0-1049-B31B-94D24146B4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47211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/>
              <a:t>В 2021 г. половина ввода жилья – населением. Многоквартирные дома – 42 млн.кв.м. Прогноз Минстроя на 2022 г. – 36-37 млн кв.м.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В январе—апреле 2022 г. 63% жилья построено гражданами (частные дома, построенные хозспособом и с привлечением застройщика). 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По сравнению с многоквартирными домами темпы ввода растут быстрее, обеспечивая основной прирост всего рынка. 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Доля выдаваемых кредитов на частные дома постепенно растет, но остается незначительной. По данным Frank RG, в апреле 2022 года на ИЖС приходилось около 5% общего количества и 6,4% объема ипотечных кредитов. 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С 1 июня начата пилотная программа ипотеки на дома, построенные хоз.способом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>
            <a:extLst>
              <a:ext uri="{FF2B5EF4-FFF2-40B4-BE49-F238E27FC236}">
                <a16:creationId xmlns:a16="http://schemas.microsoft.com/office/drawing/2014/main" id="{E536D1C2-8A32-9228-3B56-1608CAE6578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115888"/>
            <a:ext cx="9144000" cy="1368425"/>
          </a:xfrm>
          <a:solidFill>
            <a:schemeClr val="bg1"/>
          </a:solidFill>
        </p:spPr>
        <p:txBody>
          <a:bodyPr/>
          <a:lstStyle/>
          <a:p>
            <a:r>
              <a:rPr lang="ru-RU" altLang="ru-RU" sz="1800">
                <a:solidFill>
                  <a:schemeClr val="tx1"/>
                </a:solidFill>
              </a:rPr>
              <a:t>Спад розничной торговли на 10% в апреле и мае, непродовольственной – на 17%. Регионы УФО – мягче, чем среднероссийский спад, кроме Свердловской обл.</a:t>
            </a:r>
            <a:br>
              <a:rPr lang="ru-RU" altLang="ru-RU" sz="1800">
                <a:solidFill>
                  <a:schemeClr val="tx1"/>
                </a:solidFill>
              </a:rPr>
            </a:br>
            <a:r>
              <a:rPr lang="ru-RU" altLang="ru-RU" sz="1600">
                <a:solidFill>
                  <a:srgbClr val="FF0066"/>
                </a:solidFill>
              </a:rPr>
              <a:t>Статистика относительно достоверна</a:t>
            </a:r>
            <a:r>
              <a:rPr lang="ru-RU" altLang="ru-RU" sz="1800">
                <a:solidFill>
                  <a:schemeClr val="tx1"/>
                </a:solidFill>
              </a:rPr>
              <a:t> </a:t>
            </a:r>
            <a:r>
              <a:rPr lang="ru-RU" altLang="ru-RU" sz="2000">
                <a:solidFill>
                  <a:schemeClr val="tx1"/>
                </a:solidFill>
              </a:rPr>
              <a:t> </a:t>
            </a:r>
            <a:br>
              <a:rPr lang="ru-RU" altLang="ru-RU" sz="2000">
                <a:solidFill>
                  <a:schemeClr val="tx1"/>
                </a:solidFill>
              </a:rPr>
            </a:br>
            <a:r>
              <a:rPr lang="ru-RU" altLang="ru-RU" sz="1800">
                <a:solidFill>
                  <a:schemeClr val="tx1"/>
                </a:solidFill>
              </a:rPr>
              <a:t> </a:t>
            </a:r>
            <a:r>
              <a:rPr lang="ru-RU" altLang="ru-RU" sz="1600"/>
              <a:t>Динамика розничной торговли в мае 2022 г. в % маю 2021 г.</a:t>
            </a:r>
            <a:r>
              <a:rPr lang="ru-RU" altLang="ru-RU" sz="1600">
                <a:solidFill>
                  <a:schemeClr val="tx1"/>
                </a:solidFill>
              </a:rPr>
              <a:t> </a:t>
            </a:r>
            <a:endParaRPr lang="ru-RU" altLang="ru-RU" sz="1600" i="1">
              <a:solidFill>
                <a:srgbClr val="0000FF"/>
              </a:solidFill>
            </a:endParaRPr>
          </a:p>
        </p:txBody>
      </p:sp>
      <p:sp>
        <p:nvSpPr>
          <p:cNvPr id="92163" name="Rectangle 3">
            <a:extLst>
              <a:ext uri="{FF2B5EF4-FFF2-40B4-BE49-F238E27FC236}">
                <a16:creationId xmlns:a16="http://schemas.microsoft.com/office/drawing/2014/main" id="{0F5F1037-5C50-9F56-3A65-D9B6BD3E9F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6497638"/>
            <a:ext cx="1368425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ЦФО</a:t>
            </a:r>
          </a:p>
        </p:txBody>
      </p:sp>
      <p:sp>
        <p:nvSpPr>
          <p:cNvPr id="92164" name="Rectangle 4">
            <a:extLst>
              <a:ext uri="{FF2B5EF4-FFF2-40B4-BE49-F238E27FC236}">
                <a16:creationId xmlns:a16="http://schemas.microsoft.com/office/drawing/2014/main" id="{24EE59B3-5246-E858-5105-352D95CD3C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4438" y="6497638"/>
            <a:ext cx="914400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СЗФО</a:t>
            </a:r>
          </a:p>
        </p:txBody>
      </p:sp>
      <p:sp>
        <p:nvSpPr>
          <p:cNvPr id="92165" name="Rectangle 5">
            <a:extLst>
              <a:ext uri="{FF2B5EF4-FFF2-40B4-BE49-F238E27FC236}">
                <a16:creationId xmlns:a16="http://schemas.microsoft.com/office/drawing/2014/main" id="{B7ADB823-2D98-0EEF-1ED1-26D7E19C93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3938" y="6497638"/>
            <a:ext cx="576262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ЮФО</a:t>
            </a:r>
          </a:p>
        </p:txBody>
      </p:sp>
      <p:sp>
        <p:nvSpPr>
          <p:cNvPr id="92166" name="Rectangle 6">
            <a:extLst>
              <a:ext uri="{FF2B5EF4-FFF2-40B4-BE49-F238E27FC236}">
                <a16:creationId xmlns:a16="http://schemas.microsoft.com/office/drawing/2014/main" id="{9B00D132-FA00-234F-3D8D-EC7E9B3603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4663" y="6497638"/>
            <a:ext cx="647700" cy="3603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СКФО</a:t>
            </a:r>
          </a:p>
        </p:txBody>
      </p:sp>
      <p:sp>
        <p:nvSpPr>
          <p:cNvPr id="92167" name="Rectangle 7">
            <a:extLst>
              <a:ext uri="{FF2B5EF4-FFF2-40B4-BE49-F238E27FC236}">
                <a16:creationId xmlns:a16="http://schemas.microsoft.com/office/drawing/2014/main" id="{7111315A-BEAF-95D6-ADF2-77C45DF1C4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8263" y="6497638"/>
            <a:ext cx="1058862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ПФО</a:t>
            </a:r>
            <a:endParaRPr lang="ru-RU" altLang="ru-RU" sz="1400">
              <a:ea typeface="Palatino" pitchFamily="2" charset="0"/>
              <a:cs typeface="Palatino" pitchFamily="2" charset="0"/>
            </a:endParaRPr>
          </a:p>
        </p:txBody>
      </p:sp>
      <p:sp>
        <p:nvSpPr>
          <p:cNvPr id="92168" name="Rectangle 8">
            <a:extLst>
              <a:ext uri="{FF2B5EF4-FFF2-40B4-BE49-F238E27FC236}">
                <a16:creationId xmlns:a16="http://schemas.microsoft.com/office/drawing/2014/main" id="{37A601A8-D157-7C87-4093-9F0389CED3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3663" y="6497638"/>
            <a:ext cx="576262" cy="360362"/>
          </a:xfrm>
          <a:prstGeom prst="rect">
            <a:avLst/>
          </a:prstGeom>
          <a:solidFill>
            <a:srgbClr val="FBA3A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УФО</a:t>
            </a:r>
          </a:p>
        </p:txBody>
      </p:sp>
      <p:sp>
        <p:nvSpPr>
          <p:cNvPr id="92169" name="Rectangle 9">
            <a:extLst>
              <a:ext uri="{FF2B5EF4-FFF2-40B4-BE49-F238E27FC236}">
                <a16:creationId xmlns:a16="http://schemas.microsoft.com/office/drawing/2014/main" id="{039512AA-4213-FC3D-F005-8821424EF6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2950" y="6497638"/>
            <a:ext cx="863600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СФО</a:t>
            </a:r>
          </a:p>
        </p:txBody>
      </p:sp>
      <p:sp>
        <p:nvSpPr>
          <p:cNvPr id="92170" name="Rectangle 10">
            <a:extLst>
              <a:ext uri="{FF2B5EF4-FFF2-40B4-BE49-F238E27FC236}">
                <a16:creationId xmlns:a16="http://schemas.microsoft.com/office/drawing/2014/main" id="{1BA57D7F-89D8-9B7E-5C39-8D13C8B87D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1013" y="6497638"/>
            <a:ext cx="806450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ea typeface="Palatino" pitchFamily="2" charset="0"/>
                <a:cs typeface="Palatino" pitchFamily="2" charset="0"/>
              </a:rPr>
              <a:t>ДВФО</a:t>
            </a:r>
          </a:p>
        </p:txBody>
      </p:sp>
      <p:pic>
        <p:nvPicPr>
          <p:cNvPr id="92174" name="Picture 14">
            <a:extLst>
              <a:ext uri="{FF2B5EF4-FFF2-40B4-BE49-F238E27FC236}">
                <a16:creationId xmlns:a16="http://schemas.microsoft.com/office/drawing/2014/main" id="{490965EF-3488-44BC-E2E0-41630E0DEC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84313"/>
            <a:ext cx="9144000" cy="5040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12892</TotalTime>
  <Words>1600</Words>
  <Application>Microsoft Macintosh PowerPoint</Application>
  <PresentationFormat>Экран (4:3)</PresentationFormat>
  <Paragraphs>159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6" baseType="lpstr">
      <vt:lpstr>Arial</vt:lpstr>
      <vt:lpstr>Palatino</vt:lpstr>
      <vt:lpstr>Оформление по умолчанию</vt:lpstr>
      <vt:lpstr>Регионы России в новых экономических условиях</vt:lpstr>
      <vt:lpstr>Кризисы. Выход из кризиса 2015-2016 гг. не закончился в 2019 г., не восстановились инвестиции, доходы населения и потребление.  Выход из ковидного кризиса 2020 г. начался во 2 кв. 2021 г. и шел быстро до конца 2021 г. Оценки спада ВВП за год – 8-10%  Динамика индикаторов, в % к тому же кварталу предыдущего года</vt:lpstr>
      <vt:lpstr>Более сильный спад промышленного производства – регионы автопрома и металлургии. На Урале – Свердловская и Челябинская обл. Для регионов ТЭК сравнение с первой половиной 2021 г. не показательно, в янв-мае 2021 г. они еще не начали выходить из спада (сделка ОПЕК+). Курганская обл. - гособоронзаказ Динамика пром.производства, май 2022 в % к маю 2021 г. </vt:lpstr>
      <vt:lpstr>В добывающих отраслях самый сильный спад в части нефтегазовых регионов и в регионах добычи угля и железной руды, но не в авт.округах Тюменской обл. В мае динамика лучше, чем в апреле – дно спада пройдено? Динамика производства в добывающих отраслях, май 2022 г. в % к маю 2021 г.</vt:lpstr>
      <vt:lpstr>В обрабатывающих отраслях самый сильный спад в регионах автопрома, части машиностроительных и металлургических. В Уральском ФО - металлургия. Курганской обл. помог гособоронзаказ. В мае динамика немного хуже, чем в апреле, заканчиваются запасы комплектующих Динамика производства в обрабатывающих отраслях, май 2022 г. в % к маю 2021 г.</vt:lpstr>
      <vt:lpstr>Растущая концентрация инвестиций  в Москве: 2019 г. - 15%, 2021 - 21% Бюджет Москвы - 20-25% инвестиций в столице.  Второй приоритет – главный нефтегазовый регион – 11%. В 2022 г. высока вероятность спада инвестиций – по оценкам Минэкономики на 20%. География пока непонятна</vt:lpstr>
      <vt:lpstr>Рост ввода жилья в янв.-мае 2022 г. на 55% – следствие льготной ипотеки 2020 г. Регионы УФО отстают от общероссийской динамики. Объем выданных в апр.-мае 2022 г. ипотечных кредитов на 70% меньше, чем в апр.-мае 2021 г. Будет спад ввода жилья с лагом в год. Доля регионов УФО во вводе жилья в РФ невелика. </vt:lpstr>
      <vt:lpstr>Сдвиг в сторону ИЖС?</vt:lpstr>
      <vt:lpstr>Спад розничной торговли на 10% в апреле и мае, непродовольственной – на 17%. Регионы УФО – мягче, чем среднероссийский спад, кроме Свердловской обл. Статистика относительно достоверна    Динамика розничной торговли в мае 2022 г. в % маю 2021 г. </vt:lpstr>
      <vt:lpstr>Риски скрытой безработицы в виде неполной занятости в 2022 г. – машиностроительные регионы Центра, Поволжья, Урала Доля занятых в обрабатывающих отраслях промышленности в 2020 г., %</vt:lpstr>
      <vt:lpstr>Риски безработицы в секторе услуг в 2022 г. – крупногородские регионы и некоторые полудепрессивные Суммарная доля занятых в торговле, авторемонте, гостиницах, общепите, %</vt:lpstr>
      <vt:lpstr>Уровень безработицы по МОТ минимален – 4%. В УФО проблемы только в Курганской обл. Неполная занятость: рост находящихся в простое в 1-м квартале 2022 г. на 85% (до 302 тыс. чел.), но количество намного меньше, чем в период локдаунов 2 кв. 2020 г. (948 тыс.чел)  Уровень безработицы по МОТ в марте-мае 2022 г., %</vt:lpstr>
      <vt:lpstr>Зарегстрированная безработица минимальна – 0,9%. В УФО проблемна только Курганская обл. Меры федеральной поддержки включают доп.финансирование пособий по безработице (94 млрд.руб.), что совпадает с дополнительными выплатами в ковидный 2020 г. Уровень зарегистрированной безработицы в мае 2022 г., %</vt:lpstr>
      <vt:lpstr>Доходы населения. В 2021 г. рост на 3,4% после спада на 2% в 2020 г. Быстрее росли доходы в Москве и СПб (8,5%) и Мос.обл.(7%). В Приволжском ФО, Урале, Сибири, Д.Востоке рост на 1% и менее. 50 регионов не вышли из кризисного спада доходов 2020 г.  В УФО лучше ЯНАО. Спад реальных доходов в 2022 г. - на 5-10% (разные оценки)  Достоверность региональной статистики относительна  Динамика реальных доходов населения, в % к тому же периоду предыдущего года</vt:lpstr>
      <vt:lpstr>Скачок зарплаты в марте 2022 г. и провал в апреле в Москве, СПб, Мос.обл. и ряде экспортных регионов (индексации, надбавки, премии, бонусы, дивиденды крупных компаний).  В большинстве регионов заметных изменений не было.  Уральский ФО – мартовское повышение ЗП сохранилось в апреле (индексация?)  Номинальная зарплата в 2022 г., тыс. руб. </vt:lpstr>
      <vt:lpstr>Доходы бюджетов регионов в янв.-мае выросли на 27% к янв.-маю 2022 г. Основной вклад - рост поступлений налога на прибыль на 52% (переплаты).  В УФО быстрее всего росли доходы бюджета ЯНАО и Тюменской обл.  Доходы конс.бюджетов регионов в янв.-мае 2022 г., % к янв.-маю 2021 г.</vt:lpstr>
      <vt:lpstr>Главный риск - сокращение налога на прибыль в более развитых регионах к концу 2022 г.  Доля налога на прибыль в доходах конс.бюджетов регионов в 2021 г., %</vt:lpstr>
      <vt:lpstr>Расходы росли медленнее +13% с приоритетом нац.экономики +22% (субсидии).  Все регионы выполняют KPI, но в УФО выделяются Тюменская обл.и ЯНАО  Расходы конс.бюджетов регионов в янв-мае, в % к янв.-маю 2021 г. </vt:lpstr>
      <vt:lpstr>Трансферты. В кризис 2009 г. рост на 29%, в 2013-2-17 гг. стагнация трансфертов при дефиците фед.бюджета, рост в год президент.выборов + новые нац.проекты.   В 2020 г. межбюджетные трансферты выросли на 54% (+1,3 трлн.руб.). В 2022г. помощь будет расти Доходы конс.бюджетов регионов и трансферты (2014-2016 гг. без Крыма)</vt:lpstr>
      <vt:lpstr> Реакция на проблемы бюджетов регионов будет к середине 2022 г. Деньги у федерального бюджета есть. В УФО это важно для Курганской обл., может быть - Челябинской, но остальным помогут не сильно.  Доля трансфертов в доходах консолидированного бюджета региона, %</vt:lpstr>
      <vt:lpstr>Регионы могут помочь бизнесу? У большинства слабые бюджетные возможности.  Душевые расходы конс.бюджета региона с корректировкой на индекс бюджетных расходов (ИБР), в % к средним по регионам РФ в 2019 г. (РФ =100%)</vt:lpstr>
      <vt:lpstr>Долг регионов и муниципалитетов - 2,7 трлн.руб. (1 янв. 2022 г.), за год сократился на 3%.  Кредиты банков – 257 млрд.руб. регионам, муниципалитетам – 219 млрд.руб.  Долг - 20% от собств. доходов конс.бюджетов в 2021 г. Риски только в Курганской обл.  В 2022 г. выдадут бюджет.кредиты регионам (370 млрд.руб.) для снижения кредитов банков. В УФО проблем меньше, кроме Курганской обл. Долг на 1 янв. 2022 г., в % к налог. и неналог. (собств.) доходам конс.бюджета в 2021 г.</vt:lpstr>
      <vt:lpstr>Риски новой реальности 2022 г.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Диагностика развития региона</dc:title>
  <dc:creator>AG</dc:creator>
  <cp:lastModifiedBy>Oleg Skvortsov</cp:lastModifiedBy>
  <cp:revision>710</cp:revision>
  <dcterms:created xsi:type="dcterms:W3CDTF">2018-05-20T16:28:16Z</dcterms:created>
  <dcterms:modified xsi:type="dcterms:W3CDTF">2022-06-30T23:12:44Z</dcterms:modified>
</cp:coreProperties>
</file>