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72" r:id="rId3"/>
    <p:sldId id="289" r:id="rId4"/>
    <p:sldId id="286" r:id="rId5"/>
    <p:sldId id="268" r:id="rId6"/>
    <p:sldId id="269" r:id="rId7"/>
    <p:sldId id="270" r:id="rId8"/>
    <p:sldId id="290" r:id="rId9"/>
    <p:sldId id="292" r:id="rId10"/>
    <p:sldId id="305" r:id="rId11"/>
    <p:sldId id="306" r:id="rId12"/>
    <p:sldId id="296" r:id="rId13"/>
    <p:sldId id="284" r:id="rId14"/>
    <p:sldId id="294" r:id="rId15"/>
    <p:sldId id="307" r:id="rId16"/>
    <p:sldId id="271" r:id="rId17"/>
    <p:sldId id="297" r:id="rId18"/>
    <p:sldId id="295" r:id="rId19"/>
    <p:sldId id="314" r:id="rId20"/>
    <p:sldId id="318" r:id="rId21"/>
    <p:sldId id="315" r:id="rId22"/>
    <p:sldId id="316" r:id="rId23"/>
    <p:sldId id="317" r:id="rId24"/>
    <p:sldId id="319" r:id="rId25"/>
    <p:sldId id="273" r:id="rId26"/>
    <p:sldId id="267" r:id="rId27"/>
    <p:sldId id="287" r:id="rId28"/>
    <p:sldId id="288" r:id="rId29"/>
    <p:sldId id="313" r:id="rId30"/>
    <p:sldId id="257" r:id="rId31"/>
    <p:sldId id="276" r:id="rId32"/>
    <p:sldId id="274" r:id="rId33"/>
    <p:sldId id="285" r:id="rId34"/>
    <p:sldId id="259" r:id="rId35"/>
    <p:sldId id="258" r:id="rId36"/>
    <p:sldId id="303" r:id="rId37"/>
    <p:sldId id="300" r:id="rId38"/>
    <p:sldId id="301" r:id="rId39"/>
    <p:sldId id="308" r:id="rId40"/>
    <p:sldId id="309" r:id="rId41"/>
    <p:sldId id="302" r:id="rId42"/>
    <p:sldId id="310" r:id="rId43"/>
    <p:sldId id="304" r:id="rId44"/>
    <p:sldId id="299" r:id="rId45"/>
    <p:sldId id="311" r:id="rId46"/>
    <p:sldId id="312" r:id="rId47"/>
    <p:sldId id="283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5F"/>
    <a:srgbClr val="123A8E"/>
    <a:srgbClr val="12215F"/>
    <a:srgbClr val="041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 snapToObjects="1">
      <p:cViewPr varScale="1">
        <p:scale>
          <a:sx n="88" d="100"/>
          <a:sy n="88" d="100"/>
        </p:scale>
        <p:origin x="184" y="472"/>
      </p:cViewPr>
      <p:guideLst/>
    </p:cSldViewPr>
  </p:slideViewPr>
  <p:outlineViewPr>
    <p:cViewPr>
      <p:scale>
        <a:sx n="33" d="100"/>
        <a:sy n="33" d="100"/>
      </p:scale>
      <p:origin x="0" y="-29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65943-CC40-5742-AF60-B608ED832F00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6A2E6950-B229-E044-8660-093D1FA30ACB}">
      <dgm:prSet phldrT="[Текст]"/>
      <dgm:spPr/>
      <dgm:t>
        <a:bodyPr/>
        <a:lstStyle/>
        <a:p>
          <a:r>
            <a:rPr lang="ru-RU" dirty="0"/>
            <a:t>102</a:t>
          </a:r>
        </a:p>
      </dgm:t>
    </dgm:pt>
    <dgm:pt modelId="{D4CBD67F-5576-8147-BB6F-0D12E87E77A1}" type="parTrans" cxnId="{E6AAAEBB-6C6E-7740-A96B-B445AE2C641D}">
      <dgm:prSet/>
      <dgm:spPr/>
      <dgm:t>
        <a:bodyPr/>
        <a:lstStyle/>
        <a:p>
          <a:endParaRPr lang="ru-RU"/>
        </a:p>
      </dgm:t>
    </dgm:pt>
    <dgm:pt modelId="{3A110E4D-ACAB-3A48-839B-0FB5CCEDB7AD}" type="sibTrans" cxnId="{E6AAAEBB-6C6E-7740-A96B-B445AE2C641D}">
      <dgm:prSet/>
      <dgm:spPr/>
      <dgm:t>
        <a:bodyPr/>
        <a:lstStyle/>
        <a:p>
          <a:endParaRPr lang="ru-RU"/>
        </a:p>
      </dgm:t>
    </dgm:pt>
    <dgm:pt modelId="{7A018DE2-612A-554A-999C-5892682721A5}">
      <dgm:prSet phldrT="[Текст]"/>
      <dgm:spPr/>
      <dgm:t>
        <a:bodyPr/>
        <a:lstStyle/>
        <a:p>
          <a:r>
            <a:rPr lang="ru-RU" dirty="0"/>
            <a:t>228 </a:t>
          </a:r>
        </a:p>
      </dgm:t>
    </dgm:pt>
    <dgm:pt modelId="{FFFF74EA-03E1-5A4F-BDB0-47D7655DCA6F}" type="parTrans" cxnId="{0E33CE3C-A53E-DD4A-8B78-4B2A351023CA}">
      <dgm:prSet/>
      <dgm:spPr/>
      <dgm:t>
        <a:bodyPr/>
        <a:lstStyle/>
        <a:p>
          <a:endParaRPr lang="ru-RU"/>
        </a:p>
      </dgm:t>
    </dgm:pt>
    <dgm:pt modelId="{34FA0AE8-8C18-1B45-A1C8-AF153184E26B}" type="sibTrans" cxnId="{0E33CE3C-A53E-DD4A-8B78-4B2A351023CA}">
      <dgm:prSet/>
      <dgm:spPr/>
      <dgm:t>
        <a:bodyPr/>
        <a:lstStyle/>
        <a:p>
          <a:endParaRPr lang="ru-RU"/>
        </a:p>
      </dgm:t>
    </dgm:pt>
    <dgm:pt modelId="{D8BFD560-6C6F-D447-8405-C200369A4813}">
      <dgm:prSet phldrT="[Текст]"/>
      <dgm:spPr/>
      <dgm:t>
        <a:bodyPr/>
        <a:lstStyle/>
        <a:p>
          <a:r>
            <a:rPr lang="ru-RU" dirty="0"/>
            <a:t>363</a:t>
          </a:r>
        </a:p>
      </dgm:t>
    </dgm:pt>
    <dgm:pt modelId="{F399C796-6510-A140-928A-CC7F71662351}" type="parTrans" cxnId="{FCA730C2-D317-464E-8263-22D5A50C4E85}">
      <dgm:prSet/>
      <dgm:spPr/>
      <dgm:t>
        <a:bodyPr/>
        <a:lstStyle/>
        <a:p>
          <a:endParaRPr lang="ru-RU"/>
        </a:p>
      </dgm:t>
    </dgm:pt>
    <dgm:pt modelId="{44FCDDEF-9C8D-F344-9D9F-4D91A53C06B4}" type="sibTrans" cxnId="{FCA730C2-D317-464E-8263-22D5A50C4E85}">
      <dgm:prSet/>
      <dgm:spPr/>
      <dgm:t>
        <a:bodyPr/>
        <a:lstStyle/>
        <a:p>
          <a:endParaRPr lang="ru-RU"/>
        </a:p>
      </dgm:t>
    </dgm:pt>
    <dgm:pt modelId="{8FCC1204-A41A-1342-8151-5E67D8B16CC1}">
      <dgm:prSet phldrT="[Текст]"/>
      <dgm:spPr/>
      <dgm:t>
        <a:bodyPr/>
        <a:lstStyle/>
        <a:p>
          <a:r>
            <a:rPr lang="ru-RU" dirty="0"/>
            <a:t>330</a:t>
          </a:r>
        </a:p>
      </dgm:t>
    </dgm:pt>
    <dgm:pt modelId="{72F0AB03-9332-3943-979F-F67732DC8BDD}" type="parTrans" cxnId="{85C3554F-ADC2-A54A-8379-352BC8B750A2}">
      <dgm:prSet/>
      <dgm:spPr/>
      <dgm:t>
        <a:bodyPr/>
        <a:lstStyle/>
        <a:p>
          <a:endParaRPr lang="ru-RU"/>
        </a:p>
      </dgm:t>
    </dgm:pt>
    <dgm:pt modelId="{97811CA7-E96E-8040-9160-1C7D8719B2D6}" type="sibTrans" cxnId="{85C3554F-ADC2-A54A-8379-352BC8B750A2}">
      <dgm:prSet/>
      <dgm:spPr/>
      <dgm:t>
        <a:bodyPr/>
        <a:lstStyle/>
        <a:p>
          <a:endParaRPr lang="ru-RU"/>
        </a:p>
      </dgm:t>
    </dgm:pt>
    <dgm:pt modelId="{B391B863-7019-534E-834A-17751255B576}" type="pres">
      <dgm:prSet presAssocID="{32465943-CC40-5742-AF60-B608ED832F00}" presName="arrowDiagram" presStyleCnt="0">
        <dgm:presLayoutVars>
          <dgm:chMax val="5"/>
          <dgm:dir/>
          <dgm:resizeHandles val="exact"/>
        </dgm:presLayoutVars>
      </dgm:prSet>
      <dgm:spPr/>
    </dgm:pt>
    <dgm:pt modelId="{56B38275-80B1-4345-AF1E-5D128966259D}" type="pres">
      <dgm:prSet presAssocID="{32465943-CC40-5742-AF60-B608ED832F00}" presName="arrow" presStyleLbl="bgShp" presStyleIdx="0" presStyleCnt="1"/>
      <dgm:spPr/>
    </dgm:pt>
    <dgm:pt modelId="{04AE77C2-2167-CF41-B717-0AD714110A2C}" type="pres">
      <dgm:prSet presAssocID="{32465943-CC40-5742-AF60-B608ED832F00}" presName="arrowDiagram4" presStyleCnt="0"/>
      <dgm:spPr/>
    </dgm:pt>
    <dgm:pt modelId="{5F3FF006-3444-4141-B76B-1681F1A47F0A}" type="pres">
      <dgm:prSet presAssocID="{6A2E6950-B229-E044-8660-093D1FA30ACB}" presName="bullet4a" presStyleLbl="node1" presStyleIdx="0" presStyleCnt="4"/>
      <dgm:spPr/>
    </dgm:pt>
    <dgm:pt modelId="{01484E6E-498B-8E46-B6BC-3A5F2167820B}" type="pres">
      <dgm:prSet presAssocID="{6A2E6950-B229-E044-8660-093D1FA30ACB}" presName="textBox4a" presStyleLbl="revTx" presStyleIdx="0" presStyleCnt="4">
        <dgm:presLayoutVars>
          <dgm:bulletEnabled val="1"/>
        </dgm:presLayoutVars>
      </dgm:prSet>
      <dgm:spPr/>
    </dgm:pt>
    <dgm:pt modelId="{AF294A64-3E0D-D24B-829F-4CC2B4AA620E}" type="pres">
      <dgm:prSet presAssocID="{7A018DE2-612A-554A-999C-5892682721A5}" presName="bullet4b" presStyleLbl="node1" presStyleIdx="1" presStyleCnt="4"/>
      <dgm:spPr/>
    </dgm:pt>
    <dgm:pt modelId="{88AAD6A5-A958-B843-80FD-D7B40C2D07D7}" type="pres">
      <dgm:prSet presAssocID="{7A018DE2-612A-554A-999C-5892682721A5}" presName="textBox4b" presStyleLbl="revTx" presStyleIdx="1" presStyleCnt="4">
        <dgm:presLayoutVars>
          <dgm:bulletEnabled val="1"/>
        </dgm:presLayoutVars>
      </dgm:prSet>
      <dgm:spPr/>
    </dgm:pt>
    <dgm:pt modelId="{25CBC4B0-2540-E749-B4AA-743A18CBA58E}" type="pres">
      <dgm:prSet presAssocID="{8FCC1204-A41A-1342-8151-5E67D8B16CC1}" presName="bullet4c" presStyleLbl="node1" presStyleIdx="2" presStyleCnt="4"/>
      <dgm:spPr/>
    </dgm:pt>
    <dgm:pt modelId="{15AB5F29-52DB-AA4A-A8EA-5C443F99814F}" type="pres">
      <dgm:prSet presAssocID="{8FCC1204-A41A-1342-8151-5E67D8B16CC1}" presName="textBox4c" presStyleLbl="revTx" presStyleIdx="2" presStyleCnt="4">
        <dgm:presLayoutVars>
          <dgm:bulletEnabled val="1"/>
        </dgm:presLayoutVars>
      </dgm:prSet>
      <dgm:spPr/>
    </dgm:pt>
    <dgm:pt modelId="{D519CD50-41EB-574C-83E1-56044728C81A}" type="pres">
      <dgm:prSet presAssocID="{D8BFD560-6C6F-D447-8405-C200369A4813}" presName="bullet4d" presStyleLbl="node1" presStyleIdx="3" presStyleCnt="4"/>
      <dgm:spPr/>
    </dgm:pt>
    <dgm:pt modelId="{BBDAC844-D1E4-064D-B3E4-2821DDDCF73E}" type="pres">
      <dgm:prSet presAssocID="{D8BFD560-6C6F-D447-8405-C200369A4813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E33CE3C-A53E-DD4A-8B78-4B2A351023CA}" srcId="{32465943-CC40-5742-AF60-B608ED832F00}" destId="{7A018DE2-612A-554A-999C-5892682721A5}" srcOrd="1" destOrd="0" parTransId="{FFFF74EA-03E1-5A4F-BDB0-47D7655DCA6F}" sibTransId="{34FA0AE8-8C18-1B45-A1C8-AF153184E26B}"/>
    <dgm:cxn modelId="{85C3554F-ADC2-A54A-8379-352BC8B750A2}" srcId="{32465943-CC40-5742-AF60-B608ED832F00}" destId="{8FCC1204-A41A-1342-8151-5E67D8B16CC1}" srcOrd="2" destOrd="0" parTransId="{72F0AB03-9332-3943-979F-F67732DC8BDD}" sibTransId="{97811CA7-E96E-8040-9160-1C7D8719B2D6}"/>
    <dgm:cxn modelId="{9978AF65-3903-484F-A6CA-847AC4C7E5AF}" type="presOf" srcId="{7A018DE2-612A-554A-999C-5892682721A5}" destId="{88AAD6A5-A958-B843-80FD-D7B40C2D07D7}" srcOrd="0" destOrd="0" presId="urn:microsoft.com/office/officeart/2005/8/layout/arrow2"/>
    <dgm:cxn modelId="{E3F41A7E-E526-8D40-8C83-CDE399854603}" type="presOf" srcId="{D8BFD560-6C6F-D447-8405-C200369A4813}" destId="{BBDAC844-D1E4-064D-B3E4-2821DDDCF73E}" srcOrd="0" destOrd="0" presId="urn:microsoft.com/office/officeart/2005/8/layout/arrow2"/>
    <dgm:cxn modelId="{E3F163A1-47CB-454B-9E44-23018DF5BE3E}" type="presOf" srcId="{32465943-CC40-5742-AF60-B608ED832F00}" destId="{B391B863-7019-534E-834A-17751255B576}" srcOrd="0" destOrd="0" presId="urn:microsoft.com/office/officeart/2005/8/layout/arrow2"/>
    <dgm:cxn modelId="{F6217CA4-B175-5F41-8E57-3DCDE54B44AF}" type="presOf" srcId="{8FCC1204-A41A-1342-8151-5E67D8B16CC1}" destId="{15AB5F29-52DB-AA4A-A8EA-5C443F99814F}" srcOrd="0" destOrd="0" presId="urn:microsoft.com/office/officeart/2005/8/layout/arrow2"/>
    <dgm:cxn modelId="{E6AAAEBB-6C6E-7740-A96B-B445AE2C641D}" srcId="{32465943-CC40-5742-AF60-B608ED832F00}" destId="{6A2E6950-B229-E044-8660-093D1FA30ACB}" srcOrd="0" destOrd="0" parTransId="{D4CBD67F-5576-8147-BB6F-0D12E87E77A1}" sibTransId="{3A110E4D-ACAB-3A48-839B-0FB5CCEDB7AD}"/>
    <dgm:cxn modelId="{FCA730C2-D317-464E-8263-22D5A50C4E85}" srcId="{32465943-CC40-5742-AF60-B608ED832F00}" destId="{D8BFD560-6C6F-D447-8405-C200369A4813}" srcOrd="3" destOrd="0" parTransId="{F399C796-6510-A140-928A-CC7F71662351}" sibTransId="{44FCDDEF-9C8D-F344-9D9F-4D91A53C06B4}"/>
    <dgm:cxn modelId="{65ABD0E2-FED9-CD43-9464-AD92A61896AC}" type="presOf" srcId="{6A2E6950-B229-E044-8660-093D1FA30ACB}" destId="{01484E6E-498B-8E46-B6BC-3A5F2167820B}" srcOrd="0" destOrd="0" presId="urn:microsoft.com/office/officeart/2005/8/layout/arrow2"/>
    <dgm:cxn modelId="{71BBB552-96FA-CC46-AFD7-1384715F0D56}" type="presParOf" srcId="{B391B863-7019-534E-834A-17751255B576}" destId="{56B38275-80B1-4345-AF1E-5D128966259D}" srcOrd="0" destOrd="0" presId="urn:microsoft.com/office/officeart/2005/8/layout/arrow2"/>
    <dgm:cxn modelId="{E365B581-283A-1941-A0BB-B0835CC72830}" type="presParOf" srcId="{B391B863-7019-534E-834A-17751255B576}" destId="{04AE77C2-2167-CF41-B717-0AD714110A2C}" srcOrd="1" destOrd="0" presId="urn:microsoft.com/office/officeart/2005/8/layout/arrow2"/>
    <dgm:cxn modelId="{3E435F57-7141-9840-AB9C-32FFAB23B51E}" type="presParOf" srcId="{04AE77C2-2167-CF41-B717-0AD714110A2C}" destId="{5F3FF006-3444-4141-B76B-1681F1A47F0A}" srcOrd="0" destOrd="0" presId="urn:microsoft.com/office/officeart/2005/8/layout/arrow2"/>
    <dgm:cxn modelId="{67DB5995-2328-4F4F-BB49-FD23CA5BFA7C}" type="presParOf" srcId="{04AE77C2-2167-CF41-B717-0AD714110A2C}" destId="{01484E6E-498B-8E46-B6BC-3A5F2167820B}" srcOrd="1" destOrd="0" presId="urn:microsoft.com/office/officeart/2005/8/layout/arrow2"/>
    <dgm:cxn modelId="{E268FA88-1351-874F-9C81-EDD098515EA2}" type="presParOf" srcId="{04AE77C2-2167-CF41-B717-0AD714110A2C}" destId="{AF294A64-3E0D-D24B-829F-4CC2B4AA620E}" srcOrd="2" destOrd="0" presId="urn:microsoft.com/office/officeart/2005/8/layout/arrow2"/>
    <dgm:cxn modelId="{D40C1A35-E305-0647-BEF5-C92D30C4BEE7}" type="presParOf" srcId="{04AE77C2-2167-CF41-B717-0AD714110A2C}" destId="{88AAD6A5-A958-B843-80FD-D7B40C2D07D7}" srcOrd="3" destOrd="0" presId="urn:microsoft.com/office/officeart/2005/8/layout/arrow2"/>
    <dgm:cxn modelId="{634460FA-A1ED-7C43-8324-949C3FB72411}" type="presParOf" srcId="{04AE77C2-2167-CF41-B717-0AD714110A2C}" destId="{25CBC4B0-2540-E749-B4AA-743A18CBA58E}" srcOrd="4" destOrd="0" presId="urn:microsoft.com/office/officeart/2005/8/layout/arrow2"/>
    <dgm:cxn modelId="{6B3A1501-2B16-E241-B328-49E76E4C6507}" type="presParOf" srcId="{04AE77C2-2167-CF41-B717-0AD714110A2C}" destId="{15AB5F29-52DB-AA4A-A8EA-5C443F99814F}" srcOrd="5" destOrd="0" presId="urn:microsoft.com/office/officeart/2005/8/layout/arrow2"/>
    <dgm:cxn modelId="{EF69402C-F4BD-E647-837F-1E317B0A5136}" type="presParOf" srcId="{04AE77C2-2167-CF41-B717-0AD714110A2C}" destId="{D519CD50-41EB-574C-83E1-56044728C81A}" srcOrd="6" destOrd="0" presId="urn:microsoft.com/office/officeart/2005/8/layout/arrow2"/>
    <dgm:cxn modelId="{3E3FD9FE-C3F6-5243-BD61-FE01B3FCF04B}" type="presParOf" srcId="{04AE77C2-2167-CF41-B717-0AD714110A2C}" destId="{BBDAC844-D1E4-064D-B3E4-2821DDDCF73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E19DB-6B30-4B3A-91ED-0EB7886C832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694CC-99A1-4B35-BEE9-56E4AD82B152}">
      <dgm:prSet/>
      <dgm:spPr>
        <a:solidFill>
          <a:srgbClr val="123A8E"/>
        </a:solidFill>
      </dgm:spPr>
      <dgm:t>
        <a:bodyPr/>
        <a:lstStyle/>
        <a:p>
          <a:r>
            <a:rPr lang="ru-RU"/>
            <a:t>Риск ликвидности</a:t>
          </a:r>
          <a:endParaRPr lang="en-US"/>
        </a:p>
      </dgm:t>
    </dgm:pt>
    <dgm:pt modelId="{6436B11E-0FFA-4F95-BF4A-E1798707134C}" type="parTrans" cxnId="{917F53DE-B20F-42C3-9F18-147999D74770}">
      <dgm:prSet/>
      <dgm:spPr/>
      <dgm:t>
        <a:bodyPr/>
        <a:lstStyle/>
        <a:p>
          <a:endParaRPr lang="en-US"/>
        </a:p>
      </dgm:t>
    </dgm:pt>
    <dgm:pt modelId="{DD27B74A-5D1D-46CB-AB45-447D276BC893}" type="sibTrans" cxnId="{917F53DE-B20F-42C3-9F18-147999D74770}">
      <dgm:prSet/>
      <dgm:spPr/>
      <dgm:t>
        <a:bodyPr/>
        <a:lstStyle/>
        <a:p>
          <a:endParaRPr lang="en-US"/>
        </a:p>
      </dgm:t>
    </dgm:pt>
    <dgm:pt modelId="{B70E9CDF-94A0-47EC-AA2D-D00D0D9CE126}">
      <dgm:prSet/>
      <dgm:spPr>
        <a:solidFill>
          <a:srgbClr val="123A8E"/>
        </a:solidFill>
      </dgm:spPr>
      <dgm:t>
        <a:bodyPr/>
        <a:lstStyle/>
        <a:p>
          <a:r>
            <a:rPr lang="ru-RU"/>
            <a:t>Процентный риск</a:t>
          </a:r>
          <a:endParaRPr lang="en-US"/>
        </a:p>
      </dgm:t>
    </dgm:pt>
    <dgm:pt modelId="{6DA490E9-3008-437B-A8F4-9CE828F0ECE2}" type="parTrans" cxnId="{B2CA615C-5C13-436D-ADD7-E17384BC1E87}">
      <dgm:prSet/>
      <dgm:spPr/>
      <dgm:t>
        <a:bodyPr/>
        <a:lstStyle/>
        <a:p>
          <a:endParaRPr lang="en-US"/>
        </a:p>
      </dgm:t>
    </dgm:pt>
    <dgm:pt modelId="{1906DAF9-88FC-454D-BFC3-E14059ACF9C8}" type="sibTrans" cxnId="{B2CA615C-5C13-436D-ADD7-E17384BC1E87}">
      <dgm:prSet/>
      <dgm:spPr/>
      <dgm:t>
        <a:bodyPr/>
        <a:lstStyle/>
        <a:p>
          <a:endParaRPr lang="en-US"/>
        </a:p>
      </dgm:t>
    </dgm:pt>
    <dgm:pt modelId="{A263EEFB-BE07-422B-A76E-FE29B0173E60}">
      <dgm:prSet/>
      <dgm:spPr>
        <a:solidFill>
          <a:srgbClr val="123A8E"/>
        </a:solidFill>
      </dgm:spPr>
      <dgm:t>
        <a:bodyPr/>
        <a:lstStyle/>
        <a:p>
          <a:r>
            <a:rPr lang="ru-RU" dirty="0"/>
            <a:t>Кредитный риск</a:t>
          </a:r>
          <a:endParaRPr lang="en-US" dirty="0"/>
        </a:p>
      </dgm:t>
    </dgm:pt>
    <dgm:pt modelId="{8B0A9D40-F8E4-418B-A46D-0FBB938E5A3B}" type="parTrans" cxnId="{30A2214B-5501-426B-A91E-1E11D84D5421}">
      <dgm:prSet/>
      <dgm:spPr/>
      <dgm:t>
        <a:bodyPr/>
        <a:lstStyle/>
        <a:p>
          <a:endParaRPr lang="en-US"/>
        </a:p>
      </dgm:t>
    </dgm:pt>
    <dgm:pt modelId="{5B444340-445C-4C19-8FDB-3731EBFC2624}" type="sibTrans" cxnId="{30A2214B-5501-426B-A91E-1E11D84D5421}">
      <dgm:prSet/>
      <dgm:spPr/>
      <dgm:t>
        <a:bodyPr/>
        <a:lstStyle/>
        <a:p>
          <a:endParaRPr lang="en-US"/>
        </a:p>
      </dgm:t>
    </dgm:pt>
    <dgm:pt modelId="{70AA1FC8-6D21-46B2-9831-642A89E02241}">
      <dgm:prSet/>
      <dgm:spPr>
        <a:solidFill>
          <a:srgbClr val="123A8E"/>
        </a:solidFill>
      </dgm:spPr>
      <dgm:t>
        <a:bodyPr/>
        <a:lstStyle/>
        <a:p>
          <a:r>
            <a:rPr lang="ru-RU" dirty="0"/>
            <a:t>Влияние падения фондового рынка</a:t>
          </a:r>
          <a:endParaRPr lang="en-US" dirty="0"/>
        </a:p>
      </dgm:t>
    </dgm:pt>
    <dgm:pt modelId="{3D7A8595-2837-45FF-BD1B-D396F399E09E}" type="parTrans" cxnId="{19308D7B-B2AF-44E6-B875-8F83514EEC51}">
      <dgm:prSet/>
      <dgm:spPr/>
      <dgm:t>
        <a:bodyPr/>
        <a:lstStyle/>
        <a:p>
          <a:endParaRPr lang="en-US"/>
        </a:p>
      </dgm:t>
    </dgm:pt>
    <dgm:pt modelId="{8A0085A1-4E74-4B5F-BB6D-1C01E960568A}" type="sibTrans" cxnId="{19308D7B-B2AF-44E6-B875-8F83514EEC51}">
      <dgm:prSet/>
      <dgm:spPr/>
      <dgm:t>
        <a:bodyPr/>
        <a:lstStyle/>
        <a:p>
          <a:endParaRPr lang="en-US"/>
        </a:p>
      </dgm:t>
    </dgm:pt>
    <dgm:pt modelId="{CE1FDE6F-C41D-4D39-8487-906107699FAC}">
      <dgm:prSet/>
      <dgm:spPr>
        <a:solidFill>
          <a:srgbClr val="123A8E"/>
        </a:solidFill>
      </dgm:spPr>
      <dgm:t>
        <a:bodyPr/>
        <a:lstStyle/>
        <a:p>
          <a:r>
            <a:rPr lang="ru-RU" dirty="0"/>
            <a:t>Регуляторный риск</a:t>
          </a:r>
          <a:endParaRPr lang="en-US" dirty="0"/>
        </a:p>
      </dgm:t>
    </dgm:pt>
    <dgm:pt modelId="{6D977AC1-3153-49EC-8287-1D8BB2C46DE4}" type="parTrans" cxnId="{E9EEF50A-3D71-438D-9823-03B7408998D9}">
      <dgm:prSet/>
      <dgm:spPr/>
      <dgm:t>
        <a:bodyPr/>
        <a:lstStyle/>
        <a:p>
          <a:endParaRPr lang="en-US"/>
        </a:p>
      </dgm:t>
    </dgm:pt>
    <dgm:pt modelId="{111DA56F-262D-4412-962F-30CBDB06FEB7}" type="sibTrans" cxnId="{E9EEF50A-3D71-438D-9823-03B7408998D9}">
      <dgm:prSet/>
      <dgm:spPr/>
      <dgm:t>
        <a:bodyPr/>
        <a:lstStyle/>
        <a:p>
          <a:endParaRPr lang="en-US"/>
        </a:p>
      </dgm:t>
    </dgm:pt>
    <dgm:pt modelId="{3E8D9FF4-7BBF-E648-8F14-D6F19724B630}" type="pres">
      <dgm:prSet presAssocID="{089E19DB-6B30-4B3A-91ED-0EB7886C832B}" presName="outerComposite" presStyleCnt="0">
        <dgm:presLayoutVars>
          <dgm:chMax val="5"/>
          <dgm:dir/>
          <dgm:resizeHandles val="exact"/>
        </dgm:presLayoutVars>
      </dgm:prSet>
      <dgm:spPr/>
    </dgm:pt>
    <dgm:pt modelId="{8969E95D-A2F0-F049-8A6D-C8572F2E2C70}" type="pres">
      <dgm:prSet presAssocID="{089E19DB-6B30-4B3A-91ED-0EB7886C832B}" presName="dummyMaxCanvas" presStyleCnt="0">
        <dgm:presLayoutVars/>
      </dgm:prSet>
      <dgm:spPr/>
    </dgm:pt>
    <dgm:pt modelId="{270BA57D-5BE2-2C4E-8AC8-0E6992B9F201}" type="pres">
      <dgm:prSet presAssocID="{089E19DB-6B30-4B3A-91ED-0EB7886C832B}" presName="FiveNodes_1" presStyleLbl="node1" presStyleIdx="0" presStyleCnt="5">
        <dgm:presLayoutVars>
          <dgm:bulletEnabled val="1"/>
        </dgm:presLayoutVars>
      </dgm:prSet>
      <dgm:spPr/>
    </dgm:pt>
    <dgm:pt modelId="{EB2FDFDC-349B-FC49-B0E1-0F3A5F8B2164}" type="pres">
      <dgm:prSet presAssocID="{089E19DB-6B30-4B3A-91ED-0EB7886C832B}" presName="FiveNodes_2" presStyleLbl="node1" presStyleIdx="1" presStyleCnt="5">
        <dgm:presLayoutVars>
          <dgm:bulletEnabled val="1"/>
        </dgm:presLayoutVars>
      </dgm:prSet>
      <dgm:spPr/>
    </dgm:pt>
    <dgm:pt modelId="{F9F34173-73E2-674B-9B7F-DAF83658DA15}" type="pres">
      <dgm:prSet presAssocID="{089E19DB-6B30-4B3A-91ED-0EB7886C832B}" presName="FiveNodes_3" presStyleLbl="node1" presStyleIdx="2" presStyleCnt="5">
        <dgm:presLayoutVars>
          <dgm:bulletEnabled val="1"/>
        </dgm:presLayoutVars>
      </dgm:prSet>
      <dgm:spPr/>
    </dgm:pt>
    <dgm:pt modelId="{2F841A7E-19B7-9245-A38E-92CA310B6E67}" type="pres">
      <dgm:prSet presAssocID="{089E19DB-6B30-4B3A-91ED-0EB7886C832B}" presName="FiveNodes_4" presStyleLbl="node1" presStyleIdx="3" presStyleCnt="5">
        <dgm:presLayoutVars>
          <dgm:bulletEnabled val="1"/>
        </dgm:presLayoutVars>
      </dgm:prSet>
      <dgm:spPr/>
    </dgm:pt>
    <dgm:pt modelId="{9BFEF5AD-126D-4E42-B024-0947386C3A65}" type="pres">
      <dgm:prSet presAssocID="{089E19DB-6B30-4B3A-91ED-0EB7886C832B}" presName="FiveNodes_5" presStyleLbl="node1" presStyleIdx="4" presStyleCnt="5">
        <dgm:presLayoutVars>
          <dgm:bulletEnabled val="1"/>
        </dgm:presLayoutVars>
      </dgm:prSet>
      <dgm:spPr/>
    </dgm:pt>
    <dgm:pt modelId="{115E89D5-58DA-7D46-9AEC-B36C9992725B}" type="pres">
      <dgm:prSet presAssocID="{089E19DB-6B30-4B3A-91ED-0EB7886C832B}" presName="FiveConn_1-2" presStyleLbl="fgAccFollowNode1" presStyleIdx="0" presStyleCnt="4">
        <dgm:presLayoutVars>
          <dgm:bulletEnabled val="1"/>
        </dgm:presLayoutVars>
      </dgm:prSet>
      <dgm:spPr/>
    </dgm:pt>
    <dgm:pt modelId="{45E759B8-35CF-B34B-B2CA-BA509845D855}" type="pres">
      <dgm:prSet presAssocID="{089E19DB-6B30-4B3A-91ED-0EB7886C832B}" presName="FiveConn_2-3" presStyleLbl="fgAccFollowNode1" presStyleIdx="1" presStyleCnt="4">
        <dgm:presLayoutVars>
          <dgm:bulletEnabled val="1"/>
        </dgm:presLayoutVars>
      </dgm:prSet>
      <dgm:spPr/>
    </dgm:pt>
    <dgm:pt modelId="{14A3EC16-A5AD-9641-B1CB-355D8281E29B}" type="pres">
      <dgm:prSet presAssocID="{089E19DB-6B30-4B3A-91ED-0EB7886C832B}" presName="FiveConn_3-4" presStyleLbl="fgAccFollowNode1" presStyleIdx="2" presStyleCnt="4">
        <dgm:presLayoutVars>
          <dgm:bulletEnabled val="1"/>
        </dgm:presLayoutVars>
      </dgm:prSet>
      <dgm:spPr/>
    </dgm:pt>
    <dgm:pt modelId="{08919BAF-1C06-374C-AA61-A33ECC70BEBA}" type="pres">
      <dgm:prSet presAssocID="{089E19DB-6B30-4B3A-91ED-0EB7886C832B}" presName="FiveConn_4-5" presStyleLbl="fgAccFollowNode1" presStyleIdx="3" presStyleCnt="4">
        <dgm:presLayoutVars>
          <dgm:bulletEnabled val="1"/>
        </dgm:presLayoutVars>
      </dgm:prSet>
      <dgm:spPr/>
    </dgm:pt>
    <dgm:pt modelId="{A28FDC03-1C88-9748-89DF-5ED0AD1B2738}" type="pres">
      <dgm:prSet presAssocID="{089E19DB-6B30-4B3A-91ED-0EB7886C832B}" presName="FiveNodes_1_text" presStyleLbl="node1" presStyleIdx="4" presStyleCnt="5">
        <dgm:presLayoutVars>
          <dgm:bulletEnabled val="1"/>
        </dgm:presLayoutVars>
      </dgm:prSet>
      <dgm:spPr/>
    </dgm:pt>
    <dgm:pt modelId="{4F9045FB-67F5-EE49-A89E-6AAC74930E79}" type="pres">
      <dgm:prSet presAssocID="{089E19DB-6B30-4B3A-91ED-0EB7886C832B}" presName="FiveNodes_2_text" presStyleLbl="node1" presStyleIdx="4" presStyleCnt="5">
        <dgm:presLayoutVars>
          <dgm:bulletEnabled val="1"/>
        </dgm:presLayoutVars>
      </dgm:prSet>
      <dgm:spPr/>
    </dgm:pt>
    <dgm:pt modelId="{EC354BAA-D501-C346-8AA8-71A4C24986A0}" type="pres">
      <dgm:prSet presAssocID="{089E19DB-6B30-4B3A-91ED-0EB7886C832B}" presName="FiveNodes_3_text" presStyleLbl="node1" presStyleIdx="4" presStyleCnt="5">
        <dgm:presLayoutVars>
          <dgm:bulletEnabled val="1"/>
        </dgm:presLayoutVars>
      </dgm:prSet>
      <dgm:spPr/>
    </dgm:pt>
    <dgm:pt modelId="{E741900F-6797-7F41-A148-4642E2DA5514}" type="pres">
      <dgm:prSet presAssocID="{089E19DB-6B30-4B3A-91ED-0EB7886C832B}" presName="FiveNodes_4_text" presStyleLbl="node1" presStyleIdx="4" presStyleCnt="5">
        <dgm:presLayoutVars>
          <dgm:bulletEnabled val="1"/>
        </dgm:presLayoutVars>
      </dgm:prSet>
      <dgm:spPr/>
    </dgm:pt>
    <dgm:pt modelId="{59AE1C9F-E628-6944-95AA-24D2DD75815E}" type="pres">
      <dgm:prSet presAssocID="{089E19DB-6B30-4B3A-91ED-0EB7886C832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9EEF50A-3D71-438D-9823-03B7408998D9}" srcId="{089E19DB-6B30-4B3A-91ED-0EB7886C832B}" destId="{CE1FDE6F-C41D-4D39-8487-906107699FAC}" srcOrd="4" destOrd="0" parTransId="{6D977AC1-3153-49EC-8287-1D8BB2C46DE4}" sibTransId="{111DA56F-262D-4412-962F-30CBDB06FEB7}"/>
    <dgm:cxn modelId="{8F4D0B12-514B-9D46-B753-3F31F2E2D4DC}" type="presOf" srcId="{B70E9CDF-94A0-47EC-AA2D-D00D0D9CE126}" destId="{4F9045FB-67F5-EE49-A89E-6AAC74930E79}" srcOrd="1" destOrd="0" presId="urn:microsoft.com/office/officeart/2005/8/layout/vProcess5"/>
    <dgm:cxn modelId="{678F9E19-647D-2C4C-801F-765923232BDA}" type="presOf" srcId="{089E19DB-6B30-4B3A-91ED-0EB7886C832B}" destId="{3E8D9FF4-7BBF-E648-8F14-D6F19724B630}" srcOrd="0" destOrd="0" presId="urn:microsoft.com/office/officeart/2005/8/layout/vProcess5"/>
    <dgm:cxn modelId="{5D7DD619-8B9C-254F-8C44-88D52F2C253A}" type="presOf" srcId="{908694CC-99A1-4B35-BEE9-56E4AD82B152}" destId="{270BA57D-5BE2-2C4E-8AC8-0E6992B9F201}" srcOrd="0" destOrd="0" presId="urn:microsoft.com/office/officeart/2005/8/layout/vProcess5"/>
    <dgm:cxn modelId="{F12F8A26-F2B8-9546-8059-27257BB5C5EC}" type="presOf" srcId="{A263EEFB-BE07-422B-A76E-FE29B0173E60}" destId="{EC354BAA-D501-C346-8AA8-71A4C24986A0}" srcOrd="1" destOrd="0" presId="urn:microsoft.com/office/officeart/2005/8/layout/vProcess5"/>
    <dgm:cxn modelId="{3C6D672C-96CF-CA45-8169-E61DC4264C43}" type="presOf" srcId="{908694CC-99A1-4B35-BEE9-56E4AD82B152}" destId="{A28FDC03-1C88-9748-89DF-5ED0AD1B2738}" srcOrd="1" destOrd="0" presId="urn:microsoft.com/office/officeart/2005/8/layout/vProcess5"/>
    <dgm:cxn modelId="{F20D873F-04E7-464B-A33B-FA95BFB9FAD7}" type="presOf" srcId="{70AA1FC8-6D21-46B2-9831-642A89E02241}" destId="{2F841A7E-19B7-9245-A38E-92CA310B6E67}" srcOrd="0" destOrd="0" presId="urn:microsoft.com/office/officeart/2005/8/layout/vProcess5"/>
    <dgm:cxn modelId="{30A2214B-5501-426B-A91E-1E11D84D5421}" srcId="{089E19DB-6B30-4B3A-91ED-0EB7886C832B}" destId="{A263EEFB-BE07-422B-A76E-FE29B0173E60}" srcOrd="2" destOrd="0" parTransId="{8B0A9D40-F8E4-418B-A46D-0FBB938E5A3B}" sibTransId="{5B444340-445C-4C19-8FDB-3731EBFC2624}"/>
    <dgm:cxn modelId="{69BB9D55-474D-CA4B-BF26-649F61765139}" type="presOf" srcId="{1906DAF9-88FC-454D-BFC3-E14059ACF9C8}" destId="{45E759B8-35CF-B34B-B2CA-BA509845D855}" srcOrd="0" destOrd="0" presId="urn:microsoft.com/office/officeart/2005/8/layout/vProcess5"/>
    <dgm:cxn modelId="{B2CA615C-5C13-436D-ADD7-E17384BC1E87}" srcId="{089E19DB-6B30-4B3A-91ED-0EB7886C832B}" destId="{B70E9CDF-94A0-47EC-AA2D-D00D0D9CE126}" srcOrd="1" destOrd="0" parTransId="{6DA490E9-3008-437B-A8F4-9CE828F0ECE2}" sibTransId="{1906DAF9-88FC-454D-BFC3-E14059ACF9C8}"/>
    <dgm:cxn modelId="{B6FFE56A-C992-FC4B-B273-DF6F09B5842B}" type="presOf" srcId="{70AA1FC8-6D21-46B2-9831-642A89E02241}" destId="{E741900F-6797-7F41-A148-4642E2DA5514}" srcOrd="1" destOrd="0" presId="urn:microsoft.com/office/officeart/2005/8/layout/vProcess5"/>
    <dgm:cxn modelId="{7FD59775-2812-D240-816B-6D0B85766DC6}" type="presOf" srcId="{DD27B74A-5D1D-46CB-AB45-447D276BC893}" destId="{115E89D5-58DA-7D46-9AEC-B36C9992725B}" srcOrd="0" destOrd="0" presId="urn:microsoft.com/office/officeart/2005/8/layout/vProcess5"/>
    <dgm:cxn modelId="{19308D7B-B2AF-44E6-B875-8F83514EEC51}" srcId="{089E19DB-6B30-4B3A-91ED-0EB7886C832B}" destId="{70AA1FC8-6D21-46B2-9831-642A89E02241}" srcOrd="3" destOrd="0" parTransId="{3D7A8595-2837-45FF-BD1B-D396F399E09E}" sibTransId="{8A0085A1-4E74-4B5F-BB6D-1C01E960568A}"/>
    <dgm:cxn modelId="{E7B7C687-EB1C-074D-9A7C-9CE4F45F1A36}" type="presOf" srcId="{A263EEFB-BE07-422B-A76E-FE29B0173E60}" destId="{F9F34173-73E2-674B-9B7F-DAF83658DA15}" srcOrd="0" destOrd="0" presId="urn:microsoft.com/office/officeart/2005/8/layout/vProcess5"/>
    <dgm:cxn modelId="{529A468F-2333-5B41-A2F3-F25A90122C41}" type="presOf" srcId="{B70E9CDF-94A0-47EC-AA2D-D00D0D9CE126}" destId="{EB2FDFDC-349B-FC49-B0E1-0F3A5F8B2164}" srcOrd="0" destOrd="0" presId="urn:microsoft.com/office/officeart/2005/8/layout/vProcess5"/>
    <dgm:cxn modelId="{26CAE294-879C-DA4C-B2A1-F6A17C1F3ACE}" type="presOf" srcId="{8A0085A1-4E74-4B5F-BB6D-1C01E960568A}" destId="{08919BAF-1C06-374C-AA61-A33ECC70BEBA}" srcOrd="0" destOrd="0" presId="urn:microsoft.com/office/officeart/2005/8/layout/vProcess5"/>
    <dgm:cxn modelId="{39CE56BE-1F20-4742-AE7C-7E5115A5B308}" type="presOf" srcId="{CE1FDE6F-C41D-4D39-8487-906107699FAC}" destId="{59AE1C9F-E628-6944-95AA-24D2DD75815E}" srcOrd="1" destOrd="0" presId="urn:microsoft.com/office/officeart/2005/8/layout/vProcess5"/>
    <dgm:cxn modelId="{AA500CC6-F96A-244B-8BA4-A88D36E3DD07}" type="presOf" srcId="{5B444340-445C-4C19-8FDB-3731EBFC2624}" destId="{14A3EC16-A5AD-9641-B1CB-355D8281E29B}" srcOrd="0" destOrd="0" presId="urn:microsoft.com/office/officeart/2005/8/layout/vProcess5"/>
    <dgm:cxn modelId="{AFE340D0-7F43-8245-99ED-901FDB9F45EE}" type="presOf" srcId="{CE1FDE6F-C41D-4D39-8487-906107699FAC}" destId="{9BFEF5AD-126D-4E42-B024-0947386C3A65}" srcOrd="0" destOrd="0" presId="urn:microsoft.com/office/officeart/2005/8/layout/vProcess5"/>
    <dgm:cxn modelId="{917F53DE-B20F-42C3-9F18-147999D74770}" srcId="{089E19DB-6B30-4B3A-91ED-0EB7886C832B}" destId="{908694CC-99A1-4B35-BEE9-56E4AD82B152}" srcOrd="0" destOrd="0" parTransId="{6436B11E-0FFA-4F95-BF4A-E1798707134C}" sibTransId="{DD27B74A-5D1D-46CB-AB45-447D276BC893}"/>
    <dgm:cxn modelId="{ED5E18F6-5B81-4F49-A757-B07F22A52EBD}" type="presParOf" srcId="{3E8D9FF4-7BBF-E648-8F14-D6F19724B630}" destId="{8969E95D-A2F0-F049-8A6D-C8572F2E2C70}" srcOrd="0" destOrd="0" presId="urn:microsoft.com/office/officeart/2005/8/layout/vProcess5"/>
    <dgm:cxn modelId="{835F6C2F-A0A3-2042-A08A-51C62760D4D2}" type="presParOf" srcId="{3E8D9FF4-7BBF-E648-8F14-D6F19724B630}" destId="{270BA57D-5BE2-2C4E-8AC8-0E6992B9F201}" srcOrd="1" destOrd="0" presId="urn:microsoft.com/office/officeart/2005/8/layout/vProcess5"/>
    <dgm:cxn modelId="{9D92AC1E-B4A5-DE41-9B9E-C172C5AA2168}" type="presParOf" srcId="{3E8D9FF4-7BBF-E648-8F14-D6F19724B630}" destId="{EB2FDFDC-349B-FC49-B0E1-0F3A5F8B2164}" srcOrd="2" destOrd="0" presId="urn:microsoft.com/office/officeart/2005/8/layout/vProcess5"/>
    <dgm:cxn modelId="{3F835769-B654-2445-9E4C-CA9A637C4879}" type="presParOf" srcId="{3E8D9FF4-7BBF-E648-8F14-D6F19724B630}" destId="{F9F34173-73E2-674B-9B7F-DAF83658DA15}" srcOrd="3" destOrd="0" presId="urn:microsoft.com/office/officeart/2005/8/layout/vProcess5"/>
    <dgm:cxn modelId="{C723DD4C-492C-0A4E-8595-34988B92A32B}" type="presParOf" srcId="{3E8D9FF4-7BBF-E648-8F14-D6F19724B630}" destId="{2F841A7E-19B7-9245-A38E-92CA310B6E67}" srcOrd="4" destOrd="0" presId="urn:microsoft.com/office/officeart/2005/8/layout/vProcess5"/>
    <dgm:cxn modelId="{75EC39E8-E02C-1B4F-B9BA-75963407A40A}" type="presParOf" srcId="{3E8D9FF4-7BBF-E648-8F14-D6F19724B630}" destId="{9BFEF5AD-126D-4E42-B024-0947386C3A65}" srcOrd="5" destOrd="0" presId="urn:microsoft.com/office/officeart/2005/8/layout/vProcess5"/>
    <dgm:cxn modelId="{F6291454-DD2A-AC46-9BFC-C3361102352C}" type="presParOf" srcId="{3E8D9FF4-7BBF-E648-8F14-D6F19724B630}" destId="{115E89D5-58DA-7D46-9AEC-B36C9992725B}" srcOrd="6" destOrd="0" presId="urn:microsoft.com/office/officeart/2005/8/layout/vProcess5"/>
    <dgm:cxn modelId="{50DD06BC-E544-A344-9704-E13169D4EBA7}" type="presParOf" srcId="{3E8D9FF4-7BBF-E648-8F14-D6F19724B630}" destId="{45E759B8-35CF-B34B-B2CA-BA509845D855}" srcOrd="7" destOrd="0" presId="urn:microsoft.com/office/officeart/2005/8/layout/vProcess5"/>
    <dgm:cxn modelId="{3EBB684E-F3C9-5543-AE6D-7E5C1EDE1094}" type="presParOf" srcId="{3E8D9FF4-7BBF-E648-8F14-D6F19724B630}" destId="{14A3EC16-A5AD-9641-B1CB-355D8281E29B}" srcOrd="8" destOrd="0" presId="urn:microsoft.com/office/officeart/2005/8/layout/vProcess5"/>
    <dgm:cxn modelId="{09906236-03F3-F448-A064-4CA70E51DC14}" type="presParOf" srcId="{3E8D9FF4-7BBF-E648-8F14-D6F19724B630}" destId="{08919BAF-1C06-374C-AA61-A33ECC70BEBA}" srcOrd="9" destOrd="0" presId="urn:microsoft.com/office/officeart/2005/8/layout/vProcess5"/>
    <dgm:cxn modelId="{D6EFF576-0FE3-E44D-813D-C119E10FB78A}" type="presParOf" srcId="{3E8D9FF4-7BBF-E648-8F14-D6F19724B630}" destId="{A28FDC03-1C88-9748-89DF-5ED0AD1B2738}" srcOrd="10" destOrd="0" presId="urn:microsoft.com/office/officeart/2005/8/layout/vProcess5"/>
    <dgm:cxn modelId="{615838A4-ED7F-4A4C-AF0B-B6DC440F1068}" type="presParOf" srcId="{3E8D9FF4-7BBF-E648-8F14-D6F19724B630}" destId="{4F9045FB-67F5-EE49-A89E-6AAC74930E79}" srcOrd="11" destOrd="0" presId="urn:microsoft.com/office/officeart/2005/8/layout/vProcess5"/>
    <dgm:cxn modelId="{45E24A63-FD3A-2240-9BA1-BD4C8B363442}" type="presParOf" srcId="{3E8D9FF4-7BBF-E648-8F14-D6F19724B630}" destId="{EC354BAA-D501-C346-8AA8-71A4C24986A0}" srcOrd="12" destOrd="0" presId="urn:microsoft.com/office/officeart/2005/8/layout/vProcess5"/>
    <dgm:cxn modelId="{9B95367D-B9A7-5140-BB42-2BD19FB40C44}" type="presParOf" srcId="{3E8D9FF4-7BBF-E648-8F14-D6F19724B630}" destId="{E741900F-6797-7F41-A148-4642E2DA5514}" srcOrd="13" destOrd="0" presId="urn:microsoft.com/office/officeart/2005/8/layout/vProcess5"/>
    <dgm:cxn modelId="{42692A3E-7CB6-D247-9A44-07091A211465}" type="presParOf" srcId="{3E8D9FF4-7BBF-E648-8F14-D6F19724B630}" destId="{59AE1C9F-E628-6944-95AA-24D2DD7581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38275-80B1-4345-AF1E-5D128966259D}">
      <dsp:nvSpPr>
        <dsp:cNvPr id="0" name=""/>
        <dsp:cNvSpPr/>
      </dsp:nvSpPr>
      <dsp:spPr>
        <a:xfrm>
          <a:off x="1697327" y="0"/>
          <a:ext cx="7458102" cy="46613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FF006-3444-4141-B76B-1681F1A47F0A}">
      <dsp:nvSpPr>
        <dsp:cNvPr id="0" name=""/>
        <dsp:cNvSpPr/>
      </dsp:nvSpPr>
      <dsp:spPr>
        <a:xfrm>
          <a:off x="2431950" y="3466153"/>
          <a:ext cx="171536" cy="171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84E6E-498B-8E46-B6BC-3A5F2167820B}">
      <dsp:nvSpPr>
        <dsp:cNvPr id="0" name=""/>
        <dsp:cNvSpPr/>
      </dsp:nvSpPr>
      <dsp:spPr>
        <a:xfrm>
          <a:off x="2517719" y="3551921"/>
          <a:ext cx="1275335" cy="110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94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102</a:t>
          </a:r>
        </a:p>
      </dsp:txBody>
      <dsp:txXfrm>
        <a:off x="2517719" y="3551921"/>
        <a:ext cx="1275335" cy="1109392"/>
      </dsp:txXfrm>
    </dsp:sp>
    <dsp:sp modelId="{AF294A64-3E0D-D24B-829F-4CC2B4AA620E}">
      <dsp:nvSpPr>
        <dsp:cNvPr id="0" name=""/>
        <dsp:cNvSpPr/>
      </dsp:nvSpPr>
      <dsp:spPr>
        <a:xfrm>
          <a:off x="3643892" y="2381931"/>
          <a:ext cx="298324" cy="29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AD6A5-A958-B843-80FD-D7B40C2D07D7}">
      <dsp:nvSpPr>
        <dsp:cNvPr id="0" name=""/>
        <dsp:cNvSpPr/>
      </dsp:nvSpPr>
      <dsp:spPr>
        <a:xfrm>
          <a:off x="3793054" y="2531093"/>
          <a:ext cx="1566201" cy="2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76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228 </a:t>
          </a:r>
        </a:p>
      </dsp:txBody>
      <dsp:txXfrm>
        <a:off x="3793054" y="2531093"/>
        <a:ext cx="1566201" cy="2130220"/>
      </dsp:txXfrm>
    </dsp:sp>
    <dsp:sp modelId="{25CBC4B0-2540-E749-B4AA-743A18CBA58E}">
      <dsp:nvSpPr>
        <dsp:cNvPr id="0" name=""/>
        <dsp:cNvSpPr/>
      </dsp:nvSpPr>
      <dsp:spPr>
        <a:xfrm>
          <a:off x="5191448" y="1582982"/>
          <a:ext cx="395279" cy="39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F29-52DB-AA4A-A8EA-5C443F99814F}">
      <dsp:nvSpPr>
        <dsp:cNvPr id="0" name=""/>
        <dsp:cNvSpPr/>
      </dsp:nvSpPr>
      <dsp:spPr>
        <a:xfrm>
          <a:off x="5389088" y="1780621"/>
          <a:ext cx="1566201" cy="288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50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330</a:t>
          </a:r>
        </a:p>
      </dsp:txBody>
      <dsp:txXfrm>
        <a:off x="5389088" y="1780621"/>
        <a:ext cx="1566201" cy="2880692"/>
      </dsp:txXfrm>
    </dsp:sp>
    <dsp:sp modelId="{D519CD50-41EB-574C-83E1-56044728C81A}">
      <dsp:nvSpPr>
        <dsp:cNvPr id="0" name=""/>
        <dsp:cNvSpPr/>
      </dsp:nvSpPr>
      <dsp:spPr>
        <a:xfrm>
          <a:off x="6876979" y="1054389"/>
          <a:ext cx="529525" cy="529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AC844-D1E4-064D-B3E4-2821DDDCF73E}">
      <dsp:nvSpPr>
        <dsp:cNvPr id="0" name=""/>
        <dsp:cNvSpPr/>
      </dsp:nvSpPr>
      <dsp:spPr>
        <a:xfrm>
          <a:off x="7141742" y="1319151"/>
          <a:ext cx="1566201" cy="334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84" tIns="0" rIns="0" bIns="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363</a:t>
          </a:r>
        </a:p>
      </dsp:txBody>
      <dsp:txXfrm>
        <a:off x="7141742" y="1319151"/>
        <a:ext cx="1566201" cy="334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BA57D-5BE2-2C4E-8AC8-0E6992B9F201}">
      <dsp:nvSpPr>
        <dsp:cNvPr id="0" name=""/>
        <dsp:cNvSpPr/>
      </dsp:nvSpPr>
      <dsp:spPr>
        <a:xfrm>
          <a:off x="0" y="0"/>
          <a:ext cx="8250681" cy="832308"/>
        </a:xfrm>
        <a:prstGeom prst="roundRect">
          <a:avLst>
            <a:gd name="adj" fmla="val 10000"/>
          </a:avLst>
        </a:prstGeom>
        <a:solidFill>
          <a:srgbClr val="123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Риск ликвидности</a:t>
          </a:r>
          <a:endParaRPr lang="en-US" sz="3500" kern="1200"/>
        </a:p>
      </dsp:txBody>
      <dsp:txXfrm>
        <a:off x="24377" y="24377"/>
        <a:ext cx="7255177" cy="783554"/>
      </dsp:txXfrm>
    </dsp:sp>
    <dsp:sp modelId="{EB2FDFDC-349B-FC49-B0E1-0F3A5F8B2164}">
      <dsp:nvSpPr>
        <dsp:cNvPr id="0" name=""/>
        <dsp:cNvSpPr/>
      </dsp:nvSpPr>
      <dsp:spPr>
        <a:xfrm>
          <a:off x="616122" y="947906"/>
          <a:ext cx="8250681" cy="832308"/>
        </a:xfrm>
        <a:prstGeom prst="roundRect">
          <a:avLst>
            <a:gd name="adj" fmla="val 10000"/>
          </a:avLst>
        </a:prstGeom>
        <a:solidFill>
          <a:srgbClr val="123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Процентный риск</a:t>
          </a:r>
          <a:endParaRPr lang="en-US" sz="3500" kern="1200"/>
        </a:p>
      </dsp:txBody>
      <dsp:txXfrm>
        <a:off x="640499" y="972283"/>
        <a:ext cx="7044805" cy="783554"/>
      </dsp:txXfrm>
    </dsp:sp>
    <dsp:sp modelId="{F9F34173-73E2-674B-9B7F-DAF83658DA15}">
      <dsp:nvSpPr>
        <dsp:cNvPr id="0" name=""/>
        <dsp:cNvSpPr/>
      </dsp:nvSpPr>
      <dsp:spPr>
        <a:xfrm>
          <a:off x="1232244" y="1895812"/>
          <a:ext cx="8250681" cy="832308"/>
        </a:xfrm>
        <a:prstGeom prst="roundRect">
          <a:avLst>
            <a:gd name="adj" fmla="val 10000"/>
          </a:avLst>
        </a:prstGeom>
        <a:solidFill>
          <a:srgbClr val="123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Кредитный риск</a:t>
          </a:r>
          <a:endParaRPr lang="en-US" sz="3500" kern="1200" dirty="0"/>
        </a:p>
      </dsp:txBody>
      <dsp:txXfrm>
        <a:off x="1256621" y="1920189"/>
        <a:ext cx="7044805" cy="783554"/>
      </dsp:txXfrm>
    </dsp:sp>
    <dsp:sp modelId="{2F841A7E-19B7-9245-A38E-92CA310B6E67}">
      <dsp:nvSpPr>
        <dsp:cNvPr id="0" name=""/>
        <dsp:cNvSpPr/>
      </dsp:nvSpPr>
      <dsp:spPr>
        <a:xfrm>
          <a:off x="1848366" y="2843719"/>
          <a:ext cx="8250681" cy="832308"/>
        </a:xfrm>
        <a:prstGeom prst="roundRect">
          <a:avLst>
            <a:gd name="adj" fmla="val 10000"/>
          </a:avLst>
        </a:prstGeom>
        <a:solidFill>
          <a:srgbClr val="123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Влияние падения фондового рынка</a:t>
          </a:r>
          <a:endParaRPr lang="en-US" sz="3500" kern="1200" dirty="0"/>
        </a:p>
      </dsp:txBody>
      <dsp:txXfrm>
        <a:off x="1872743" y="2868096"/>
        <a:ext cx="7044805" cy="783554"/>
      </dsp:txXfrm>
    </dsp:sp>
    <dsp:sp modelId="{9BFEF5AD-126D-4E42-B024-0947386C3A65}">
      <dsp:nvSpPr>
        <dsp:cNvPr id="0" name=""/>
        <dsp:cNvSpPr/>
      </dsp:nvSpPr>
      <dsp:spPr>
        <a:xfrm>
          <a:off x="2464489" y="3791625"/>
          <a:ext cx="8250681" cy="832308"/>
        </a:xfrm>
        <a:prstGeom prst="roundRect">
          <a:avLst>
            <a:gd name="adj" fmla="val 10000"/>
          </a:avLst>
        </a:prstGeom>
        <a:solidFill>
          <a:srgbClr val="123A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Регуляторный риск</a:t>
          </a:r>
          <a:endParaRPr lang="en-US" sz="3500" kern="1200" dirty="0"/>
        </a:p>
      </dsp:txBody>
      <dsp:txXfrm>
        <a:off x="2488866" y="3816002"/>
        <a:ext cx="7044805" cy="783554"/>
      </dsp:txXfrm>
    </dsp:sp>
    <dsp:sp modelId="{115E89D5-58DA-7D46-9AEC-B36C9992725B}">
      <dsp:nvSpPr>
        <dsp:cNvPr id="0" name=""/>
        <dsp:cNvSpPr/>
      </dsp:nvSpPr>
      <dsp:spPr>
        <a:xfrm>
          <a:off x="7709681" y="608047"/>
          <a:ext cx="541000" cy="541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831406" y="608047"/>
        <a:ext cx="297550" cy="407103"/>
      </dsp:txXfrm>
    </dsp:sp>
    <dsp:sp modelId="{45E759B8-35CF-B34B-B2CA-BA509845D855}">
      <dsp:nvSpPr>
        <dsp:cNvPr id="0" name=""/>
        <dsp:cNvSpPr/>
      </dsp:nvSpPr>
      <dsp:spPr>
        <a:xfrm>
          <a:off x="8325803" y="1555953"/>
          <a:ext cx="541000" cy="541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47528" y="1555953"/>
        <a:ext cx="297550" cy="407103"/>
      </dsp:txXfrm>
    </dsp:sp>
    <dsp:sp modelId="{14A3EC16-A5AD-9641-B1CB-355D8281E29B}">
      <dsp:nvSpPr>
        <dsp:cNvPr id="0" name=""/>
        <dsp:cNvSpPr/>
      </dsp:nvSpPr>
      <dsp:spPr>
        <a:xfrm>
          <a:off x="8941926" y="2489988"/>
          <a:ext cx="541000" cy="541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3651" y="2489988"/>
        <a:ext cx="297550" cy="407103"/>
      </dsp:txXfrm>
    </dsp:sp>
    <dsp:sp modelId="{08919BAF-1C06-374C-AA61-A33ECC70BEBA}">
      <dsp:nvSpPr>
        <dsp:cNvPr id="0" name=""/>
        <dsp:cNvSpPr/>
      </dsp:nvSpPr>
      <dsp:spPr>
        <a:xfrm>
          <a:off x="9558048" y="3447142"/>
          <a:ext cx="541000" cy="5410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79773" y="3447142"/>
        <a:ext cx="297550" cy="40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52D6F-095B-184A-8CCB-4E0DECD700F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015C-5645-8F47-B99D-A04B87917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6015C-5645-8F47-B99D-A04B879174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6015C-5645-8F47-B99D-A04B8791747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68B6B-CDE1-A0E3-9439-FCCECAA93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6EF363-C1DF-98E4-A61B-34A88519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82969-19C2-DD0A-72FF-B5F53829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7012-1DD7-864E-A1A3-199E4CC4A74E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BB01B-BB86-75A0-E75B-9C97102F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1DDDA-2D56-E97A-4A2E-16AEF534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2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3E9E2-3E29-9996-9878-03F8BA6B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9046AC-DFBA-D16E-BEDF-E8841AED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FD9AD-C311-C679-7F0C-7CE42566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CD5-002C-7743-BC59-C93A7E87A79B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DF548-E27C-B0AE-D099-AFA09DA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E47F5-B97A-07EB-0F0F-67434A3C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91EED-8A06-A38B-B13B-2CD4357B9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904804-0794-BEAD-4BDE-D05674FA5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B24F2-807A-E6CB-8778-EB4FDFAD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D6FE-6A7F-5A42-A74F-F61E4931EA4F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24524-3691-7AF6-2547-D37834E3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8C87E-82F7-6A2D-A52D-6443319E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7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D26B4-238A-DC41-5FD5-6FC6E0C6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BEEBC-775C-6AA3-3739-29D5B6B4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57E82-C316-9987-4C91-06D0B189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475-A1C9-9A46-BB09-D05F897027CE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8A12D-C175-5D9E-93F8-C4C16FD3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AE0FC-F887-6779-8916-BA577418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BDC84-441D-E4CB-239D-0E577AC3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4A8F5A-221A-EC30-7BC6-524EBF70C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597E8-0EE0-9EA1-039D-879B8427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ABEE-1FDE-9442-B19A-DDCA8560466E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FB20A-05B6-3E24-03BC-83C393CB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F5DE9-A8B2-A66C-BCD0-9F3CADBF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4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A93-3320-27F1-2F51-FB74FE17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FFAC0-B45A-49D0-CE28-2EF7F2F10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026DB-0B0A-5BB5-BA8B-7885E982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9CE29A-7B01-1FBA-528B-8A44B87C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13C3-554D-CE4B-B899-7B3B6956FAF1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C8F87-D6FD-648E-F09F-2C55E5A0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DD665-A46F-CDAE-EABB-E351E787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AA4A9-BB34-ACC2-E680-48A90BD1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2B173-699C-B73B-46DE-3B8B41D0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B56E0-2763-5A4B-222E-BFBB44EC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AD4A20-F8C1-CA32-F256-6F71C2AAD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8AF074-78F2-005E-43EB-EBDA30F50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7D6283-3708-C922-9F02-37703DA2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FBFA-1D5A-924C-A819-9794AF07FBE8}" type="datetime1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F7A45-7B5C-70FB-8A4F-FDCB6925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8402E1-1666-D1EA-0837-C5EEC016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B0BAB-D664-4A35-F06C-A190D5E2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4297AD-34B1-1DCE-AC6B-9552717A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DCA7-48B4-7042-BADC-1ACB627A6CB6}" type="datetime1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C08FD0-75AA-A8A9-9C32-FFF883BC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7D0916-7A1F-7C8A-4B35-643315B6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2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4F9A95-9BD2-3628-D7D1-92BE9BB9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D621-190C-E24A-9B55-E30195721433}" type="datetime1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068A87-B4D2-BD23-9AE1-5D574705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54C31F-C08D-A9AB-0290-072CF291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B2C17-5B0D-6E87-831B-71FD23BC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44C22-DF4D-B157-AD3D-ABB4F4E2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06480B-D121-4BC6-5CDC-53349021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35F433-B9CD-F821-1680-5D0F347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E7E0-CF3F-9C42-A287-42E7C6CE470C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95B83D-5A38-55AC-492D-B1FD8F43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EFA8F-9796-3004-27CE-A947A97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14890-68D2-BA81-6F90-B0BD676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78B773-A356-BD37-B641-0FF0FEB62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8ED1B-200B-4DD2-89A1-F5362985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AB8EA3-285A-D3C6-7832-DB8BA291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1D29-A5D5-0245-8D79-1708E5DD4187}" type="datetime1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F28DE-461D-5EED-1722-C2F43B26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93F368-33C5-6305-040C-9AE80519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D9C2B-4D32-9925-76CE-A46B6767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58AAB-43ED-9D27-1861-8C29260F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D8BB3-AFC0-CDCA-8B71-1AEFDE035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D510-01D3-1F4B-ADCD-452AE320DB2A}" type="datetime1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781AF-9BED-D6C4-1D45-8B11CFF7E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EC53F-DA27-DF4B-30CA-2C039D3FB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8D09-AE2D-704C-BED2-A0626213D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3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hh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microsoft.com/office/2007/relationships/hdphoto" Target="../media/hdphoto6.wdp"/><Relationship Id="rId1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microsoft.com/office/2007/relationships/hdphoto" Target="../media/hdphoto9.wdp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microsoft.com/office/2007/relationships/hdphoto" Target="../media/hdphoto10.wdp"/><Relationship Id="rId15" Type="http://schemas.openxmlformats.org/officeDocument/2006/relationships/image" Target="../media/image25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microsoft.com/office/2007/relationships/hdphoto" Target="../media/hdphoto7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23575-A743-BBDC-8EE8-FE8731D2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50" y="1965576"/>
            <a:ext cx="9359900" cy="318084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Конференция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«Российские регионы - роль государства, банков и бизнеса в текущих условиях»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78F4A1-1C8B-2CE9-F764-5C5F7310A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6"/>
            <a:ext cx="9144000" cy="11223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 июля 2022</a:t>
            </a:r>
          </a:p>
          <a:p>
            <a:r>
              <a:rPr lang="ru-RU" sz="2000" dirty="0">
                <a:solidFill>
                  <a:schemeClr val="bg1"/>
                </a:solidFill>
              </a:rPr>
              <a:t>Челябинск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3FFE4-1240-F629-7501-F882B2D4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29" y="195263"/>
            <a:ext cx="3187700" cy="1854200"/>
          </a:xfrm>
          <a:prstGeom prst="rect">
            <a:avLst/>
          </a:prstGeom>
        </p:spPr>
      </p:pic>
      <p:pic>
        <p:nvPicPr>
          <p:cNvPr id="1026" name="Picture 2" descr="Герб Челябинска — Википедия">
            <a:extLst>
              <a:ext uri="{FF2B5EF4-FFF2-40B4-BE49-F238E27FC236}">
                <a16:creationId xmlns:a16="http://schemas.microsoft.com/office/drawing/2014/main" id="{58408475-D9D5-517F-0F4E-EB2A3E4E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" y="215220"/>
            <a:ext cx="1653100" cy="20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0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Малый и средний бизнес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4204827"/>
            <a:ext cx="76708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Абсолютный размер задолженности по кредитам МСБ увеличился с начала года на 11% до 8,2 трлн. руб.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10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-13,4</a:t>
            </a:r>
            <a:r>
              <a:rPr lang="ru-RU" sz="2400" b="1" dirty="0"/>
              <a:t>%</a:t>
            </a:r>
            <a:endParaRPr lang="ru-RU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965200" y="4006851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11</a:t>
            </a:r>
            <a:r>
              <a:rPr lang="ru-RU" sz="3600" b="1" dirty="0"/>
              <a:t>%</a:t>
            </a:r>
            <a:endParaRPr lang="ru-RU" sz="4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1773347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апреле объем предоставленных кредитов МСБ сократился на 0,9% по сравнению с мартом. Относительно апреля 2021 года снижение составило 13,4%.</a:t>
            </a:r>
          </a:p>
        </p:txBody>
      </p:sp>
    </p:spTree>
    <p:extLst>
      <p:ext uri="{BB962C8B-B14F-4D97-AF65-F5344CB8AC3E}">
        <p14:creationId xmlns:p14="http://schemas.microsoft.com/office/powerpoint/2010/main" val="39641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Малый и средний бизнес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981673"/>
            <a:ext cx="767080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По программе  стимулирования кредитования корпорации МСП выдано кредитов на сумму 22,4 млрд. руб. и реструктурировано кредитов на сумму 21,2 млрд. </a:t>
            </a:r>
            <a:r>
              <a:rPr lang="ru-RU" dirty="0" err="1"/>
              <a:t>руб</a:t>
            </a:r>
            <a:r>
              <a:rPr lang="ru-RU" dirty="0"/>
              <a:t>.,при лимите программы </a:t>
            </a:r>
            <a:r>
              <a:rPr lang="ru-RU" dirty="0">
                <a:solidFill>
                  <a:srgbClr val="00315F"/>
                </a:solidFill>
              </a:rPr>
              <a:t>335 млрд. руб.</a:t>
            </a:r>
            <a:endParaRPr lang="ru-RU" b="1" dirty="0">
              <a:solidFill>
                <a:srgbClr val="00315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11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138</a:t>
            </a:r>
            <a:r>
              <a:rPr lang="ru-RU" sz="3600" b="1" dirty="0"/>
              <a:t> </a:t>
            </a:r>
            <a:r>
              <a:rPr lang="ru-RU" sz="2000" b="1" dirty="0" err="1"/>
              <a:t>млрд.руб</a:t>
            </a:r>
            <a:endParaRPr lang="ru-RU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965200" y="3981673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22,4 </a:t>
            </a:r>
            <a:r>
              <a:rPr lang="ru-RU" sz="2000" b="1" dirty="0" err="1"/>
              <a:t>млрд.руб</a:t>
            </a:r>
            <a:endParaRPr lang="ru-RU" sz="4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1557904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19.06.22 по программе льготного кредитования ЦБ РФ выдано кредитов на сумму  138,2 млрд. руб. и реструктурировано кредитов на 150 млрд. </a:t>
            </a:r>
            <a:r>
              <a:rPr lang="ru-RU" sz="2800" dirty="0" err="1"/>
              <a:t>руб</a:t>
            </a:r>
            <a:r>
              <a:rPr lang="ru-RU" sz="2800" dirty="0"/>
              <a:t>..при лимите программы </a:t>
            </a:r>
            <a:r>
              <a:rPr lang="ru-RU" sz="2800" dirty="0">
                <a:solidFill>
                  <a:srgbClr val="00315F"/>
                </a:solidFill>
              </a:rPr>
              <a:t>340 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40367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Розничное кредитование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4446301"/>
            <a:ext cx="7848600" cy="968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По сравнению с началом года общий объем кредитов физлицам вырос всего на 1,6%. 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12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&lt;10%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965200" y="4006851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1,6%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1486923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 началу кризиса банковской сектор подошел с </a:t>
            </a:r>
            <a:r>
              <a:rPr lang="ru-RU" sz="2800" dirty="0">
                <a:solidFill>
                  <a:srgbClr val="00315F"/>
                </a:solidFill>
              </a:rPr>
              <a:t>рекордной долговой нагрузкой населения </a:t>
            </a:r>
            <a:r>
              <a:rPr lang="ru-RU" sz="2800" dirty="0"/>
              <a:t>по обслуживанию кредитов (свыше 10% от доходов). При ухудшении качества портфелей, реструктуризация кредитов физлицам происходит медленно. </a:t>
            </a:r>
          </a:p>
        </p:txBody>
      </p:sp>
    </p:spTree>
    <p:extLst>
      <p:ext uri="{BB962C8B-B14F-4D97-AF65-F5344CB8AC3E}">
        <p14:creationId xmlns:p14="http://schemas.microsoft.com/office/powerpoint/2010/main" val="57773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F9B9-7B5D-806F-6325-37345F09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315F"/>
                </a:solidFill>
              </a:rPr>
              <a:t>Темпы розничного кредитования сокращаются третий месяц подряд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7D147-60AC-AEB5-A653-FC11FC8BCBFA}"/>
              </a:ext>
            </a:extLst>
          </p:cNvPr>
          <p:cNvSpPr txBox="1"/>
          <p:nvPr/>
        </p:nvSpPr>
        <p:spPr>
          <a:xfrm>
            <a:off x="9212322" y="6385023"/>
            <a:ext cx="1845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Данные Банка России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744B0B-F295-021F-BE36-D2E7869D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13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26B076-7AFD-0B1F-E793-EFD6A3135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b="14676"/>
          <a:stretch/>
        </p:blipFill>
        <p:spPr>
          <a:xfrm>
            <a:off x="616254" y="1690688"/>
            <a:ext cx="7104167" cy="488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F7055-E5EB-294D-CD90-EBD7E89A5D2E}"/>
              </a:ext>
            </a:extLst>
          </p:cNvPr>
          <p:cNvSpPr txBox="1"/>
          <p:nvPr/>
        </p:nvSpPr>
        <p:spPr>
          <a:xfrm>
            <a:off x="7565721" y="2154139"/>
            <a:ext cx="42567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Потенциально хорошие заемщики не берут кредиты, а менее надежным заемщикам кредиты не дают.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Спрос и предложение ниже показателей прошлого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52628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A7D8B-3D6D-0FB9-9364-D0D593B8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Ипотечные выдачи рухнули в апреле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F2EDE5-376E-756D-D865-16E0E00A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627699-D158-7417-8FAE-0D184BEC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7882"/>
            <a:ext cx="5621043" cy="519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1B5FD-7D18-9AE1-DBA7-E3544C73224B}"/>
              </a:ext>
            </a:extLst>
          </p:cNvPr>
          <p:cNvSpPr txBox="1"/>
          <p:nvPr/>
        </p:nvSpPr>
        <p:spPr>
          <a:xfrm>
            <a:off x="6459243" y="1536699"/>
            <a:ext cx="5415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Наиболее критичное падение наблюдалось у «рыночных» кредитов (при средних ставках 16,6%-17,7%). </a:t>
            </a:r>
          </a:p>
          <a:p>
            <a:r>
              <a:rPr lang="ru-RU" sz="2800" dirty="0"/>
              <a:t>Значительно снизились не только одобрения, но и заявки.</a:t>
            </a:r>
          </a:p>
          <a:p>
            <a:r>
              <a:rPr lang="ru-RU" sz="2800" dirty="0"/>
              <a:t>Количество выданных ипотечных кредитов в месяц составило почти 50 тыс. – </a:t>
            </a:r>
            <a:r>
              <a:rPr lang="ru-RU" sz="2800" b="1" dirty="0"/>
              <a:t>минус 74,2% к прошлому году. </a:t>
            </a:r>
            <a:r>
              <a:rPr lang="ru-RU" sz="2800" dirty="0"/>
              <a:t>При доле порядка 50</a:t>
            </a:r>
            <a:r>
              <a:rPr lang="en-US" sz="2800" dirty="0"/>
              <a:t>% </a:t>
            </a:r>
            <a:r>
              <a:rPr lang="ru-RU" sz="2800" dirty="0"/>
              <a:t>у Сбербанка.</a:t>
            </a:r>
          </a:p>
          <a:p>
            <a:endParaRPr lang="ru-RU" sz="28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E77D15A-01B8-88F9-4C03-B2D16BDDAD96}"/>
              </a:ext>
            </a:extLst>
          </p:cNvPr>
          <p:cNvCxnSpPr>
            <a:cxnSpLocks/>
          </p:cNvCxnSpPr>
          <p:nvPr/>
        </p:nvCxnSpPr>
        <p:spPr>
          <a:xfrm>
            <a:off x="4552440" y="2502120"/>
            <a:ext cx="311660" cy="18031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5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Пассивы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983369"/>
            <a:ext cx="7961086" cy="1958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Средства физических лиц сократились с начала года на 3,2% до 33,6 трлн. руб. на 1.05.22, в том числе, </a:t>
            </a:r>
            <a:r>
              <a:rPr lang="ru-RU" dirty="0">
                <a:solidFill>
                  <a:srgbClr val="00315F"/>
                </a:solidFill>
              </a:rPr>
              <a:t>депозиты населения выросли на 14% </a:t>
            </a:r>
            <a:r>
              <a:rPr lang="ru-RU" dirty="0"/>
              <a:t>до 24,2 трлн. руб., остатки на счетах физлиц упали более чем на 30%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15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40,2 </a:t>
            </a:r>
            <a:r>
              <a:rPr lang="ru-RU" sz="2400" b="1" dirty="0" err="1"/>
              <a:t>трлн.руб</a:t>
            </a:r>
            <a:endParaRPr lang="ru-RU" sz="40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1016000" y="3960814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33,6 </a:t>
            </a:r>
            <a:r>
              <a:rPr lang="ru-RU" sz="2400" b="1" dirty="0" err="1"/>
              <a:t>трлн.руб</a:t>
            </a:r>
            <a:endParaRPr lang="ru-RU" sz="4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1980408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Средства корпоративных клиентов с начала года практически не изменились и остались на уровне начала года: на 1.05.22 – 40,2 трлн.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715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55A9A-0BF8-00A3-4E28-4D04BB50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Пассивы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45258F-9694-1D2C-9C83-2A57E9AC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16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1D8FA99-9FB4-10E8-95F0-90BFEFC6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Ситуация с </a:t>
            </a:r>
            <a:r>
              <a:rPr lang="ru-RU" b="1" dirty="0"/>
              <a:t>накопительными счетами </a:t>
            </a:r>
            <a:r>
              <a:rPr lang="ru-RU" dirty="0"/>
              <a:t>ставит вопрос о значительных регуляторных и, возможно, законодательных изменениях, потребителям нужна большая прозрачность по условиям для клиентов и правам банков по многочисленным подобным продуктам</a:t>
            </a:r>
          </a:p>
          <a:p>
            <a:pPr algn="just"/>
            <a:r>
              <a:rPr lang="ru-RU" dirty="0"/>
              <a:t>Введение </a:t>
            </a:r>
            <a:r>
              <a:rPr lang="ru-RU" b="1" dirty="0"/>
              <a:t>комиссий за обслуживание валютных счетов </a:t>
            </a:r>
            <a:r>
              <a:rPr lang="ru-RU" dirty="0"/>
              <a:t>вызвало значительную нервозность среди вкладчиков и клиентов банков</a:t>
            </a:r>
          </a:p>
          <a:p>
            <a:pPr algn="just"/>
            <a:r>
              <a:rPr lang="ru-RU" dirty="0"/>
              <a:t>Депозиты физических лиц остаются </a:t>
            </a:r>
            <a:r>
              <a:rPr lang="ru-RU" dirty="0">
                <a:solidFill>
                  <a:srgbClr val="00315F"/>
                </a:solidFill>
              </a:rPr>
              <a:t>вторым по значимости источником пассивов банков </a:t>
            </a:r>
            <a:r>
              <a:rPr lang="ru-RU" dirty="0"/>
              <a:t>и </a:t>
            </a:r>
            <a:r>
              <a:rPr lang="ru-RU" b="1" dirty="0"/>
              <a:t>требуют аккуратности </a:t>
            </a:r>
            <a:r>
              <a:rPr lang="ru-RU" dirty="0"/>
              <a:t>при работе с населением</a:t>
            </a:r>
          </a:p>
        </p:txBody>
      </p:sp>
    </p:spTree>
    <p:extLst>
      <p:ext uri="{BB962C8B-B14F-4D97-AF65-F5344CB8AC3E}">
        <p14:creationId xmlns:p14="http://schemas.microsoft.com/office/powerpoint/2010/main" val="161587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C3B14-00FB-CDCD-E2A8-3672BAA0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Оценка ситуации в банковском секторе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E7935-F9C0-D7D4-9DF5-7E49FD34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6035266" cy="4608611"/>
          </a:xfrm>
        </p:spPr>
        <p:txBody>
          <a:bodyPr anchor="ctr">
            <a:normAutofit/>
          </a:bodyPr>
          <a:lstStyle/>
          <a:p>
            <a:r>
              <a:rPr lang="ru-RU" sz="2600" dirty="0">
                <a:solidFill>
                  <a:srgbClr val="FEFFFF"/>
                </a:solidFill>
              </a:rPr>
              <a:t>Оценки текущего состояния банковской системы РФ нет нигде</a:t>
            </a:r>
          </a:p>
          <a:p>
            <a:r>
              <a:rPr lang="ru-RU" sz="2600" dirty="0">
                <a:solidFill>
                  <a:srgbClr val="FEFFFF"/>
                </a:solidFill>
              </a:rPr>
              <a:t>Общее понимание - с первоначальными вызовами в конце февраля- в марте ЦБ РФ успешно справился, банки без лишней огласки решают свои проблемы,  сейчас период «тишины»</a:t>
            </a:r>
          </a:p>
          <a:p>
            <a:r>
              <a:rPr lang="ru-RU" sz="2600" dirty="0">
                <a:solidFill>
                  <a:srgbClr val="FEFFFF"/>
                </a:solidFill>
              </a:rPr>
              <a:t>Итоги будем подводить по результатам   третьего квартала в октябре-ноябре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9783E9-A69A-6299-8FE6-81149283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ru-RU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Изображение выглядит как внутренний, крупный план, закрыть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EA524217-0C51-DE32-0856-141BDB0E41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r="13179" b="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BF107-C80C-2344-FCB5-5ABA8EAF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700" b="1" dirty="0" err="1">
                <a:solidFill>
                  <a:srgbClr val="FFFFFF"/>
                </a:solidFill>
              </a:rPr>
              <a:t>Что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делать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и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есть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ли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возможности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в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этой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ситуации</a:t>
            </a:r>
            <a:r>
              <a:rPr lang="en-US" sz="37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BD5DA-EB19-4D3B-6E4C-B193CF6A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348D09-AE2D-704C-BED2-A0626213D8B2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2B6A-29DB-E259-840F-637A2F7B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Мониторинг предприятий Банком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B11BB-9305-FE80-3B76-21DB92B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ru-RU" b="1" dirty="0"/>
              <a:t>Индикатор бизнес-климата в мае вырос</a:t>
            </a:r>
            <a:r>
              <a:rPr lang="ru-RU" dirty="0"/>
              <a:t> за счет как улучшения ожиданий компаний, так и снижения негатива в оценках текущей ситуации, что свидетельствует о продолжающейся </a:t>
            </a:r>
            <a:r>
              <a:rPr lang="ru-RU" b="1" dirty="0"/>
              <a:t>оперативной подстройке бизнеса к новым экономическим условиям</a:t>
            </a:r>
            <a:endParaRPr lang="ru-RU" dirty="0"/>
          </a:p>
          <a:p>
            <a:r>
              <a:rPr lang="ru-RU" dirty="0"/>
              <a:t>Текущие </a:t>
            </a:r>
            <a:r>
              <a:rPr lang="ru-RU" b="1" dirty="0"/>
              <a:t>оценки условий ведения бизнеса </a:t>
            </a:r>
            <a:r>
              <a:rPr lang="ru-RU" dirty="0"/>
              <a:t>в большинстве отраслей сложились лучше апрельских. Наиболее уверенное улучшение оценок показали компании, выпускающие потребительские товары. В значительной степени это связно с </a:t>
            </a:r>
            <a:r>
              <a:rPr lang="ru-RU" b="1" dirty="0"/>
              <a:t>переориентацией спроса на внутренний рынок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997C6C-D040-E2C4-7DE8-8BCDD67C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0E9F2-0BB4-6005-62D3-AEF85964315F}"/>
              </a:ext>
            </a:extLst>
          </p:cNvPr>
          <p:cNvSpPr txBox="1"/>
          <p:nvPr/>
        </p:nvSpPr>
        <p:spPr>
          <a:xfrm>
            <a:off x="3797300" y="6382921"/>
            <a:ext cx="675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Источник: Банк России. МОНИТОРИНГ ПРЕДПРИЯТИЙ (опрос 1–17 июня)</a:t>
            </a:r>
          </a:p>
        </p:txBody>
      </p:sp>
    </p:spTree>
    <p:extLst>
      <p:ext uri="{BB962C8B-B14F-4D97-AF65-F5344CB8AC3E}">
        <p14:creationId xmlns:p14="http://schemas.microsoft.com/office/powerpoint/2010/main" val="402346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3C991A-0E76-9AA2-F7B6-46191FB29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FFFFFF"/>
                </a:solidFill>
              </a:rPr>
              <a:t>Оценка текущей ситуации</a:t>
            </a:r>
            <a:endParaRPr lang="ru-RU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9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2B6A-29DB-E259-840F-637A2F7B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Мониторинг предприятий Банком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B11BB-9305-FE80-3B76-21DB92B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ru-RU" dirty="0"/>
              <a:t>В большинстве отраслей </a:t>
            </a:r>
            <a:r>
              <a:rPr lang="ru-RU" b="1" dirty="0"/>
              <a:t>продолжилось замедление спада производства</a:t>
            </a:r>
            <a:r>
              <a:rPr lang="ru-RU" dirty="0"/>
              <a:t>. Важным фактором улучшения оценок текущего выпуска для предприятий стало частичное решение проблем с поставками сырья и комплектующих</a:t>
            </a:r>
          </a:p>
          <a:p>
            <a:r>
              <a:rPr lang="ru-RU" b="1" dirty="0"/>
              <a:t>Сжатие спроса замедлилось </a:t>
            </a:r>
            <a:r>
              <a:rPr lang="ru-RU" dirty="0"/>
              <a:t>практически во всех отраслях, при этом наиболее заметно у предприятий, выпускающих потребительские и промежуточные товары, в оптовой торговле и в сфере услуг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997C6C-D040-E2C4-7DE8-8BCDD67C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0E9F2-0BB4-6005-62D3-AEF85964315F}"/>
              </a:ext>
            </a:extLst>
          </p:cNvPr>
          <p:cNvSpPr txBox="1"/>
          <p:nvPr/>
        </p:nvSpPr>
        <p:spPr>
          <a:xfrm>
            <a:off x="3797300" y="6382921"/>
            <a:ext cx="675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Источник: Банк России. МОНИТОРИНГ ПРЕДПРИЯТИЙ (опрос 1–17 июня)</a:t>
            </a:r>
          </a:p>
        </p:txBody>
      </p:sp>
    </p:spTree>
    <p:extLst>
      <p:ext uri="{BB962C8B-B14F-4D97-AF65-F5344CB8AC3E}">
        <p14:creationId xmlns:p14="http://schemas.microsoft.com/office/powerpoint/2010/main" val="409426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203AB-5DAE-2D8E-29C8-5A90A0C0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Динамика </a:t>
            </a:r>
            <a:r>
              <a:rPr lang="en-US" b="1" dirty="0">
                <a:solidFill>
                  <a:srgbClr val="00315F"/>
                </a:solidFill>
              </a:rPr>
              <a:t>HH.</a:t>
            </a:r>
            <a:r>
              <a:rPr lang="ru-RU" b="1" dirty="0">
                <a:solidFill>
                  <a:srgbClr val="00315F"/>
                </a:solidFill>
              </a:rPr>
              <a:t>индекса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7883C-FC07-7251-4897-0D23FB28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Все регионы: </a:t>
            </a:r>
            <a:r>
              <a:rPr lang="ru-RU" b="1" dirty="0">
                <a:solidFill>
                  <a:srgbClr val="00315F"/>
                </a:solidFill>
              </a:rPr>
              <a:t>прирост вакансий + 3%, </a:t>
            </a:r>
            <a:r>
              <a:rPr lang="ru-RU" b="1" dirty="0"/>
              <a:t>динамика резюме +8% </a:t>
            </a:r>
            <a:r>
              <a:rPr lang="ru-RU" dirty="0"/>
              <a:t>(январь–май 2022 к январю–маю 2021), </a:t>
            </a:r>
          </a:p>
          <a:p>
            <a:r>
              <a:rPr lang="ru-RU" dirty="0"/>
              <a:t>УРФО: </a:t>
            </a:r>
            <a:r>
              <a:rPr lang="ru-RU" b="1" dirty="0">
                <a:solidFill>
                  <a:srgbClr val="00315F"/>
                </a:solidFill>
              </a:rPr>
              <a:t>прирост вакансий + 12%, </a:t>
            </a:r>
            <a:r>
              <a:rPr lang="ru-RU" b="1" dirty="0"/>
              <a:t>динамика резюме +12% </a:t>
            </a:r>
            <a:r>
              <a:rPr lang="ru-RU" dirty="0"/>
              <a:t>(январь–май 2022 к январю–маю 2021), </a:t>
            </a:r>
          </a:p>
          <a:p>
            <a:r>
              <a:rPr lang="ru-RU" dirty="0"/>
              <a:t>УРФО и Челябинск: 5 человек на 1 вакансию. Умеренный уровень конкуренции в пользу работодателя.</a:t>
            </a:r>
          </a:p>
          <a:p>
            <a:r>
              <a:rPr lang="ru-RU" dirty="0"/>
              <a:t>Челябинск: </a:t>
            </a:r>
            <a:r>
              <a:rPr lang="ru-RU" b="1" dirty="0">
                <a:solidFill>
                  <a:srgbClr val="00315F"/>
                </a:solidFill>
              </a:rPr>
              <a:t>прирост вакансий + 22%</a:t>
            </a:r>
            <a:r>
              <a:rPr lang="en-US" b="1" dirty="0">
                <a:solidFill>
                  <a:srgbClr val="00315F"/>
                </a:solidFill>
              </a:rPr>
              <a:t>, </a:t>
            </a:r>
            <a:r>
              <a:rPr lang="ru-RU" b="1" dirty="0"/>
              <a:t>прирост резюме + 14% </a:t>
            </a:r>
            <a:r>
              <a:rPr lang="ru-RU" dirty="0"/>
              <a:t>(январь–май 2022 к январю–маю 2021)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FC0D4-7296-9B8B-AD7F-2FD53AC4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E7377-0429-778F-7623-4C58121EF943}"/>
              </a:ext>
            </a:extLst>
          </p:cNvPr>
          <p:cNvSpPr txBox="1"/>
          <p:nvPr/>
        </p:nvSpPr>
        <p:spPr>
          <a:xfrm>
            <a:off x="7378700" y="6311900"/>
            <a:ext cx="29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" dirty="0">
                <a:hlinkClick r:id="rId2"/>
              </a:rPr>
              <a:t>https://stats.hh.ru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88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987F6-1936-AA92-3C0F-7D373EAB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Динамика </a:t>
            </a:r>
            <a:r>
              <a:rPr lang="en-US" b="1" dirty="0" err="1">
                <a:solidFill>
                  <a:srgbClr val="00315F"/>
                </a:solidFill>
              </a:rPr>
              <a:t>hh</a:t>
            </a:r>
            <a:r>
              <a:rPr lang="en-US" b="1" dirty="0">
                <a:solidFill>
                  <a:srgbClr val="00315F"/>
                </a:solidFill>
              </a:rPr>
              <a:t>.</a:t>
            </a:r>
            <a:r>
              <a:rPr lang="ru-RU" b="1" dirty="0">
                <a:solidFill>
                  <a:srgbClr val="00315F"/>
                </a:solidFill>
              </a:rPr>
              <a:t>индекса</a:t>
            </a:r>
            <a:r>
              <a:rPr lang="en-US" b="1" dirty="0">
                <a:solidFill>
                  <a:srgbClr val="00315F"/>
                </a:solidFill>
              </a:rPr>
              <a:t>. </a:t>
            </a:r>
            <a:br>
              <a:rPr lang="ru-RU" b="1" dirty="0">
                <a:solidFill>
                  <a:srgbClr val="00315F"/>
                </a:solidFill>
              </a:rPr>
            </a:br>
            <a:r>
              <a:rPr lang="ru-RU" b="1" dirty="0">
                <a:solidFill>
                  <a:srgbClr val="00315F"/>
                </a:solidFill>
              </a:rPr>
              <a:t>Критических изменений не наблюдается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DEDBDB-7C82-E4BA-3674-10105348C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39683"/>
            <a:ext cx="10515600" cy="412322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6318BC-6164-5CE1-30D4-22BB08F6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22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3FA053-3148-A106-5BCC-81F3E8D88DCF}"/>
              </a:ext>
            </a:extLst>
          </p:cNvPr>
          <p:cNvSpPr/>
          <p:nvPr/>
        </p:nvSpPr>
        <p:spPr>
          <a:xfrm>
            <a:off x="3301314" y="5665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dirty="0" err="1">
                <a:latin typeface="ProximaNovaCond"/>
              </a:rPr>
              <a:t>hh</a:t>
            </a:r>
            <a:r>
              <a:rPr lang="en" dirty="0">
                <a:latin typeface="ProximaNovaCond"/>
              </a:rPr>
              <a:t>.</a:t>
            </a:r>
            <a:r>
              <a:rPr lang="ru-RU" dirty="0">
                <a:latin typeface="ProximaNovaCond"/>
              </a:rPr>
              <a:t>индекс — уровень конкуренции. Рассчитывается как отношение числа резюме к числу вакансий </a:t>
            </a:r>
            <a:endParaRPr lang="ru-RU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44950-40D8-6BE1-8872-77C7ADD6AF22}"/>
              </a:ext>
            </a:extLst>
          </p:cNvPr>
          <p:cNvSpPr txBox="1"/>
          <p:nvPr/>
        </p:nvSpPr>
        <p:spPr>
          <a:xfrm>
            <a:off x="3301314" y="6492875"/>
            <a:ext cx="745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Источник: «</a:t>
            </a:r>
            <a:r>
              <a:rPr lang="ru-RU" sz="1600" dirty="0" err="1"/>
              <a:t>Хэдхантер</a:t>
            </a:r>
            <a:r>
              <a:rPr lang="ru-RU" sz="1600" dirty="0"/>
              <a:t>» </a:t>
            </a:r>
            <a:r>
              <a:rPr lang="ru-RU" sz="1600" dirty="0" err="1"/>
              <a:t>Краткии</a:t>
            </a:r>
            <a:r>
              <a:rPr lang="ru-RU" sz="1600" dirty="0"/>
              <a:t>̆ обзор ситуации на рынке труда: 20–26 июня 2022 </a:t>
            </a:r>
          </a:p>
        </p:txBody>
      </p:sp>
    </p:spTree>
    <p:extLst>
      <p:ext uri="{BB962C8B-B14F-4D97-AF65-F5344CB8AC3E}">
        <p14:creationId xmlns:p14="http://schemas.microsoft.com/office/powerpoint/2010/main" val="108183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AFB2-CBF9-0F8B-BD16-58033D64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Региональные банки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C8DB4-2DA1-CD67-B6D1-ADC582BC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6045"/>
            <a:ext cx="10623115" cy="50273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Опыт предыдущих кризисов показывает, что </a:t>
            </a:r>
            <a:r>
              <a:rPr lang="ru-RU" b="1" dirty="0"/>
              <a:t>региональные малые и средние банки легче преодолевали ситуацию</a:t>
            </a:r>
            <a:r>
              <a:rPr lang="ru-RU" dirty="0"/>
              <a:t>, больнее ударяющую по крупным банкам в силу большей вовлеченности последних в операции на финансовом рынке и в операции с государственными ценными бумагами. </a:t>
            </a:r>
          </a:p>
          <a:p>
            <a:r>
              <a:rPr lang="ru-RU" dirty="0"/>
              <a:t>Региональные банки демонстрировали </a:t>
            </a:r>
            <a:r>
              <a:rPr lang="ru-RU" b="1" dirty="0"/>
              <a:t>более высокие показатели рентабельности</a:t>
            </a:r>
            <a:r>
              <a:rPr lang="ru-RU" dirty="0"/>
              <a:t>, чем даже банки с государственным участием. В силу специфики их деятельности, исторически ориентированной на работу с сегментом МСБ и розницей, среди их клиентов  доля крупных предприятий-заемщиков, испытывающих в настоящее время временные затруднения из-за нарушения логистических цепочек, несоизмеримо меньше, чем у крупнейших игроков банковского сектора.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27D59-490E-0F5E-584C-AD798E62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0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AFB2-CBF9-0F8B-BD16-58033D64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Региональные банки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C8DB4-2DA1-CD67-B6D1-ADC582BC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5245"/>
            <a:ext cx="10623115" cy="5027330"/>
          </a:xfrm>
        </p:spPr>
        <p:txBody>
          <a:bodyPr>
            <a:normAutofit/>
          </a:bodyPr>
          <a:lstStyle/>
          <a:p>
            <a:r>
              <a:rPr lang="ru-RU" dirty="0"/>
              <a:t>Что касается </a:t>
            </a:r>
            <a:r>
              <a:rPr lang="ru-RU" b="1" dirty="0"/>
              <a:t>оперативности в решении вопросов</a:t>
            </a:r>
            <a:r>
              <a:rPr lang="ru-RU" dirty="0"/>
              <a:t>, особенно в  части кредитования корпоративных заемщиков  и </a:t>
            </a:r>
            <a:r>
              <a:rPr lang="ru-RU" dirty="0" err="1"/>
              <a:t>субьектов</a:t>
            </a:r>
            <a:r>
              <a:rPr lang="ru-RU" dirty="0"/>
              <a:t> малого бизнеса, здесь у региональных банков неоспоримые преимущества по сравнению с офисами федеральных банков на местах.</a:t>
            </a:r>
          </a:p>
          <a:p>
            <a:r>
              <a:rPr lang="ru-RU" dirty="0"/>
              <a:t>И наконец, на данный момент нет ни одного регионального банка, находящегося </a:t>
            </a:r>
            <a:r>
              <a:rPr lang="ru-RU" b="1" dirty="0"/>
              <a:t>под санкциями </a:t>
            </a:r>
            <a:r>
              <a:rPr lang="ru-RU" dirty="0"/>
              <a:t>со стороны недружественных стран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27D59-490E-0F5E-584C-AD798E62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1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3C991A-0E76-9AA2-F7B6-46191FB29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FFFFFF"/>
                </a:solidFill>
              </a:rPr>
              <a:t>Планы, прогнозы и ожидания</a:t>
            </a:r>
            <a:endParaRPr lang="ru-RU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17811-C148-6383-5DE8-26CD3348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Макроэкономические прогнозы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14ACB6E-F4B2-B473-C1C7-62B3E329F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4488"/>
          <a:ext cx="10795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00">
                  <a:extLst>
                    <a:ext uri="{9D8B030D-6E8A-4147-A177-3AD203B41FA5}">
                      <a16:colId xmlns:a16="http://schemas.microsoft.com/office/drawing/2014/main" val="158361517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905818968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771051649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978044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ВВП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ВВП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Инфляция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3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Минэкономразвития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-7,8%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2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Банк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-8-10%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18-23%</a:t>
                      </a:r>
                      <a:r>
                        <a:rPr lang="en-US" sz="2400" dirty="0"/>
                        <a:t>*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8956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1EA7F-9E2E-5985-83D9-56853953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86100"/>
            <a:ext cx="6439532" cy="34542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33BF94-EAE0-2CAE-F686-0F6723884D0A}"/>
              </a:ext>
            </a:extLst>
          </p:cNvPr>
          <p:cNvSpPr/>
          <p:nvPr/>
        </p:nvSpPr>
        <p:spPr>
          <a:xfrm>
            <a:off x="6553200" y="3175000"/>
            <a:ext cx="5588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1DD6ACE-7313-FDFA-7D40-C6DE53FC5125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4178300"/>
            <a:ext cx="2075543" cy="8635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F129D9-AE28-4BCE-212B-8B0D24A1ED53}"/>
              </a:ext>
            </a:extLst>
          </p:cNvPr>
          <p:cNvSpPr txBox="1"/>
          <p:nvPr/>
        </p:nvSpPr>
        <p:spPr>
          <a:xfrm>
            <a:off x="7866743" y="4610058"/>
            <a:ext cx="376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Прогноз Банка России по приросту ВВП: </a:t>
            </a:r>
            <a:r>
              <a:rPr lang="ru-RU" sz="2400" b="1" dirty="0">
                <a:solidFill>
                  <a:srgbClr val="00315F"/>
                </a:solidFill>
              </a:rPr>
              <a:t>за счет чего будет обеспечено это восстановление?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38AF2-3F2C-635E-5AB7-3639F4ADB79E}"/>
              </a:ext>
            </a:extLst>
          </p:cNvPr>
          <p:cNvSpPr txBox="1"/>
          <p:nvPr/>
        </p:nvSpPr>
        <p:spPr>
          <a:xfrm>
            <a:off x="8560044" y="6550223"/>
            <a:ext cx="3631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Данные Банка России и Минэкономразвития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34F29F2-AB6D-8A7F-B6AD-857E7C75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26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C830A2-A5CA-5FAC-4E25-0F14EF5EBE82}"/>
              </a:ext>
            </a:extLst>
          </p:cNvPr>
          <p:cNvSpPr/>
          <p:nvPr/>
        </p:nvSpPr>
        <p:spPr>
          <a:xfrm>
            <a:off x="7277730" y="3175000"/>
            <a:ext cx="4393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emText"/>
              </a:rPr>
              <a:t>* - </a:t>
            </a:r>
            <a:r>
              <a:rPr lang="ru-RU" dirty="0">
                <a:latin typeface="StemText"/>
              </a:rPr>
              <a:t>По прогнозу Банка России снизится до 5,0–7,0% в 2023 г. и вернется к 4% в 2024 году.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1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A6026-4179-CB7F-7046-2F06B08A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6" y="982272"/>
            <a:ext cx="3521625" cy="4560970"/>
          </a:xfrm>
        </p:spPr>
        <p:txBody>
          <a:bodyPr>
            <a:normAutofit/>
          </a:bodyPr>
          <a:lstStyle/>
          <a:p>
            <a:r>
              <a:rPr lang="ru-RU" sz="3700" b="1" dirty="0">
                <a:solidFill>
                  <a:srgbClr val="FFFFFF"/>
                </a:solidFill>
              </a:rPr>
              <a:t>ТПП – Стратегия экономического развития России до 2035 года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FF2C1-EFE7-6531-9AE5-C2FBC052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FEFFFF"/>
                </a:solidFill>
              </a:rPr>
              <a:t>Новая </a:t>
            </a:r>
            <a:r>
              <a:rPr lang="ru-RU" b="1" dirty="0">
                <a:solidFill>
                  <a:srgbClr val="FEFFFF"/>
                </a:solidFill>
              </a:rPr>
              <a:t>индустриализация</a:t>
            </a:r>
          </a:p>
          <a:p>
            <a:r>
              <a:rPr lang="ru-RU" dirty="0">
                <a:solidFill>
                  <a:srgbClr val="FEFFFF"/>
                </a:solidFill>
              </a:rPr>
              <a:t>Основной локомотив развития – </a:t>
            </a:r>
            <a:r>
              <a:rPr lang="ru-RU" b="1" dirty="0">
                <a:solidFill>
                  <a:srgbClr val="FEFFFF"/>
                </a:solidFill>
              </a:rPr>
              <a:t>обрабатывающие отрасли </a:t>
            </a:r>
            <a:r>
              <a:rPr lang="ru-RU" dirty="0">
                <a:solidFill>
                  <a:srgbClr val="FEFFFF"/>
                </a:solidFill>
              </a:rPr>
              <a:t>экономики</a:t>
            </a:r>
          </a:p>
          <a:p>
            <a:r>
              <a:rPr lang="ru-RU" dirty="0">
                <a:solidFill>
                  <a:srgbClr val="FEFFFF"/>
                </a:solidFill>
              </a:rPr>
              <a:t> Необходимость более сбалансированной и обеспеченной ресурсами </a:t>
            </a:r>
            <a:r>
              <a:rPr lang="ru-RU" b="1" dirty="0">
                <a:solidFill>
                  <a:srgbClr val="FEFFFF"/>
                </a:solidFill>
              </a:rPr>
              <a:t>региональной промышленной политики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3BDAF-676B-855E-F98D-6DB3C0B9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ru-RU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46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A9A2C-F0BD-58BF-B627-9708217F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FF"/>
                </a:solidFill>
              </a:rPr>
              <a:t>Алексей Кудрин, </a:t>
            </a:r>
            <a:br>
              <a:rPr lang="ru-RU" sz="3600" b="1" dirty="0">
                <a:solidFill>
                  <a:srgbClr val="FFFFFF"/>
                </a:solidFill>
              </a:rPr>
            </a:br>
            <a:r>
              <a:rPr lang="ru-RU" sz="3600" b="1" dirty="0">
                <a:solidFill>
                  <a:srgbClr val="FFFFFF"/>
                </a:solidFill>
              </a:rPr>
              <a:t>Счетная палата. Выступление на ПМЭФ-2022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85AD8-9508-ECA7-0E56-B3212045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565754"/>
            <a:ext cx="6035266" cy="4929474"/>
          </a:xfrm>
        </p:spPr>
        <p:txBody>
          <a:bodyPr anchor="ctr">
            <a:normAutofit/>
          </a:bodyPr>
          <a:lstStyle/>
          <a:p>
            <a:r>
              <a:rPr lang="ru-RU" sz="2300" dirty="0">
                <a:solidFill>
                  <a:srgbClr val="FEFFFF"/>
                </a:solidFill>
              </a:rPr>
              <a:t>Московская и Питерская агломерация дает порядка </a:t>
            </a:r>
            <a:r>
              <a:rPr lang="ru-RU" sz="2300" b="1" dirty="0">
                <a:solidFill>
                  <a:srgbClr val="FEFFFF"/>
                </a:solidFill>
              </a:rPr>
              <a:t>32% ВВП страны</a:t>
            </a:r>
          </a:p>
          <a:p>
            <a:r>
              <a:rPr lang="ru-RU" sz="2300" dirty="0">
                <a:solidFill>
                  <a:srgbClr val="FEFFFF"/>
                </a:solidFill>
              </a:rPr>
              <a:t>Диверсифицировать поток рабочей силы и рассредоточить вклад в экономику можно за счет </a:t>
            </a:r>
            <a:r>
              <a:rPr lang="ru-RU" sz="2300" b="1" dirty="0">
                <a:solidFill>
                  <a:srgbClr val="FEFFFF"/>
                </a:solidFill>
              </a:rPr>
              <a:t>создания новых агломераций</a:t>
            </a:r>
          </a:p>
          <a:p>
            <a:r>
              <a:rPr lang="ru-RU" sz="2300" dirty="0">
                <a:solidFill>
                  <a:srgbClr val="FEFFFF"/>
                </a:solidFill>
              </a:rPr>
              <a:t>В России может появиться еще порядка 3-4 таких территорий, для чего необходимо, в том числе создание транспортной инфраструктуры</a:t>
            </a:r>
          </a:p>
          <a:p>
            <a:r>
              <a:rPr lang="ru-RU" sz="2300" dirty="0">
                <a:solidFill>
                  <a:srgbClr val="FEFFFF"/>
                </a:solidFill>
              </a:rPr>
              <a:t>Должна </a:t>
            </a:r>
            <a:r>
              <a:rPr lang="ru-RU" sz="2300" b="1" dirty="0">
                <a:solidFill>
                  <a:srgbClr val="FEFFFF"/>
                </a:solidFill>
              </a:rPr>
              <a:t>возникнуть новая мобильность капитала</a:t>
            </a:r>
            <a:r>
              <a:rPr lang="ru-RU" sz="2300" dirty="0">
                <a:solidFill>
                  <a:srgbClr val="FEFFFF"/>
                </a:solidFill>
              </a:rPr>
              <a:t>, товаров, населения, научных и технологических разработок и больше выбора работы у населения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0A8BB9-A9EF-5530-A314-7D95676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ru-RU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88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A9A2C-F0BD-58BF-B627-9708217F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586855"/>
            <a:ext cx="3436594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b="1" dirty="0">
                <a:solidFill>
                  <a:srgbClr val="FFFFFF"/>
                </a:solidFill>
              </a:rPr>
              <a:t>Еще из выступлений на ПМЭФ-2022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85AD8-9508-ECA7-0E56-B3212045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0" y="406400"/>
            <a:ext cx="7360052" cy="6282499"/>
          </a:xfrm>
        </p:spPr>
        <p:txBody>
          <a:bodyPr anchor="ctr">
            <a:normAutofit/>
          </a:bodyPr>
          <a:lstStyle/>
          <a:p>
            <a:r>
              <a:rPr lang="ru-RU" sz="2300" b="1" dirty="0">
                <a:solidFill>
                  <a:srgbClr val="00315F"/>
                </a:solidFill>
              </a:rPr>
              <a:t>Макаров А. Председатель комитета Госдумы по бюджету и налогам</a:t>
            </a:r>
          </a:p>
          <a:p>
            <a:pPr marL="0" indent="0">
              <a:buNone/>
            </a:pPr>
            <a:r>
              <a:rPr lang="ru-RU" sz="2300" b="1" dirty="0"/>
              <a:t> «Структурная трансформация </a:t>
            </a:r>
            <a:r>
              <a:rPr lang="ru-RU" sz="2300" dirty="0"/>
              <a:t>экономики - это неизбежность. Она будет с вероятностью 100%. А вот какой она будет: модернизация или деградация- вот это вопрос»</a:t>
            </a:r>
          </a:p>
          <a:p>
            <a:pPr marL="0" indent="0">
              <a:buNone/>
            </a:pPr>
            <a:endParaRPr lang="ru-RU" sz="2300" dirty="0"/>
          </a:p>
          <a:p>
            <a:r>
              <a:rPr lang="ru-RU" sz="2300" b="1" dirty="0">
                <a:solidFill>
                  <a:srgbClr val="00315F"/>
                </a:solidFill>
              </a:rPr>
              <a:t>Набиуллина Э.С. Председатель ЦБ РФ</a:t>
            </a:r>
          </a:p>
          <a:p>
            <a:pPr marL="0" indent="0">
              <a:buNone/>
            </a:pPr>
            <a:r>
              <a:rPr lang="ru-RU" sz="2300" dirty="0"/>
              <a:t>«</a:t>
            </a:r>
            <a:r>
              <a:rPr lang="ru-RU" sz="2300" b="1" dirty="0"/>
              <a:t>Внешние экономические условия изменились надолго, если не навсегда</a:t>
            </a:r>
            <a:r>
              <a:rPr lang="ru-RU" sz="2300" dirty="0"/>
              <a:t>. Мы как страна, на текущий момент теряем участие в международном разделении труда, потому что экспорт у нас с дисконтом, а импорт - с премией. Если на этот экспорт не покупается импорт, и если (средства) можно накапливать в активах в рискованной форме, нужно переосмыслить и наконец-то </a:t>
            </a:r>
            <a:r>
              <a:rPr lang="ru-RU" sz="2300" b="1" dirty="0"/>
              <a:t>думать именно о том, что значительная часть производства должна работать на внутренний рынок»</a:t>
            </a:r>
            <a:endParaRPr lang="ru-RU" sz="23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0A8BB9-A9EF-5530-A314-7D95676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ru-RU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7C674-24B6-676D-3FB0-09E7A72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Банковская система на 1.06.22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0F80E0-3794-FF1B-1376-93AE5EC06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14119"/>
              </p:ext>
            </p:extLst>
          </p:nvPr>
        </p:nvGraphicFramePr>
        <p:xfrm>
          <a:off x="374041" y="1426749"/>
          <a:ext cx="10852758" cy="466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4148A-121B-3720-CAAF-E7F4891E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D917B-C93F-DD81-44D3-0CA888E20ADA}"/>
              </a:ext>
            </a:extLst>
          </p:cNvPr>
          <p:cNvSpPr txBox="1"/>
          <p:nvPr/>
        </p:nvSpPr>
        <p:spPr>
          <a:xfrm>
            <a:off x="7859016" y="3678128"/>
            <a:ext cx="1587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Кредитные</a:t>
            </a:r>
          </a:p>
          <a:p>
            <a:r>
              <a:rPr lang="ru-RU" sz="2000" dirty="0"/>
              <a:t>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DCC4D-94C7-478D-BC55-7F564878D8FB}"/>
              </a:ext>
            </a:extLst>
          </p:cNvPr>
          <p:cNvSpPr txBox="1"/>
          <p:nvPr/>
        </p:nvSpPr>
        <p:spPr>
          <a:xfrm>
            <a:off x="6667500" y="4203700"/>
            <a:ext cx="95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Банков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D03E0-A367-8A4E-AD55-61933CBF0CF1}"/>
              </a:ext>
            </a:extLst>
          </p:cNvPr>
          <p:cNvSpPr txBox="1"/>
          <p:nvPr/>
        </p:nvSpPr>
        <p:spPr>
          <a:xfrm>
            <a:off x="5130800" y="4927600"/>
            <a:ext cx="206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 универсальной лицензией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EDDE0-E280-E6FE-69FA-583322776F2A}"/>
              </a:ext>
            </a:extLst>
          </p:cNvPr>
          <p:cNvSpPr txBox="1"/>
          <p:nvPr/>
        </p:nvSpPr>
        <p:spPr>
          <a:xfrm>
            <a:off x="3378200" y="5897325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 базовой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19D00-D26E-0A90-95BF-C5BFF77A56AD}"/>
              </a:ext>
            </a:extLst>
          </p:cNvPr>
          <p:cNvSpPr txBox="1"/>
          <p:nvPr/>
        </p:nvSpPr>
        <p:spPr>
          <a:xfrm>
            <a:off x="8166100" y="4940300"/>
            <a:ext cx="346280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Из них, </a:t>
            </a:r>
            <a:r>
              <a:rPr lang="ru-RU" sz="3600" b="1" dirty="0"/>
              <a:t>166</a:t>
            </a:r>
            <a:r>
              <a:rPr lang="ru-RU" sz="2000" dirty="0"/>
              <a:t> региональных, </a:t>
            </a:r>
          </a:p>
          <a:p>
            <a:r>
              <a:rPr lang="ru-RU" sz="2000" dirty="0"/>
              <a:t>в том числе, в </a:t>
            </a:r>
          </a:p>
          <a:p>
            <a:r>
              <a:rPr lang="ru-RU" sz="2000" dirty="0"/>
              <a:t>Челябинской области - </a:t>
            </a:r>
            <a:r>
              <a:rPr lang="ru-RU" sz="3600" b="1" dirty="0"/>
              <a:t>6</a:t>
            </a:r>
            <a:endParaRPr lang="ru-RU" sz="2000" b="1" dirty="0"/>
          </a:p>
        </p:txBody>
      </p:sp>
      <p:sp>
        <p:nvSpPr>
          <p:cNvPr id="11" name="Штриховая стрелка вправо 10">
            <a:extLst>
              <a:ext uri="{FF2B5EF4-FFF2-40B4-BE49-F238E27FC236}">
                <a16:creationId xmlns:a16="http://schemas.microsoft.com/office/drawing/2014/main" id="{E3DF7B7E-695C-D867-C289-305DCCF17DCA}"/>
              </a:ext>
            </a:extLst>
          </p:cNvPr>
          <p:cNvSpPr/>
          <p:nvPr/>
        </p:nvSpPr>
        <p:spPr>
          <a:xfrm rot="2518399">
            <a:off x="7305503" y="4661695"/>
            <a:ext cx="825500" cy="631825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7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398D-A2E2-533C-B633-F0A24F7F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FF"/>
                </a:solidFill>
              </a:rPr>
              <a:t>Что мы не нашли в документах Правительства и Банка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0C425-30A8-9AD1-3870-2BE7B2C6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ru-RU" dirty="0"/>
              <a:t>Речь идет об </a:t>
            </a:r>
            <a:r>
              <a:rPr lang="ru-RU" b="1" dirty="0"/>
              <a:t>отдельных мерах поддержки </a:t>
            </a:r>
            <a:r>
              <a:rPr lang="ru-RU" dirty="0"/>
              <a:t>отдельных секторов экономике</a:t>
            </a:r>
          </a:p>
          <a:p>
            <a:r>
              <a:rPr lang="ru-RU" dirty="0"/>
              <a:t>Говорится о мобилизационных мерах, но </a:t>
            </a:r>
            <a:r>
              <a:rPr lang="ru-RU" b="1" dirty="0"/>
              <a:t>консолидированного плана и четко обозначенной «новой экономической политики» государства пока нет</a:t>
            </a:r>
          </a:p>
          <a:p>
            <a:r>
              <a:rPr lang="ru-RU" b="1" dirty="0"/>
              <a:t>Программа импортозамещения, по сути, отсутствует</a:t>
            </a:r>
          </a:p>
          <a:p>
            <a:r>
              <a:rPr lang="ru-RU" dirty="0"/>
              <a:t>Нет ответа на вопрос </a:t>
            </a:r>
            <a:r>
              <a:rPr lang="ru-RU" b="1" dirty="0"/>
              <a:t>как и «что делать»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5FBE66-99BF-4BD3-B3E4-904D754C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84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398D-A2E2-533C-B633-F0A24F7F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294538"/>
            <a:ext cx="10688537" cy="1033669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За счет чего экономика страны выйдет из текущей ситуации, как будет обеспечены восстановление и рост?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0C425-30A8-9AD1-3870-2BE7B2C6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ru-RU" b="1" dirty="0"/>
              <a:t>«Невидимая рука»</a:t>
            </a:r>
            <a:r>
              <a:rPr lang="en-US" b="1" dirty="0"/>
              <a:t>*</a:t>
            </a:r>
            <a:r>
              <a:rPr lang="ru-RU" b="1" dirty="0"/>
              <a:t> рынка</a:t>
            </a:r>
            <a:r>
              <a:rPr lang="ru-RU" dirty="0"/>
              <a:t>, должна сыграть свою роль, но в текущей ситуации без </a:t>
            </a:r>
            <a:r>
              <a:rPr lang="ru-RU" b="1" dirty="0"/>
              <a:t>более активной и системной позиции государства </a:t>
            </a:r>
            <a:r>
              <a:rPr lang="ru-RU" dirty="0"/>
              <a:t>решение проблем затруднительно</a:t>
            </a:r>
          </a:p>
          <a:p>
            <a:r>
              <a:rPr lang="ru-RU" dirty="0"/>
              <a:t>Нужен ответ - какие </a:t>
            </a:r>
            <a:r>
              <a:rPr lang="ru-RU" b="1" dirty="0"/>
              <a:t>резервы</a:t>
            </a:r>
            <a:r>
              <a:rPr lang="ru-RU" dirty="0"/>
              <a:t> (например, </a:t>
            </a:r>
            <a:r>
              <a:rPr lang="ru-RU" dirty="0">
                <a:solidFill>
                  <a:srgbClr val="00315F"/>
                </a:solidFill>
              </a:rPr>
              <a:t>региональные банки</a:t>
            </a:r>
            <a:r>
              <a:rPr lang="ru-RU" dirty="0"/>
              <a:t>) могут быть задействованы и как </a:t>
            </a:r>
          </a:p>
          <a:p>
            <a:r>
              <a:rPr lang="ru-RU" dirty="0"/>
              <a:t>Необходим </a:t>
            </a:r>
            <a:r>
              <a:rPr lang="ru-RU" b="1" dirty="0"/>
              <a:t>четкий план и программа</a:t>
            </a:r>
            <a:r>
              <a:rPr lang="ru-RU" dirty="0"/>
              <a:t>, скоординированная на всех уровнях экономики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57B23-E780-7E1E-F1FD-3F8B983918F6}"/>
              </a:ext>
            </a:extLst>
          </p:cNvPr>
          <p:cNvSpPr txBox="1"/>
          <p:nvPr/>
        </p:nvSpPr>
        <p:spPr>
          <a:xfrm>
            <a:off x="6853304" y="6378796"/>
            <a:ext cx="39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*-</a:t>
            </a:r>
            <a:r>
              <a:rPr lang="ru-RU" dirty="0"/>
              <a:t> </a:t>
            </a:r>
            <a:r>
              <a:rPr lang="en" dirty="0"/>
              <a:t>invisible hand</a:t>
            </a:r>
            <a:r>
              <a:rPr lang="ru-RU" dirty="0"/>
              <a:t> (термин Адама Смита)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2481D-3061-1053-8C56-D1B81FAC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05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398D-A2E2-533C-B633-F0A24F7F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FFFF"/>
                </a:solidFill>
              </a:rPr>
              <a:t>Приоритетные задачи экономики в условиях жесточайшего санкционного давления: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0C425-30A8-9AD1-3870-2BE7B2C6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901628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ru-RU" dirty="0"/>
              <a:t>развитие </a:t>
            </a:r>
            <a:r>
              <a:rPr lang="ru-RU" b="1" dirty="0"/>
              <a:t>конкуренции</a:t>
            </a:r>
            <a:r>
              <a:rPr lang="ru-RU" dirty="0"/>
              <a:t>, </a:t>
            </a:r>
          </a:p>
          <a:p>
            <a:r>
              <a:rPr lang="ru-RU" dirty="0"/>
              <a:t>создание </a:t>
            </a:r>
            <a:r>
              <a:rPr lang="ru-RU" b="1" dirty="0"/>
              <a:t>многоукладной бизнес-среды</a:t>
            </a:r>
            <a:r>
              <a:rPr lang="ru-RU" dirty="0"/>
              <a:t>, </a:t>
            </a:r>
          </a:p>
          <a:p>
            <a:pPr lvl="0"/>
            <a:r>
              <a:rPr lang="ru-RU" dirty="0"/>
              <a:t>запуск государственных инвестиционных </a:t>
            </a:r>
            <a:r>
              <a:rPr lang="ru-RU" b="1" dirty="0"/>
              <a:t>программ по импортозамещению</a:t>
            </a:r>
            <a:r>
              <a:rPr lang="ru-RU" dirty="0"/>
              <a:t>, </a:t>
            </a:r>
          </a:p>
          <a:p>
            <a:pPr lvl="0"/>
            <a:r>
              <a:rPr lang="ru-RU" b="1" dirty="0"/>
              <a:t>развитие механизмов </a:t>
            </a:r>
            <a:r>
              <a:rPr lang="ru-RU" dirty="0"/>
              <a:t>существенного повышения эффективности труда, создания дополнительных рабочих мест и повышения занятости населения</a:t>
            </a:r>
          </a:p>
          <a:p>
            <a:pPr lvl="0"/>
            <a:r>
              <a:rPr lang="ru-RU" b="1" dirty="0"/>
              <a:t>производство средств производства </a:t>
            </a:r>
            <a:r>
              <a:rPr lang="ru-RU" dirty="0"/>
              <a:t>и другие фундаментальные макроэкономические вопросы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FE7DD1-C456-B686-FD18-B22487B3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5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E91FB-8D60-908B-28AB-5E90F5FC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b="1" dirty="0">
                <a:solidFill>
                  <a:srgbClr val="FFFFFF"/>
                </a:solidFill>
              </a:rPr>
              <a:t>Выступление главы </a:t>
            </a:r>
            <a:br>
              <a:rPr lang="ru-RU" sz="4000" b="1" dirty="0">
                <a:solidFill>
                  <a:srgbClr val="FFFFFF"/>
                </a:solidFill>
              </a:rPr>
            </a:br>
            <a:r>
              <a:rPr lang="ru-RU" sz="4000" b="1" dirty="0">
                <a:solidFill>
                  <a:srgbClr val="FFFFFF"/>
                </a:solidFill>
              </a:rPr>
              <a:t>Банка России </a:t>
            </a:r>
            <a:r>
              <a:rPr lang="ru-RU" sz="4000" dirty="0">
                <a:solidFill>
                  <a:srgbClr val="FFFFFF"/>
                </a:solidFill>
              </a:rPr>
              <a:t>26.05.22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80359-FF46-B643-D5C2-27F83A7D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«Время тактических решений заканчивается и сейчас предстоит </a:t>
            </a:r>
            <a:r>
              <a:rPr lang="ru-RU" sz="3200" b="1" dirty="0"/>
              <a:t>вырабатывать именно </a:t>
            </a:r>
            <a:r>
              <a:rPr lang="ru-RU" sz="3200" b="1" dirty="0">
                <a:solidFill>
                  <a:srgbClr val="00315F"/>
                </a:solidFill>
              </a:rPr>
              <a:t>стратегические решения</a:t>
            </a:r>
            <a:r>
              <a:rPr lang="ru-RU" sz="3200" dirty="0"/>
              <a:t>»</a:t>
            </a:r>
            <a:br>
              <a:rPr lang="ru-RU" sz="3200" dirty="0"/>
            </a:br>
            <a:br>
              <a:rPr lang="ru-RU" sz="3200" dirty="0"/>
            </a:br>
            <a:br>
              <a:rPr lang="en" sz="3200" dirty="0"/>
            </a:br>
            <a:r>
              <a:rPr lang="en" sz="3200" dirty="0"/>
              <a:t>«</a:t>
            </a:r>
            <a:r>
              <a:rPr lang="ru-RU" sz="3200" dirty="0"/>
              <a:t>Экономика входит в период структурной трансформации, остро будет нуждаться в финансовых ресурсах. Одновременно и самим банкам в условиях санкций нужна поддержка: это и капитал, и время, и большая гибкость для </a:t>
            </a:r>
            <a:r>
              <a:rPr lang="ru-RU" sz="3200" b="1" dirty="0"/>
              <a:t>определения новой </a:t>
            </a:r>
            <a:r>
              <a:rPr lang="ru-RU" sz="3200" b="1" dirty="0">
                <a:solidFill>
                  <a:srgbClr val="00315F"/>
                </a:solidFill>
              </a:rPr>
              <a:t>бизнес-модели</a:t>
            </a:r>
            <a:r>
              <a:rPr lang="ru-RU" sz="3200" dirty="0"/>
              <a:t>»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FF68F-1001-1FCB-3F43-F1E06CC4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ru-RU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80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3C991A-0E76-9AA2-F7B6-46191FB29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FFFFFF"/>
                </a:solidFill>
              </a:rPr>
              <a:t>Предложения АРБ </a:t>
            </a:r>
            <a:endParaRPr lang="ru-RU" sz="4800" dirty="0">
              <a:solidFill>
                <a:srgbClr val="FFFFFF"/>
              </a:solidFill>
            </a:endParaRPr>
          </a:p>
        </p:txBody>
      </p:sp>
      <p:pic>
        <p:nvPicPr>
          <p:cNvPr id="10" name="Picture 2" descr="Что делать?">
            <a:extLst>
              <a:ext uri="{FF2B5EF4-FFF2-40B4-BE49-F238E27FC236}">
                <a16:creationId xmlns:a16="http://schemas.microsoft.com/office/drawing/2014/main" id="{7360AD11-0201-3E6B-7B6B-758FAE08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87" y="196712"/>
            <a:ext cx="4102520" cy="64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34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Структурная трансформация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dirty="0"/>
              <a:t>В условиях </a:t>
            </a:r>
            <a:r>
              <a:rPr lang="ru-RU" sz="3200" b="1" dirty="0"/>
              <a:t>многоукладной мобилизационной экономики</a:t>
            </a:r>
            <a:r>
              <a:rPr lang="ru-RU" sz="3200" dirty="0"/>
              <a:t> должно произойти скорейшая структурная трансформация </a:t>
            </a:r>
          </a:p>
          <a:p>
            <a:r>
              <a:rPr lang="ru-RU" sz="3200" dirty="0"/>
              <a:t>Усилится </a:t>
            </a:r>
            <a:r>
              <a:rPr lang="ru-RU" sz="3200" b="1" dirty="0"/>
              <a:t>вес и влияние государства</a:t>
            </a:r>
            <a:r>
              <a:rPr lang="ru-RU" sz="3200" dirty="0"/>
              <a:t> в сегменте в который войдут: энергетика, металлургия, оборонная промышленность, транспортная инфраструктура, машиностроение и другие значимые капиталоемкие отрасли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35</a:t>
            </a:fld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0EAC720-9D22-6B94-9066-37F89E9656D9}"/>
              </a:ext>
            </a:extLst>
          </p:cNvPr>
          <p:cNvSpPr/>
          <p:nvPr/>
        </p:nvSpPr>
        <p:spPr>
          <a:xfrm>
            <a:off x="9982200" y="4559683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4996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Сегментация экономики страны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36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7C1D85-64BA-9C03-5629-3A15ABB9494B}"/>
              </a:ext>
            </a:extLst>
          </p:cNvPr>
          <p:cNvCxnSpPr>
            <a:cxnSpLocks/>
          </p:cNvCxnSpPr>
          <p:nvPr/>
        </p:nvCxnSpPr>
        <p:spPr>
          <a:xfrm>
            <a:off x="250521" y="3294345"/>
            <a:ext cx="11523945" cy="18905"/>
          </a:xfrm>
          <a:prstGeom prst="line">
            <a:avLst/>
          </a:prstGeom>
          <a:ln w="25400">
            <a:solidFill>
              <a:srgbClr val="00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E90FB26-D08A-D080-6E48-28F23BB5E7CF}"/>
              </a:ext>
            </a:extLst>
          </p:cNvPr>
          <p:cNvCxnSpPr>
            <a:cxnSpLocks/>
          </p:cNvCxnSpPr>
          <p:nvPr/>
        </p:nvCxnSpPr>
        <p:spPr>
          <a:xfrm>
            <a:off x="250520" y="5123277"/>
            <a:ext cx="11523946" cy="0"/>
          </a:xfrm>
          <a:prstGeom prst="line">
            <a:avLst/>
          </a:prstGeom>
          <a:ln w="25400">
            <a:solidFill>
              <a:srgbClr val="00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797E1425-87CB-2FDE-C8BD-1FCBD4B2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60" y="1728943"/>
            <a:ext cx="1549648" cy="14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34B153A-B5DD-849C-EDEA-29CB89EA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80" y="1611427"/>
            <a:ext cx="2281414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E578022-F9EF-5AD2-660B-3ABDFEC7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21" y="1601204"/>
            <a:ext cx="1806255" cy="18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E6CA4FB-D316-ED6C-732B-43B1D1FC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94" y="1726753"/>
            <a:ext cx="1426024" cy="14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5DA91-424E-9678-C605-AF8CEA7F0A0A}"/>
              </a:ext>
            </a:extLst>
          </p:cNvPr>
          <p:cNvSpPr txBox="1"/>
          <p:nvPr/>
        </p:nvSpPr>
        <p:spPr>
          <a:xfrm>
            <a:off x="948650" y="1796743"/>
            <a:ext cx="284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Максимальное государственное регулирование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B5714E17-5CFA-2A85-6ECB-993E1CB8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7199" y="5256796"/>
            <a:ext cx="1502229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81E8BF7-9F66-62E8-DF5E-B9E70C5A2E8C}"/>
              </a:ext>
            </a:extLst>
          </p:cNvPr>
          <p:cNvSpPr txBox="1"/>
          <p:nvPr/>
        </p:nvSpPr>
        <p:spPr>
          <a:xfrm>
            <a:off x="948649" y="5241429"/>
            <a:ext cx="2995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Максимальные рыночные свободы и льготы</a:t>
            </a:r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E85CD46C-25C0-E8A3-351B-B875DB34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22808"/>
          <a:stretch/>
        </p:blipFill>
        <p:spPr bwMode="auto">
          <a:xfrm>
            <a:off x="5772508" y="5273416"/>
            <a:ext cx="1367506" cy="15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28DB1F14-6570-956B-4413-19C8A128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01" y="3491414"/>
            <a:ext cx="1478638" cy="14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02BABB54-96EB-AE72-847A-242C3746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24" y="3468706"/>
            <a:ext cx="2000731" cy="15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8959D3-8EAC-1016-3056-FD6C9744F8AB}"/>
              </a:ext>
            </a:extLst>
          </p:cNvPr>
          <p:cNvSpPr txBox="1"/>
          <p:nvPr/>
        </p:nvSpPr>
        <p:spPr>
          <a:xfrm>
            <a:off x="914581" y="3324335"/>
            <a:ext cx="3410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Сектор с балансом рыночных механизмов и регулирования</a:t>
            </a:r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A440A3C6-4CD6-344F-4E9A-D93019BC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4" y="3674324"/>
            <a:ext cx="2022742" cy="13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6FE82-093E-E713-058D-F80F2AB8D0A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9776" y="5198837"/>
            <a:ext cx="2229708" cy="1486472"/>
          </a:xfrm>
          <a:prstGeom prst="rect">
            <a:avLst/>
          </a:prstGeom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EAD562F1-49C6-3AD4-1E4D-1DC241F5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08" y="5394414"/>
            <a:ext cx="2078307" cy="11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2E6EED95-B701-943A-8AD9-35DB0A9C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10" y="4016138"/>
            <a:ext cx="196156" cy="1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072342EC-3832-799B-01DF-3F278DD5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50" y="3693230"/>
            <a:ext cx="2037871" cy="12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49A99F5-8D3C-462A-2CBE-03069ABD4515}"/>
              </a:ext>
            </a:extLst>
          </p:cNvPr>
          <p:cNvSpPr/>
          <p:nvPr/>
        </p:nvSpPr>
        <p:spPr>
          <a:xfrm>
            <a:off x="256124" y="2193854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54E64CE-27BA-D02D-AF37-747C3F7821BD}"/>
              </a:ext>
            </a:extLst>
          </p:cNvPr>
          <p:cNvSpPr/>
          <p:nvPr/>
        </p:nvSpPr>
        <p:spPr>
          <a:xfrm>
            <a:off x="233035" y="3897456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071412F-7613-742F-A749-1F57417C9E2D}"/>
              </a:ext>
            </a:extLst>
          </p:cNvPr>
          <p:cNvSpPr/>
          <p:nvPr/>
        </p:nvSpPr>
        <p:spPr>
          <a:xfrm>
            <a:off x="247549" y="5594536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8420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Структурная трансформация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b="1" dirty="0"/>
              <a:t>Максимальные преференции и свободы </a:t>
            </a:r>
            <a:r>
              <a:rPr lang="ru-RU" sz="3200" dirty="0"/>
              <a:t>должны получить предприятия малого и микробизнеса, инновационные стартапы и ряд ИТ компаний</a:t>
            </a:r>
          </a:p>
          <a:p>
            <a:r>
              <a:rPr lang="ru-RU" sz="3200" dirty="0"/>
              <a:t>Это должно обеспечить </a:t>
            </a:r>
            <a:r>
              <a:rPr lang="ru-RU" sz="3200" b="1" dirty="0"/>
              <a:t>занятость</a:t>
            </a:r>
            <a:r>
              <a:rPr lang="ru-RU" sz="3200" dirty="0"/>
              <a:t>, широкий набор </a:t>
            </a:r>
            <a:r>
              <a:rPr lang="ru-RU" sz="3200" b="1" dirty="0"/>
              <a:t>сервисов и услуг </a:t>
            </a:r>
            <a:r>
              <a:rPr lang="ru-RU" sz="3200" dirty="0"/>
              <a:t>для населения, дать возможность для развития </a:t>
            </a:r>
            <a:r>
              <a:rPr lang="ru-RU" sz="3200" b="1" dirty="0"/>
              <a:t>инноваций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37</a:t>
            </a:fld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EF0DA65-B6F8-EE6A-4FAE-CB543140E53C}"/>
              </a:ext>
            </a:extLst>
          </p:cNvPr>
          <p:cNvSpPr/>
          <p:nvPr/>
        </p:nvSpPr>
        <p:spPr>
          <a:xfrm>
            <a:off x="10763593" y="3178415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3558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Структурная трансформация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dirty="0"/>
              <a:t>Между этими двумя структурами останутся сегменты с </a:t>
            </a:r>
            <a:r>
              <a:rPr lang="ru-RU" sz="3200" b="1" dirty="0"/>
              <a:t>разумным балансом рыночных элементов и государственного регулирования</a:t>
            </a:r>
          </a:p>
          <a:p>
            <a:r>
              <a:rPr lang="ru-RU" sz="3200" dirty="0"/>
              <a:t>В средний сегмент войдут банки, сельское хозяйство, потребительское производство, жилое строительство и другие отрасли.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38</a:t>
            </a:fld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AF6F43A-16D8-B7E2-6EBB-73035795F407}"/>
              </a:ext>
            </a:extLst>
          </p:cNvPr>
          <p:cNvSpPr/>
          <p:nvPr/>
        </p:nvSpPr>
        <p:spPr>
          <a:xfrm>
            <a:off x="10603476" y="3429000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7949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Структурная трансформация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dirty="0"/>
              <a:t>СЗКО, особенно с большой долей государственного капитала, должны будут перенести фокус, прежде всего, на первый сегмент </a:t>
            </a:r>
          </a:p>
          <a:p>
            <a:r>
              <a:rPr lang="ru-RU" sz="3200" dirty="0"/>
              <a:t>Усилиться </a:t>
            </a:r>
            <a:r>
              <a:rPr lang="ru-RU" sz="3200" b="1" dirty="0"/>
              <a:t>роль банков – институтов развития </a:t>
            </a:r>
            <a:r>
              <a:rPr lang="ru-RU" sz="3200" dirty="0"/>
              <a:t>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123A8E"/>
                </a:solidFill>
              </a:rPr>
              <a:t>осуществить их трансформацию</a:t>
            </a:r>
            <a:r>
              <a:rPr lang="ru-RU" sz="3200" b="1" dirty="0"/>
              <a:t>,</a:t>
            </a:r>
            <a:r>
              <a:rPr lang="ru-RU" sz="3200" dirty="0"/>
              <a:t> которые должны будут сконцентрироваться на инфраструктурных проектах и выделении ресурсов для кредитования по программам для других банков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C61EF-94C7-5159-C520-DBEAF24A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393" y="959304"/>
            <a:ext cx="3957607" cy="539704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В </a:t>
            </a:r>
            <a:r>
              <a:rPr lang="ru-RU" sz="2800" dirty="0" err="1">
                <a:latin typeface="+mn-lt"/>
              </a:rPr>
              <a:t>УрФО</a:t>
            </a:r>
            <a:r>
              <a:rPr lang="ru-RU" sz="2800" dirty="0">
                <a:latin typeface="+mn-lt"/>
              </a:rPr>
              <a:t> годовая инфляция замедлилась с 15,21% в апреле до </a:t>
            </a:r>
            <a:r>
              <a:rPr lang="ru-RU" sz="2800" b="1" dirty="0">
                <a:latin typeface="+mn-lt"/>
              </a:rPr>
              <a:t>14,58% </a:t>
            </a:r>
            <a:r>
              <a:rPr lang="ru-RU" sz="2800" dirty="0">
                <a:latin typeface="+mn-lt"/>
              </a:rPr>
              <a:t>в мае, по России в целом – с 17,83% до </a:t>
            </a:r>
            <a:r>
              <a:rPr lang="ru-RU" sz="2800" b="1" dirty="0">
                <a:latin typeface="+mn-lt"/>
              </a:rPr>
              <a:t>17,10% </a:t>
            </a:r>
            <a:r>
              <a:rPr lang="ru-RU" sz="2800" dirty="0">
                <a:latin typeface="+mn-lt"/>
              </a:rPr>
              <a:t>соответственно.</a:t>
            </a:r>
            <a:br>
              <a:rPr lang="ru-RU" sz="2800" dirty="0">
                <a:latin typeface="+mn-lt"/>
              </a:rPr>
            </a:br>
            <a:br>
              <a:rPr lang="ru-RU" sz="2800" dirty="0">
                <a:latin typeface="+mn-lt"/>
              </a:rPr>
            </a:br>
            <a:r>
              <a:rPr lang="ru-RU" sz="2800" dirty="0">
                <a:solidFill>
                  <a:srgbClr val="00315F"/>
                </a:solidFill>
                <a:latin typeface="+mn-lt"/>
              </a:rPr>
              <a:t>Годовая инфляция в Челябинской области в мае по сравнению с апрелем замедлилась до </a:t>
            </a:r>
            <a:r>
              <a:rPr lang="ru-RU" sz="2800" b="1" dirty="0">
                <a:solidFill>
                  <a:srgbClr val="00315F"/>
                </a:solidFill>
                <a:latin typeface="+mn-lt"/>
              </a:rPr>
              <a:t>14,13%, </a:t>
            </a:r>
            <a:r>
              <a:rPr lang="ru-RU" sz="2800" dirty="0">
                <a:latin typeface="+mn-lt"/>
              </a:rPr>
              <a:t>что ниже показателя по </a:t>
            </a:r>
            <a:r>
              <a:rPr lang="ru-RU" sz="2800" dirty="0" err="1">
                <a:latin typeface="+mn-lt"/>
              </a:rPr>
              <a:t>УрФО</a:t>
            </a:r>
            <a:r>
              <a:rPr lang="ru-RU" sz="2800" dirty="0">
                <a:latin typeface="+mn-lt"/>
              </a:rPr>
              <a:t> и России. </a:t>
            </a:r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6B321E7-F426-FE08-5377-372780882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650" y="1447575"/>
            <a:ext cx="7812889" cy="509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C9A42B-47F2-1BE3-A970-57AA035D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95A2F48-92CC-7A65-977E-820BEF7FB37C}"/>
              </a:ext>
            </a:extLst>
          </p:cNvPr>
          <p:cNvSpPr txBox="1">
            <a:spLocks/>
          </p:cNvSpPr>
          <p:nvPr/>
        </p:nvSpPr>
        <p:spPr>
          <a:xfrm>
            <a:off x="614667" y="0"/>
            <a:ext cx="31554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315F"/>
                </a:solidFill>
              </a:rPr>
              <a:t>Инфляция</a:t>
            </a:r>
          </a:p>
        </p:txBody>
      </p:sp>
    </p:spTree>
    <p:extLst>
      <p:ext uri="{BB962C8B-B14F-4D97-AF65-F5344CB8AC3E}">
        <p14:creationId xmlns:p14="http://schemas.microsoft.com/office/powerpoint/2010/main" val="1977481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A904-6B71-62FC-8CCD-F50A916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3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41916-21A6-F378-021D-76609BBD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62896"/>
            <a:ext cx="10193629" cy="3683358"/>
          </a:xfrm>
        </p:spPr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ru-RU" b="1" dirty="0"/>
              <a:t>СЗКО (системно значимые кредитные организации) и банки с государственным участием, как институты развития по направлениям </a:t>
            </a:r>
            <a:r>
              <a:rPr lang="ru-RU" dirty="0"/>
              <a:t>(</a:t>
            </a:r>
            <a:r>
              <a:rPr lang="ru-RU" dirty="0" err="1"/>
              <a:t>Дом.РФ</a:t>
            </a:r>
            <a:r>
              <a:rPr lang="ru-RU" dirty="0"/>
              <a:t>, МСП банк и т.п.)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Регионально значимые банки </a:t>
            </a:r>
            <a:r>
              <a:rPr lang="ru-RU" dirty="0"/>
              <a:t>как опорные финансовые институты для развития кредитования МСП и населения в регионах своего присутствия. </a:t>
            </a:r>
          </a:p>
          <a:p>
            <a:pPr marL="514350" indent="-514350">
              <a:buAutoNum type="arabicPeriod"/>
            </a:pPr>
            <a:r>
              <a:rPr lang="ru-RU" b="1" dirty="0"/>
              <a:t>Остальные коммерческие банки</a:t>
            </a:r>
            <a:r>
              <a:rPr lang="ru-RU" dirty="0"/>
              <a:t>.  Необходимо разработать программу поддержки малых и средних коммерческих банков, обеспечивающую не декларативные, а реально </a:t>
            </a:r>
            <a:r>
              <a:rPr lang="ru-RU" dirty="0">
                <a:solidFill>
                  <a:srgbClr val="123A8E"/>
                </a:solidFill>
              </a:rPr>
              <a:t>равные условия конкуренции </a:t>
            </a:r>
            <a:r>
              <a:rPr lang="ru-RU" dirty="0"/>
              <a:t>с 1 группой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0A6847-944C-CF4A-2DD4-37C3D1B7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40</a:t>
            </a:fld>
            <a:endParaRPr lang="ru-RU"/>
          </a:p>
        </p:txBody>
      </p:sp>
      <p:pic>
        <p:nvPicPr>
          <p:cNvPr id="11" name="Picture 34">
            <a:extLst>
              <a:ext uri="{FF2B5EF4-FFF2-40B4-BE49-F238E27FC236}">
                <a16:creationId xmlns:a16="http://schemas.microsoft.com/office/drawing/2014/main" id="{4FC814D6-6052-CCF8-8914-6958EB11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381" y="136525"/>
            <a:ext cx="1395392" cy="13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89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Сегментация и место банков в ней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41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9E08220-9D1D-8936-ADB7-3922F98C5A76}"/>
              </a:ext>
            </a:extLst>
          </p:cNvPr>
          <p:cNvCxnSpPr>
            <a:cxnSpLocks/>
          </p:cNvCxnSpPr>
          <p:nvPr/>
        </p:nvCxnSpPr>
        <p:spPr>
          <a:xfrm>
            <a:off x="250521" y="3294345"/>
            <a:ext cx="11523945" cy="18905"/>
          </a:xfrm>
          <a:prstGeom prst="line">
            <a:avLst/>
          </a:prstGeom>
          <a:ln w="25400">
            <a:solidFill>
              <a:srgbClr val="00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82FD6D4-34A2-9864-28D7-958DB4E5559A}"/>
              </a:ext>
            </a:extLst>
          </p:cNvPr>
          <p:cNvCxnSpPr>
            <a:cxnSpLocks/>
          </p:cNvCxnSpPr>
          <p:nvPr/>
        </p:nvCxnSpPr>
        <p:spPr>
          <a:xfrm>
            <a:off x="250520" y="5123277"/>
            <a:ext cx="11523946" cy="0"/>
          </a:xfrm>
          <a:prstGeom prst="line">
            <a:avLst/>
          </a:prstGeom>
          <a:ln w="25400">
            <a:solidFill>
              <a:srgbClr val="003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7E0ABC-2516-3F9E-DC12-B31FEA82760B}"/>
              </a:ext>
            </a:extLst>
          </p:cNvPr>
          <p:cNvSpPr/>
          <p:nvPr/>
        </p:nvSpPr>
        <p:spPr>
          <a:xfrm>
            <a:off x="8910375" y="4397091"/>
            <a:ext cx="30262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315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Регионально значимые банки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979B4F6-F1EA-DC46-A076-35604AC27516}"/>
              </a:ext>
            </a:extLst>
          </p:cNvPr>
          <p:cNvSpPr/>
          <p:nvPr/>
        </p:nvSpPr>
        <p:spPr>
          <a:xfrm>
            <a:off x="7742672" y="3670905"/>
            <a:ext cx="30262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315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Остальные коммерческие банки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66C58-BBAE-4597-1323-E3076A0338A8}"/>
              </a:ext>
            </a:extLst>
          </p:cNvPr>
          <p:cNvSpPr txBox="1"/>
          <p:nvPr/>
        </p:nvSpPr>
        <p:spPr>
          <a:xfrm>
            <a:off x="934136" y="1796743"/>
            <a:ext cx="284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Максимальное государственное регулирование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71DB4-B36F-7E36-CA7D-2078662E16FC}"/>
              </a:ext>
            </a:extLst>
          </p:cNvPr>
          <p:cNvSpPr txBox="1"/>
          <p:nvPr/>
        </p:nvSpPr>
        <p:spPr>
          <a:xfrm>
            <a:off x="934135" y="5241429"/>
            <a:ext cx="2995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Максимальные рыночные свободы и льготы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1B038F-CA78-B10A-301C-B0BEA28A7810}"/>
              </a:ext>
            </a:extLst>
          </p:cNvPr>
          <p:cNvSpPr txBox="1"/>
          <p:nvPr/>
        </p:nvSpPr>
        <p:spPr>
          <a:xfrm>
            <a:off x="900067" y="3324335"/>
            <a:ext cx="3410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Сектор с балансом рыночных механизмов и регулирования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7F7A9DD7-9E5E-F752-B070-93B023BF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8" y="1923089"/>
            <a:ext cx="1342559" cy="12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B75E0EB5-9D97-6917-B4C8-039EA123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72" y="1788194"/>
            <a:ext cx="2032222" cy="1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DA5E6F7B-326B-77B0-2974-704F8B91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43" y="1810026"/>
            <a:ext cx="1597433" cy="15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6A2F88C2-AC8D-4455-13DD-EF6AB01F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94" y="1812407"/>
            <a:ext cx="1340370" cy="134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8A83CC51-DC52-10B2-F7B9-11802A06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5818" y="5345416"/>
            <a:ext cx="1413609" cy="14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>
            <a:extLst>
              <a:ext uri="{FF2B5EF4-FFF2-40B4-BE49-F238E27FC236}">
                <a16:creationId xmlns:a16="http://schemas.microsoft.com/office/drawing/2014/main" id="{EB73F19F-C5BD-9614-0C2D-3BA3F80D6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r="22808"/>
          <a:stretch/>
        </p:blipFill>
        <p:spPr bwMode="auto">
          <a:xfrm>
            <a:off x="5908332" y="5423749"/>
            <a:ext cx="1231681" cy="13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C1C28E40-E6D0-DBF1-3B58-1534BAB7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02" y="3454662"/>
            <a:ext cx="1106454" cy="8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>
            <a:extLst>
              <a:ext uri="{FF2B5EF4-FFF2-40B4-BE49-F238E27FC236}">
                <a16:creationId xmlns:a16="http://schemas.microsoft.com/office/drawing/2014/main" id="{A889FADF-C2F7-CB71-8BD6-A77291B5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5" y="4058168"/>
            <a:ext cx="1439852" cy="9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9DF6711-119B-DA6E-DA69-5C0382FE06D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9860" y="5265559"/>
            <a:ext cx="2175404" cy="1450269"/>
          </a:xfrm>
          <a:prstGeom prst="rect">
            <a:avLst/>
          </a:prstGeom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BC7DE18D-1EB5-AD30-CAC4-381871D0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11" y="5548990"/>
            <a:ext cx="1803504" cy="10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391172-32DF-A499-8F5A-1C192B5F7AB8}"/>
              </a:ext>
            </a:extLst>
          </p:cNvPr>
          <p:cNvSpPr/>
          <p:nvPr/>
        </p:nvSpPr>
        <p:spPr>
          <a:xfrm>
            <a:off x="4582883" y="3417379"/>
            <a:ext cx="30262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315F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СЗКО и банки с государственным участием, как институты развития по направлениям </a:t>
            </a:r>
          </a:p>
        </p:txBody>
      </p:sp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A5BA5A4E-768F-E9D3-5932-8ACD1BABA45A}"/>
              </a:ext>
            </a:extLst>
          </p:cNvPr>
          <p:cNvSpPr/>
          <p:nvPr/>
        </p:nvSpPr>
        <p:spPr>
          <a:xfrm>
            <a:off x="5679173" y="2803825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extLst>
              <a:ext uri="{FF2B5EF4-FFF2-40B4-BE49-F238E27FC236}">
                <a16:creationId xmlns:a16="http://schemas.microsoft.com/office/drawing/2014/main" id="{F30308EC-E113-8414-044D-5B2DBE3C4F41}"/>
              </a:ext>
            </a:extLst>
          </p:cNvPr>
          <p:cNvSpPr/>
          <p:nvPr/>
        </p:nvSpPr>
        <p:spPr>
          <a:xfrm rot="10800000">
            <a:off x="5669693" y="4625814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>
            <a:extLst>
              <a:ext uri="{FF2B5EF4-FFF2-40B4-BE49-F238E27FC236}">
                <a16:creationId xmlns:a16="http://schemas.microsoft.com/office/drawing/2014/main" id="{93CC3BF9-1601-E209-9807-1AD60C6D7A76}"/>
              </a:ext>
            </a:extLst>
          </p:cNvPr>
          <p:cNvSpPr/>
          <p:nvPr/>
        </p:nvSpPr>
        <p:spPr>
          <a:xfrm rot="16200000">
            <a:off x="3939416" y="3672756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>
            <a:extLst>
              <a:ext uri="{FF2B5EF4-FFF2-40B4-BE49-F238E27FC236}">
                <a16:creationId xmlns:a16="http://schemas.microsoft.com/office/drawing/2014/main" id="{4423752C-A752-2343-F784-E1AA10E7FE15}"/>
              </a:ext>
            </a:extLst>
          </p:cNvPr>
          <p:cNvSpPr/>
          <p:nvPr/>
        </p:nvSpPr>
        <p:spPr>
          <a:xfrm rot="10800000">
            <a:off x="10027562" y="4933860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>
            <a:extLst>
              <a:ext uri="{FF2B5EF4-FFF2-40B4-BE49-F238E27FC236}">
                <a16:creationId xmlns:a16="http://schemas.microsoft.com/office/drawing/2014/main" id="{42CB3084-E887-F3D5-C12D-D4424E4E69C8}"/>
              </a:ext>
            </a:extLst>
          </p:cNvPr>
          <p:cNvSpPr/>
          <p:nvPr/>
        </p:nvSpPr>
        <p:spPr>
          <a:xfrm rot="16200000">
            <a:off x="8356047" y="4420561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>
            <a:extLst>
              <a:ext uri="{FF2B5EF4-FFF2-40B4-BE49-F238E27FC236}">
                <a16:creationId xmlns:a16="http://schemas.microsoft.com/office/drawing/2014/main" id="{75B8794D-5BE3-5829-C4EE-9E43F2CA23E4}"/>
              </a:ext>
            </a:extLst>
          </p:cNvPr>
          <p:cNvSpPr/>
          <p:nvPr/>
        </p:nvSpPr>
        <p:spPr>
          <a:xfrm rot="5400000">
            <a:off x="10728115" y="3718599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>
            <a:extLst>
              <a:ext uri="{FF2B5EF4-FFF2-40B4-BE49-F238E27FC236}">
                <a16:creationId xmlns:a16="http://schemas.microsoft.com/office/drawing/2014/main" id="{722D1F6D-4C41-6B68-B6FA-7516190FC1ED}"/>
              </a:ext>
            </a:extLst>
          </p:cNvPr>
          <p:cNvSpPr/>
          <p:nvPr/>
        </p:nvSpPr>
        <p:spPr>
          <a:xfrm rot="10800000">
            <a:off x="7667971" y="4425433"/>
            <a:ext cx="666639" cy="58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53CBC48-605D-46CF-1F23-2FF98D72D405}"/>
              </a:ext>
            </a:extLst>
          </p:cNvPr>
          <p:cNvSpPr/>
          <p:nvPr/>
        </p:nvSpPr>
        <p:spPr>
          <a:xfrm>
            <a:off x="256124" y="2193854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246CFBC3-DD3E-08F6-453C-982A03EBB3F7}"/>
              </a:ext>
            </a:extLst>
          </p:cNvPr>
          <p:cNvSpPr/>
          <p:nvPr/>
        </p:nvSpPr>
        <p:spPr>
          <a:xfrm>
            <a:off x="233035" y="3897456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6F00CD5-FBC2-022F-AA28-DE707210292A}"/>
              </a:ext>
            </a:extLst>
          </p:cNvPr>
          <p:cNvSpPr/>
          <p:nvPr/>
        </p:nvSpPr>
        <p:spPr>
          <a:xfrm>
            <a:off x="247549" y="5594536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pic>
        <p:nvPicPr>
          <p:cNvPr id="42" name="Picture 34">
            <a:extLst>
              <a:ext uri="{FF2B5EF4-FFF2-40B4-BE49-F238E27FC236}">
                <a16:creationId xmlns:a16="http://schemas.microsoft.com/office/drawing/2014/main" id="{EFD220E7-D780-0879-F88C-DFFD6E2A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381" y="136525"/>
            <a:ext cx="1395392" cy="13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33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A904-6B71-62FC-8CCD-F50A916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Важные комментарии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41916-21A6-F378-021D-76609BBD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970"/>
            <a:ext cx="10874829" cy="44643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dirty="0"/>
              <a:t>Специализированные банки – институты развития должны сфокусироваться на следующем функционале: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определение государственных </a:t>
            </a:r>
            <a:r>
              <a:rPr lang="ru-RU" b="1" dirty="0"/>
              <a:t>приоритетов</a:t>
            </a:r>
            <a:r>
              <a:rPr lang="ru-RU" dirty="0"/>
              <a:t> инвестиционной политики,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выработка специальных </a:t>
            </a:r>
            <a:r>
              <a:rPr lang="ru-RU" b="1" dirty="0"/>
              <a:t>льготных программ финансирования инвестпроектов</a:t>
            </a:r>
            <a:r>
              <a:rPr lang="ru-RU" dirty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финансирование крупнейших инвестпроектов</a:t>
            </a:r>
            <a:r>
              <a:rPr lang="ru-RU" dirty="0"/>
              <a:t> федерального значения,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предоставление  финансовых ресурсов частным банкам </a:t>
            </a:r>
            <a:r>
              <a:rPr lang="ru-RU" dirty="0"/>
              <a:t>для финансирования инвестпроектов и розничных программ в регионах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BCE6EE-AAAA-8295-3227-5CB873BD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Частные и региональные банки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dirty="0"/>
              <a:t>Средние, малые и региональные банки будут сфокусированы на втором и третьем сегменте, возможно, больше на работе со средним и малым бизнесом и населением на своих территориях присутствия</a:t>
            </a:r>
          </a:p>
          <a:p>
            <a:r>
              <a:rPr lang="ru-RU" sz="3200" dirty="0"/>
              <a:t>Они должны будут быть </a:t>
            </a:r>
            <a:r>
              <a:rPr lang="ru-RU" sz="3200" b="1" dirty="0"/>
              <a:t>допущены к большинству государственных программ на равных конкурентных условиях с другими банками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43</a:t>
            </a:fld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9AD5911-7179-DE76-6FC0-85B33E179888}"/>
              </a:ext>
            </a:extLst>
          </p:cNvPr>
          <p:cNvSpPr/>
          <p:nvPr/>
        </p:nvSpPr>
        <p:spPr>
          <a:xfrm>
            <a:off x="10675212" y="2590723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8C4F3FA-D480-13A3-29CD-01ECA87C90CF}"/>
              </a:ext>
            </a:extLst>
          </p:cNvPr>
          <p:cNvSpPr/>
          <p:nvPr/>
        </p:nvSpPr>
        <p:spPr>
          <a:xfrm>
            <a:off x="10689726" y="3366482"/>
            <a:ext cx="664074" cy="695073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8219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Частные и региональные банки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ru-RU" sz="3200" dirty="0"/>
              <a:t>Частные банки накопили огромный опыт работы в кризисных ситуациях, пройдя проверку временем на стрессоустойчивость </a:t>
            </a:r>
            <a:r>
              <a:rPr lang="ru-RU" sz="3200" dirty="0">
                <a:solidFill>
                  <a:srgbClr val="123A8E"/>
                </a:solidFill>
              </a:rPr>
              <a:t>без государственной помощи и преференций</a:t>
            </a:r>
            <a:r>
              <a:rPr lang="ru-RU" sz="3200" dirty="0"/>
              <a:t>. </a:t>
            </a:r>
          </a:p>
          <a:p>
            <a:r>
              <a:rPr lang="ru-RU" sz="3200" dirty="0"/>
              <a:t>Текущая ситуация позволяет поставить вопрос – </a:t>
            </a:r>
            <a:r>
              <a:rPr lang="ru-RU" sz="3200" b="1" dirty="0"/>
              <a:t>как вывести средние и малые частные банки со «вторых ролей», </a:t>
            </a:r>
            <a:r>
              <a:rPr lang="ru-RU" sz="3200" dirty="0"/>
              <a:t>в которой они пребывали последние годы и </a:t>
            </a:r>
            <a:r>
              <a:rPr lang="ru-RU" sz="3200" b="1" dirty="0"/>
              <a:t>как эффективно использовать их потенциал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00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Инициативы АРБ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2318197"/>
            <a:ext cx="11572992" cy="3683358"/>
          </a:xfrm>
        </p:spPr>
        <p:txBody>
          <a:bodyPr anchor="ctr">
            <a:noAutofit/>
          </a:bodyPr>
          <a:lstStyle/>
          <a:p>
            <a:pPr lvl="0"/>
            <a:r>
              <a:rPr lang="ru-RU" b="1" dirty="0"/>
              <a:t>освобождение от налога на прибыль средств, направляемых на докапитализацию банков,</a:t>
            </a:r>
            <a:endParaRPr lang="ru-RU" dirty="0"/>
          </a:p>
          <a:p>
            <a:pPr lvl="0"/>
            <a:r>
              <a:rPr lang="ru-RU" b="1" dirty="0"/>
              <a:t>запуск механизма докапитализации регионально значимых банков посредством ОФЗ </a:t>
            </a:r>
            <a:r>
              <a:rPr lang="ru-RU" dirty="0"/>
              <a:t>(по аналогии с программой докапитализации 2015 года),</a:t>
            </a:r>
          </a:p>
          <a:p>
            <a:pPr lvl="0"/>
            <a:r>
              <a:rPr lang="ru-RU" b="1" dirty="0"/>
              <a:t>создание банка плохих долгов как нового государственного финансового института </a:t>
            </a:r>
            <a:r>
              <a:rPr lang="ru-RU" dirty="0"/>
              <a:t>для передачи на баланс последнему проблемных кредитов банков по первоклассным заемщикам (исходя из оценки их финансового состояния на февраль 2022 года) с возможностью обратного выкупа в течение одного года с момента передачи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5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17AA0-53C9-4D1C-E896-DB33540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Инициативы АРБ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DFD1A-05FA-7B8B-6484-0C2899FC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2318197"/>
            <a:ext cx="11572992" cy="4140660"/>
          </a:xfrm>
        </p:spPr>
        <p:txBody>
          <a:bodyPr anchor="ctr">
            <a:noAutofit/>
          </a:bodyPr>
          <a:lstStyle/>
          <a:p>
            <a:r>
              <a:rPr lang="ru-RU" dirty="0"/>
              <a:t>АРБ направила в Банк России </a:t>
            </a:r>
            <a:r>
              <a:rPr lang="ru-RU" b="1" dirty="0"/>
              <a:t>более 40 предложений</a:t>
            </a:r>
            <a:r>
              <a:rPr lang="ru-RU" dirty="0"/>
              <a:t>, поступивших от кредитных организаций. </a:t>
            </a:r>
          </a:p>
          <a:p>
            <a:r>
              <a:rPr lang="ru-RU" dirty="0"/>
              <a:t>По </a:t>
            </a:r>
            <a:r>
              <a:rPr lang="ru-RU" b="1" dirty="0"/>
              <a:t>15 (35%) предложений получены положительные ответы </a:t>
            </a:r>
            <a:r>
              <a:rPr lang="ru-RU" dirty="0"/>
              <a:t>Банка России</a:t>
            </a:r>
          </a:p>
          <a:p>
            <a:r>
              <a:rPr lang="ru-RU" dirty="0"/>
              <a:t>Еще по 15 (35%) </a:t>
            </a:r>
            <a:r>
              <a:rPr lang="ru-RU" b="1" dirty="0"/>
              <a:t>предложений не были поддержаны Банком России</a:t>
            </a:r>
            <a:r>
              <a:rPr lang="ru-RU" dirty="0"/>
              <a:t> </a:t>
            </a:r>
          </a:p>
          <a:p>
            <a:r>
              <a:rPr lang="ru-RU" dirty="0"/>
              <a:t>По </a:t>
            </a:r>
            <a:r>
              <a:rPr lang="ru-RU" b="1" dirty="0"/>
              <a:t>4 предложениям Банк России запросил дополнительные обоснования</a:t>
            </a:r>
            <a:r>
              <a:rPr lang="ru-RU" dirty="0"/>
              <a:t>, в том числе с точки зрения подтверждения их существенности для деятельности кредитных организаций </a:t>
            </a:r>
          </a:p>
          <a:p>
            <a:r>
              <a:rPr lang="ru-RU" dirty="0"/>
              <a:t>6 предложений </a:t>
            </a:r>
            <a:r>
              <a:rPr lang="ru-RU" b="1" dirty="0"/>
              <a:t>находятся в работе </a:t>
            </a:r>
            <a:r>
              <a:rPr lang="ru-RU" dirty="0"/>
              <a:t>у Банка России.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07E3C-5E86-DECC-C3A9-6664C1DD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41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1C3776-57D4-FADD-4C75-A07A393E8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8A19712-A3E2-B7E7-25DD-56429B282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ru-RU" sz="4400" dirty="0">
                <a:solidFill>
                  <a:srgbClr val="00315F"/>
                </a:solidFill>
              </a:rPr>
              <a:t>Вопросы?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50E77-E1FA-D443-D305-B122DDCA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348D09-AE2D-704C-BED2-A0626213D8B2}" type="slidenum">
              <a:rPr lang="ru-RU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47</a:t>
            </a:fld>
            <a:endParaRPr lang="ru-RU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3F070-5A98-0A72-DE5B-92978F5D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Возможно, волатильность на валютном рынке еще не закончилась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D04CA-328F-082B-2717-3FF60CF86306}"/>
              </a:ext>
            </a:extLst>
          </p:cNvPr>
          <p:cNvSpPr txBox="1"/>
          <p:nvPr/>
        </p:nvSpPr>
        <p:spPr>
          <a:xfrm>
            <a:off x="9008317" y="1516166"/>
            <a:ext cx="30095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Ситуация с курсом доллара отличается высокой волатильностью и сложностью прогнозирования. </a:t>
            </a:r>
          </a:p>
          <a:p>
            <a:endParaRPr lang="ru-RU" sz="2800" dirty="0">
              <a:solidFill>
                <a:srgbClr val="00315F"/>
              </a:solidFill>
            </a:endParaRPr>
          </a:p>
          <a:p>
            <a:r>
              <a:rPr lang="ru-RU" sz="2800" dirty="0">
                <a:solidFill>
                  <a:srgbClr val="00315F"/>
                </a:solidFill>
              </a:rPr>
              <a:t>Бюджетный ориентир - </a:t>
            </a:r>
            <a:r>
              <a:rPr lang="ru-RU" sz="2800" b="1" dirty="0">
                <a:solidFill>
                  <a:srgbClr val="00315F"/>
                </a:solidFill>
              </a:rPr>
              <a:t>75 руб./долл.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611E4-094B-F9D2-8913-9CE13DE0B3B5}"/>
              </a:ext>
            </a:extLst>
          </p:cNvPr>
          <p:cNvSpPr txBox="1"/>
          <p:nvPr/>
        </p:nvSpPr>
        <p:spPr>
          <a:xfrm>
            <a:off x="6870314" y="6385023"/>
            <a:ext cx="231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Данные Московской Биржи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3AE39-B945-8B3C-32E4-F6F34051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5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20F3527-74D0-2585-1203-3E0FEDE91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575" y="1827937"/>
            <a:ext cx="8309968" cy="4362492"/>
          </a:xfrm>
        </p:spPr>
      </p:pic>
    </p:spTree>
    <p:extLst>
      <p:ext uri="{BB962C8B-B14F-4D97-AF65-F5344CB8AC3E}">
        <p14:creationId xmlns:p14="http://schemas.microsoft.com/office/powerpoint/2010/main" val="34121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261557D-3A62-A865-52F5-CEC71B5E2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615" y="1979285"/>
            <a:ext cx="10515600" cy="386271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4E9F-375D-A98C-43E5-F3E100FF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315F"/>
                </a:solidFill>
              </a:rPr>
              <a:t>Повторится ли сейчас ситуация со стабилизаций 2014-15 года?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8EDB5E3-28F9-ED0D-56BA-34670C0C63F3}"/>
              </a:ext>
            </a:extLst>
          </p:cNvPr>
          <p:cNvSpPr/>
          <p:nvPr/>
        </p:nvSpPr>
        <p:spPr>
          <a:xfrm>
            <a:off x="2162624" y="3429000"/>
            <a:ext cx="1549400" cy="1536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C61967-C852-8D1F-6FC1-4781509F1364}"/>
              </a:ext>
            </a:extLst>
          </p:cNvPr>
          <p:cNvSpPr/>
          <p:nvPr/>
        </p:nvSpPr>
        <p:spPr>
          <a:xfrm>
            <a:off x="10192655" y="3360787"/>
            <a:ext cx="1549400" cy="1536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F7D688-4034-8C3A-8266-C8074ED2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DAEC2-3705-DAD8-D1F5-6CD42FF306F6}"/>
              </a:ext>
            </a:extLst>
          </p:cNvPr>
          <p:cNvSpPr txBox="1"/>
          <p:nvPr/>
        </p:nvSpPr>
        <p:spPr>
          <a:xfrm>
            <a:off x="10346430" y="6567586"/>
            <a:ext cx="1845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Данные Банка России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5D3A45-3E1C-DEC1-7DB3-8F0D706B3128}"/>
              </a:ext>
            </a:extLst>
          </p:cNvPr>
          <p:cNvSpPr txBox="1">
            <a:spLocks/>
          </p:cNvSpPr>
          <p:nvPr/>
        </p:nvSpPr>
        <p:spPr>
          <a:xfrm>
            <a:off x="6566075" y="2078037"/>
            <a:ext cx="5283547" cy="117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315F"/>
                </a:solidFill>
              </a:rPr>
              <a:t>По какой ставке получат потребители эти средства? </a:t>
            </a:r>
          </a:p>
        </p:txBody>
      </p:sp>
    </p:spTree>
    <p:extLst>
      <p:ext uri="{BB962C8B-B14F-4D97-AF65-F5344CB8AC3E}">
        <p14:creationId xmlns:p14="http://schemas.microsoft.com/office/powerpoint/2010/main" val="401925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C6CB-030B-08EC-1BDB-0668A90F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Риски банковской системы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BDD9ED1-D195-C3AB-3687-7A3D294C8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50514"/>
              </p:ext>
            </p:extLst>
          </p:nvPr>
        </p:nvGraphicFramePr>
        <p:xfrm>
          <a:off x="838199" y="1553029"/>
          <a:ext cx="10715171" cy="46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C8652E-F4C9-BA90-3913-8A50A8C7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1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Корпоративное кредитование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3725864"/>
            <a:ext cx="7670800" cy="2451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середине июня оценочные средневзвешенные ставки по оборотным кредитам были в районе 13% (в апреле  15,2%, для инвестиционных кредитов – 11,5% годовых (в апреле 14,1%), т.е. </a:t>
            </a:r>
            <a:r>
              <a:rPr lang="ru-RU" b="1" dirty="0"/>
              <a:t>ставки по кредитам весной были де факто запредельными для новых кредитов.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8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-1,4%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965200" y="4033382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13%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2065119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абсолютном выражении портфель банков с начала года к маю сократился на 1,4%</a:t>
            </a:r>
          </a:p>
        </p:txBody>
      </p:sp>
    </p:spTree>
    <p:extLst>
      <p:ext uri="{BB962C8B-B14F-4D97-AF65-F5344CB8AC3E}">
        <p14:creationId xmlns:p14="http://schemas.microsoft.com/office/powerpoint/2010/main" val="419921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071C2-6749-000B-1B58-B5D0ABB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15F"/>
                </a:solidFill>
              </a:rPr>
              <a:t>Корпоративное кредитование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EA811-53DB-5E41-01B1-F3391F1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4045173"/>
            <a:ext cx="7670800" cy="1658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Объем реструктурированных с конца февраля до конца марта  кредитов составляла уже 54% (3,6 трлн. </a:t>
            </a:r>
            <a:r>
              <a:rPr lang="ru-RU" dirty="0" err="1"/>
              <a:t>руб</a:t>
            </a:r>
            <a:r>
              <a:rPr lang="ru-RU" dirty="0"/>
              <a:t>) от имевшегося запаса капитала банковского сектора на 1.02.22 (6,6 трлн. </a:t>
            </a:r>
            <a:r>
              <a:rPr lang="ru-RU" dirty="0" err="1"/>
              <a:t>руб</a:t>
            </a:r>
            <a:r>
              <a:rPr lang="ru-RU" dirty="0"/>
              <a:t>).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971794-69E8-B02E-A3B9-EE812FEE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D09-AE2D-704C-BED2-A0626213D8B2}" type="slidenum">
              <a:rPr lang="ru-RU" smtClean="0"/>
              <a:t>9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D7F1EB-5031-C011-94F7-9FAC51CAF74A}"/>
              </a:ext>
            </a:extLst>
          </p:cNvPr>
          <p:cNvSpPr/>
          <p:nvPr/>
        </p:nvSpPr>
        <p:spPr>
          <a:xfrm>
            <a:off x="965200" y="1690688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6%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A9899F-048A-E2BC-0504-DF83AF5A46BA}"/>
              </a:ext>
            </a:extLst>
          </p:cNvPr>
          <p:cNvSpPr/>
          <p:nvPr/>
        </p:nvSpPr>
        <p:spPr>
          <a:xfrm>
            <a:off x="965200" y="3884044"/>
            <a:ext cx="1993900" cy="1981200"/>
          </a:xfrm>
          <a:prstGeom prst="ellipse">
            <a:avLst/>
          </a:prstGeom>
          <a:solidFill>
            <a:srgbClr val="123A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54%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BBD487-6010-E7C0-4BBE-3A937DF33A27}"/>
              </a:ext>
            </a:extLst>
          </p:cNvPr>
          <p:cNvSpPr/>
          <p:nvPr/>
        </p:nvSpPr>
        <p:spPr>
          <a:xfrm>
            <a:off x="3505200" y="1949007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Только за февраль-март 2022 года банки уже реструктурировали около 6% своего корпоративного кредитного портфеля. </a:t>
            </a:r>
          </a:p>
        </p:txBody>
      </p:sp>
    </p:spTree>
    <p:extLst>
      <p:ext uri="{BB962C8B-B14F-4D97-AF65-F5344CB8AC3E}">
        <p14:creationId xmlns:p14="http://schemas.microsoft.com/office/powerpoint/2010/main" val="2323089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2425</Words>
  <Application>Microsoft Macintosh PowerPoint</Application>
  <PresentationFormat>Широкоэкранный</PresentationFormat>
  <Paragraphs>259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ProximaNovaCond</vt:lpstr>
      <vt:lpstr>StemText</vt:lpstr>
      <vt:lpstr>Wingdings</vt:lpstr>
      <vt:lpstr>Тема Office</vt:lpstr>
      <vt:lpstr>Конференция  «Российские регионы - роль государства, банков и бизнеса в текущих условиях»</vt:lpstr>
      <vt:lpstr>Оценка текущей ситуации</vt:lpstr>
      <vt:lpstr>Банковская система на 1.06.22</vt:lpstr>
      <vt:lpstr>В УрФО годовая инфляция замедлилась с 15,21% в апреле до 14,58% в мае, по России в целом – с 17,83% до 17,10% соответственно.  Годовая инфляция в Челябинской области в мае по сравнению с апрелем замедлилась до 14,13%, что ниже показателя по УрФО и России. </vt:lpstr>
      <vt:lpstr>Возможно, волатильность на валютном рынке еще не закончилась</vt:lpstr>
      <vt:lpstr>Повторится ли сейчас ситуация со стабилизаций 2014-15 года? </vt:lpstr>
      <vt:lpstr>Риски банковской системы</vt:lpstr>
      <vt:lpstr>Корпоративное кредитование</vt:lpstr>
      <vt:lpstr>Корпоративное кредитование</vt:lpstr>
      <vt:lpstr>Малый и средний бизнес</vt:lpstr>
      <vt:lpstr>Малый и средний бизнес</vt:lpstr>
      <vt:lpstr>Розничное кредитование</vt:lpstr>
      <vt:lpstr>Темпы розничного кредитования сокращаются третий месяц подряд</vt:lpstr>
      <vt:lpstr>Ипотечные выдачи рухнули в апреле</vt:lpstr>
      <vt:lpstr>Пассивы</vt:lpstr>
      <vt:lpstr>Пассивы</vt:lpstr>
      <vt:lpstr>Оценка ситуации в банковском секторе</vt:lpstr>
      <vt:lpstr>Что делать и есть ли возможности в этой ситуации?</vt:lpstr>
      <vt:lpstr>Мониторинг предприятий Банком России</vt:lpstr>
      <vt:lpstr>Мониторинг предприятий Банком России</vt:lpstr>
      <vt:lpstr>Динамика HH.индекса</vt:lpstr>
      <vt:lpstr>Динамика hh.индекса.  Критических изменений не наблюдается</vt:lpstr>
      <vt:lpstr>Региональные банки</vt:lpstr>
      <vt:lpstr>Региональные банки</vt:lpstr>
      <vt:lpstr>Планы, прогнозы и ожидания</vt:lpstr>
      <vt:lpstr>Макроэкономические прогнозы</vt:lpstr>
      <vt:lpstr>ТПП – Стратегия экономического развития России до 2035 года</vt:lpstr>
      <vt:lpstr>Алексей Кудрин,  Счетная палата. Выступление на ПМЭФ-2022</vt:lpstr>
      <vt:lpstr>Еще из выступлений на ПМЭФ-2022</vt:lpstr>
      <vt:lpstr>Что мы не нашли в документах Правительства и Банка России</vt:lpstr>
      <vt:lpstr>За счет чего экономика страны выйдет из текущей ситуации, как будет обеспечены восстановление и рост? </vt:lpstr>
      <vt:lpstr>Приоритетные задачи экономики в условиях жесточайшего санкционного давления: </vt:lpstr>
      <vt:lpstr>Выступление главы  Банка России 26.05.22</vt:lpstr>
      <vt:lpstr>Предложения АРБ </vt:lpstr>
      <vt:lpstr>Структурная трансформация экономики</vt:lpstr>
      <vt:lpstr>Сегментация экономики страны</vt:lpstr>
      <vt:lpstr>Структурная трансформация экономики</vt:lpstr>
      <vt:lpstr>Структурная трансформация экономики</vt:lpstr>
      <vt:lpstr>Структурная трансформация экономики</vt:lpstr>
      <vt:lpstr>3 группы</vt:lpstr>
      <vt:lpstr>Сегментация и место банков в ней</vt:lpstr>
      <vt:lpstr>Важные комментарии</vt:lpstr>
      <vt:lpstr>Частные и региональные банки</vt:lpstr>
      <vt:lpstr>Частные и региональные банки</vt:lpstr>
      <vt:lpstr>Инициативы АРБ</vt:lpstr>
      <vt:lpstr>Инициативы АРБ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«Российские регионы  - роль государства, банков и бизнеса в текущих условиях  (на примере Рязанской области)»</dc:title>
  <dc:creator>Oleg Skvortsov</dc:creator>
  <cp:lastModifiedBy>Oleg Skvortsov</cp:lastModifiedBy>
  <cp:revision>51</cp:revision>
  <dcterms:created xsi:type="dcterms:W3CDTF">2022-05-17T11:58:49Z</dcterms:created>
  <dcterms:modified xsi:type="dcterms:W3CDTF">2022-06-30T09:17:54Z</dcterms:modified>
</cp:coreProperties>
</file>