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6" r:id="rId5"/>
    <p:sldId id="268" r:id="rId6"/>
    <p:sldId id="276" r:id="rId7"/>
    <p:sldId id="275" r:id="rId8"/>
    <p:sldId id="274" r:id="rId9"/>
    <p:sldId id="277" r:id="rId10"/>
    <p:sldId id="271" r:id="rId11"/>
    <p:sldId id="278" r:id="rId12"/>
    <p:sldId id="280" r:id="rId13"/>
    <p:sldId id="269" r:id="rId14"/>
    <p:sldId id="279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501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7CE47-243A-4F78-8996-14A6099352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0164E7-C240-4480-A488-C37A9D05B809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3600" dirty="0" smtClean="0">
              <a:solidFill>
                <a:schemeClr val="tx1">
                  <a:lumMod val="85000"/>
                  <a:lumOff val="15000"/>
                </a:schemeClr>
              </a:solidFill>
            </a:rPr>
            <a:t>Финансовая грамотность</a:t>
          </a:r>
          <a:endParaRPr lang="ru-RU" sz="3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5CE9B0D-C476-4053-A197-F7F02267AEF3}" type="parTrans" cxnId="{C9408BE5-E302-4C64-936D-F3BB31B09830}">
      <dgm:prSet/>
      <dgm:spPr/>
      <dgm:t>
        <a:bodyPr/>
        <a:lstStyle/>
        <a:p>
          <a:endParaRPr lang="ru-RU"/>
        </a:p>
      </dgm:t>
    </dgm:pt>
    <dgm:pt modelId="{D78CA51D-7243-44FD-9B06-E577AA662FE4}" type="sibTrans" cxnId="{C9408BE5-E302-4C64-936D-F3BB31B09830}">
      <dgm:prSet/>
      <dgm:spPr/>
      <dgm:t>
        <a:bodyPr/>
        <a:lstStyle/>
        <a:p>
          <a:endParaRPr lang="ru-RU"/>
        </a:p>
      </dgm:t>
    </dgm:pt>
    <dgm:pt modelId="{36F7F564-CE38-4469-BB2E-A206E79F62F2}">
      <dgm:prSet phldrT="[Текст]" custT="1"/>
      <dgm:spPr>
        <a:noFill/>
        <a:ln w="76200">
          <a:solidFill>
            <a:srgbClr val="C00000"/>
          </a:solidFill>
        </a:ln>
      </dgm:spPr>
      <dgm:t>
        <a:bodyPr/>
        <a:lstStyle/>
        <a:p>
          <a:r>
            <a:rPr lang="ru-RU" sz="36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Самоконтроль</a:t>
          </a:r>
          <a:endParaRPr lang="ru-RU" sz="3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D8C9879-1271-4060-9468-BDAB48E5C956}" type="parTrans" cxnId="{86C6066B-BFF1-41A6-A4C1-9290EA28CFF4}">
      <dgm:prSet/>
      <dgm:spPr/>
      <dgm:t>
        <a:bodyPr/>
        <a:lstStyle/>
        <a:p>
          <a:endParaRPr lang="ru-RU"/>
        </a:p>
      </dgm:t>
    </dgm:pt>
    <dgm:pt modelId="{970E874A-EA6F-4233-8B48-DA630A782204}" type="sibTrans" cxnId="{86C6066B-BFF1-41A6-A4C1-9290EA28CFF4}">
      <dgm:prSet/>
      <dgm:spPr/>
      <dgm:t>
        <a:bodyPr/>
        <a:lstStyle/>
        <a:p>
          <a:endParaRPr lang="ru-RU"/>
        </a:p>
      </dgm:t>
    </dgm:pt>
    <dgm:pt modelId="{E24BD195-F3B9-417A-AE7D-B4BA0500C35C}">
      <dgm:prSet phldrT="[Текст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3600" dirty="0" smtClean="0">
              <a:solidFill>
                <a:schemeClr val="tx1">
                  <a:lumMod val="85000"/>
                  <a:lumOff val="15000"/>
                </a:schemeClr>
              </a:solidFill>
            </a:rPr>
            <a:t>Финансовое поведение</a:t>
          </a:r>
          <a:endParaRPr lang="ru-RU" sz="3600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476FA35-D4B8-46E3-9730-6F5E7AC3A012}" type="parTrans" cxnId="{CC2B89A2-7FCE-4557-82F0-C6939A14AEC8}">
      <dgm:prSet/>
      <dgm:spPr/>
      <dgm:t>
        <a:bodyPr/>
        <a:lstStyle/>
        <a:p>
          <a:endParaRPr lang="ru-RU"/>
        </a:p>
      </dgm:t>
    </dgm:pt>
    <dgm:pt modelId="{9EE59E5D-5C0B-44F2-AB8E-D3A833E1A10B}" type="sibTrans" cxnId="{CC2B89A2-7FCE-4557-82F0-C6939A14AEC8}">
      <dgm:prSet/>
      <dgm:spPr/>
      <dgm:t>
        <a:bodyPr/>
        <a:lstStyle/>
        <a:p>
          <a:endParaRPr lang="ru-RU"/>
        </a:p>
      </dgm:t>
    </dgm:pt>
    <dgm:pt modelId="{363912F3-C326-44CD-9E63-49E28FE86F87}" type="pres">
      <dgm:prSet presAssocID="{14E7CE47-243A-4F78-8996-14A6099352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98CA0-0F57-4CF5-B7B1-6CA47E370C68}" type="pres">
      <dgm:prSet presAssocID="{650164E7-C240-4480-A488-C37A9D05B809}" presName="node" presStyleLbl="node1" presStyleIdx="0" presStyleCnt="3" custLinFactNeighborY="18837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43FA0917-72A7-459A-B7BA-804B599846D1}" type="pres">
      <dgm:prSet presAssocID="{D78CA51D-7243-44FD-9B06-E577AA662FE4}" presName="sibTrans" presStyleCnt="0"/>
      <dgm:spPr/>
    </dgm:pt>
    <dgm:pt modelId="{156F4E96-B59E-49CB-B8FD-86D938FA9E18}" type="pres">
      <dgm:prSet presAssocID="{36F7F564-CE38-4469-BB2E-A206E79F62F2}" presName="node" presStyleLbl="node1" presStyleIdx="1" presStyleCnt="3" custLinFactNeighborX="819" custLinFactNeighborY="17745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ru-RU"/>
        </a:p>
      </dgm:t>
    </dgm:pt>
    <dgm:pt modelId="{B70C1FCD-714C-40F3-963F-FFA46D4A7F18}" type="pres">
      <dgm:prSet presAssocID="{970E874A-EA6F-4233-8B48-DA630A782204}" presName="sibTrans" presStyleCnt="0"/>
      <dgm:spPr/>
    </dgm:pt>
    <dgm:pt modelId="{4A8D813F-7DAC-4AF6-B9E3-BF5862C43C81}" type="pres">
      <dgm:prSet presAssocID="{E24BD195-F3B9-417A-AE7D-B4BA0500C35C}" presName="node" presStyleLbl="node1" presStyleIdx="2" presStyleCnt="3" custScaleX="160254" custLinFactNeighborX="-1638" custLinFactNeighborY="3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B654B3-73CF-4156-A660-FB605EEE92D3}" type="presOf" srcId="{14E7CE47-243A-4F78-8996-14A609935231}" destId="{363912F3-C326-44CD-9E63-49E28FE86F87}" srcOrd="0" destOrd="0" presId="urn:microsoft.com/office/officeart/2005/8/layout/default"/>
    <dgm:cxn modelId="{C9408BE5-E302-4C64-936D-F3BB31B09830}" srcId="{14E7CE47-243A-4F78-8996-14A609935231}" destId="{650164E7-C240-4480-A488-C37A9D05B809}" srcOrd="0" destOrd="0" parTransId="{A5CE9B0D-C476-4053-A197-F7F02267AEF3}" sibTransId="{D78CA51D-7243-44FD-9B06-E577AA662FE4}"/>
    <dgm:cxn modelId="{3111BA15-262F-4364-A071-2E13C7871FB2}" type="presOf" srcId="{E24BD195-F3B9-417A-AE7D-B4BA0500C35C}" destId="{4A8D813F-7DAC-4AF6-B9E3-BF5862C43C81}" srcOrd="0" destOrd="0" presId="urn:microsoft.com/office/officeart/2005/8/layout/default"/>
    <dgm:cxn modelId="{18F4228A-3A63-4D79-BA99-76ED4E0B03DD}" type="presOf" srcId="{650164E7-C240-4480-A488-C37A9D05B809}" destId="{48198CA0-0F57-4CF5-B7B1-6CA47E370C68}" srcOrd="0" destOrd="0" presId="urn:microsoft.com/office/officeart/2005/8/layout/default"/>
    <dgm:cxn modelId="{86C6066B-BFF1-41A6-A4C1-9290EA28CFF4}" srcId="{14E7CE47-243A-4F78-8996-14A609935231}" destId="{36F7F564-CE38-4469-BB2E-A206E79F62F2}" srcOrd="1" destOrd="0" parTransId="{BD8C9879-1271-4060-9468-BDAB48E5C956}" sibTransId="{970E874A-EA6F-4233-8B48-DA630A782204}"/>
    <dgm:cxn modelId="{83A99EEA-8393-4D84-8772-5B2D312DDBB8}" type="presOf" srcId="{36F7F564-CE38-4469-BB2E-A206E79F62F2}" destId="{156F4E96-B59E-49CB-B8FD-86D938FA9E18}" srcOrd="0" destOrd="0" presId="urn:microsoft.com/office/officeart/2005/8/layout/default"/>
    <dgm:cxn modelId="{CC2B89A2-7FCE-4557-82F0-C6939A14AEC8}" srcId="{14E7CE47-243A-4F78-8996-14A609935231}" destId="{E24BD195-F3B9-417A-AE7D-B4BA0500C35C}" srcOrd="2" destOrd="0" parTransId="{5476FA35-D4B8-46E3-9730-6F5E7AC3A012}" sibTransId="{9EE59E5D-5C0B-44F2-AB8E-D3A833E1A10B}"/>
    <dgm:cxn modelId="{B8310C7D-FE4E-4926-AFA4-E89FD0FB48B7}" type="presParOf" srcId="{363912F3-C326-44CD-9E63-49E28FE86F87}" destId="{48198CA0-0F57-4CF5-B7B1-6CA47E370C68}" srcOrd="0" destOrd="0" presId="urn:microsoft.com/office/officeart/2005/8/layout/default"/>
    <dgm:cxn modelId="{3685F243-40B0-448F-A458-298434715AB1}" type="presParOf" srcId="{363912F3-C326-44CD-9E63-49E28FE86F87}" destId="{43FA0917-72A7-459A-B7BA-804B599846D1}" srcOrd="1" destOrd="0" presId="urn:microsoft.com/office/officeart/2005/8/layout/default"/>
    <dgm:cxn modelId="{F0598692-685D-4E0D-ACDB-2329E329EF13}" type="presParOf" srcId="{363912F3-C326-44CD-9E63-49E28FE86F87}" destId="{156F4E96-B59E-49CB-B8FD-86D938FA9E18}" srcOrd="2" destOrd="0" presId="urn:microsoft.com/office/officeart/2005/8/layout/default"/>
    <dgm:cxn modelId="{0E31C4A2-6B3B-4F85-AB28-7EF275E606B5}" type="presParOf" srcId="{363912F3-C326-44CD-9E63-49E28FE86F87}" destId="{B70C1FCD-714C-40F3-963F-FFA46D4A7F18}" srcOrd="3" destOrd="0" presId="urn:microsoft.com/office/officeart/2005/8/layout/default"/>
    <dgm:cxn modelId="{97C62556-CEDF-44CE-BBFE-4696BF7B7BD5}" type="presParOf" srcId="{363912F3-C326-44CD-9E63-49E28FE86F87}" destId="{4A8D813F-7DAC-4AF6-B9E3-BF5862C43C8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98CA0-0F57-4CF5-B7B1-6CA47E370C68}">
      <dsp:nvSpPr>
        <dsp:cNvPr id="0" name=""/>
        <dsp:cNvSpPr/>
      </dsp:nvSpPr>
      <dsp:spPr>
        <a:xfrm>
          <a:off x="450828" y="406558"/>
          <a:ext cx="3587680" cy="2152608"/>
        </a:xfrm>
        <a:prstGeom prst="downArrowCallou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Финансовая грамотность</a:t>
          </a:r>
          <a:endParaRPr lang="ru-RU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50828" y="406558"/>
        <a:ext cx="3587680" cy="1398700"/>
      </dsp:txXfrm>
    </dsp:sp>
    <dsp:sp modelId="{156F4E96-B59E-49CB-B8FD-86D938FA9E18}">
      <dsp:nvSpPr>
        <dsp:cNvPr id="0" name=""/>
        <dsp:cNvSpPr/>
      </dsp:nvSpPr>
      <dsp:spPr>
        <a:xfrm>
          <a:off x="4426660" y="383051"/>
          <a:ext cx="3587680" cy="2152608"/>
        </a:xfrm>
        <a:prstGeom prst="downArrowCallout">
          <a:avLst/>
        </a:prstGeom>
        <a:noFill/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Самоконтроль</a:t>
          </a:r>
          <a:endParaRPr lang="ru-RU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26660" y="383051"/>
        <a:ext cx="3587680" cy="1398700"/>
      </dsp:txXfrm>
    </dsp:sp>
    <dsp:sp modelId="{4A8D813F-7DAC-4AF6-B9E3-BF5862C43C81}">
      <dsp:nvSpPr>
        <dsp:cNvPr id="0" name=""/>
        <dsp:cNvSpPr/>
      </dsp:nvSpPr>
      <dsp:spPr>
        <a:xfrm>
          <a:off x="1284426" y="2513519"/>
          <a:ext cx="5749402" cy="215260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Финансовое поведение</a:t>
          </a:r>
          <a:endParaRPr lang="ru-RU" sz="36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284426" y="2513519"/>
        <a:ext cx="5749402" cy="2152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8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10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1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3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3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4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7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2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3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4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7DCF1-8394-44DB-96B8-4835544FFDD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D4A59-0659-4FB1-9BB4-A28971D50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64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Роль преподавателя высшей школы </a:t>
            </a:r>
            <a:r>
              <a:rPr lang="ru-RU" dirty="0" smtClean="0"/>
              <a:t>в ситуации неопределённости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Гагарина Мария Анатольевна</a:t>
            </a:r>
          </a:p>
          <a:p>
            <a:r>
              <a:rPr lang="ru-RU" dirty="0" err="1" smtClean="0"/>
              <a:t>К.пс.н</a:t>
            </a:r>
            <a:r>
              <a:rPr lang="ru-RU" dirty="0" smtClean="0"/>
              <a:t>., доцент</a:t>
            </a:r>
          </a:p>
          <a:p>
            <a:r>
              <a:rPr lang="ru-RU" dirty="0" smtClean="0"/>
              <a:t>Департамент психологии и развития человеческого капитала</a:t>
            </a:r>
          </a:p>
          <a:p>
            <a:r>
              <a:rPr lang="ru-RU" dirty="0" smtClean="0"/>
              <a:t>Финансовый университет при Правительстве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9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1465" y="2272117"/>
            <a:ext cx="9944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Что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делать преподавателю?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7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00085" y="130324"/>
            <a:ext cx="11548279" cy="6577550"/>
            <a:chOff x="141028" y="184915"/>
            <a:chExt cx="11548279" cy="657755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1028" y="6454688"/>
              <a:ext cx="6096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dirty="0"/>
                <a:t>https://biznespark.by/kak-menyaetsya-povedenie-rossiyan-v-inte/</a:t>
              </a:r>
              <a:endParaRPr lang="ru-RU" sz="1400" dirty="0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141028" y="184915"/>
              <a:ext cx="11548279" cy="6215885"/>
              <a:chOff x="54591" y="184915"/>
              <a:chExt cx="11764938" cy="6591199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591" y="184915"/>
                <a:ext cx="9817768" cy="6591199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93012" y="514905"/>
                <a:ext cx="2626517" cy="35020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58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908"/>
            <a:ext cx="10515600" cy="1325563"/>
          </a:xfrm>
        </p:spPr>
        <p:txBody>
          <a:bodyPr/>
          <a:lstStyle/>
          <a:p>
            <a:r>
              <a:rPr lang="ru-RU" dirty="0" err="1" smtClean="0"/>
              <a:t>Метанавыки</a:t>
            </a:r>
            <a:r>
              <a:rPr lang="ru-RU" dirty="0" smtClean="0"/>
              <a:t> и </a:t>
            </a:r>
            <a:r>
              <a:rPr lang="ru-RU" dirty="0" err="1" smtClean="0"/>
              <a:t>метакомпетенции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4706"/>
            <a:ext cx="10679206" cy="5082988"/>
          </a:xfrm>
        </p:spPr>
        <p:txBody>
          <a:bodyPr>
            <a:normAutofit/>
          </a:bodyPr>
          <a:lstStyle/>
          <a:p>
            <a:r>
              <a:rPr lang="ru-RU" dirty="0"/>
              <a:t>Самосознание – способность человека распознавать и понимать свои собственные эмоции в различных обстоятельствах, принимать свои личные сильные и слабые стороны и верить в свои </a:t>
            </a:r>
            <a:r>
              <a:rPr lang="ru-RU" dirty="0" smtClean="0"/>
              <a:t>способности</a:t>
            </a:r>
          </a:p>
          <a:p>
            <a:r>
              <a:rPr lang="ru-RU" dirty="0" smtClean="0"/>
              <a:t>Креативное </a:t>
            </a:r>
            <a:r>
              <a:rPr lang="ru-RU" dirty="0"/>
              <a:t>решение проблем – способность находить инновационные </a:t>
            </a:r>
            <a:r>
              <a:rPr lang="ru-RU" dirty="0" smtClean="0"/>
              <a:t>решения</a:t>
            </a:r>
          </a:p>
          <a:p>
            <a:r>
              <a:rPr lang="ru-RU" dirty="0"/>
              <a:t>Устойчивость – эмоциональная способность адаптироваться и восстанавливаться после кризисов или ситуаций, которые вызывают трудности в </a:t>
            </a:r>
            <a:r>
              <a:rPr lang="ru-RU" dirty="0" smtClean="0"/>
              <a:t>жизни</a:t>
            </a:r>
          </a:p>
          <a:p>
            <a:r>
              <a:rPr lang="ru-RU" dirty="0" smtClean="0"/>
              <a:t>Рефлексивно-критическое </a:t>
            </a:r>
            <a:r>
              <a:rPr lang="ru-RU" dirty="0"/>
              <a:t>мышление </a:t>
            </a:r>
            <a:r>
              <a:rPr lang="ru-RU" dirty="0" smtClean="0"/>
              <a:t>– способность </a:t>
            </a:r>
            <a:r>
              <a:rPr lang="ru-RU" dirty="0"/>
              <a:t>видеть собственные ошибки, исправлять их, отличать достоверную информацию и </a:t>
            </a:r>
            <a:r>
              <a:rPr lang="ru-RU" dirty="0" smtClean="0"/>
              <a:t>т.п.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769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Смена стабильных и кризисных периодов – это норма</a:t>
            </a:r>
          </a:p>
          <a:p>
            <a:r>
              <a:rPr lang="ru-RU" dirty="0" smtClean="0"/>
              <a:t>Знание механизмов психологической защиты и способов </a:t>
            </a:r>
            <a:r>
              <a:rPr lang="ru-RU" dirty="0" err="1" smtClean="0"/>
              <a:t>совладания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Оценка собственных ресурсов и слабых сторон</a:t>
            </a:r>
          </a:p>
          <a:p>
            <a:r>
              <a:rPr lang="ru-RU" dirty="0" smtClean="0"/>
              <a:t>Ценности и смыслы</a:t>
            </a:r>
          </a:p>
          <a:p>
            <a:r>
              <a:rPr lang="ru-RU" dirty="0" smtClean="0"/>
              <a:t>Адекватный уровень субъективного контроля</a:t>
            </a:r>
          </a:p>
          <a:p>
            <a:r>
              <a:rPr lang="ru-RU" dirty="0" smtClean="0"/>
              <a:t>Навыки работы с информацией, распознавание </a:t>
            </a:r>
            <a:r>
              <a:rPr lang="ru-RU" dirty="0" err="1" smtClean="0"/>
              <a:t>фейков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02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MGagarina224@gmail.com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103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1465" y="2272117"/>
            <a:ext cx="9944099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/>
              <a:t>1. Что такое «финансовая грамотность» и в какой степени она предсказывает финансовое поведение?</a:t>
            </a:r>
          </a:p>
        </p:txBody>
      </p:sp>
    </p:spTree>
    <p:extLst>
      <p:ext uri="{BB962C8B-B14F-4D97-AF65-F5344CB8AC3E}">
        <p14:creationId xmlns:p14="http://schemas.microsoft.com/office/powerpoint/2010/main" val="2521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769819"/>
              </p:ext>
            </p:extLst>
          </p:nvPr>
        </p:nvGraphicFramePr>
        <p:xfrm>
          <a:off x="643218" y="615390"/>
          <a:ext cx="10515600" cy="44805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90123998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32458227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Комплекс знаний о финансовых продуктах, необходимых навыков счета и представлений об основных финансовых концепциях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03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 имеет задолженность по кредитной карте в размере 10 000 руб., годовая процентная ставка составляет 20% в год. Если Вы не произведете оплату, сколько лет пройдет, прежде чем размер Вашей задолженности удвоится?</a:t>
                      </a:r>
                    </a:p>
                    <a:p>
                      <a:r>
                        <a:rPr lang="ru-RU" sz="1800" dirty="0" smtClean="0"/>
                        <a:t>А) 2 года</a:t>
                      </a:r>
                    </a:p>
                    <a:p>
                      <a:r>
                        <a:rPr lang="ru-RU" sz="1800" dirty="0" smtClean="0"/>
                        <a:t>Б) Менее 5 лет</a:t>
                      </a:r>
                    </a:p>
                    <a:p>
                      <a:r>
                        <a:rPr lang="ru-RU" sz="1800" dirty="0" smtClean="0"/>
                        <a:t>В) От 5 до 10 лет </a:t>
                      </a:r>
                    </a:p>
                    <a:p>
                      <a:r>
                        <a:rPr lang="ru-RU" sz="1800" dirty="0" smtClean="0"/>
                        <a:t>Г) Более 10 лет </a:t>
                      </a:r>
                    </a:p>
                    <a:p>
                      <a:r>
                        <a:rPr lang="ru-RU" sz="1800" dirty="0" smtClean="0"/>
                        <a:t>Д) Не знаю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Suppose you owe $1,000 on your credit card and the interest rate you are charged is 20% per year compounded annually. If you didn’t pay anything off, at this interest rate, how many years would it take for the amount you owe to double?</a:t>
                      </a:r>
                      <a:r>
                        <a:rPr lang="ru-RU" sz="1800" dirty="0" smtClean="0"/>
                        <a:t>*</a:t>
                      </a:r>
                      <a:r>
                        <a:rPr lang="en-US" sz="1800" dirty="0" smtClean="0"/>
                        <a:t> </a:t>
                      </a:r>
                      <a:endParaRPr lang="ru-RU" sz="1800" dirty="0" smtClean="0"/>
                    </a:p>
                    <a:p>
                      <a:pPr marL="400050" indent="-400050">
                        <a:buAutoNum type="romanLcParenBoth"/>
                      </a:pPr>
                      <a:r>
                        <a:rPr lang="en-US" sz="1800" dirty="0" smtClean="0"/>
                        <a:t>2 years; </a:t>
                      </a:r>
                      <a:endParaRPr lang="ru-RU" sz="1800" dirty="0" smtClean="0"/>
                    </a:p>
                    <a:p>
                      <a:pPr marL="400050" indent="-400050">
                        <a:buAutoNum type="romanLcParenBoth"/>
                      </a:pPr>
                      <a:r>
                        <a:rPr lang="en-US" sz="1800" dirty="0" smtClean="0"/>
                        <a:t>Less than 5 years; </a:t>
                      </a:r>
                      <a:endParaRPr lang="ru-RU" sz="1800" dirty="0" smtClean="0"/>
                    </a:p>
                    <a:p>
                      <a:pPr marL="400050" indent="-400050">
                        <a:buAutoNum type="romanLcParenBoth"/>
                      </a:pPr>
                      <a:r>
                        <a:rPr lang="en-US" sz="1800" dirty="0" smtClean="0"/>
                        <a:t>5 to 10 years; </a:t>
                      </a:r>
                      <a:endParaRPr lang="ru-RU" sz="1800" dirty="0" smtClean="0"/>
                    </a:p>
                    <a:p>
                      <a:pPr marL="400050" indent="-400050">
                        <a:buAutoNum type="romanLcParenBoth"/>
                      </a:pPr>
                      <a:r>
                        <a:rPr lang="en-US" sz="1800" dirty="0" smtClean="0"/>
                        <a:t>More than 10 years; </a:t>
                      </a:r>
                      <a:endParaRPr lang="ru-RU" sz="1800" dirty="0" smtClean="0"/>
                    </a:p>
                    <a:p>
                      <a:pPr marL="400050" indent="-400050">
                        <a:buAutoNum type="romanLcParenBoth"/>
                      </a:pPr>
                      <a:r>
                        <a:rPr lang="en-US" sz="1800" dirty="0" smtClean="0"/>
                        <a:t>Do not know</a:t>
                      </a:r>
                      <a:r>
                        <a:rPr lang="ru-RU" sz="180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2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Слабый предиктор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23264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9759" y="5856194"/>
            <a:ext cx="10717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en-US" i="1" dirty="0" smtClean="0"/>
              <a:t>Lusardi </a:t>
            </a:r>
            <a:r>
              <a:rPr lang="en-US" i="1" dirty="0"/>
              <a:t>A.</a:t>
            </a:r>
            <a:r>
              <a:rPr lang="en-US" dirty="0"/>
              <a:t> Financial literacy: Do people know the ABCs of finance? // Public Understanding of Science. 2015. V. 24 (3). P. 260–271.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1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012" y="69289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Способность превращать знания в умения</a:t>
            </a:r>
            <a:endParaRPr lang="ru-RU" sz="36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55711"/>
              </p:ext>
            </p:extLst>
          </p:nvPr>
        </p:nvGraphicFramePr>
        <p:xfrm>
          <a:off x="1225177" y="1221255"/>
          <a:ext cx="9027372" cy="504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Документ" r:id="rId3" imgW="5935812" imgH="3326297" progId="Word.Document.12">
                  <p:embed/>
                </p:oleObj>
              </mc:Choice>
              <mc:Fallback>
                <p:oleObj name="Документ" r:id="rId3" imgW="5935812" imgH="33262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5177" y="1221255"/>
                        <a:ext cx="9027372" cy="5045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856194"/>
            <a:ext cx="9391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Huston S.J.</a:t>
            </a:r>
            <a:r>
              <a:rPr lang="en-US" dirty="0"/>
              <a:t> Measuring financial literacy // Journal of Consumer Affairs. 2010. V. 44 (2). P. 296–316.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23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236406"/>
              </p:ext>
            </p:extLst>
          </p:nvPr>
        </p:nvGraphicFramePr>
        <p:xfrm>
          <a:off x="1653988" y="363072"/>
          <a:ext cx="8435787" cy="466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047" y="5271655"/>
            <a:ext cx="11762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Gathergood</a:t>
            </a:r>
            <a:r>
              <a:rPr lang="en-US" i="1" dirty="0"/>
              <a:t> J. </a:t>
            </a:r>
            <a:r>
              <a:rPr lang="en-US" dirty="0"/>
              <a:t>Self-control, financial literacy and consumer over-indebtedness // Journal of Economic Psychology. </a:t>
            </a:r>
            <a:r>
              <a:rPr lang="en-US" dirty="0" smtClean="0"/>
              <a:t>2012. </a:t>
            </a:r>
            <a:r>
              <a:rPr lang="en-US" dirty="0"/>
              <a:t>V. 33. P. 590–602.</a:t>
            </a:r>
            <a:endParaRPr lang="ru-RU" dirty="0"/>
          </a:p>
          <a:p>
            <a:r>
              <a:rPr lang="en-US" i="1" dirty="0" err="1"/>
              <a:t>Gathergood</a:t>
            </a:r>
            <a:r>
              <a:rPr lang="en-US" i="1" dirty="0"/>
              <a:t> J., Weber J.</a:t>
            </a:r>
            <a:r>
              <a:rPr lang="en-US" dirty="0"/>
              <a:t> Self-control, financial literacy and the co-holding puzzle // Journal of Economic Behavior and Organization. 2014. V. 107. P. 455−469.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8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импульсивность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733" y="1293362"/>
            <a:ext cx="10261979" cy="3749485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позитивная </a:t>
            </a:r>
            <a:r>
              <a:rPr lang="ru-RU" b="1" dirty="0" smtClean="0">
                <a:solidFill>
                  <a:srgbClr val="C00000"/>
                </a:solidFill>
              </a:rPr>
              <a:t>срочность </a:t>
            </a:r>
            <a:r>
              <a:rPr lang="ru-RU" dirty="0" smtClean="0"/>
              <a:t>- склонность </a:t>
            </a:r>
            <a:r>
              <a:rPr lang="ru-RU" dirty="0"/>
              <a:t>к импульсивным действиям из-за </a:t>
            </a:r>
            <a:r>
              <a:rPr lang="ru-RU" dirty="0" smtClean="0"/>
              <a:t>положительного </a:t>
            </a:r>
            <a:r>
              <a:rPr lang="ru-RU" dirty="0"/>
              <a:t>аффекта, </a:t>
            </a:r>
            <a:r>
              <a:rPr lang="en-US" dirty="0" smtClean="0"/>
              <a:t>↑</a:t>
            </a:r>
            <a:r>
              <a:rPr lang="ru-RU" dirty="0" smtClean="0"/>
              <a:t>импульсивные покупки</a:t>
            </a:r>
          </a:p>
          <a:p>
            <a:r>
              <a:rPr lang="ru-RU" b="1" dirty="0">
                <a:solidFill>
                  <a:srgbClr val="C00000"/>
                </a:solidFill>
              </a:rPr>
              <a:t>негативная </a:t>
            </a:r>
            <a:r>
              <a:rPr lang="ru-RU" b="1" dirty="0" smtClean="0">
                <a:solidFill>
                  <a:srgbClr val="C00000"/>
                </a:solidFill>
              </a:rPr>
              <a:t>срочность </a:t>
            </a:r>
            <a:r>
              <a:rPr lang="ru-RU" dirty="0" smtClean="0"/>
              <a:t>- склонность </a:t>
            </a:r>
            <a:r>
              <a:rPr lang="ru-RU" dirty="0"/>
              <a:t>к импульсивным действиям из-за </a:t>
            </a:r>
            <a:r>
              <a:rPr lang="ru-RU" dirty="0" smtClean="0"/>
              <a:t>негативного </a:t>
            </a:r>
            <a:r>
              <a:rPr lang="ru-RU" dirty="0"/>
              <a:t>аффекта, </a:t>
            </a:r>
            <a:r>
              <a:rPr lang="ru-RU" dirty="0" smtClean="0"/>
              <a:t>↑</a:t>
            </a:r>
            <a:r>
              <a:rPr lang="ru-RU" dirty="0" err="1" smtClean="0"/>
              <a:t>компульсивные</a:t>
            </a:r>
            <a:r>
              <a:rPr lang="ru-RU" dirty="0" smtClean="0"/>
              <a:t> </a:t>
            </a:r>
            <a:r>
              <a:rPr lang="ru-RU" dirty="0"/>
              <a:t>покупки</a:t>
            </a:r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поиск </a:t>
            </a:r>
            <a:r>
              <a:rPr lang="ru-RU" b="1" dirty="0">
                <a:solidFill>
                  <a:srgbClr val="C00000"/>
                </a:solidFill>
              </a:rPr>
              <a:t>ощущений</a:t>
            </a:r>
            <a:r>
              <a:rPr lang="ru-RU" dirty="0"/>
              <a:t>, </a:t>
            </a:r>
            <a:r>
              <a:rPr lang="ru-RU" dirty="0" smtClean="0"/>
              <a:t>-</a:t>
            </a:r>
          </a:p>
          <a:p>
            <a:r>
              <a:rPr lang="ru-RU" b="1" dirty="0">
                <a:solidFill>
                  <a:srgbClr val="C00000"/>
                </a:solidFill>
              </a:rPr>
              <a:t>недостаток преднамеренности </a:t>
            </a:r>
            <a:r>
              <a:rPr lang="ru-RU" dirty="0"/>
              <a:t>- склонность поступать опрометчиво, не задумываясь , </a:t>
            </a:r>
            <a:r>
              <a:rPr lang="ru-RU" dirty="0" smtClean="0"/>
              <a:t>↑</a:t>
            </a:r>
            <a:r>
              <a:rPr lang="ru-RU" dirty="0" err="1" smtClean="0"/>
              <a:t>компульсивные</a:t>
            </a:r>
            <a:r>
              <a:rPr lang="ru-RU" dirty="0" smtClean="0"/>
              <a:t> </a:t>
            </a:r>
            <a:r>
              <a:rPr lang="ru-RU" dirty="0"/>
              <a:t>покупки</a:t>
            </a:r>
            <a:endParaRPr lang="ru-RU" dirty="0" smtClean="0"/>
          </a:p>
          <a:p>
            <a:r>
              <a:rPr lang="ru-RU" b="1" dirty="0">
                <a:solidFill>
                  <a:srgbClr val="C00000"/>
                </a:solidFill>
              </a:rPr>
              <a:t>недостаток усидчивости </a:t>
            </a:r>
            <a:r>
              <a:rPr lang="ru-RU" dirty="0"/>
              <a:t>- склонность не завершать начатые проекты, </a:t>
            </a:r>
            <a:r>
              <a:rPr lang="ru-RU" dirty="0" smtClean="0"/>
              <a:t>↑</a:t>
            </a:r>
            <a:r>
              <a:rPr lang="ru-RU" dirty="0" err="1" smtClean="0"/>
              <a:t>компульсивные</a:t>
            </a:r>
            <a:r>
              <a:rPr lang="ru-RU" dirty="0" smtClean="0"/>
              <a:t> </a:t>
            </a:r>
            <a:r>
              <a:rPr lang="ru-RU" dirty="0"/>
              <a:t>покупки.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921" y="4892722"/>
            <a:ext cx="11851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Импульсивные покупки </a:t>
            </a:r>
            <a:r>
              <a:rPr lang="ru-RU" dirty="0" smtClean="0"/>
              <a:t>–человек </a:t>
            </a:r>
            <a:r>
              <a:rPr lang="ru-RU" dirty="0"/>
              <a:t>совершает спонтанно, </a:t>
            </a:r>
            <a:r>
              <a:rPr lang="ru-RU" dirty="0" smtClean="0"/>
              <a:t>не </a:t>
            </a:r>
            <a:r>
              <a:rPr lang="ru-RU" dirty="0"/>
              <a:t>успев подумать, в стремлении к удовольствию и немедленному </a:t>
            </a:r>
            <a:r>
              <a:rPr lang="ru-RU" dirty="0" smtClean="0"/>
              <a:t>вознаграждению</a:t>
            </a:r>
          </a:p>
          <a:p>
            <a:r>
              <a:rPr lang="ru-RU" i="1" dirty="0" err="1" smtClean="0"/>
              <a:t>Компульсивные</a:t>
            </a:r>
            <a:r>
              <a:rPr lang="ru-RU" i="1" dirty="0" smtClean="0"/>
              <a:t> </a:t>
            </a:r>
            <a:r>
              <a:rPr lang="ru-RU" i="1" dirty="0"/>
              <a:t>покупки </a:t>
            </a:r>
            <a:r>
              <a:rPr lang="ru-RU" dirty="0" smtClean="0"/>
              <a:t>– их смысл в </a:t>
            </a:r>
            <a:r>
              <a:rPr lang="ru-RU" dirty="0"/>
              <a:t>том, чтобы избежать нежелательных последствий. Они порождены </a:t>
            </a:r>
            <a:r>
              <a:rPr lang="ru-RU" dirty="0" smtClean="0"/>
              <a:t>тревогой̆ </a:t>
            </a:r>
            <a:r>
              <a:rPr lang="ru-RU" dirty="0"/>
              <a:t>и не приносят </a:t>
            </a:r>
            <a:r>
              <a:rPr lang="ru-RU" dirty="0" smtClean="0"/>
              <a:t>радости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4066" y="6093051"/>
            <a:ext cx="11677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*</a:t>
            </a:r>
            <a:r>
              <a:rPr lang="en-US" sz="1400" dirty="0" err="1" smtClean="0"/>
              <a:t>Billieux</a:t>
            </a:r>
            <a:r>
              <a:rPr lang="en-US" sz="1400" dirty="0"/>
              <a:t>, J., </a:t>
            </a:r>
            <a:r>
              <a:rPr lang="en-US" sz="1400" dirty="0" err="1"/>
              <a:t>Rochat</a:t>
            </a:r>
            <a:r>
              <a:rPr lang="en-US" sz="1400" dirty="0"/>
              <a:t>, L., </a:t>
            </a:r>
            <a:r>
              <a:rPr lang="en-US" sz="1400" dirty="0" err="1"/>
              <a:t>Rebetez</a:t>
            </a:r>
            <a:r>
              <a:rPr lang="en-US" sz="1400" dirty="0"/>
              <a:t>, M. M. L., &amp; Van der Linden, M. (2008). Are all facets of impulsivity related to self-reported compulsive buying behavior? Personality and Individual Differences, 44(6), 1432–1442. https://doi.org/10.1016/j.paid.2007.12.011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32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306" y="14744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Эксперимент </a:t>
            </a:r>
            <a:r>
              <a:rPr lang="ru-RU" dirty="0" smtClean="0"/>
              <a:t>1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279576" y="1700808"/>
            <a:ext cx="7128792" cy="4883438"/>
            <a:chOff x="2279576" y="1700808"/>
            <a:chExt cx="7128792" cy="4883438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79576" y="1700808"/>
              <a:ext cx="2952328" cy="1872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MasterCard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3 000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руб.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19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456040" y="1700808"/>
              <a:ext cx="2952328" cy="187220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Visa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30 000 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руб.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% 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Двойная стрелка влево/вверх 9"/>
            <p:cNvSpPr/>
            <p:nvPr/>
          </p:nvSpPr>
          <p:spPr>
            <a:xfrm rot="2700000">
              <a:off x="4797078" y="3163649"/>
              <a:ext cx="1985777" cy="1934859"/>
            </a:xfrm>
            <a:prstGeom prst="leftUpArrow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59896" y="4293096"/>
              <a:ext cx="12357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7729" y="5445225"/>
              <a:ext cx="5389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600" dirty="0">
                  <a:solidFill>
                    <a:prstClr val="black"/>
                  </a:solidFill>
                  <a:latin typeface="Calibri" panose="020F0502020204030204"/>
                </a:rPr>
                <a:t>3</a:t>
              </a:r>
              <a:r>
                <a:rPr kumimoji="0" lang="ru-R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Х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20595" y="5288765"/>
              <a:ext cx="2938741" cy="1295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44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222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Эксперимент </a:t>
            </a:r>
            <a:r>
              <a:rPr lang="ru-RU" dirty="0"/>
              <a:t>2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279576" y="1700808"/>
            <a:ext cx="7128792" cy="4860541"/>
            <a:chOff x="2279576" y="1700808"/>
            <a:chExt cx="7128792" cy="4860541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279576" y="1700808"/>
              <a:ext cx="2952328" cy="187220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MasterCard</a:t>
              </a:r>
            </a:p>
            <a:p>
              <a:pPr algn="ctr"/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3 000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руб. 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19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% 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456040" y="1700808"/>
              <a:ext cx="2952328" cy="187220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Visa</a:t>
              </a:r>
            </a:p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</a:rPr>
                <a:t>30 000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руб.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ctr"/>
              <a:r>
                <a:rPr lang="ru-RU" dirty="0">
                  <a:solidFill>
                    <a:schemeClr val="tx2">
                      <a:lumMod val="50000"/>
                    </a:schemeClr>
                  </a:solidFill>
                </a:rPr>
                <a:t>24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% 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Двойная стрелка влево/вверх 9"/>
            <p:cNvSpPr/>
            <p:nvPr/>
          </p:nvSpPr>
          <p:spPr>
            <a:xfrm rot="2700000">
              <a:off x="4797078" y="3163649"/>
              <a:ext cx="1985777" cy="1934859"/>
            </a:xfrm>
            <a:prstGeom prst="leftUpArrow">
              <a:avLst/>
            </a:prstGeom>
            <a:solidFill>
              <a:srgbClr val="CCFF99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159896" y="4293096"/>
              <a:ext cx="12357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5400" dirty="0"/>
                <a:t>?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7729" y="5445225"/>
              <a:ext cx="582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dirty="0"/>
                <a:t>6</a:t>
              </a:r>
              <a:r>
                <a:rPr lang="ru-RU" dirty="0"/>
                <a:t>Х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99" y="5229201"/>
              <a:ext cx="3039064" cy="13321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17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</a:t>
            </a:r>
            <a:r>
              <a:rPr lang="ru-RU" dirty="0" err="1"/>
              <a:t>а</a:t>
            </a:r>
            <a:r>
              <a:rPr lang="ru-RU" dirty="0" err="1" smtClean="0"/>
              <a:t>версивного</a:t>
            </a:r>
            <a:r>
              <a:rPr lang="ru-RU" dirty="0" smtClean="0"/>
              <a:t> </a:t>
            </a:r>
            <a:r>
              <a:rPr lang="ru-RU" dirty="0" smtClean="0"/>
              <a:t>долгового поведения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ru-RU" sz="2800" dirty="0" smtClean="0"/>
              <a:t>Цель сложная </a:t>
            </a:r>
            <a:r>
              <a:rPr lang="en-US" sz="2800" dirty="0" smtClean="0"/>
              <a:t>=&gt;  </a:t>
            </a:r>
            <a:r>
              <a:rPr lang="ru-RU" sz="2800" dirty="0" smtClean="0"/>
              <a:t>отдельные операции</a:t>
            </a:r>
            <a:endParaRPr lang="en-US" sz="2800" dirty="0" smtClean="0"/>
          </a:p>
          <a:p>
            <a:endParaRPr lang="en-US" sz="2800" dirty="0"/>
          </a:p>
          <a:p>
            <a:r>
              <a:rPr lang="ru-RU" sz="2800" dirty="0" smtClean="0"/>
              <a:t>Видимый результат</a:t>
            </a:r>
            <a:endParaRPr lang="en-US" sz="2800" dirty="0" smtClean="0"/>
          </a:p>
          <a:p>
            <a:endParaRPr lang="en-US" sz="2800" dirty="0"/>
          </a:p>
          <a:p>
            <a:r>
              <a:rPr lang="ru-RU" sz="2800" dirty="0" smtClean="0"/>
              <a:t>Несколько задолженностей = одна (эквивалентная по сумме)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282226" y="4394302"/>
            <a:ext cx="360040" cy="43204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9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3324</TotalTime>
  <Words>651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Документ Microsoft Word</vt:lpstr>
      <vt:lpstr>Роль преподавателя высшей школы в ситуации неопределённости</vt:lpstr>
      <vt:lpstr>Презентация PowerPoint</vt:lpstr>
      <vt:lpstr>Презентация PowerPoint</vt:lpstr>
      <vt:lpstr>Способность превращать знания в умения</vt:lpstr>
      <vt:lpstr>Презентация PowerPoint</vt:lpstr>
      <vt:lpstr>импульсивность</vt:lpstr>
      <vt:lpstr>Эксперимент 1</vt:lpstr>
      <vt:lpstr>Эксперимент 2</vt:lpstr>
      <vt:lpstr>Причины аверсивного долгового поведения</vt:lpstr>
      <vt:lpstr>Презентация PowerPoint</vt:lpstr>
      <vt:lpstr>Презентация PowerPoint</vt:lpstr>
      <vt:lpstr>Презентация PowerPoint</vt:lpstr>
      <vt:lpstr>Метанавыки и метакомпетенции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Установки кредитного и долгового поведения Россиян в условиях пандемии</dc:title>
  <dc:creator>Пользователь Windows</dc:creator>
  <cp:lastModifiedBy>Пользователь Windows</cp:lastModifiedBy>
  <cp:revision>56</cp:revision>
  <dcterms:created xsi:type="dcterms:W3CDTF">2021-09-23T07:08:00Z</dcterms:created>
  <dcterms:modified xsi:type="dcterms:W3CDTF">2022-03-23T11:46:45Z</dcterms:modified>
</cp:coreProperties>
</file>