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446" r:id="rId2"/>
    <p:sldId id="390" r:id="rId3"/>
    <p:sldId id="412" r:id="rId4"/>
    <p:sldId id="391" r:id="rId5"/>
    <p:sldId id="271" r:id="rId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777"/>
    <a:srgbClr val="23CCF3"/>
    <a:srgbClr val="0088BB"/>
    <a:srgbClr val="0043BD"/>
    <a:srgbClr val="000450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8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-792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9907F-1D83-1C49-8FCE-AA0748F5714B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070C-9839-704F-966F-3E29B2481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84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2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37EB12F-99FA-4AEF-9134-AE5507F1297B}" type="slidenum">
              <a:rPr lang="ru-RU" smtClean="0"/>
              <a:pPr lvl="0"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7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9DDADC5-EA6E-3141-AB6A-135AFFD67EC9}"/>
              </a:ext>
            </a:extLst>
          </p:cNvPr>
          <p:cNvSpPr/>
          <p:nvPr userDrawn="1"/>
        </p:nvSpPr>
        <p:spPr>
          <a:xfrm>
            <a:off x="0" y="2522523"/>
            <a:ext cx="9143999" cy="2620978"/>
          </a:xfrm>
          <a:prstGeom prst="rect">
            <a:avLst/>
          </a:prstGeom>
          <a:solidFill>
            <a:srgbClr val="74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60B1AAE-2341-A446-ACF5-D4435E75DF95}"/>
              </a:ext>
            </a:extLst>
          </p:cNvPr>
          <p:cNvSpPr/>
          <p:nvPr userDrawn="1"/>
        </p:nvSpPr>
        <p:spPr>
          <a:xfrm>
            <a:off x="0" y="0"/>
            <a:ext cx="9144000" cy="2522522"/>
          </a:xfrm>
          <a:prstGeom prst="rect">
            <a:avLst/>
          </a:prstGeom>
          <a:gradFill>
            <a:gsLst>
              <a:gs pos="100000">
                <a:srgbClr val="23CCF3"/>
              </a:gs>
              <a:gs pos="0">
                <a:srgbClr val="0088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7AD151F-355F-4241-8167-7924E3C0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110"/>
          <a:stretch>
            <a:fillRect/>
          </a:stretch>
        </p:blipFill>
        <p:spPr>
          <a:xfrm>
            <a:off x="4572000" y="1"/>
            <a:ext cx="4572000" cy="51435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C2289104-BD6B-A347-8BEA-74F57D7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94" y="2630576"/>
            <a:ext cx="3918926" cy="156247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xmlns="" id="{0744EAEA-C10D-5143-9EB3-DDC3379EB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393" y="4291306"/>
            <a:ext cx="3918926" cy="7441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Имя Фамилия, должность, подразделение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CE25897-C3C9-6B43-BF89-EDF4F44418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2741" y="388115"/>
            <a:ext cx="2108228" cy="8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72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ент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4C48C0A7-A155-D64E-BBC8-3BC84F68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88BB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67FCBEE-D316-6148-9654-A7F5CBCC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ент темный">
    <p:bg>
      <p:bgPr>
        <a:solidFill>
          <a:srgbClr val="008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rgbClr val="0088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29CAC8-997D-854C-98D4-048A58E63AC0}"/>
              </a:ext>
            </a:extLst>
          </p:cNvPr>
          <p:cNvSpPr txBox="1">
            <a:spLocks/>
          </p:cNvSpPr>
          <p:nvPr userDrawn="1"/>
        </p:nvSpPr>
        <p:spPr>
          <a:xfrm>
            <a:off x="426587" y="446110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9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504E2D-3B21-CB42-BA02-AF0E44698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E8D1869C-29C3-BA42-B9C1-C191C0B5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404" y="1807369"/>
            <a:ext cx="6118946" cy="1628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3CAE08A-9062-244E-8E37-7F0C8E9AA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1B9F2CC-C042-064B-B147-DE2A1FE8E1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633" y="1807369"/>
            <a:ext cx="2023467" cy="1628775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1250" b="1" cap="all" spc="23" baseline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995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0AA99AE-6A35-4C1E-8082-A4A87B5CA521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870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ключительный слайд 2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68580" tIns="34290" rIns="68580" bIns="3429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013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68580" tIns="34290" rIns="68580" bIns="3429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1013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325042" y="3133725"/>
            <a:ext cx="8493918" cy="1727597"/>
          </a:xfrm>
        </p:spPr>
        <p:txBody>
          <a:bodyPr anchor="b" anchorCtr="0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/>
              <a:buNone/>
              <a:defRPr sz="1050" cap="none" spc="23" baseline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Служба по защите прав потребителей </a:t>
            </a:r>
          </a:p>
          <a:p>
            <a:pPr lvl="0">
              <a:defRPr/>
            </a:pPr>
            <a:r>
              <a:rPr lang="ru-RU"/>
              <a:t>финансовых услуг и миноритарных акционеров</a:t>
            </a:r>
          </a:p>
          <a:p>
            <a:pPr lvl="0">
              <a:defRPr/>
            </a:pPr>
            <a:r>
              <a:rPr lang="ru-RU"/>
              <a:t>Пункт приема корреспонденции: Москва, Сандуновский пер., д. 3, стр. 1, телефон +7 495 621-09-61</a:t>
            </a:r>
          </a:p>
          <a:p>
            <a:pPr lvl="0">
              <a:defRPr/>
            </a:pPr>
            <a:r>
              <a:rPr lang="ru-RU"/>
              <a:t>Почтовый адрес: 107016, Москва, ул. Неглинная, д. 12</a:t>
            </a:r>
          </a:p>
          <a:p>
            <a:pPr lvl="0">
              <a:defRPr/>
            </a:pPr>
            <a:r>
              <a:rPr lang="ru-RU"/>
              <a:t>Контактный центр: 8 800 250-40-72, +7 495 771-91-00</a:t>
            </a:r>
          </a:p>
          <a:p>
            <a:pPr lvl="0">
              <a:defRPr/>
            </a:pPr>
            <a:r>
              <a:rPr lang="ru-RU"/>
              <a:t>Факс: +7 495 621-64-65, +7 495 621-62-88</a:t>
            </a:r>
          </a:p>
          <a:p>
            <a:pPr lvl="0">
              <a:defRPr/>
            </a:pPr>
            <a:r>
              <a:rPr lang="ru-RU"/>
              <a:t>Сайт: www.cbr.ru</a:t>
            </a:r>
          </a:p>
          <a:p>
            <a:pPr lvl="0">
              <a:defRPr/>
            </a:pPr>
            <a:r>
              <a:rPr lang="ru-RU"/>
              <a:t>Электронная почта: fps@cbr.ru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315798" y="323850"/>
            <a:ext cx="1805614" cy="4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023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76313"/>
            <a:ext cx="7886700" cy="367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99493A6B-AAEC-5C4F-AF35-B4E3BBB89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10AA99AE-6A35-4C1E-8082-A4A87B5CA521}" type="slidenum">
              <a:rPr lang="ru-RU" smtClean="0"/>
              <a:pPr lvl="0">
                <a:defRPr/>
              </a:pPr>
              <a:t>‹#›</a:t>
            </a:fld>
            <a:endParaRPr lang="ru-RU" dirty="0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9FC618B6-8F55-5849-9184-8D02BB763467}"/>
              </a:ext>
            </a:extLst>
          </p:cNvPr>
          <p:cNvSpPr txBox="1">
            <a:spLocks/>
          </p:cNvSpPr>
          <p:nvPr userDrawn="1"/>
        </p:nvSpPr>
        <p:spPr>
          <a:xfrm>
            <a:off x="11166474" y="584201"/>
            <a:ext cx="744537" cy="3240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0AA99AE-6A35-4C1E-8082-A4A87B5CA52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0163FE7-FAD8-C849-B24E-6CF99759040C}"/>
              </a:ext>
            </a:extLst>
          </p:cNvPr>
          <p:cNvSpPr txBox="1">
            <a:spLocks/>
          </p:cNvSpPr>
          <p:nvPr userDrawn="1"/>
        </p:nvSpPr>
        <p:spPr>
          <a:xfrm>
            <a:off x="8515350" y="292895"/>
            <a:ext cx="4357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685800" rtl="0" eaLnBrk="1" latinLnBrk="0" hangingPunct="1">
              <a:defRPr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D1534-C449-B249-B62F-D76E8C2D94C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AA197CC-A4E1-A844-99C1-CBA76C835C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3497" y="270226"/>
            <a:ext cx="1030310" cy="29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59" r:id="rId3"/>
    <p:sldLayoutId id="2147483682" r:id="rId4"/>
    <p:sldLayoutId id="2147483683" r:id="rId5"/>
    <p:sldLayoutId id="2147483684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88BB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B1E9BC4-A15E-A04B-9B0D-B3D0D2D6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УМК Финансовая грамотность для вузов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2025"/>
              </a:lnSpc>
              <a:defRPr/>
            </a:pPr>
            <a:r>
              <a:rPr lang="ru-RU" altLang="en-US" sz="1500" dirty="0"/>
              <a:t>24 марта 2022</a:t>
            </a:r>
            <a:endParaRPr lang="ru-RU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8272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437F639-38BB-574A-8B78-4274A2260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cs typeface="Arial"/>
              </a:rPr>
              <a:t>УМК «Финансовая грамотность»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978" y="1439765"/>
            <a:ext cx="2881818" cy="5335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 заказу Банка России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550083" y="2966345"/>
            <a:ext cx="2096832" cy="128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лександра\Desktop\fg_book1_202202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 r="9741"/>
          <a:stretch/>
        </p:blipFill>
        <p:spPr bwMode="auto">
          <a:xfrm>
            <a:off x="4866968" y="993165"/>
            <a:ext cx="3958625" cy="37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5B3575C-F4DC-C34C-9C09-56C4FB61CB3E}"/>
              </a:ext>
            </a:extLst>
          </p:cNvPr>
          <p:cNvGrpSpPr/>
          <p:nvPr/>
        </p:nvGrpSpPr>
        <p:grpSpPr>
          <a:xfrm>
            <a:off x="231570" y="2750883"/>
            <a:ext cx="2468705" cy="1424544"/>
            <a:chOff x="231570" y="2551459"/>
            <a:chExt cx="2468705" cy="1424544"/>
          </a:xfrm>
        </p:grpSpPr>
        <p:pic>
          <p:nvPicPr>
            <p:cNvPr id="1028" name="Picture 4" descr="C:\Users\Александра\Desktop\EFMSU-15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829" y="2551459"/>
              <a:ext cx="959180" cy="959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31570" y="3563747"/>
              <a:ext cx="2468705" cy="412256"/>
            </a:xfrm>
            <a:prstGeom prst="rect">
              <a:avLst/>
            </a:prstGeom>
          </p:spPr>
          <p:txBody>
            <a:bodyPr vert="horz" lIns="0" tIns="0" rIns="0" bIns="0" anchor="t" anchorCtr="0">
              <a:noAutofit/>
            </a:bodyPr>
            <a:lstStyle/>
            <a:p>
              <a:pPr algn="ctr" latinLnBrk="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j-ea"/>
                  <a:cs typeface="Arial"/>
                </a:rPr>
                <a:t>Экономический факультет</a:t>
              </a:r>
            </a:p>
            <a:p>
              <a:pPr algn="ctr" latinLnBrk="0">
                <a:lnSpc>
                  <a:spcPct val="90000"/>
                </a:lnSpc>
                <a:spcBef>
                  <a:spcPct val="0"/>
                </a:spcBef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j-ea"/>
                  <a:cs typeface="Arial"/>
                </a:rPr>
                <a:t>МГУ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имени М.В. Ломоносова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48E223-D8A1-0D4A-8F93-E74B0B9021B0}"/>
              </a:ext>
            </a:extLst>
          </p:cNvPr>
          <p:cNvSpPr txBox="1"/>
          <p:nvPr/>
        </p:nvSpPr>
        <p:spPr>
          <a:xfrm>
            <a:off x="1300317" y="2443106"/>
            <a:ext cx="2433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Авторский коллектив:</a:t>
            </a:r>
          </a:p>
        </p:txBody>
      </p:sp>
    </p:spTree>
    <p:extLst>
      <p:ext uri="{BB962C8B-B14F-4D97-AF65-F5344CB8AC3E}">
        <p14:creationId xmlns:p14="http://schemas.microsoft.com/office/powerpoint/2010/main" val="17019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C94A12-E6A3-8C41-8FD2-B6B13FB3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 УМК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0344" y="1675724"/>
            <a:ext cx="2584044" cy="28931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1200" dirty="0">
                <a:solidFill>
                  <a:prstClr val="black"/>
                </a:solidFill>
              </a:rPr>
              <a:t>Экономические процессы</a:t>
            </a:r>
          </a:p>
          <a:p>
            <a:pPr marL="171450" indent="-1714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1200" dirty="0">
                <a:solidFill>
                  <a:prstClr val="black"/>
                </a:solidFill>
              </a:rPr>
              <a:t>Доходы и расходы</a:t>
            </a:r>
          </a:p>
          <a:p>
            <a:pPr marL="171450" indent="-1714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1200" dirty="0">
                <a:solidFill>
                  <a:prstClr val="black"/>
                </a:solidFill>
              </a:rPr>
              <a:t>Расчеты и платежи</a:t>
            </a:r>
          </a:p>
          <a:p>
            <a:pPr marL="171450" indent="-1714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1200" dirty="0">
                <a:solidFill>
                  <a:prstClr val="black"/>
                </a:solidFill>
              </a:rPr>
              <a:t>Сбережения</a:t>
            </a:r>
          </a:p>
          <a:p>
            <a:pPr marL="171450" indent="-1714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1200" dirty="0">
                <a:solidFill>
                  <a:prstClr val="black"/>
                </a:solidFill>
              </a:rPr>
              <a:t>Кредиты и займы</a:t>
            </a:r>
          </a:p>
          <a:p>
            <a:pPr marL="171450" indent="-1714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1200" dirty="0">
                <a:solidFill>
                  <a:prstClr val="black"/>
                </a:solidFill>
              </a:rPr>
              <a:t>Инвестиции</a:t>
            </a:r>
          </a:p>
          <a:p>
            <a:pPr marL="171450" indent="-1714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1200" dirty="0">
                <a:solidFill>
                  <a:prstClr val="black"/>
                </a:solidFill>
              </a:rPr>
              <a:t>Страхование</a:t>
            </a:r>
          </a:p>
          <a:p>
            <a:pPr marL="171450" indent="-1714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1200" dirty="0">
                <a:solidFill>
                  <a:prstClr val="black"/>
                </a:solidFill>
              </a:rPr>
              <a:t>Налоги</a:t>
            </a:r>
          </a:p>
          <a:p>
            <a:pPr marL="171450" indent="-1714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1200" dirty="0">
                <a:solidFill>
                  <a:prstClr val="black"/>
                </a:solidFill>
              </a:rPr>
              <a:t>Пенсионное обеспечение</a:t>
            </a:r>
          </a:p>
          <a:p>
            <a:pPr marL="171450" indent="-1714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1200" dirty="0">
                <a:solidFill>
                  <a:prstClr val="black"/>
                </a:solidFill>
              </a:rPr>
              <a:t>Бизнес</a:t>
            </a:r>
          </a:p>
          <a:p>
            <a:pPr marL="171450" indent="-171450"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</a:buBlip>
            </a:pPr>
            <a:r>
              <a:rPr lang="ru-RU" sz="1200" dirty="0">
                <a:solidFill>
                  <a:prstClr val="black"/>
                </a:solidFill>
              </a:rPr>
              <a:t>Защита прав потребителей</a:t>
            </a:r>
          </a:p>
        </p:txBody>
      </p:sp>
      <p:pic>
        <p:nvPicPr>
          <p:cNvPr id="2052" name="Picture 4" descr="C:\Users\Александра\Desktop\расходы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" b="3815"/>
          <a:stretch/>
        </p:blipFill>
        <p:spPr bwMode="auto">
          <a:xfrm>
            <a:off x="4253584" y="897731"/>
            <a:ext cx="4392386" cy="393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89D46D-0915-2C4F-BDB8-D086889D3D24}"/>
              </a:ext>
            </a:extLst>
          </p:cNvPr>
          <p:cNvSpPr txBox="1"/>
          <p:nvPr/>
        </p:nvSpPr>
        <p:spPr>
          <a:xfrm>
            <a:off x="1110344" y="1156393"/>
            <a:ext cx="187135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697">
              <a:spcBef>
                <a:spcPts val="100"/>
              </a:spcBef>
            </a:pPr>
            <a:r>
              <a:rPr lang="ru-RU" sz="1200" b="1" dirty="0">
                <a:solidFill>
                  <a:prstClr val="black"/>
                </a:solidFill>
                <a:uFill>
                  <a:solidFill>
                    <a:srgbClr val="4471C4"/>
                  </a:solidFill>
                </a:uFill>
                <a:cs typeface="Arial"/>
              </a:rPr>
              <a:t>Фокус внимания</a:t>
            </a:r>
            <a:endParaRPr lang="ru-RU" sz="1200" b="1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xmlns="" id="{55C30165-9310-4E41-85A8-8DFC834B5BB7}"/>
              </a:ext>
            </a:extLst>
          </p:cNvPr>
          <p:cNvSpPr/>
          <p:nvPr/>
        </p:nvSpPr>
        <p:spPr>
          <a:xfrm>
            <a:off x="1022516" y="2228438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0" name="Picture 3" descr="C:\Users\Александра\Desktop\обложка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9"/>
          <a:stretch/>
        </p:blipFill>
        <p:spPr bwMode="auto">
          <a:xfrm>
            <a:off x="5969424" y="2303406"/>
            <a:ext cx="1677143" cy="249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лександра\Desktop\практику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046" y="2303406"/>
            <a:ext cx="1758889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Заголовок 4"/>
          <p:cNvSpPr txBox="1">
            <a:spLocks/>
          </p:cNvSpPr>
          <p:nvPr/>
        </p:nvSpPr>
        <p:spPr>
          <a:xfrm>
            <a:off x="2602863" y="406943"/>
            <a:ext cx="3781982" cy="16066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ru-RU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" name="Заголовок 1">
            <a:extLst>
              <a:ext uri="{FF2B5EF4-FFF2-40B4-BE49-F238E27FC236}">
                <a16:creationId xmlns:a16="http://schemas.microsoft.com/office/drawing/2014/main" xmlns="" id="{F574B1CB-E087-4E4A-80C5-55D0ACB7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67" y="216695"/>
            <a:ext cx="6118946" cy="426244"/>
          </a:xfrm>
        </p:spPr>
        <p:txBody>
          <a:bodyPr>
            <a:normAutofit/>
          </a:bodyPr>
          <a:lstStyle/>
          <a:p>
            <a:r>
              <a:rPr lang="ru-RU" dirty="0"/>
              <a:t>Содержание УМК</a:t>
            </a:r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xmlns="" id="{99F69E92-5101-E14A-B441-98C25B256D1F}"/>
              </a:ext>
            </a:extLst>
          </p:cNvPr>
          <p:cNvSpPr/>
          <p:nvPr/>
        </p:nvSpPr>
        <p:spPr>
          <a:xfrm>
            <a:off x="1028371" y="940954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1A5B92E5-2400-B248-BD0E-F25F3C463F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01100" y="1069540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93E13D-97A5-694B-A1BE-C8B403672C96}"/>
              </a:ext>
            </a:extLst>
          </p:cNvPr>
          <p:cNvSpPr txBox="1"/>
          <p:nvPr/>
        </p:nvSpPr>
        <p:spPr>
          <a:xfrm>
            <a:off x="1259381" y="1483214"/>
            <a:ext cx="61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Тесты</a:t>
            </a:r>
          </a:p>
        </p:txBody>
      </p:sp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xmlns="" id="{71DEA9CB-1518-BD41-A8B8-C561480FC1D1}"/>
              </a:ext>
            </a:extLst>
          </p:cNvPr>
          <p:cNvSpPr/>
          <p:nvPr/>
        </p:nvSpPr>
        <p:spPr>
          <a:xfrm>
            <a:off x="2266014" y="937455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9D9BB989-CB20-904C-B3CE-7DE167DE5845}"/>
              </a:ext>
            </a:extLst>
          </p:cNvPr>
          <p:cNvSpPr txBox="1"/>
          <p:nvPr/>
        </p:nvSpPr>
        <p:spPr>
          <a:xfrm>
            <a:off x="2489287" y="1479715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Кейсы</a:t>
            </a:r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:a16="http://schemas.microsoft.com/office/drawing/2014/main" xmlns="" id="{7285F21E-9BFA-FE4A-AB5D-E82496DA2ACA}"/>
              </a:ext>
            </a:extLst>
          </p:cNvPr>
          <p:cNvSpPr/>
          <p:nvPr/>
        </p:nvSpPr>
        <p:spPr>
          <a:xfrm>
            <a:off x="3508065" y="940590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1719C88-FEF4-0B42-860F-117DE95A98FC}"/>
              </a:ext>
            </a:extLst>
          </p:cNvPr>
          <p:cNvSpPr txBox="1"/>
          <p:nvPr/>
        </p:nvSpPr>
        <p:spPr>
          <a:xfrm>
            <a:off x="3488772" y="1482850"/>
            <a:ext cx="1118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Методология</a:t>
            </a: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123974C8-ABCD-E74B-B7CD-47C6439F971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844881" y="1077121"/>
            <a:ext cx="441089" cy="416584"/>
          </a:xfrm>
          <a:prstGeom prst="rect">
            <a:avLst/>
          </a:prstGeom>
        </p:spPr>
      </p:pic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xmlns="" id="{2D0D4516-5E9E-E144-9FBD-90CEA0E0AEA2}"/>
              </a:ext>
            </a:extLst>
          </p:cNvPr>
          <p:cNvSpPr/>
          <p:nvPr/>
        </p:nvSpPr>
        <p:spPr>
          <a:xfrm>
            <a:off x="4808236" y="947081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7F2D3AE2-2EA9-6745-BB40-E724C75DD522}"/>
              </a:ext>
            </a:extLst>
          </p:cNvPr>
          <p:cNvSpPr txBox="1"/>
          <p:nvPr/>
        </p:nvSpPr>
        <p:spPr>
          <a:xfrm>
            <a:off x="4762143" y="1489341"/>
            <a:ext cx="1172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Практические</a:t>
            </a:r>
          </a:p>
          <a:p>
            <a:pPr algn="ctr"/>
            <a:r>
              <a:rPr lang="ru-RU" sz="1200" dirty="0"/>
              <a:t>задания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A072CFF0-06A9-9A47-B7F1-0AF6FB3A030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43631" y="1064869"/>
            <a:ext cx="441089" cy="441089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4699AA27-5DD7-BD42-97E3-FAF01C09DEFC}"/>
              </a:ext>
            </a:extLst>
          </p:cNvPr>
          <p:cNvSpPr txBox="1"/>
          <p:nvPr/>
        </p:nvSpPr>
        <p:spPr>
          <a:xfrm>
            <a:off x="1083674" y="2770698"/>
            <a:ext cx="953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Расчетные</a:t>
            </a:r>
            <a:br>
              <a:rPr lang="ru-RU" sz="1200" dirty="0"/>
            </a:br>
            <a:r>
              <a:rPr lang="ru-RU" sz="1200" dirty="0"/>
              <a:t>задачи</a:t>
            </a:r>
          </a:p>
        </p:txBody>
      </p:sp>
      <p:sp>
        <p:nvSpPr>
          <p:cNvPr id="114" name="Скругленный прямоугольник 113">
            <a:extLst>
              <a:ext uri="{FF2B5EF4-FFF2-40B4-BE49-F238E27FC236}">
                <a16:creationId xmlns:a16="http://schemas.microsoft.com/office/drawing/2014/main" xmlns="" id="{32CF2F39-3C5E-304E-AC4C-F6DBC4ECB652}"/>
              </a:ext>
            </a:extLst>
          </p:cNvPr>
          <p:cNvSpPr/>
          <p:nvPr/>
        </p:nvSpPr>
        <p:spPr>
          <a:xfrm>
            <a:off x="2261363" y="2224939"/>
            <a:ext cx="1065267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91A99F3A-86C6-3045-B97B-550937110BF5}"/>
              </a:ext>
            </a:extLst>
          </p:cNvPr>
          <p:cNvSpPr txBox="1"/>
          <p:nvPr/>
        </p:nvSpPr>
        <p:spPr>
          <a:xfrm>
            <a:off x="2347981" y="2767199"/>
            <a:ext cx="90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Открытые</a:t>
            </a:r>
            <a:br>
              <a:rPr lang="ru-RU" sz="1200" dirty="0"/>
            </a:br>
            <a:r>
              <a:rPr lang="ru-RU" sz="1200" dirty="0"/>
              <a:t>вопросы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659EC7C4-0D9A-3F4E-8C35-D6768E6B2457}"/>
              </a:ext>
            </a:extLst>
          </p:cNvPr>
          <p:cNvSpPr/>
          <p:nvPr/>
        </p:nvSpPr>
        <p:spPr>
          <a:xfrm>
            <a:off x="1018591" y="3512423"/>
            <a:ext cx="2371293" cy="10652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3F51E340-0DC9-DC40-91EB-01A8F911D06C}"/>
              </a:ext>
            </a:extLst>
          </p:cNvPr>
          <p:cNvSpPr txBox="1"/>
          <p:nvPr/>
        </p:nvSpPr>
        <p:spPr>
          <a:xfrm>
            <a:off x="1247636" y="4054683"/>
            <a:ext cx="1825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Рекомендации по организации занятий</a:t>
            </a:r>
          </a:p>
        </p:txBody>
      </p:sp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98B107AB-13A9-2643-B899-8B5A667E176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992001" y="3667158"/>
            <a:ext cx="424472" cy="411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2C63FE-8F49-EA45-A515-F3045C361068}"/>
              </a:ext>
            </a:extLst>
          </p:cNvPr>
          <p:cNvSpPr txBox="1"/>
          <p:nvPr/>
        </p:nvSpPr>
        <p:spPr>
          <a:xfrm>
            <a:off x="2620553" y="23579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F0A7F5-5A14-E04E-940A-1CB87D94D8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4520" y="1079632"/>
            <a:ext cx="457200" cy="406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CE019ED-1DE8-9240-AF28-CBCD2BF639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0296" y="2351172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320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A0312-7BA9-2F4F-BB3A-E5DC67B8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4602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3">
      <a:dk1>
        <a:srgbClr val="000000"/>
      </a:dk1>
      <a:lt1>
        <a:srgbClr val="FFFFFF"/>
      </a:lt1>
      <a:dk2>
        <a:srgbClr val="50B28B"/>
      </a:dk2>
      <a:lt2>
        <a:srgbClr val="957CED"/>
      </a:lt2>
      <a:accent1>
        <a:srgbClr val="0087BA"/>
      </a:accent1>
      <a:accent2>
        <a:srgbClr val="00BAED"/>
      </a:accent2>
      <a:accent3>
        <a:srgbClr val="FFBA44"/>
      </a:accent3>
      <a:accent4>
        <a:srgbClr val="FFCC87"/>
      </a:accent4>
      <a:accent5>
        <a:srgbClr val="ED1133"/>
      </a:accent5>
      <a:accent6>
        <a:srgbClr val="FF5A5A"/>
      </a:accent6>
      <a:hlink>
        <a:srgbClr val="0087BA"/>
      </a:hlink>
      <a:folHlink>
        <a:srgbClr val="7477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</TotalTime>
  <Words>70</Words>
  <Application>Microsoft Office PowerPoint</Application>
  <PresentationFormat>Экран (16:9)</PresentationFormat>
  <Paragraphs>34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УМК Финансовая грамотность для вузов</vt:lpstr>
      <vt:lpstr>УМК «Финансовая грамотность»</vt:lpstr>
      <vt:lpstr>Содержание УМК</vt:lpstr>
      <vt:lpstr>Содержание УМК</vt:lpstr>
      <vt:lpstr>СПАСИБО 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Ilin</dc:creator>
  <cp:lastModifiedBy>Александра</cp:lastModifiedBy>
  <cp:revision>55</cp:revision>
  <dcterms:created xsi:type="dcterms:W3CDTF">2021-07-20T05:15:33Z</dcterms:created>
  <dcterms:modified xsi:type="dcterms:W3CDTF">2022-03-23T13:28:50Z</dcterms:modified>
</cp:coreProperties>
</file>