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385" r:id="rId3"/>
    <p:sldId id="334" r:id="rId4"/>
    <p:sldId id="327" r:id="rId5"/>
    <p:sldId id="340" r:id="rId6"/>
    <p:sldId id="324" r:id="rId7"/>
    <p:sldId id="25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вгений" initials="Е" lastIdx="1" clrIdx="0">
    <p:extLst>
      <p:ext uri="{19B8F6BF-5375-455C-9EA6-DF929625EA0E}">
        <p15:presenceInfo xmlns:p15="http://schemas.microsoft.com/office/powerpoint/2012/main" userId="Евгени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109"/>
    <a:srgbClr val="FDFBFB"/>
    <a:srgbClr val="E42839"/>
    <a:srgbClr val="FFE177"/>
    <a:srgbClr val="E02349"/>
    <a:srgbClr val="337E3E"/>
    <a:srgbClr val="78B433"/>
    <a:srgbClr val="4F6854"/>
    <a:srgbClr val="222625"/>
    <a:srgbClr val="E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2F431-C67E-4B40-BD11-6C12412B88BD}" v="20" dt="2022-02-09T11:33:39.2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78" y="8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D9A94CF-A8C2-4DD5-B39D-FDDD9CCCC2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BD47662-B6B4-498C-B791-91A1C3FAF4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D1C24-A7A5-4E86-9FEA-855E22B2C06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83E6D3-8DA9-45A8-AF8F-EBDDB614AF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66EF3D-5264-4F4B-84DE-26783E623D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D6F4A-FDB3-4C93-96EB-DC4231911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68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4AC74-32C1-408D-A1AF-73C020850DB6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C43A4-A327-43BE-8761-621486E99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7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E2A9B-9446-44B7-B7D1-1B2101C6B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DBAF08-E482-49F9-B890-305E59F89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2EE79C-D637-44F6-8F4B-253E70DA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F052-E718-4C18-BD81-2E271151318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24EDFA-FCD6-434F-8325-8375387FF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4BE9A-A1C8-47FE-BD2C-AE4EF0FC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3DB2-6E7F-4F43-AFF3-2569E0E57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34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EA293-0E3A-481A-8C66-78214C96E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E94772-5077-4B55-901E-D4F1BB080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B97AA0-4FFC-49AD-B69C-8F275467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F052-E718-4C18-BD81-2E271151318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C5CF73-21F0-45F0-B59B-6EB040CF3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8A6956-36B6-4FBF-B9BE-6E1B0DC0D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3DB2-6E7F-4F43-AFF3-2569E0E57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1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BA85B8-C02C-45DE-AFCB-9FABE7A90B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36CFF8-E751-4D51-B084-04B019936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4BC8C5-429F-4923-80F5-880474A82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F052-E718-4C18-BD81-2E271151318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AEFA80-4F5B-437A-8756-BF749BD92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6BB772-DB54-4882-9FD9-F9A955B9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3DB2-6E7F-4F43-AFF3-2569E0E57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30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476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A9841-DA51-42DD-8D3F-CEBCA6A12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DF2309-C0FD-499C-A226-A959EEE4B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B6B17C-32BA-4F1F-86CB-31E226022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3A8A-0353-4325-BE35-A4265BB5CFBE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C05364-820B-4BC4-8960-B69C71813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523245-797F-4ABE-A34A-43E44E08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B3CD-E509-400B-A270-5C61EE945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173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18C24-51C6-4F63-892C-359CDE8C9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BE631D-5A20-44AB-BC09-D2B0CE273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1B6D65-2894-4C6C-A313-B9DC38787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6AE120-9872-4E3D-BB55-966C9ECD8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3A8A-0353-4325-BE35-A4265BB5CFBE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2EBE34-36C4-4C44-ACA6-FB8DE1B4B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31EB45-5339-4330-979F-A9572A88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B3CD-E509-400B-A270-5C61EE945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120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ED107-348E-4510-9449-7880679D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4B46E9-B73A-4776-B93E-1573D44A4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8F6EFC-EECF-47C8-80D2-7E4DEF2AF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726E51-8985-440A-A0B0-5225C89BA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07B776-23D9-48AD-B8A0-DF5C64D42C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3957E5-057D-4D65-B878-476525FF8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3A8A-0353-4325-BE35-A4265BB5CFBE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42AA12-D4F8-4A96-8848-3AE63A44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879EED-C5F5-4D99-A29B-2B26716C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B3CD-E509-400B-A270-5C61EE945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123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73642-C1D9-4AFD-8549-B91321B33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CE975D-0553-4039-BCE5-FAF44C93B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3A8A-0353-4325-BE35-A4265BB5CFBE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E561D9-A868-4FBF-8B2E-E5857166B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82F732-F24A-4947-A587-7EC73AD28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B3CD-E509-400B-A270-5C61EE945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863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0C9803-E1F2-4482-8764-E92F0063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3A8A-0353-4325-BE35-A4265BB5CFBE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134227-BEEE-4143-BA61-9CE9AB154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2D6B61-4F52-4544-A5BF-174D65350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B3CD-E509-400B-A270-5C61EE945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982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86C05-9CCF-403C-90F9-F0E797F69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4FD62E-8D73-4C2D-98ED-E00346D5D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4BD002-FBA2-4EC2-AE55-02401F663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5A112E-A63C-4D17-8DD4-D31DCF716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3A8A-0353-4325-BE35-A4265BB5CFBE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473D8C-94EC-459D-A3E2-6F06CD99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B9B2A9-2731-4880-9DC8-E5F666A5C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B3CD-E509-400B-A270-5C61EE945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090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04B8B-D80E-4FA7-BC0C-12D3D0BC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2C2E9A-6C11-405E-840B-3A6A9A26F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ACC8C9-C1F5-49B3-A859-994D63E68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CF65FF-F552-4267-A5A8-8D1E966D5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3A8A-0353-4325-BE35-A4265BB5CFBE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05625F-CFA3-49C8-B7FA-73422998E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637C8B-5AD1-470A-9F75-A33D3B43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B3CD-E509-400B-A270-5C61EE945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4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rgbClr val="2226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7551AE7A-30A0-42D1-9ABD-030247CF49E0}"/>
              </a:ext>
            </a:extLst>
          </p:cNvPr>
          <p:cNvSpPr/>
          <p:nvPr userDrawn="1"/>
        </p:nvSpPr>
        <p:spPr>
          <a:xfrm flipH="1">
            <a:off x="4727941" y="-1"/>
            <a:ext cx="7464057" cy="6858000"/>
          </a:xfrm>
          <a:prstGeom prst="rtTriangle">
            <a:avLst/>
          </a:prstGeom>
          <a:solidFill>
            <a:srgbClr val="FA010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id="{9BE60B9A-C1C9-4CD4-93A4-8B55FD996EE5}"/>
              </a:ext>
            </a:extLst>
          </p:cNvPr>
          <p:cNvSpPr/>
          <p:nvPr userDrawn="1"/>
        </p:nvSpPr>
        <p:spPr>
          <a:xfrm>
            <a:off x="1" y="0"/>
            <a:ext cx="7464056" cy="6858000"/>
          </a:xfrm>
          <a:prstGeom prst="rtTriangle">
            <a:avLst/>
          </a:prstGeom>
          <a:solidFill>
            <a:srgbClr val="E023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FBA629-C7ED-42D8-8CD7-EC8D4B7BB6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6902" y="170121"/>
            <a:ext cx="8867554" cy="6575339"/>
          </a:xfrm>
          <a:prstGeom prst="rect">
            <a:avLst/>
          </a:prstGeom>
        </p:spPr>
      </p:pic>
      <p:sp>
        <p:nvSpPr>
          <p:cNvPr id="4" name="Мультимедиа 3">
            <a:extLst>
              <a:ext uri="{FF2B5EF4-FFF2-40B4-BE49-F238E27FC236}">
                <a16:creationId xmlns:a16="http://schemas.microsoft.com/office/drawing/2014/main" id="{A59BC87B-3FEF-4CE4-962C-6D23F4A31D5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2190307" y="580693"/>
            <a:ext cx="8112641" cy="429965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047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9B3B9-82A7-4E89-B7ED-9C7DE253D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1D3C2D-F55E-4897-A3ED-D0D144319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8A2C75-1C6B-4F74-B78D-C444F302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3A8A-0353-4325-BE35-A4265BB5CFBE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DADA49-1C9A-4B93-B528-D230BED3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1A0F53-CEA2-48F4-ADCA-D75315CA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B3CD-E509-400B-A270-5C61EE945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77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D4BC15-6D97-43A5-BEF8-0194BC3F0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DB929C-1446-40E9-8A6E-FA00A2944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F3F0F9-7390-4DDD-8124-786918BB8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3A8A-0353-4325-BE35-A4265BB5CFBE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D4290A-3CDC-4FFF-B927-5C6E1FF8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CCC9A7-16CB-441E-A2EA-8F1BC7D6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B3CD-E509-400B-A270-5C61EE945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13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E759E-C5EC-4FB8-B845-71C501CB5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88610A-526C-4165-91A2-A8D7973EA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B23498-3A85-42A2-8D4C-9BBE9C7FD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F052-E718-4C18-BD81-2E271151318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A20490-BB82-48EC-9A29-C57BB87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133D53-6F57-4964-9201-07B1F38EE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3DB2-6E7F-4F43-AFF3-2569E0E57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82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72D84-64DC-4BE7-8B1A-134FBD7FF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6387FA-EF8E-4A44-BEC6-83E140C8F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60FE96-8F08-4E1B-9AD8-26DD33C37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1B31F3-F5CF-4A50-8888-0835C538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F052-E718-4C18-BD81-2E271151318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A00CFF-5DAD-44B8-A0DE-2C4394CA3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45F68-6432-4CB9-A021-B5D15187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3DB2-6E7F-4F43-AFF3-2569E0E57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46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4D393-6743-4463-9E28-AC8C633B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BF898D-FD4D-4989-A552-7AD92B7F4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9FBAED-AE44-42E0-B799-DA90B4771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568875-8D6C-455C-BB4A-9A160C49BB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D7F9D6-9C7D-4C72-BAB5-460D2B402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7E69CB-6B38-4D74-A0CA-F155620D3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F052-E718-4C18-BD81-2E271151318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924EDA-774A-475E-A311-93B049380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358880-E856-471D-AAE9-CE7017DF2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3DB2-6E7F-4F43-AFF3-2569E0E57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12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8B612-3943-42A0-B964-9D79BD46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694F87-042D-47A8-8EED-638940E7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F052-E718-4C18-BD81-2E271151318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177589-47B5-450A-A561-C21D614B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41EFDD-06A6-4EB7-8F4F-85502F66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3DB2-6E7F-4F43-AFF3-2569E0E57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97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32CF1C-026C-4234-8557-C02228ED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F052-E718-4C18-BD81-2E271151318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F98E71-6B2C-4F49-A98F-D2079D459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3D9260-A59C-433D-80F4-B27794D4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3DB2-6E7F-4F43-AFF3-2569E0E57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76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9E08B-A11E-44C1-8142-EA5C3430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3A6065-3117-47D9-829B-87C1FC366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96109D-B0D4-48FB-8056-B8453A209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C043CE-9550-4BA8-9947-08A162802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F052-E718-4C18-BD81-2E271151318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3DE727-E239-4253-A37F-57403F05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CE9681-48DB-4AA5-A5AA-7810833A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3DB2-6E7F-4F43-AFF3-2569E0E57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27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2434C-C088-4029-BBA8-E0D1A8A0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49C2BC-3BAD-4099-BC5E-5356579B1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EBD942-6307-44CD-B457-5C5F9D473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1B209C-CAFC-4C61-950A-EE98A216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F052-E718-4C18-BD81-2E271151318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6AC4F3-6FC4-4106-9F1A-F92A2CAC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FEE21F-3FE3-4DC1-9314-975BDDF1D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3DB2-6E7F-4F43-AFF3-2569E0E57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02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275D8-69E2-4CE2-9017-B8405F40E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760E7F-498E-4342-AEF4-B90DF8859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C4794B-D8A0-4EEA-9511-83D6A79E6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DF052-E718-4C18-BD81-2E271151318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8A6B26-0D90-4191-8E9B-CA0EC80A2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A73352-C460-43FF-A97F-7D67E0E32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3DB2-6E7F-4F43-AFF3-2569E0E57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5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EF77B-0701-4FEB-A647-47BF2145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04CD6B-1B7C-4544-AC59-A43317B71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2A13CF-D363-4A54-9C63-02A022A62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D3A8A-0353-4325-BE35-A4265BB5CFBE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DC9E83-79AF-4D96-A145-D96254597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FD338D-8AE9-4073-BFA7-F7E2A0B2B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B3CD-E509-400B-A270-5C61EE945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5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post@id-sys.ru" TargetMode="External"/><Relationship Id="rId3" Type="http://schemas.openxmlformats.org/officeDocument/2006/relationships/hyperlink" Target="http://www.id-sys.ru/" TargetMode="External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17.sv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svg"/><Relationship Id="rId7" Type="http://schemas.openxmlformats.org/officeDocument/2006/relationships/hyperlink" Target="http://www.id-sys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post@id-sys.ru" TargetMode="External"/><Relationship Id="rId5" Type="http://schemas.openxmlformats.org/officeDocument/2006/relationships/image" Target="../media/image6.sv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BFC50C-8F8E-4BA5-B032-2C1322650C54}"/>
              </a:ext>
            </a:extLst>
          </p:cNvPr>
          <p:cNvSpPr txBox="1"/>
          <p:nvPr/>
        </p:nvSpPr>
        <p:spPr>
          <a:xfrm>
            <a:off x="5470164" y="994374"/>
            <a:ext cx="62926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профиль гражданина </a:t>
            </a:r>
          </a:p>
          <a:p>
            <a:pPr lvl="0" defTabSz="914400"/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его роль </a:t>
            </a:r>
          </a:p>
          <a:p>
            <a:pPr lvl="0" defTabSz="914400"/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существующих процессах банка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hape 40">
            <a:extLst>
              <a:ext uri="{FF2B5EF4-FFF2-40B4-BE49-F238E27FC236}">
                <a16:creationId xmlns:a16="http://schemas.microsoft.com/office/drawing/2014/main" id="{2CAB9D28-8916-478F-8664-281E38D9C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031" y="4234145"/>
            <a:ext cx="2752553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lvl="0" indent="0" algn="l" defTabSz="2246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750" dirty="0">
                <a:solidFill>
                  <a:srgbClr val="000000"/>
                </a:solidFill>
                <a:latin typeface="Arial"/>
                <a:sym typeface="Verdana" panose="020B0604030504040204" pitchFamily="34" charset="0"/>
              </a:rPr>
              <a:t>Коммерческий директор</a:t>
            </a:r>
          </a:p>
          <a:p>
            <a:pPr marL="0" marR="0" lvl="0" indent="0" algn="l" defTabSz="2246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Verdana" panose="020B0604030504040204" pitchFamily="34" charset="0"/>
              </a:rPr>
              <a:t>Соболев Павел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A0BE9F-268E-4DAC-B55C-79828F64BC7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7" t="-1816" r="21340" b="3778"/>
          <a:stretch/>
        </p:blipFill>
        <p:spPr>
          <a:xfrm>
            <a:off x="5256000" y="4023581"/>
            <a:ext cx="1980000" cy="194400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9DAF5C-8A3B-44DF-BF59-0763E9B7DF6F}"/>
              </a:ext>
            </a:extLst>
          </p:cNvPr>
          <p:cNvSpPr txBox="1"/>
          <p:nvPr/>
        </p:nvSpPr>
        <p:spPr>
          <a:xfrm>
            <a:off x="1635272" y="5234513"/>
            <a:ext cx="1259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www.id-sys.ru</a:t>
            </a:r>
            <a:r>
              <a:rPr lang="en-US" sz="1400" dirty="0">
                <a:latin typeface="Calibri" panose="020F0502020204030204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 descr="Приемник">
            <a:extLst>
              <a:ext uri="{FF2B5EF4-FFF2-40B4-BE49-F238E27FC236}">
                <a16:creationId xmlns:a16="http://schemas.microsoft.com/office/drawing/2014/main" id="{B0A1CD7F-ECA2-449C-A950-E5C047560E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468031" y="4972903"/>
            <a:ext cx="461665" cy="461665"/>
          </a:xfrm>
          <a:prstGeom prst="rect">
            <a:avLst/>
          </a:prstGeom>
        </p:spPr>
      </p:pic>
      <p:pic>
        <p:nvPicPr>
          <p:cNvPr id="21" name="Рисунок 20" descr="Электронная почта">
            <a:extLst>
              <a:ext uri="{FF2B5EF4-FFF2-40B4-BE49-F238E27FC236}">
                <a16:creationId xmlns:a16="http://schemas.microsoft.com/office/drawing/2014/main" id="{0752C1BD-3169-42E4-9BA5-B15E3CCE55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468031" y="5557753"/>
            <a:ext cx="461665" cy="4616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C60A64C-93D2-423B-A600-2A5AB997678D}"/>
              </a:ext>
            </a:extLst>
          </p:cNvPr>
          <p:cNvSpPr txBox="1"/>
          <p:nvPr/>
        </p:nvSpPr>
        <p:spPr>
          <a:xfrm>
            <a:off x="8007880" y="5034458"/>
            <a:ext cx="258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+7 499 753 63 74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5D308F-9F6C-4E5A-9B62-9E2F1DCC43A2}"/>
              </a:ext>
            </a:extLst>
          </p:cNvPr>
          <p:cNvSpPr txBox="1"/>
          <p:nvPr/>
        </p:nvSpPr>
        <p:spPr>
          <a:xfrm>
            <a:off x="8007880" y="5619308"/>
            <a:ext cx="258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023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post@id-sys.ru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023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F922B9C-EDD4-46F2-9EBD-F2D93DE87AB7}"/>
              </a:ext>
            </a:extLst>
          </p:cNvPr>
          <p:cNvGrpSpPr/>
          <p:nvPr/>
        </p:nvGrpSpPr>
        <p:grpSpPr>
          <a:xfrm>
            <a:off x="382061" y="746093"/>
            <a:ext cx="3954224" cy="4267882"/>
            <a:chOff x="290315" y="510476"/>
            <a:chExt cx="3954224" cy="4267882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76BF0680-4DFD-4EA9-BC35-13BB2C3A8397}"/>
                </a:ext>
              </a:extLst>
            </p:cNvPr>
            <p:cNvGrpSpPr/>
            <p:nvPr/>
          </p:nvGrpSpPr>
          <p:grpSpPr>
            <a:xfrm>
              <a:off x="290315" y="510476"/>
              <a:ext cx="3954224" cy="4267882"/>
              <a:chOff x="121590" y="1126148"/>
              <a:chExt cx="4361793" cy="4361793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F32CAC67-E8D3-42D5-ABF3-C56371453F68}"/>
                  </a:ext>
                </a:extLst>
              </p:cNvPr>
              <p:cNvSpPr/>
              <p:nvPr/>
            </p:nvSpPr>
            <p:spPr>
              <a:xfrm rot="18900000">
                <a:off x="1344186" y="1842266"/>
                <a:ext cx="3020176" cy="3020176"/>
              </a:xfrm>
              <a:prstGeom prst="rect">
                <a:avLst/>
              </a:prstGeom>
              <a:noFill/>
              <a:ln>
                <a:solidFill>
                  <a:srgbClr val="F800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" name="Рисунок 17" descr="Изображение выглядит как внешний, шаг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0F73161-5F5B-4570-9962-8C57BBD3A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70" t="361" r="20404"/>
              <a:stretch>
                <a:fillRect/>
              </a:stretch>
            </p:blipFill>
            <p:spPr>
              <a:xfrm>
                <a:off x="121590" y="1126148"/>
                <a:ext cx="4361793" cy="4361793"/>
              </a:xfrm>
              <a:custGeom>
                <a:avLst/>
                <a:gdLst>
                  <a:gd name="connsiteX0" fmla="*/ 2180897 w 4361793"/>
                  <a:gd name="connsiteY0" fmla="*/ 0 h 4361793"/>
                  <a:gd name="connsiteX1" fmla="*/ 4361793 w 4361793"/>
                  <a:gd name="connsiteY1" fmla="*/ 2180897 h 4361793"/>
                  <a:gd name="connsiteX2" fmla="*/ 2180897 w 4361793"/>
                  <a:gd name="connsiteY2" fmla="*/ 4361793 h 4361793"/>
                  <a:gd name="connsiteX3" fmla="*/ 0 w 4361793"/>
                  <a:gd name="connsiteY3" fmla="*/ 2180897 h 4361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1793" h="4361793">
                    <a:moveTo>
                      <a:pt x="2180897" y="0"/>
                    </a:moveTo>
                    <a:lnTo>
                      <a:pt x="4361793" y="2180897"/>
                    </a:lnTo>
                    <a:lnTo>
                      <a:pt x="2180897" y="4361793"/>
                    </a:lnTo>
                    <a:lnTo>
                      <a:pt x="0" y="2180897"/>
                    </a:lnTo>
                    <a:close/>
                  </a:path>
                </a:pathLst>
              </a:custGeom>
            </p:spPr>
          </p:pic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9AAB4941-6ADD-4679-ACC9-E183E3A7DCD9}"/>
                  </a:ext>
                </a:extLst>
              </p:cNvPr>
              <p:cNvSpPr/>
              <p:nvPr/>
            </p:nvSpPr>
            <p:spPr>
              <a:xfrm rot="18900000">
                <a:off x="2621091" y="3945440"/>
                <a:ext cx="1277849" cy="1277849"/>
              </a:xfrm>
              <a:prstGeom prst="rect">
                <a:avLst/>
              </a:prstGeom>
              <a:solidFill>
                <a:srgbClr val="F800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892FE51-931D-434E-BF5C-1CD9DB537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959" y="813818"/>
              <a:ext cx="2151781" cy="626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6978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>
            <a:extLst>
              <a:ext uri="{FF2B5EF4-FFF2-40B4-BE49-F238E27FC236}">
                <a16:creationId xmlns:a16="http://schemas.microsoft.com/office/drawing/2014/main" id="{715A5975-0D56-4AC6-8CFE-E3DB9FAF2E88}"/>
              </a:ext>
            </a:extLst>
          </p:cNvPr>
          <p:cNvSpPr/>
          <p:nvPr/>
        </p:nvSpPr>
        <p:spPr>
          <a:xfrm>
            <a:off x="11419585" y="3085482"/>
            <a:ext cx="6436" cy="3772519"/>
          </a:xfrm>
          <a:prstGeom prst="rect">
            <a:avLst/>
          </a:prstGeom>
          <a:solidFill>
            <a:srgbClr val="3F20F3"/>
          </a:solidFill>
          <a:ln>
            <a:solidFill>
              <a:srgbClr val="FA0109"/>
            </a:solidFill>
          </a:ln>
        </p:spPr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B52423C8-4C9C-4CBA-B2BD-0410146D1EA5}"/>
              </a:ext>
            </a:extLst>
          </p:cNvPr>
          <p:cNvSpPr txBox="1"/>
          <p:nvPr/>
        </p:nvSpPr>
        <p:spPr>
          <a:xfrm rot="16200000">
            <a:off x="10616547" y="2058848"/>
            <a:ext cx="1606078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1247"/>
              </a:lnSpc>
            </a:pPr>
            <a:r>
              <a:rPr lang="ru-RU" sz="1133" spc="57" dirty="0">
                <a:solidFill>
                  <a:srgbClr val="222222"/>
                </a:solidFill>
                <a:latin typeface="Telegraf"/>
              </a:rPr>
              <a:t>Цифровой профиль</a:t>
            </a:r>
            <a:endParaRPr lang="en-US" sz="1133" spc="57" dirty="0">
              <a:solidFill>
                <a:srgbClr val="222222"/>
              </a:solidFill>
              <a:latin typeface="Telegraf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72154C-7EF1-467D-9797-C4232FFE8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85618" y="5510713"/>
            <a:ext cx="1723318" cy="501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D0A20-83B8-42BD-AE59-3AB751BE3F07}"/>
              </a:ext>
            </a:extLst>
          </p:cNvPr>
          <p:cNvSpPr txBox="1"/>
          <p:nvPr/>
        </p:nvSpPr>
        <p:spPr>
          <a:xfrm>
            <a:off x="553801" y="360634"/>
            <a:ext cx="6167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E42839"/>
                </a:solidFill>
                <a:ea typeface="Malgun Gothic" panose="020B0503020000020004" pitchFamily="34" charset="-127"/>
              </a:rPr>
              <a:t>ЦИФРОВОЙ ПРОФИЛЬ СИСТЕМЫ «</a:t>
            </a:r>
            <a:r>
              <a:rPr lang="en-US" sz="3600" b="1" dirty="0">
                <a:solidFill>
                  <a:srgbClr val="E42839"/>
                </a:solidFill>
                <a:ea typeface="Malgun Gothic" panose="020B0503020000020004" pitchFamily="34" charset="-127"/>
              </a:rPr>
              <a:t>iD</a:t>
            </a:r>
            <a:r>
              <a:rPr lang="ru-RU" sz="3600" b="1" dirty="0">
                <a:solidFill>
                  <a:srgbClr val="E42839"/>
                </a:solidFill>
                <a:ea typeface="Malgun Gothic" panose="020B0503020000020004" pitchFamily="34" charset="-127"/>
              </a:rPr>
              <a:t>БАНК»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ACCBC0-ADA5-44BA-8FE7-B2F09059A65E}"/>
              </a:ext>
            </a:extLst>
          </p:cNvPr>
          <p:cNvSpPr txBox="1"/>
          <p:nvPr/>
        </p:nvSpPr>
        <p:spPr>
          <a:xfrm>
            <a:off x="553801" y="1728554"/>
            <a:ext cx="6099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 модулем «ЕСИА. Цифровой профиль» системы iDБанк финансовые организации смогут получать персональные данные о гражданине в режиме «единого окна» через инфраструктуру Цифрового профиля.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889AD6D-CA3E-4C74-A3D4-9AFB47B43C9F}"/>
              </a:ext>
            </a:extLst>
          </p:cNvPr>
          <p:cNvSpPr/>
          <p:nvPr/>
        </p:nvSpPr>
        <p:spPr>
          <a:xfrm>
            <a:off x="553801" y="3155257"/>
            <a:ext cx="2527759" cy="11582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Сокращение операционных издержек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4D709423-0457-4D4B-BECC-05D441F9260F}"/>
              </a:ext>
            </a:extLst>
          </p:cNvPr>
          <p:cNvSpPr/>
          <p:nvPr/>
        </p:nvSpPr>
        <p:spPr>
          <a:xfrm>
            <a:off x="553801" y="4513794"/>
            <a:ext cx="2527759" cy="11582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Упрощенный скоринг клиентов за счет автоматического обновления данных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6AC492E0-47B1-4E9C-8E61-2E68697D37E3}"/>
              </a:ext>
            </a:extLst>
          </p:cNvPr>
          <p:cNvSpPr/>
          <p:nvPr/>
        </p:nvSpPr>
        <p:spPr>
          <a:xfrm>
            <a:off x="3383854" y="3124777"/>
            <a:ext cx="2527759" cy="11582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Оперативное предоставление услуг клиентам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523ACAAC-E267-4163-AA3D-011AA2FA6575}"/>
              </a:ext>
            </a:extLst>
          </p:cNvPr>
          <p:cNvSpPr/>
          <p:nvPr/>
        </p:nvSpPr>
        <p:spPr>
          <a:xfrm>
            <a:off x="3383854" y="4513794"/>
            <a:ext cx="2527759" cy="11582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Улучшение качества оказываемых услуг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7BFAA547-6C13-4DDB-8680-63B1DA9AB08A}"/>
              </a:ext>
            </a:extLst>
          </p:cNvPr>
          <p:cNvSpPr/>
          <p:nvPr/>
        </p:nvSpPr>
        <p:spPr>
          <a:xfrm>
            <a:off x="6212404" y="3124777"/>
            <a:ext cx="2527759" cy="11582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Сокращение времени и рисков при принятии решений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D9CD43C9-85AD-400B-87C8-AF067746F590}"/>
              </a:ext>
            </a:extLst>
          </p:cNvPr>
          <p:cNvSpPr/>
          <p:nvPr/>
        </p:nvSpPr>
        <p:spPr>
          <a:xfrm>
            <a:off x="6212404" y="4513794"/>
            <a:ext cx="2527759" cy="11582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Оцифровка большей части процессов</a:t>
            </a:r>
          </a:p>
        </p:txBody>
      </p:sp>
    </p:spTree>
    <p:extLst>
      <p:ext uri="{BB962C8B-B14F-4D97-AF65-F5344CB8AC3E}">
        <p14:creationId xmlns:p14="http://schemas.microsoft.com/office/powerpoint/2010/main" val="85583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4">
            <a:extLst>
              <a:ext uri="{FF2B5EF4-FFF2-40B4-BE49-F238E27FC236}">
                <a16:creationId xmlns:a16="http://schemas.microsoft.com/office/drawing/2014/main" id="{4F1C2098-C101-4E42-9390-99C1FE1D46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5999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925293" y="3160783"/>
            <a:ext cx="12421822" cy="4086658"/>
          </a:xfrm>
          <a:prstGeom prst="rect">
            <a:avLst/>
          </a:prstGeom>
        </p:spPr>
      </p:pic>
      <p:sp>
        <p:nvSpPr>
          <p:cNvPr id="59" name="AutoShape 10">
            <a:extLst>
              <a:ext uri="{FF2B5EF4-FFF2-40B4-BE49-F238E27FC236}">
                <a16:creationId xmlns:a16="http://schemas.microsoft.com/office/drawing/2014/main" id="{E0EFDF7C-BF12-4DEF-BAE2-B9D6ACD6086A}"/>
              </a:ext>
            </a:extLst>
          </p:cNvPr>
          <p:cNvSpPr/>
          <p:nvPr/>
        </p:nvSpPr>
        <p:spPr>
          <a:xfrm>
            <a:off x="11419585" y="3085482"/>
            <a:ext cx="6436" cy="3772519"/>
          </a:xfrm>
          <a:prstGeom prst="rect">
            <a:avLst/>
          </a:prstGeom>
          <a:solidFill>
            <a:srgbClr val="3F20F3"/>
          </a:solidFill>
          <a:ln>
            <a:solidFill>
              <a:srgbClr val="FA0109"/>
            </a:solidFill>
          </a:ln>
        </p:spPr>
      </p:sp>
      <p:sp>
        <p:nvSpPr>
          <p:cNvPr id="60" name="TextBox 11">
            <a:extLst>
              <a:ext uri="{FF2B5EF4-FFF2-40B4-BE49-F238E27FC236}">
                <a16:creationId xmlns:a16="http://schemas.microsoft.com/office/drawing/2014/main" id="{B4E0E20F-278A-4BFD-A52E-3BCBA2556231}"/>
              </a:ext>
            </a:extLst>
          </p:cNvPr>
          <p:cNvSpPr txBox="1"/>
          <p:nvPr/>
        </p:nvSpPr>
        <p:spPr>
          <a:xfrm rot="16200000">
            <a:off x="10659918" y="2102220"/>
            <a:ext cx="1519335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1247"/>
              </a:lnSpc>
            </a:pPr>
            <a:r>
              <a:rPr lang="ru-RU" sz="1133" spc="57" dirty="0">
                <a:solidFill>
                  <a:srgbClr val="222222"/>
                </a:solidFill>
                <a:latin typeface="Telegraf"/>
              </a:rPr>
              <a:t>Цифровой профиль</a:t>
            </a:r>
            <a:endParaRPr lang="en-US" sz="1133" spc="57" dirty="0">
              <a:solidFill>
                <a:srgbClr val="222222"/>
              </a:solidFill>
              <a:latin typeface="Telegraf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820E8964-8DD3-4360-902C-3C118BDF7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85618" y="5510713"/>
            <a:ext cx="1723318" cy="501495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E0470FDA-DDAD-42FE-B471-72F9D3F34342}"/>
              </a:ext>
            </a:extLst>
          </p:cNvPr>
          <p:cNvSpPr txBox="1"/>
          <p:nvPr/>
        </p:nvSpPr>
        <p:spPr>
          <a:xfrm>
            <a:off x="258838" y="324828"/>
            <a:ext cx="9746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22625"/>
                </a:solidFill>
                <a:ea typeface="Malgun Gothic" panose="020B0503020000020004" pitchFamily="34" charset="-127"/>
              </a:rPr>
              <a:t>Кейс, который может быть полезным: </a:t>
            </a:r>
            <a:endParaRPr lang="en-US" sz="2400" b="1" dirty="0">
              <a:solidFill>
                <a:srgbClr val="222625"/>
              </a:solidFill>
              <a:ea typeface="Malgun Gothic" panose="020B0503020000020004" pitchFamily="34" charset="-127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53627EED-3C51-4763-BA5E-4873F6093B27}"/>
              </a:ext>
            </a:extLst>
          </p:cNvPr>
          <p:cNvSpPr/>
          <p:nvPr/>
        </p:nvSpPr>
        <p:spPr>
          <a:xfrm>
            <a:off x="2336687" y="1586769"/>
            <a:ext cx="2602770" cy="274412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Модуль ЕСИА. «Цифровой Профиль» системы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iD</a:t>
            </a:r>
            <a:r>
              <a:rPr lang="ru-RU" sz="2800" dirty="0">
                <a:solidFill>
                  <a:schemeClr val="tx1"/>
                </a:solidFill>
              </a:rPr>
              <a:t>Банк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9565859-BC8F-4C21-9A9D-419552AFC743}"/>
              </a:ext>
            </a:extLst>
          </p:cNvPr>
          <p:cNvSpPr/>
          <p:nvPr/>
        </p:nvSpPr>
        <p:spPr>
          <a:xfrm>
            <a:off x="6007644" y="1566770"/>
            <a:ext cx="2602770" cy="274412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УБИ 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FA310794-5AD2-4D77-92DF-3724AB5D5890}"/>
              </a:ext>
            </a:extLst>
          </p:cNvPr>
          <p:cNvSpPr/>
          <p:nvPr/>
        </p:nvSpPr>
        <p:spPr>
          <a:xfrm>
            <a:off x="452269" y="4557434"/>
            <a:ext cx="10465819" cy="171119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По мнению экспертов </a:t>
            </a:r>
            <a:r>
              <a:rPr lang="en-US" sz="2400" dirty="0">
                <a:solidFill>
                  <a:schemeClr val="tx1"/>
                </a:solidFill>
              </a:rPr>
              <a:t>iDSystems</a:t>
            </a:r>
            <a:r>
              <a:rPr lang="ru-RU" sz="2400" dirty="0">
                <a:solidFill>
                  <a:schemeClr val="tx1"/>
                </a:solidFill>
              </a:rPr>
              <a:t>, сочетание данных модулей может привести к увеличению лояльности клиентов за счет того, что посещение банка становится ненужным. </a:t>
            </a:r>
          </a:p>
        </p:txBody>
      </p:sp>
    </p:spTree>
    <p:extLst>
      <p:ext uri="{BB962C8B-B14F-4D97-AF65-F5344CB8AC3E}">
        <p14:creationId xmlns:p14="http://schemas.microsoft.com/office/powerpoint/2010/main" val="9789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03193AB-EEDB-49F5-9EFE-40912776B988}"/>
              </a:ext>
            </a:extLst>
          </p:cNvPr>
          <p:cNvSpPr/>
          <p:nvPr/>
        </p:nvSpPr>
        <p:spPr>
          <a:xfrm>
            <a:off x="6493296" y="1139718"/>
            <a:ext cx="4599377" cy="4608617"/>
          </a:xfrm>
          <a:prstGeom prst="roundRect">
            <a:avLst/>
          </a:prstGeom>
          <a:noFill/>
          <a:ln w="25400">
            <a:solidFill>
              <a:srgbClr val="FA0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Picture 4">
            <a:extLst>
              <a:ext uri="{FF2B5EF4-FFF2-40B4-BE49-F238E27FC236}">
                <a16:creationId xmlns:a16="http://schemas.microsoft.com/office/drawing/2014/main" id="{4F1C2098-C101-4E42-9390-99C1FE1D46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5999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313654" y="3085482"/>
            <a:ext cx="11733239" cy="4086658"/>
          </a:xfrm>
          <a:prstGeom prst="rect">
            <a:avLst/>
          </a:prstGeom>
        </p:spPr>
      </p:pic>
      <p:sp>
        <p:nvSpPr>
          <p:cNvPr id="59" name="AutoShape 10">
            <a:extLst>
              <a:ext uri="{FF2B5EF4-FFF2-40B4-BE49-F238E27FC236}">
                <a16:creationId xmlns:a16="http://schemas.microsoft.com/office/drawing/2014/main" id="{E0EFDF7C-BF12-4DEF-BAE2-B9D6ACD6086A}"/>
              </a:ext>
            </a:extLst>
          </p:cNvPr>
          <p:cNvSpPr/>
          <p:nvPr/>
        </p:nvSpPr>
        <p:spPr>
          <a:xfrm>
            <a:off x="11419585" y="3085482"/>
            <a:ext cx="6436" cy="3772519"/>
          </a:xfrm>
          <a:prstGeom prst="rect">
            <a:avLst/>
          </a:prstGeom>
          <a:solidFill>
            <a:srgbClr val="3F20F3"/>
          </a:solidFill>
          <a:ln>
            <a:solidFill>
              <a:srgbClr val="FA0109"/>
            </a:solidFill>
          </a:ln>
        </p:spPr>
      </p:sp>
      <p:sp>
        <p:nvSpPr>
          <p:cNvPr id="60" name="TextBox 11">
            <a:extLst>
              <a:ext uri="{FF2B5EF4-FFF2-40B4-BE49-F238E27FC236}">
                <a16:creationId xmlns:a16="http://schemas.microsoft.com/office/drawing/2014/main" id="{B4E0E20F-278A-4BFD-A52E-3BCBA2556231}"/>
              </a:ext>
            </a:extLst>
          </p:cNvPr>
          <p:cNvSpPr txBox="1"/>
          <p:nvPr/>
        </p:nvSpPr>
        <p:spPr>
          <a:xfrm rot="16200000">
            <a:off x="10659918" y="2102220"/>
            <a:ext cx="1519335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1247"/>
              </a:lnSpc>
            </a:pPr>
            <a:r>
              <a:rPr lang="ru-RU" sz="1133" spc="57" dirty="0">
                <a:solidFill>
                  <a:srgbClr val="222222"/>
                </a:solidFill>
                <a:latin typeface="Telegraf"/>
              </a:rPr>
              <a:t>Цифровой профиль</a:t>
            </a:r>
            <a:endParaRPr lang="en-US" sz="1133" spc="57" dirty="0">
              <a:solidFill>
                <a:srgbClr val="222222"/>
              </a:solidFill>
              <a:latin typeface="Telegraf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820E8964-8DD3-4360-902C-3C118BDF7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85619" y="5510713"/>
            <a:ext cx="1723318" cy="501495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E0470FDA-DDAD-42FE-B471-72F9D3F34342}"/>
              </a:ext>
            </a:extLst>
          </p:cNvPr>
          <p:cNvSpPr txBox="1"/>
          <p:nvPr/>
        </p:nvSpPr>
        <p:spPr>
          <a:xfrm>
            <a:off x="420330" y="403833"/>
            <a:ext cx="7047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E42839"/>
                </a:solidFill>
                <a:ea typeface="Malgun Gothic" panose="020B0503020000020004" pitchFamily="34" charset="-127"/>
              </a:rPr>
              <a:t>Проблематика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404F871-4746-4F6C-8A70-45D67D7C370D}"/>
              </a:ext>
            </a:extLst>
          </p:cNvPr>
          <p:cNvGrpSpPr/>
          <p:nvPr/>
        </p:nvGrpSpPr>
        <p:grpSpPr>
          <a:xfrm>
            <a:off x="182004" y="1364359"/>
            <a:ext cx="4816716" cy="1264642"/>
            <a:chOff x="574383" y="3302307"/>
            <a:chExt cx="5546912" cy="1264642"/>
          </a:xfrm>
        </p:grpSpPr>
        <p:pic>
          <p:nvPicPr>
            <p:cNvPr id="9" name="Рисунок 8" descr="Восклицательный знак со сплошной заливкой">
              <a:extLst>
                <a:ext uri="{FF2B5EF4-FFF2-40B4-BE49-F238E27FC236}">
                  <a16:creationId xmlns:a16="http://schemas.microsoft.com/office/drawing/2014/main" id="{D168CE00-6427-4142-AB00-CDC9F622B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74383" y="3359797"/>
              <a:ext cx="911539" cy="91153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989166-913C-4CAA-B961-EA97CB23A97D}"/>
                </a:ext>
              </a:extLst>
            </p:cNvPr>
            <p:cNvSpPr txBox="1"/>
            <p:nvPr/>
          </p:nvSpPr>
          <p:spPr>
            <a:xfrm>
              <a:off x="812709" y="3302307"/>
              <a:ext cx="5308586" cy="1264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fontAlgn="base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Сейчас через «Цифровой профиль»</a:t>
              </a:r>
              <a:r>
                <a:rPr lang="ru-RU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можно </a:t>
              </a:r>
              <a:r>
                <a:rPr lang="ru-RU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получить данные о клиенте только из профиля, заполненного в ЕСИА.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61E08EE-7DCD-4F88-BCAC-2D6071E83DC5}"/>
              </a:ext>
            </a:extLst>
          </p:cNvPr>
          <p:cNvGrpSpPr/>
          <p:nvPr/>
        </p:nvGrpSpPr>
        <p:grpSpPr>
          <a:xfrm>
            <a:off x="182004" y="2790537"/>
            <a:ext cx="4816716" cy="1045376"/>
            <a:chOff x="574382" y="4623723"/>
            <a:chExt cx="4816716" cy="1045376"/>
          </a:xfrm>
        </p:grpSpPr>
        <p:pic>
          <p:nvPicPr>
            <p:cNvPr id="12" name="Рисунок 11" descr="Восклицательный знак со сплошной заливкой">
              <a:extLst>
                <a:ext uri="{FF2B5EF4-FFF2-40B4-BE49-F238E27FC236}">
                  <a16:creationId xmlns:a16="http://schemas.microsoft.com/office/drawing/2014/main" id="{0F0EF913-0678-4F87-BCF5-42293C61D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74382" y="4623723"/>
              <a:ext cx="911539" cy="91153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36B954-FCE4-4090-BF1D-FF22C30A7F47}"/>
                </a:ext>
              </a:extLst>
            </p:cNvPr>
            <p:cNvSpPr txBox="1"/>
            <p:nvPr/>
          </p:nvSpPr>
          <p:spPr>
            <a:xfrm>
              <a:off x="819098" y="4700821"/>
              <a:ext cx="4572000" cy="96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fontAlgn="base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Статистика показывает, что полноценно свой профиль в ЕСИА заполняют лишь единицы.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9F84976-16A5-46FF-A697-84014F408B8C}"/>
              </a:ext>
            </a:extLst>
          </p:cNvPr>
          <p:cNvSpPr txBox="1"/>
          <p:nvPr/>
        </p:nvSpPr>
        <p:spPr>
          <a:xfrm>
            <a:off x="360570" y="4014089"/>
            <a:ext cx="4866750" cy="156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fontAlgn="base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</a:t>
            </a:r>
            <a:r>
              <a:rPr lang="ru-R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ерификация данных, заполняемых пользователями, не происходит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То есть</a:t>
            </a:r>
            <a:r>
              <a:rPr lang="ru-R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актуальность или правдивость данных, оставленных пользователем, не гарантирована.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A1E9ABEB-D1A1-4B7C-A97B-4A3E183FCA6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2344" y="4190640"/>
            <a:ext cx="911539" cy="9115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66CF42D-20CE-4F29-88B6-63AA53DFEDDE}"/>
              </a:ext>
            </a:extLst>
          </p:cNvPr>
          <p:cNvSpPr txBox="1"/>
          <p:nvPr/>
        </p:nvSpPr>
        <p:spPr>
          <a:xfrm>
            <a:off x="6924510" y="1419496"/>
            <a:ext cx="4042297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Е</a:t>
            </a:r>
            <a:r>
              <a:rPr lang="ru-RU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сли «Цифровой профиль» начнет </a:t>
            </a:r>
            <a:r>
              <a:rPr lang="ru-RU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верифицировать данные</a:t>
            </a:r>
            <a:r>
              <a:rPr lang="ru-RU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которые заполняет сам пользователь, а также </a:t>
            </a:r>
            <a:r>
              <a:rPr lang="ru-RU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«принуждать» пользователя заполнять полноценно свой профиль или подтягивать недостающую информацию, с разрешения пользователя, напрямую из ведомств</a:t>
            </a:r>
            <a:r>
              <a:rPr lang="ru-RU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то проект однозначно полезен.</a:t>
            </a:r>
          </a:p>
          <a:p>
            <a:r>
              <a:rPr lang="ru-RU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НО на данный момент </a:t>
            </a:r>
            <a:r>
              <a:rPr lang="ru-RU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использовать его полноценно в бизнес-процессах не представляется возможным</a:t>
            </a:r>
            <a:r>
              <a:rPr lang="ru-RU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ru-RU" sz="1900" dirty="0"/>
          </a:p>
        </p:txBody>
      </p:sp>
      <p:pic>
        <p:nvPicPr>
          <p:cNvPr id="17" name="Рисунок 16" descr="Шевроны контур">
            <a:extLst>
              <a:ext uri="{FF2B5EF4-FFF2-40B4-BE49-F238E27FC236}">
                <a16:creationId xmlns:a16="http://schemas.microsoft.com/office/drawing/2014/main" id="{2F5AE6D1-4EA5-4C08-8017-F29923C5D63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323254" y="2867635"/>
            <a:ext cx="914400" cy="914400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5EAF7F4-5419-4C29-934A-850964DAC759}"/>
              </a:ext>
            </a:extLst>
          </p:cNvPr>
          <p:cNvSpPr/>
          <p:nvPr/>
        </p:nvSpPr>
        <p:spPr>
          <a:xfrm>
            <a:off x="172345" y="1139718"/>
            <a:ext cx="4866750" cy="4608617"/>
          </a:xfrm>
          <a:prstGeom prst="roundRect">
            <a:avLst/>
          </a:prstGeom>
          <a:noFill/>
          <a:ln w="25400">
            <a:solidFill>
              <a:srgbClr val="FA0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738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E7F440A7-A6E6-4B3A-BACE-4C22146D834D}"/>
              </a:ext>
            </a:extLst>
          </p:cNvPr>
          <p:cNvSpPr txBox="1"/>
          <p:nvPr/>
        </p:nvSpPr>
        <p:spPr>
          <a:xfrm>
            <a:off x="1006484" y="1232504"/>
            <a:ext cx="6103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rgbClr val="002060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ru-RU" altLang="ko-KR" sz="1200" dirty="0">
                <a:solidFill>
                  <a:schemeClr val="tx1"/>
                </a:solidFill>
              </a:rPr>
              <a:t>Построение клиентских сервисов мы рекомендуем начать с ЦП_</a:t>
            </a:r>
            <a:r>
              <a:rPr lang="en-US" altLang="ko-KR" sz="1200" dirty="0">
                <a:solidFill>
                  <a:schemeClr val="tx1"/>
                </a:solidFill>
              </a:rPr>
              <a:t>offline</a:t>
            </a:r>
            <a:r>
              <a:rPr lang="ru-RU" altLang="ko-KR" sz="1200" dirty="0">
                <a:solidFill>
                  <a:schemeClr val="tx1"/>
                </a:solidFill>
              </a:rPr>
              <a:t>, чтобы получить максимальный охвати сэкономить средства на реализацию клиентских сценариев в системе ДБО и на сайте Банка;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B9BCD43-15EC-4D6D-AB14-FECCA0F409BA}"/>
              </a:ext>
            </a:extLst>
          </p:cNvPr>
          <p:cNvSpPr txBox="1"/>
          <p:nvPr/>
        </p:nvSpPr>
        <p:spPr>
          <a:xfrm>
            <a:off x="434298" y="265217"/>
            <a:ext cx="3247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a typeface="Malgun Gothic" panose="020B0503020000020004" pitchFamily="34" charset="-127"/>
              </a:rPr>
              <a:t>Выводы</a:t>
            </a:r>
          </a:p>
        </p:txBody>
      </p:sp>
      <p:sp>
        <p:nvSpPr>
          <p:cNvPr id="46" name="AutoShape 10">
            <a:extLst>
              <a:ext uri="{FF2B5EF4-FFF2-40B4-BE49-F238E27FC236}">
                <a16:creationId xmlns:a16="http://schemas.microsoft.com/office/drawing/2014/main" id="{E4490738-7BD1-4930-AB2C-419EFFC15B43}"/>
              </a:ext>
            </a:extLst>
          </p:cNvPr>
          <p:cNvSpPr/>
          <p:nvPr/>
        </p:nvSpPr>
        <p:spPr>
          <a:xfrm>
            <a:off x="11419585" y="3085482"/>
            <a:ext cx="6436" cy="3772519"/>
          </a:xfrm>
          <a:prstGeom prst="rect">
            <a:avLst/>
          </a:prstGeom>
          <a:solidFill>
            <a:srgbClr val="3F20F3"/>
          </a:solidFill>
          <a:ln>
            <a:solidFill>
              <a:srgbClr val="FA0109"/>
            </a:solidFill>
          </a:ln>
        </p:spPr>
      </p:sp>
      <p:sp>
        <p:nvSpPr>
          <p:cNvPr id="47" name="TextBox 11">
            <a:extLst>
              <a:ext uri="{FF2B5EF4-FFF2-40B4-BE49-F238E27FC236}">
                <a16:creationId xmlns:a16="http://schemas.microsoft.com/office/drawing/2014/main" id="{38192908-C2A8-442F-95D0-EB78D7B85AA0}"/>
              </a:ext>
            </a:extLst>
          </p:cNvPr>
          <p:cNvSpPr txBox="1"/>
          <p:nvPr/>
        </p:nvSpPr>
        <p:spPr>
          <a:xfrm rot="16200000">
            <a:off x="10728005" y="2170307"/>
            <a:ext cx="1383161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1247"/>
              </a:lnSpc>
            </a:pPr>
            <a:r>
              <a:rPr lang="ru-RU" sz="1133" spc="57" dirty="0">
                <a:solidFill>
                  <a:srgbClr val="222222"/>
                </a:solidFill>
                <a:latin typeface="Telegraf"/>
              </a:rPr>
              <a:t>Цифровой профиль</a:t>
            </a:r>
            <a:endParaRPr lang="en-US" sz="1133" spc="57" dirty="0">
              <a:solidFill>
                <a:srgbClr val="222222"/>
              </a:solidFill>
              <a:latin typeface="Telegraf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85344B2-285B-45B2-AED9-EECFC1C7D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85618" y="5510713"/>
            <a:ext cx="1723318" cy="5014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C45A51-1D7A-4BF9-80DE-0F0D99EBF2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60" y="1232504"/>
            <a:ext cx="429566" cy="44629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C3C348D-CD4A-4EEB-87DA-605A1CF4038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FA010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60" y="2083779"/>
            <a:ext cx="415291" cy="43146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8054872-634F-4331-936F-50581BAB8347}"/>
              </a:ext>
            </a:extLst>
          </p:cNvPr>
          <p:cNvSpPr txBox="1"/>
          <p:nvPr/>
        </p:nvSpPr>
        <p:spPr>
          <a:xfrm>
            <a:off x="1067443" y="1972532"/>
            <a:ext cx="6103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rgbClr val="002060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ru-RU" altLang="ko-KR" sz="1200" dirty="0">
                <a:solidFill>
                  <a:srgbClr val="E42839"/>
                </a:solidFill>
              </a:rPr>
              <a:t>Цифровой профиль не сможет полностью заменить используемые банком сервисы ФНС, МВД, ПФР, так как предоставлять возможность ЦП консолидировать данные о клиенте – это выбор клиента!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2101214-DDEC-4048-977B-D7C429B9CAAE}"/>
              </a:ext>
            </a:extLst>
          </p:cNvPr>
          <p:cNvSpPr txBox="1"/>
          <p:nvPr/>
        </p:nvSpPr>
        <p:spPr>
          <a:xfrm>
            <a:off x="1067443" y="2784120"/>
            <a:ext cx="630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rgbClr val="002060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ru-RU" altLang="ko-KR" sz="1200" dirty="0">
                <a:solidFill>
                  <a:schemeClr val="tx1"/>
                </a:solidFill>
              </a:rPr>
              <a:t>Для максимального охвата всех категорий клиентов и потенциальных клиентов мы предлагаем воспользоваться нашей моделью категоризации клиентов и рассмотреть полезные свойства модулей системы «</a:t>
            </a:r>
            <a:r>
              <a:rPr lang="en-US" altLang="ko-KR" sz="1200" dirty="0">
                <a:solidFill>
                  <a:schemeClr val="tx1"/>
                </a:solidFill>
              </a:rPr>
              <a:t>iD</a:t>
            </a:r>
            <a:r>
              <a:rPr lang="ru-RU" altLang="ko-KR" sz="1200" dirty="0">
                <a:solidFill>
                  <a:schemeClr val="tx1"/>
                </a:solidFill>
              </a:rPr>
              <a:t>Банк» в клиентских сценариях.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3CAB5EE-70A4-4039-857B-588B365D3C4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58" y="2858331"/>
            <a:ext cx="437268" cy="4543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EC01C11-96F5-4458-AD95-2B4A74CAB843}"/>
              </a:ext>
            </a:extLst>
          </p:cNvPr>
          <p:cNvSpPr txBox="1"/>
          <p:nvPr/>
        </p:nvSpPr>
        <p:spPr>
          <a:xfrm>
            <a:off x="765979" y="5303748"/>
            <a:ext cx="7472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rgbClr val="002060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ru-RU" sz="18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Нашу модель категоризации клиентов в перспективе можно дополнить кейсом удаленной биометрической идентификации, который также выделит дополнительную категорию со своим поведением и поможет нам делать потенциальных клиентов действующими без визита в офис.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7362C4-CD73-4DC2-811C-C542F2C6F77C}"/>
              </a:ext>
            </a:extLst>
          </p:cNvPr>
          <p:cNvSpPr txBox="1"/>
          <p:nvPr/>
        </p:nvSpPr>
        <p:spPr>
          <a:xfrm>
            <a:off x="434298" y="4492160"/>
            <a:ext cx="3247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ea typeface="Malgun Gothic" panose="020B0503020000020004" pitchFamily="34" charset="-127"/>
              </a:rPr>
              <a:t>ВАЖНО</a:t>
            </a:r>
          </a:p>
        </p:txBody>
      </p:sp>
      <p:pic>
        <p:nvPicPr>
          <p:cNvPr id="3" name="Рисунок 2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3AF8363F-23DC-432A-B7E2-8A80D3C5303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36269" y="5342773"/>
            <a:ext cx="914400" cy="10373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461195-20B2-4651-9CDA-9A7A96A95C5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FA010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60" y="3655716"/>
            <a:ext cx="415291" cy="4314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40A385-22A6-4A84-B534-3C1A1285C8DF}"/>
              </a:ext>
            </a:extLst>
          </p:cNvPr>
          <p:cNvSpPr txBox="1"/>
          <p:nvPr/>
        </p:nvSpPr>
        <p:spPr>
          <a:xfrm>
            <a:off x="1067443" y="3732950"/>
            <a:ext cx="6103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rgbClr val="002060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ru-RU" altLang="ko-KR" sz="1200" dirty="0">
                <a:solidFill>
                  <a:srgbClr val="E42839"/>
                </a:solidFill>
              </a:rPr>
              <a:t>Необходимо использовать связку УБИ и ЦП для повышения лояльности клиента.</a:t>
            </a:r>
          </a:p>
        </p:txBody>
      </p:sp>
    </p:spTree>
    <p:extLst>
      <p:ext uri="{BB962C8B-B14F-4D97-AF65-F5344CB8AC3E}">
        <p14:creationId xmlns:p14="http://schemas.microsoft.com/office/powerpoint/2010/main" val="199710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BFC50C-8F8E-4BA5-B032-2C1322650C54}"/>
              </a:ext>
            </a:extLst>
          </p:cNvPr>
          <p:cNvSpPr txBox="1"/>
          <p:nvPr/>
        </p:nvSpPr>
        <p:spPr>
          <a:xfrm>
            <a:off x="5287226" y="1305342"/>
            <a:ext cx="62926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Внимание!</a:t>
            </a:r>
          </a:p>
        </p:txBody>
      </p:sp>
      <p:pic>
        <p:nvPicPr>
          <p:cNvPr id="20" name="Рисунок 19" descr="Приемник">
            <a:extLst>
              <a:ext uri="{FF2B5EF4-FFF2-40B4-BE49-F238E27FC236}">
                <a16:creationId xmlns:a16="http://schemas.microsoft.com/office/drawing/2014/main" id="{68A5FF00-56D7-40B2-AE12-6066B816E7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42796" y="5013975"/>
            <a:ext cx="461665" cy="461665"/>
          </a:xfrm>
          <a:prstGeom prst="rect">
            <a:avLst/>
          </a:prstGeom>
        </p:spPr>
      </p:pic>
      <p:pic>
        <p:nvPicPr>
          <p:cNvPr id="21" name="Рисунок 20" descr="Электронная почта">
            <a:extLst>
              <a:ext uri="{FF2B5EF4-FFF2-40B4-BE49-F238E27FC236}">
                <a16:creationId xmlns:a16="http://schemas.microsoft.com/office/drawing/2014/main" id="{9AB627F5-A5E9-4DF9-AEF4-29C0B76161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042796" y="5598825"/>
            <a:ext cx="461665" cy="4616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1E05B5C-04FE-440D-A113-516EABBCBEF7}"/>
              </a:ext>
            </a:extLst>
          </p:cNvPr>
          <p:cNvSpPr txBox="1"/>
          <p:nvPr/>
        </p:nvSpPr>
        <p:spPr>
          <a:xfrm>
            <a:off x="8582645" y="5075530"/>
            <a:ext cx="258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+7 499 753 63 74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213393-7DF1-47AD-96F0-22718E9BA697}"/>
              </a:ext>
            </a:extLst>
          </p:cNvPr>
          <p:cNvSpPr txBox="1"/>
          <p:nvPr/>
        </p:nvSpPr>
        <p:spPr>
          <a:xfrm>
            <a:off x="8582645" y="5660380"/>
            <a:ext cx="258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023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post@id-sys.ru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023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587DBD-4252-4716-87E5-0978F9EE8992}"/>
              </a:ext>
            </a:extLst>
          </p:cNvPr>
          <p:cNvSpPr txBox="1"/>
          <p:nvPr/>
        </p:nvSpPr>
        <p:spPr>
          <a:xfrm>
            <a:off x="1835515" y="5179428"/>
            <a:ext cx="1259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Calibri" panose="020F0502020204030204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www.id-sys.ru</a:t>
            </a:r>
            <a:r>
              <a:rPr lang="en-US" sz="1400" dirty="0">
                <a:latin typeface="Calibri" panose="020F0502020204030204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F2DE95-BEBF-40D4-9191-F23623278B0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7" t="-1816" r="21340" b="3778"/>
          <a:stretch/>
        </p:blipFill>
        <p:spPr>
          <a:xfrm>
            <a:off x="5787223" y="4193508"/>
            <a:ext cx="1980000" cy="194400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Shape 40">
            <a:extLst>
              <a:ext uri="{FF2B5EF4-FFF2-40B4-BE49-F238E27FC236}">
                <a16:creationId xmlns:a16="http://schemas.microsoft.com/office/drawing/2014/main" id="{62276A12-F8C2-45DE-829B-A6BA4FD6E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796" y="4249737"/>
            <a:ext cx="2752553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lvl="0" indent="0" algn="l" defTabSz="2246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750" dirty="0">
                <a:solidFill>
                  <a:srgbClr val="000000"/>
                </a:solidFill>
                <a:latin typeface="Arial"/>
                <a:sym typeface="Verdana" panose="020B0604030504040204" pitchFamily="34" charset="0"/>
              </a:rPr>
              <a:t>Коммерческий директор</a:t>
            </a:r>
          </a:p>
          <a:p>
            <a:pPr marL="0" marR="0" lvl="0" indent="0" algn="l" defTabSz="2246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Verdana" panose="020B0604030504040204" pitchFamily="34" charset="0"/>
              </a:rPr>
              <a:t>Соболев Павел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74E5EF2-639E-4C93-AFDA-5FD82FB65C3D}"/>
              </a:ext>
            </a:extLst>
          </p:cNvPr>
          <p:cNvGrpSpPr/>
          <p:nvPr/>
        </p:nvGrpSpPr>
        <p:grpSpPr>
          <a:xfrm>
            <a:off x="382061" y="746093"/>
            <a:ext cx="3954224" cy="4267882"/>
            <a:chOff x="290315" y="510476"/>
            <a:chExt cx="3954224" cy="4267882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4F91EFA7-1A31-4D4C-95CD-2CD15F93A1A3}"/>
                </a:ext>
              </a:extLst>
            </p:cNvPr>
            <p:cNvGrpSpPr/>
            <p:nvPr/>
          </p:nvGrpSpPr>
          <p:grpSpPr>
            <a:xfrm>
              <a:off x="290315" y="510476"/>
              <a:ext cx="3954224" cy="4267882"/>
              <a:chOff x="121590" y="1126148"/>
              <a:chExt cx="4361793" cy="4361793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AB583C54-040B-410D-A77F-F59F87045256}"/>
                  </a:ext>
                </a:extLst>
              </p:cNvPr>
              <p:cNvSpPr/>
              <p:nvPr/>
            </p:nvSpPr>
            <p:spPr>
              <a:xfrm rot="18900000">
                <a:off x="1344186" y="1842266"/>
                <a:ext cx="3020176" cy="3020176"/>
              </a:xfrm>
              <a:prstGeom prst="rect">
                <a:avLst/>
              </a:prstGeom>
              <a:noFill/>
              <a:ln>
                <a:solidFill>
                  <a:srgbClr val="F800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Рисунок 14" descr="Изображение выглядит как внешний, шаг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3321249-A7A2-45AE-BA8D-A982126D46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70" t="361" r="20404"/>
              <a:stretch>
                <a:fillRect/>
              </a:stretch>
            </p:blipFill>
            <p:spPr>
              <a:xfrm>
                <a:off x="121590" y="1126148"/>
                <a:ext cx="4361793" cy="4361793"/>
              </a:xfrm>
              <a:custGeom>
                <a:avLst/>
                <a:gdLst>
                  <a:gd name="connsiteX0" fmla="*/ 2180897 w 4361793"/>
                  <a:gd name="connsiteY0" fmla="*/ 0 h 4361793"/>
                  <a:gd name="connsiteX1" fmla="*/ 4361793 w 4361793"/>
                  <a:gd name="connsiteY1" fmla="*/ 2180897 h 4361793"/>
                  <a:gd name="connsiteX2" fmla="*/ 2180897 w 4361793"/>
                  <a:gd name="connsiteY2" fmla="*/ 4361793 h 4361793"/>
                  <a:gd name="connsiteX3" fmla="*/ 0 w 4361793"/>
                  <a:gd name="connsiteY3" fmla="*/ 2180897 h 4361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1793" h="4361793">
                    <a:moveTo>
                      <a:pt x="2180897" y="0"/>
                    </a:moveTo>
                    <a:lnTo>
                      <a:pt x="4361793" y="2180897"/>
                    </a:lnTo>
                    <a:lnTo>
                      <a:pt x="2180897" y="4361793"/>
                    </a:lnTo>
                    <a:lnTo>
                      <a:pt x="0" y="2180897"/>
                    </a:lnTo>
                    <a:close/>
                  </a:path>
                </a:pathLst>
              </a:custGeom>
            </p:spPr>
          </p:pic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041A22F4-E67C-4B05-B35D-9712A013A3DD}"/>
                  </a:ext>
                </a:extLst>
              </p:cNvPr>
              <p:cNvSpPr/>
              <p:nvPr/>
            </p:nvSpPr>
            <p:spPr>
              <a:xfrm rot="18900000">
                <a:off x="2621091" y="3945440"/>
                <a:ext cx="1277849" cy="1277849"/>
              </a:xfrm>
              <a:prstGeom prst="rect">
                <a:avLst/>
              </a:prstGeom>
              <a:solidFill>
                <a:srgbClr val="F800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FBEBAE20-511D-4FCB-A9DD-59F8A05C0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959" y="813818"/>
              <a:ext cx="2151781" cy="626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27285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36855</TotalTime>
  <Words>398</Words>
  <Application>Microsoft Office PowerPoint</Application>
  <PresentationFormat>Широкоэкранный</PresentationFormat>
  <Paragraphs>45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9" baseType="lpstr">
      <vt:lpstr>맑은 고딕</vt:lpstr>
      <vt:lpstr>맑은 고딕</vt:lpstr>
      <vt:lpstr>Arial</vt:lpstr>
      <vt:lpstr>Bahnschrift</vt:lpstr>
      <vt:lpstr>Calibri</vt:lpstr>
      <vt:lpstr>Calibri Light</vt:lpstr>
      <vt:lpstr>Cambria</vt:lpstr>
      <vt:lpstr>Helvetica Light</vt:lpstr>
      <vt:lpstr>Telegraf</vt:lpstr>
      <vt:lpstr>Times New Roman</vt:lpstr>
      <vt:lpstr>Verdana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Логинов Игорь Эдуардович</cp:lastModifiedBy>
  <cp:revision>203</cp:revision>
  <dcterms:created xsi:type="dcterms:W3CDTF">2020-05-21T09:35:04Z</dcterms:created>
  <dcterms:modified xsi:type="dcterms:W3CDTF">2022-02-10T06:57:41Z</dcterms:modified>
</cp:coreProperties>
</file>