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  <p:sldMasterId id="2147483674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71" r:id="rId9"/>
    <p:sldId id="273" r:id="rId10"/>
    <p:sldId id="277" r:id="rId11"/>
    <p:sldId id="261" r:id="rId12"/>
    <p:sldId id="275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arla" pitchFamily="2" charset="0"/>
      <p:regular r:id="rId19"/>
      <p:bold r:id="rId20"/>
      <p:italic r:id="rId21"/>
      <p:boldItalic r:id="rId22"/>
    </p:embeddedFont>
    <p:embeddedFont>
      <p:font typeface="Montserrat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1899283ac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01899283ac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ed42c19dab_2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ed42c19dab_2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99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1899283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101899283a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1899283ac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101899283ac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1899283a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01899283a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1899283ac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01899283ac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1899283ac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01899283ac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63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1899283ac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01899283ac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14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1899283a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01899283a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187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1899283ac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101899283ac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218926" y="-9674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58" name="Google Shape;58;p14"/>
          <p:cNvSpPr/>
          <p:nvPr/>
        </p:nvSpPr>
        <p:spPr>
          <a:xfrm>
            <a:off x="-9674" y="-9674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▸"/>
              <a:defRPr/>
            </a:lvl1pPr>
            <a:lvl2pPr marL="914400" lvl="1" indent="-3238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▹"/>
              <a:defRPr/>
            </a:lvl2pPr>
            <a:lvl3pPr marL="1371600" lvl="2" indent="-3238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▹"/>
              <a:defRPr/>
            </a:lvl3pPr>
            <a:lvl4pPr marL="1828800" lvl="3" indent="-3238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4pPr>
            <a:lvl5pPr marL="2286000" lvl="4" indent="-3238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5pPr>
            <a:lvl6pPr marL="2743200" lvl="5" indent="-3238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6pPr>
            <a:lvl7pPr marL="3200400" lvl="6" indent="-3238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/>
            </a:lvl7pPr>
            <a:lvl8pPr marL="3657600" lvl="7" indent="-3238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/>
            </a:lvl8pPr>
            <a:lvl9pPr marL="4114800" lvl="8" indent="-3238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lvl="0" indent="0" algn="r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60"/>
            </a:srgbClr>
          </a:solidFill>
          <a:ln>
            <a:noFill/>
          </a:ln>
        </p:spPr>
      </p:sp>
      <p:sp>
        <p:nvSpPr>
          <p:cNvPr id="133" name="Google Shape;133;p2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56" name="Google Shape;56;p1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051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290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64" name="Google Shape;64;p16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407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71" name="Google Shape;71;p17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" name="Google Shape;72;p17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673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 + big imag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76" name="Google Shape;76;p18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40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81" name="Google Shape;81;p1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6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058"/>
            </a:srgbClr>
          </a:solidFill>
          <a:ln>
            <a:noFill/>
          </a:ln>
        </p:spPr>
      </p:sp>
      <p:sp>
        <p:nvSpPr>
          <p:cNvPr id="85" name="Google Shape;85;p2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5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4170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hyperlink" Target="https://binst.hse.ru/greenfinance" TargetMode="External"/><Relationship Id="rId4" Type="http://schemas.openxmlformats.org/officeDocument/2006/relationships/hyperlink" Target="https://binst.hs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ru" b="1">
                <a:latin typeface="Montserrat"/>
                <a:ea typeface="Montserrat"/>
                <a:cs typeface="Montserrat"/>
                <a:sym typeface="Montserrat"/>
              </a:rPr>
              <a:t>1</a:t>
            </a:fld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419700" y="4814047"/>
            <a:ext cx="1012412" cy="27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</a:pPr>
            <a:r>
              <a:rPr lang="ru" sz="8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Moscow, 2021</a:t>
            </a:r>
            <a:endParaRPr sz="1100"/>
          </a:p>
        </p:txBody>
      </p:sp>
      <p:pic>
        <p:nvPicPr>
          <p:cNvPr id="144" name="Google Shape;144;p27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380" y="167669"/>
            <a:ext cx="1202950" cy="116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/>
        </p:nvSpPr>
        <p:spPr>
          <a:xfrm>
            <a:off x="1764329" y="377746"/>
            <a:ext cx="1738629" cy="27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</a:pPr>
            <a:r>
              <a:rPr lang="ru" sz="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БАНКОВСКИЙ</a:t>
            </a:r>
            <a:r>
              <a:rPr lang="ru" sz="800" b="1" i="0" u="none" strike="noStrike" cap="none">
                <a:solidFill>
                  <a:srgbClr val="A6F1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</a:t>
            </a:r>
            <a:endParaRPr sz="1100"/>
          </a:p>
        </p:txBody>
      </p:sp>
      <p:sp>
        <p:nvSpPr>
          <p:cNvPr id="146" name="Google Shape;146;p27"/>
          <p:cNvSpPr/>
          <p:nvPr/>
        </p:nvSpPr>
        <p:spPr>
          <a:xfrm>
            <a:off x="157650" y="1765750"/>
            <a:ext cx="4353600" cy="20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ЗЕЛЕНОЕ</a:t>
            </a:r>
            <a:r>
              <a:rPr lang="ru" sz="24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ФИНАНСИРОВАНИЕ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7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380" y="167669"/>
            <a:ext cx="1202950" cy="116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1071" y="3892310"/>
            <a:ext cx="1090437" cy="105434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9"/>
          <p:cNvSpPr txBox="1"/>
          <p:nvPr/>
        </p:nvSpPr>
        <p:spPr>
          <a:xfrm>
            <a:off x="3599553" y="594938"/>
            <a:ext cx="1973471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" sz="2400" b="1" dirty="0">
                <a:solidFill>
                  <a:srgbClr val="FFFFFF"/>
                </a:solidFill>
              </a:rPr>
              <a:t>КОНТАКТЫ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9"/>
          <p:cNvSpPr txBox="1"/>
          <p:nvPr/>
        </p:nvSpPr>
        <p:spPr>
          <a:xfrm>
            <a:off x="145475" y="1575312"/>
            <a:ext cx="8659090" cy="142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1600" dirty="0">
                <a:solidFill>
                  <a:srgbClr val="FFFFFF"/>
                </a:solidFill>
              </a:rPr>
              <a:t>Банковский институт НИУ ВШЭ</a:t>
            </a:r>
            <a:r>
              <a:rPr lang="ru" sz="1600" dirty="0">
                <a:solidFill>
                  <a:srgbClr val="FFFFFF"/>
                </a:solidFill>
              </a:rPr>
              <a:t>: </a:t>
            </a:r>
            <a:br>
              <a:rPr lang="ru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  <a:hlinkClick r:id="rId4"/>
              </a:rPr>
              <a:t>https://binst.hse.ru/</a:t>
            </a:r>
            <a:endParaRPr lang="ru-RU" sz="1600" dirty="0">
              <a:solidFill>
                <a:srgbClr val="FFFFFF"/>
              </a:solidFill>
            </a:endParaRPr>
          </a:p>
          <a:p>
            <a:pPr lvl="0" algn="ctr"/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Arial"/>
              </a:rPr>
            </a:br>
            <a:r>
              <a:rPr lang="ru-RU" sz="1600" noProof="0" dirty="0">
                <a:solidFill>
                  <a:srgbClr val="FFFFFF"/>
                </a:solidFill>
              </a:rPr>
              <a:t>Программа «Зеленое финансирование: новые горизонты и возможности для бизнеса»:</a:t>
            </a:r>
            <a:br>
              <a:rPr lang="ru-RU" sz="1600" noProof="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  <a:hlinkClick r:id="rId5"/>
              </a:rPr>
              <a:t>https://binst.hse.ru/greenfinance</a:t>
            </a:r>
            <a:endParaRPr lang="ru-RU" sz="1600" dirty="0">
              <a:solidFill>
                <a:srgbClr val="FFFFFF"/>
              </a:solidFill>
            </a:endParaRPr>
          </a:p>
          <a:p>
            <a:pPr lvl="0" algn="ctr"/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Arial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411" name="Google Shape;411;p39"/>
          <p:cNvSpPr/>
          <p:nvPr/>
        </p:nvSpPr>
        <p:spPr>
          <a:xfrm>
            <a:off x="3380509" y="2575805"/>
            <a:ext cx="4026546" cy="109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E-mail: bank@hse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ru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9"/>
          <p:cNvSpPr/>
          <p:nvPr/>
        </p:nvSpPr>
        <p:spPr>
          <a:xfrm>
            <a:off x="2450892" y="2938072"/>
            <a:ext cx="5831173" cy="8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Тел.: +7 (495) 772-95-90 *22454, *22456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" sz="1600" dirty="0">
                <a:solidFill>
                  <a:srgbClr val="FFFFFF"/>
                </a:solidFill>
              </a:rPr>
              <a:t>Адрес: Мясницкая, д.20, кабинет 541 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7030387" y="4179638"/>
            <a:ext cx="1557141" cy="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/>
        </p:nvSpPr>
        <p:spPr>
          <a:xfrm>
            <a:off x="1789813" y="1409381"/>
            <a:ext cx="54087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761601" y="4471787"/>
            <a:ext cx="69927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2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900" b="0" dirty="0"/>
              <a:t>2</a:t>
            </a:r>
            <a:endParaRPr sz="500" b="0" dirty="0"/>
          </a:p>
        </p:txBody>
      </p:sp>
      <p:pic>
        <p:nvPicPr>
          <p:cNvPr id="155" name="Google Shape;155;p28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80" y="167669"/>
            <a:ext cx="1202950" cy="116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1764329" y="377746"/>
            <a:ext cx="1738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</a:pPr>
            <a:r>
              <a:rPr lang="ru" sz="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БАНКОВСКИЙ</a:t>
            </a:r>
            <a:r>
              <a:rPr lang="ru" sz="800" b="1" i="0" u="none" strike="noStrike" cap="none">
                <a:solidFill>
                  <a:srgbClr val="A6F1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</a:t>
            </a:r>
            <a:endParaRPr sz="800" b="1" i="0" u="none" strike="noStrike" cap="none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 flipH="1">
            <a:off x="1714450" y="846525"/>
            <a:ext cx="548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ПРОБЛЕМЫ ЗЕЛЕНОГО ФИНАНСИРОВАНИЯ </a:t>
            </a:r>
            <a:r>
              <a:rPr lang="ru" sz="18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ПРИМЕНИТЕЛЬНО К РОССИЙСКОЙ ФЕДЕРАЦИИ</a:t>
            </a:r>
            <a:endParaRPr dirty="0"/>
          </a:p>
        </p:txBody>
      </p:sp>
      <p:sp>
        <p:nvSpPr>
          <p:cNvPr id="158" name="Google Shape;158;p28"/>
          <p:cNvSpPr txBox="1"/>
          <p:nvPr/>
        </p:nvSpPr>
        <p:spPr>
          <a:xfrm>
            <a:off x="761601" y="2147675"/>
            <a:ext cx="7146474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Char char="•"/>
            </a:pPr>
            <a:r>
              <a:rPr lang="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Слабое проникновение </a:t>
            </a:r>
            <a:r>
              <a:rPr lang="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экологического сознания</a:t>
            </a:r>
            <a:endParaRPr sz="1600" dirty="0">
              <a:solidFill>
                <a:schemeClr val="dk1"/>
              </a:solidFill>
            </a:endParaRP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Char char="•"/>
            </a:pPr>
            <a:r>
              <a:rPr lang="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Отсутствие широкой </a:t>
            </a:r>
            <a:r>
              <a:rPr lang="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государственной поддержки</a:t>
            </a:r>
            <a:endParaRPr sz="1600" dirty="0">
              <a:solidFill>
                <a:schemeClr val="dk1"/>
              </a:solidFill>
            </a:endParaRP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Char char="•"/>
            </a:pPr>
            <a:r>
              <a:rPr lang="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Непонимание ро</a:t>
            </a: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ссийскими финансовыми институтами </a:t>
            </a: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целей зеленого финансирования</a:t>
            </a:r>
            <a:endParaRPr lang="ru-RU" sz="1600" dirty="0">
              <a:solidFill>
                <a:schemeClr val="dk1"/>
              </a:solidFill>
            </a:endParaRP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Char char="•"/>
            </a:pP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Отсутствие </a:t>
            </a: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стимулов</a:t>
            </a:r>
            <a:endParaRPr lang="ru-RU" sz="1600" dirty="0">
              <a:solidFill>
                <a:schemeClr val="dk1"/>
              </a:solidFill>
            </a:endParaRP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Char char="•"/>
            </a:pP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Отсутствие в РФ проектов </a:t>
            </a: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международных институтов развития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ru">
                <a:latin typeface="Montserrat" panose="020B0604020202020204" charset="-52"/>
              </a:rPr>
              <a:t>3</a:t>
            </a:fld>
            <a:endParaRPr dirty="0">
              <a:latin typeface="Montserrat" panose="020B0604020202020204" charset="-52"/>
            </a:endParaRPr>
          </a:p>
        </p:txBody>
      </p:sp>
      <p:pic>
        <p:nvPicPr>
          <p:cNvPr id="164" name="Google Shape;164;p29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80" y="167669"/>
            <a:ext cx="1202950" cy="116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1764329" y="377746"/>
            <a:ext cx="1738629" cy="27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</a:pPr>
            <a:r>
              <a:rPr lang="ru" sz="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БАНКОВСКИЙ</a:t>
            </a:r>
            <a:r>
              <a:rPr lang="ru" sz="800" b="1" i="0" u="none" strike="noStrike" cap="none">
                <a:solidFill>
                  <a:srgbClr val="A6F1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</a:t>
            </a:r>
            <a:endParaRPr sz="1100"/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225" y="1538550"/>
            <a:ext cx="7100052" cy="32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861223" y="1330798"/>
            <a:ext cx="817558" cy="20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Год</a:t>
            </a:r>
            <a:endParaRPr sz="900" b="1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9"/>
          <p:cNvSpPr/>
          <p:nvPr/>
        </p:nvSpPr>
        <p:spPr>
          <a:xfrm>
            <a:off x="1764325" y="652275"/>
            <a:ext cx="21576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Инвестиции в основной </a:t>
            </a:r>
            <a:br>
              <a:rPr lang="ru" sz="9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капитал, </a:t>
            </a:r>
            <a: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направленные на </a:t>
            </a:r>
            <a:b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охрану окружающей среды </a:t>
            </a:r>
            <a:b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и рациональное использование </a:t>
            </a:r>
            <a:b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природных ресурсов, млн руб.</a:t>
            </a:r>
            <a:endParaRPr sz="1100" dirty="0"/>
          </a:p>
        </p:txBody>
      </p:sp>
      <p:sp>
        <p:nvSpPr>
          <p:cNvPr id="169" name="Google Shape;169;p29"/>
          <p:cNvSpPr/>
          <p:nvPr/>
        </p:nvSpPr>
        <p:spPr>
          <a:xfrm>
            <a:off x="3814775" y="652350"/>
            <a:ext cx="24753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Доля инвестиций в основной </a:t>
            </a:r>
            <a:br>
              <a:rPr lang="ru" sz="9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капитал, </a:t>
            </a:r>
            <a: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направленных на охрану </a:t>
            </a:r>
            <a:b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окружающей среды и рациональное </a:t>
            </a:r>
            <a:b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использование природных ресурсов </a:t>
            </a:r>
            <a:b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в общем объеме инвестиций, %</a:t>
            </a:r>
            <a:endParaRPr sz="1100" dirty="0"/>
          </a:p>
        </p:txBody>
      </p:sp>
      <p:sp>
        <p:nvSpPr>
          <p:cNvPr id="170" name="Google Shape;170;p29"/>
          <p:cNvSpPr/>
          <p:nvPr/>
        </p:nvSpPr>
        <p:spPr>
          <a:xfrm>
            <a:off x="6182925" y="652350"/>
            <a:ext cx="19182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Текущие затраты на охрану </a:t>
            </a:r>
            <a:br>
              <a:rPr lang="ru" sz="9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окружающей природной </a:t>
            </a:r>
            <a:br>
              <a:rPr lang="ru" sz="9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среды, млн руб.</a:t>
            </a:r>
            <a:endParaRPr sz="1100"/>
          </a:p>
        </p:txBody>
      </p:sp>
      <p:sp>
        <p:nvSpPr>
          <p:cNvPr id="171" name="Google Shape;171;p29"/>
          <p:cNvSpPr/>
          <p:nvPr/>
        </p:nvSpPr>
        <p:spPr>
          <a:xfrm>
            <a:off x="782250" y="4820875"/>
            <a:ext cx="8229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Семенова Н. Н., Еремина О. И., Скворцова М. А. </a:t>
            </a:r>
            <a:r>
              <a:rPr lang="ru" sz="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«Зеленое» финансирование в России: современное состояние и перспективы развития»</a:t>
            </a:r>
            <a:endParaRPr sz="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sz="900" b="0" dirty="0"/>
              <a:t>4</a:t>
            </a:r>
            <a:endParaRPr sz="500" b="0" dirty="0"/>
          </a:p>
        </p:txBody>
      </p:sp>
      <p:pic>
        <p:nvPicPr>
          <p:cNvPr id="179" name="Google Shape;179;p30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80" y="167669"/>
            <a:ext cx="1202950" cy="116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1764329" y="377746"/>
            <a:ext cx="1738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</a:pPr>
            <a:r>
              <a:rPr lang="ru" sz="800" b="1" i="0" u="none" strike="noStrike" cap="none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БАНКОВСКИЙ</a:t>
            </a:r>
            <a:r>
              <a:rPr lang="ru" sz="800" b="1" i="0" u="none" strike="noStrike" cap="none" dirty="0">
                <a:solidFill>
                  <a:srgbClr val="A6F1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800" b="1" i="0" u="none" strike="noStrike" cap="none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</a:t>
            </a:r>
            <a:endParaRPr sz="800" b="1" i="0" u="none" strike="noStrike" cap="none" dirty="0">
              <a:solidFill>
                <a:srgbClr val="00BC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 flipH="1">
            <a:off x="1789824" y="862323"/>
            <a:ext cx="530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ИСТОЧНИКИ </a:t>
            </a:r>
            <a:r>
              <a:rPr lang="ru" sz="18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ЗЕЛЕНЫХ ИНВЕСТИЦИЙ</a:t>
            </a:r>
            <a:endParaRPr dirty="0"/>
          </a:p>
        </p:txBody>
      </p:sp>
      <p:sp>
        <p:nvSpPr>
          <p:cNvPr id="183" name="Google Shape;183;p30"/>
          <p:cNvSpPr txBox="1"/>
          <p:nvPr/>
        </p:nvSpPr>
        <p:spPr>
          <a:xfrm>
            <a:off x="887191" y="2057215"/>
            <a:ext cx="6206633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Calibri"/>
              </a:rPr>
              <a:t>Государство</a:t>
            </a: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Calibri"/>
              </a:rPr>
              <a:t>Зеленые </a:t>
            </a: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Calibri"/>
              </a:rPr>
              <a:t>облигации</a:t>
            </a: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Calibri"/>
              </a:rPr>
              <a:t>Зеленые </a:t>
            </a: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Calibri"/>
              </a:rPr>
              <a:t>кредиты</a:t>
            </a: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Calibri"/>
              </a:rPr>
              <a:t>Зеленые</a:t>
            </a: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Calibri"/>
              </a:rPr>
              <a:t> инвестиционные фонды</a:t>
            </a:r>
            <a:endParaRPr lang="ru-RU" sz="1600" b="1"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ru">
                <a:latin typeface="Montserrat" panose="020B0604020202020204" charset="-52"/>
              </a:rPr>
              <a:t>5</a:t>
            </a:fld>
            <a:endParaRPr dirty="0">
              <a:latin typeface="Montserrat" panose="020B0604020202020204" charset="-52"/>
            </a:endParaRPr>
          </a:p>
        </p:txBody>
      </p:sp>
      <p:pic>
        <p:nvPicPr>
          <p:cNvPr id="189" name="Google Shape;189;p3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80" y="167669"/>
            <a:ext cx="1202950" cy="116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1764329" y="377746"/>
            <a:ext cx="1738629" cy="27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</a:pPr>
            <a:r>
              <a:rPr lang="ru" sz="800" b="1" i="0" u="none" strike="noStrike" cap="none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БАНКОВСКИЙ</a:t>
            </a:r>
            <a:r>
              <a:rPr lang="ru" sz="800" b="1" i="0" u="none" strike="noStrike" cap="none" dirty="0">
                <a:solidFill>
                  <a:srgbClr val="A6F1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800" b="1" i="0" u="none" strike="noStrike" cap="none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</a:t>
            </a:r>
            <a:endParaRPr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7019" y="862350"/>
            <a:ext cx="64008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ct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ru" sz="18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ПРИЗНАКИ </a:t>
            </a:r>
            <a:r>
              <a:rPr lang="ru" sz="18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</a:rPr>
              <a:t>ЗЕЛЕНОГО ПРОЕКТА</a:t>
            </a:r>
            <a:endParaRPr lang="ru-RU" sz="1800" b="1" dirty="0">
              <a:solidFill>
                <a:srgbClr val="00BCD4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6" name="Google Shape;23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380" y="2025479"/>
            <a:ext cx="683895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4329" y="1330798"/>
            <a:ext cx="54159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 algn="ct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Зеленость</a:t>
            </a: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</a:rPr>
              <a:t> в РФ: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ru">
                <a:latin typeface="Montserrat" panose="020B0604020202020204" charset="-52"/>
              </a:rPr>
              <a:t>6</a:t>
            </a:fld>
            <a:endParaRPr dirty="0">
              <a:latin typeface="Montserrat" panose="020B0604020202020204" charset="-52"/>
            </a:endParaRPr>
          </a:p>
        </p:txBody>
      </p:sp>
      <p:pic>
        <p:nvPicPr>
          <p:cNvPr id="189" name="Google Shape;189;p3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80" y="167669"/>
            <a:ext cx="1202950" cy="116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1764329" y="377746"/>
            <a:ext cx="1738629" cy="27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</a:pPr>
            <a:r>
              <a:rPr lang="ru" sz="800" b="1" i="0" u="none" strike="noStrike" cap="none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БАНКОВСКИЙ</a:t>
            </a:r>
            <a:r>
              <a:rPr lang="ru" sz="800" b="1" i="0" u="none" strike="noStrike" cap="none" dirty="0">
                <a:solidFill>
                  <a:srgbClr val="A6F1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800" b="1" i="0" u="none" strike="noStrike" cap="none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</a:t>
            </a:r>
            <a:endParaRPr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7019" y="862350"/>
            <a:ext cx="64008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ct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ru" sz="18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ПРИЗНАКИ </a:t>
            </a:r>
            <a:r>
              <a:rPr lang="ru" sz="18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</a:rPr>
              <a:t>ЗЕЛЕНОГО ПРОЕКТА</a:t>
            </a:r>
            <a:endParaRPr lang="ru-RU" sz="1800" b="1" dirty="0">
              <a:solidFill>
                <a:srgbClr val="00BCD4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4329" y="1330798"/>
            <a:ext cx="54159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 algn="ctr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Зеленость</a:t>
            </a: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</a:rPr>
              <a:t> в ЕС:</a:t>
            </a:r>
          </a:p>
        </p:txBody>
      </p:sp>
      <p:pic>
        <p:nvPicPr>
          <p:cNvPr id="9" name="Google Shape;23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380" y="2025479"/>
            <a:ext cx="6781800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68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28"/>
                    </a14:imgEffect>
                    <a14:imgEffect>
                      <a14:saturation sat="106000"/>
                    </a14:imgEffect>
                  </a14:imgLayer>
                </a14:imgProps>
              </a:ext>
            </a:extLst>
          </a:blip>
          <a:srcRect/>
          <a:stretch>
            <a:fillRect t="-9000" r="-10000" b="-9000"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ru">
                <a:latin typeface="Montserrat"/>
                <a:ea typeface="Montserrat"/>
                <a:cs typeface="Montserrat"/>
                <a:sym typeface="Montserrat"/>
              </a:rPr>
              <a:t>7</a:t>
            </a:fld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419700" y="4814047"/>
            <a:ext cx="1012412" cy="27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</a:pPr>
            <a:endParaRPr sz="1100" dirty="0"/>
          </a:p>
        </p:txBody>
      </p:sp>
      <p:pic>
        <p:nvPicPr>
          <p:cNvPr id="144" name="Google Shape;144;p27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380" y="167669"/>
            <a:ext cx="1202950" cy="116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/>
        </p:nvSpPr>
        <p:spPr>
          <a:xfrm>
            <a:off x="1764329" y="377746"/>
            <a:ext cx="1738629" cy="27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</a:pPr>
            <a:r>
              <a:rPr lang="ru" sz="800" b="1" i="0" u="none" strike="noStrike" cap="none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БАНКОВСКИЙ</a:t>
            </a:r>
            <a:r>
              <a:rPr lang="ru" sz="800" b="1" i="0" u="none" strike="noStrike" cap="none" dirty="0">
                <a:solidFill>
                  <a:srgbClr val="A6F1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800" b="1" i="0" u="none" strike="noStrike" cap="none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</a:t>
            </a:r>
            <a:endParaRPr sz="1100" dirty="0"/>
          </a:p>
        </p:txBody>
      </p:sp>
      <p:sp>
        <p:nvSpPr>
          <p:cNvPr id="146" name="Google Shape;146;p27"/>
          <p:cNvSpPr/>
          <p:nvPr/>
        </p:nvSpPr>
        <p:spPr>
          <a:xfrm>
            <a:off x="-704538" y="1131757"/>
            <a:ext cx="5778708" cy="98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800" b="1" dirty="0">
                <a:solidFill>
                  <a:schemeClr val="accent3"/>
                </a:solidFill>
                <a:latin typeface="Montserrat"/>
                <a:ea typeface="Calibri"/>
                <a:cs typeface="Calibri"/>
                <a:sym typeface="Montserrat"/>
              </a:rPr>
              <a:t>УГЛЕРОДНЫЙ</a:t>
            </a:r>
            <a:r>
              <a:rPr lang="ru" sz="1800" b="1" i="0" u="none" strike="noStrike" cap="none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 СБОР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7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380" y="167669"/>
            <a:ext cx="1202950" cy="116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9843" y="2156252"/>
            <a:ext cx="48343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Calibri"/>
              </a:rPr>
              <a:t>Квоты?</a:t>
            </a:r>
            <a:endParaRPr lang="ru-RU" sz="1600" b="1" dirty="0">
              <a:solidFill>
                <a:srgbClr val="999999"/>
              </a:solidFill>
              <a:latin typeface="Montserrat"/>
              <a:ea typeface="Montserrat"/>
              <a:cs typeface="Montserrat"/>
              <a:sym typeface="Calibri"/>
            </a:endParaRP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Calibri"/>
              </a:rPr>
              <a:t>Налоги?</a:t>
            </a: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endParaRPr lang="ru-RU" sz="1600" b="1" dirty="0">
              <a:solidFill>
                <a:srgbClr val="00BCD4"/>
              </a:solidFill>
              <a:latin typeface="Montserrat"/>
              <a:ea typeface="Montserrat"/>
              <a:cs typeface="Montserrat"/>
              <a:sym typeface="Calibri"/>
            </a:endParaRP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endParaRPr lang="ru-RU" sz="1600" b="1" dirty="0">
              <a:solidFill>
                <a:srgbClr val="00BCD4"/>
              </a:solidFill>
              <a:latin typeface="Montserrat"/>
              <a:ea typeface="Montserrat"/>
              <a:cs typeface="Montserrat"/>
              <a:sym typeface="Calibri"/>
            </a:endParaRP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</a:rPr>
              <a:t>В сентябре 2021 г. </a:t>
            </a: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цена CO2 в EU ETS превысила отметку в 60 евро за тонну CO2</a:t>
            </a:r>
          </a:p>
          <a:p>
            <a:pPr marL="6350" lvl="1">
              <a:lnSpc>
                <a:spcPct val="150000"/>
              </a:lnSpc>
              <a:buClr>
                <a:srgbClr val="999999"/>
              </a:buClr>
              <a:buSzPts val="1500"/>
            </a:pPr>
            <a:b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Calibri"/>
              </a:rPr>
            </a:br>
            <a:b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Calibri"/>
              </a:rPr>
            </a:br>
            <a:endParaRPr lang="ru-RU" sz="1600" b="1" dirty="0">
              <a:solidFill>
                <a:srgbClr val="00BCD4"/>
              </a:solidFill>
              <a:latin typeface="Montserrat"/>
              <a:ea typeface="Montserrat"/>
              <a:cs typeface="Montserrat"/>
              <a:sym typeface="Calibri"/>
            </a:endParaRP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endParaRPr lang="ru-RU" sz="1600" b="1"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6747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lang="ru" sz="900" b="0" dirty="0"/>
              <a:t>8</a:t>
            </a: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Montserrat"/>
            </a:endParaRPr>
          </a:p>
        </p:txBody>
      </p:sp>
      <p:pic>
        <p:nvPicPr>
          <p:cNvPr id="179" name="Google Shape;179;p30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80" y="167669"/>
            <a:ext cx="1202950" cy="116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1764329" y="377746"/>
            <a:ext cx="17385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  <a:tabLst/>
              <a:defRPr/>
            </a:pPr>
            <a:r>
              <a:rPr kumimoji="0" lang="ru" sz="800" b="1" i="0" u="none" strike="noStrike" kern="0" cap="none" spc="0" normalizeH="0" baseline="0" noProof="0" dirty="0">
                <a:ln>
                  <a:noFill/>
                </a:ln>
                <a:solidFill>
                  <a:srgbClr val="00BCD4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БАНКОВСКИЙ</a:t>
            </a:r>
            <a:r>
              <a:rPr kumimoji="0" lang="ru" sz="800" b="1" i="0" u="none" strike="noStrike" kern="0" cap="none" spc="0" normalizeH="0" baseline="0" noProof="0" dirty="0">
                <a:ln>
                  <a:noFill/>
                </a:ln>
                <a:solidFill>
                  <a:srgbClr val="A6F1FE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kumimoji="0" lang="ru" sz="800" b="1" i="0" u="none" strike="noStrike" kern="0" cap="none" spc="0" normalizeH="0" baseline="0" noProof="0" dirty="0">
                <a:ln>
                  <a:noFill/>
                </a:ln>
                <a:solidFill>
                  <a:srgbClr val="00BCD4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ИНСТИТУТ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BCD4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 flipH="1">
            <a:off x="1789824" y="862323"/>
            <a:ext cx="5304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" sz="18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УСЛОВИЯ</a:t>
            </a:r>
            <a:r>
              <a:rPr kumimoji="0" lang="ru" sz="1800" b="1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8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ОСВОБОЖДЕНИЯ ТОВАРОВ ИЗ РОССИИ ОТ ТУР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887191" y="2057215"/>
            <a:ext cx="636804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r>
              <a:rPr lang="ru-RU" sz="16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Calibri"/>
              </a:rPr>
              <a:t>Признание </a:t>
            </a: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Calibri"/>
              </a:rPr>
              <a:t>страной системы квот </a:t>
            </a:r>
            <a:r>
              <a:rPr lang="en-US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Calibri"/>
              </a:rPr>
              <a:t>EU ETS</a:t>
            </a: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Calibri"/>
              </a:rPr>
              <a:t>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BCD4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Calibri"/>
            </a:endParaRPr>
          </a:p>
          <a:p>
            <a:pPr marL="254000" lvl="1" indent="-247650">
              <a:lnSpc>
                <a:spcPct val="150000"/>
              </a:lnSpc>
              <a:buClr>
                <a:srgbClr val="999999"/>
              </a:buClr>
              <a:buSzPts val="1500"/>
              <a:buFont typeface="Arial"/>
              <a:buChar char="•"/>
            </a:pPr>
            <a:r>
              <a:rPr lang="ru-RU" sz="1600" b="1" noProof="0" dirty="0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Calibri"/>
              </a:rPr>
              <a:t>Создание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BCD4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Calibri"/>
              </a:rPr>
              <a:t>национальной системы квот, интегрированной или связанной с </a:t>
            </a:r>
            <a:r>
              <a:rPr lang="en-US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Calibri"/>
              </a:rPr>
              <a:t>EU ETS</a:t>
            </a:r>
            <a:r>
              <a:rPr lang="ru-RU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Calibri"/>
              </a:rPr>
              <a:t> </a:t>
            </a:r>
            <a:endParaRPr lang="ru-RU" sz="1600" b="1" dirty="0">
              <a:solidFill>
                <a:srgbClr val="00BCD4"/>
              </a:solidFill>
              <a:latin typeface="Montserrat"/>
              <a:ea typeface="Montserrat"/>
              <a:cs typeface="Montserra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63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ru">
                <a:latin typeface="Montserrat" panose="020B0604020202020204" charset="-52"/>
              </a:rPr>
              <a:t>9</a:t>
            </a:fld>
            <a:endParaRPr dirty="0">
              <a:latin typeface="Montserrat" panose="020B0604020202020204" charset="-52"/>
            </a:endParaRPr>
          </a:p>
        </p:txBody>
      </p:sp>
      <p:pic>
        <p:nvPicPr>
          <p:cNvPr id="196" name="Google Shape;196;p32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380" y="167669"/>
            <a:ext cx="1202950" cy="116312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1764329" y="377746"/>
            <a:ext cx="1738629" cy="27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Montserrat"/>
              <a:buNone/>
            </a:pPr>
            <a:r>
              <a:rPr lang="ru" sz="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БАНКОВСКИЙ</a:t>
            </a:r>
            <a:r>
              <a:rPr lang="ru" sz="800" b="1" i="0" u="none" strike="noStrike" cap="none">
                <a:solidFill>
                  <a:srgbClr val="A6F1F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800" b="1" i="0" u="none" strike="noStrike" cap="none">
                <a:solidFill>
                  <a:srgbClr val="00BCD4"/>
                </a:solidFill>
                <a:latin typeface="Montserrat"/>
                <a:ea typeface="Montserrat"/>
                <a:cs typeface="Montserrat"/>
                <a:sym typeface="Montserrat"/>
              </a:rPr>
              <a:t>ИНСТИТУТ</a:t>
            </a:r>
            <a:endParaRPr sz="1100"/>
          </a:p>
        </p:txBody>
      </p:sp>
      <p:sp>
        <p:nvSpPr>
          <p:cNvPr id="3" name="Прямоугольник 2"/>
          <p:cNvSpPr/>
          <p:nvPr/>
        </p:nvSpPr>
        <p:spPr>
          <a:xfrm>
            <a:off x="1918741" y="734518"/>
            <a:ext cx="6370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800" b="1" dirty="0">
                <a:solidFill>
                  <a:schemeClr val="accent3"/>
                </a:solidFill>
                <a:latin typeface="Montserrat"/>
                <a:ea typeface="Calibri"/>
                <a:cs typeface="Calibri"/>
              </a:rPr>
              <a:t>Программа курса: </a:t>
            </a:r>
            <a:r>
              <a:rPr lang="ru" sz="1800" b="1" dirty="0">
                <a:solidFill>
                  <a:srgbClr val="00BCD4"/>
                </a:solidFill>
                <a:latin typeface="Montserrat"/>
                <a:ea typeface="Montserrat"/>
                <a:cs typeface="Montserrat"/>
              </a:rPr>
              <a:t>«Зеленое финансирование»: новые горизонты и возможности для бизнеса»</a:t>
            </a:r>
            <a:endParaRPr lang="ru-RU" sz="1800" b="1" dirty="0">
              <a:solidFill>
                <a:srgbClr val="00BCD4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380" y="1463093"/>
            <a:ext cx="8170390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lnSpc>
                <a:spcPct val="90000"/>
              </a:lnSpc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Глобальные риски, вызовы и Цели Устойчивого Развития ООН, «Зеленое финансирование» как материальная основа устойчивого развития </a:t>
            </a:r>
          </a:p>
          <a:p>
            <a:pPr marL="1778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Международные стандарты в области устойчивого развития и связь с «Зеленым финансированием </a:t>
            </a:r>
          </a:p>
          <a:p>
            <a:pPr marL="1778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Роль национального и трансграничного регулирования в области «Зеленого финансирования» </a:t>
            </a:r>
          </a:p>
          <a:p>
            <a:pPr marL="1778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Модель построения системы «Зеленых финансов» в России с учетом международных стандартов и национальных проектов </a:t>
            </a:r>
          </a:p>
          <a:p>
            <a:pPr marL="1778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Трансграничное регулирование, углеродный налог, расчет углеродных единиц </a:t>
            </a:r>
          </a:p>
          <a:p>
            <a:pPr marL="1778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Принципы ответственного инвестирования, устойчивого финансирования и страхования. </a:t>
            </a:r>
            <a:r>
              <a:rPr lang="ru-RU" sz="1000" dirty="0" err="1">
                <a:latin typeface="Montserrat" panose="020B0604020202020204" charset="-52"/>
              </a:rPr>
              <a:t>Стейкхолдер</a:t>
            </a:r>
            <a:r>
              <a:rPr lang="ru-RU" sz="1000" dirty="0">
                <a:latin typeface="Montserrat" panose="020B0604020202020204" charset="-52"/>
              </a:rPr>
              <a:t>- менеджмент </a:t>
            </a:r>
          </a:p>
          <a:p>
            <a:pPr marL="1778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Инструменты устойчивого развития (облигации, кредиты, </a:t>
            </a:r>
            <a:r>
              <a:rPr lang="ru-RU" sz="1000" dirty="0" err="1">
                <a:latin typeface="Montserrat" panose="020B0604020202020204" charset="-52"/>
              </a:rPr>
              <a:t>краудфандинг</a:t>
            </a:r>
            <a:r>
              <a:rPr lang="ru-RU" sz="1000" dirty="0">
                <a:latin typeface="Montserrat" panose="020B0604020202020204" charset="-52"/>
              </a:rPr>
              <a:t>, льготы). </a:t>
            </a:r>
          </a:p>
          <a:p>
            <a:pPr marL="1778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Трансформация повестки ESG в российском бизнесе </a:t>
            </a:r>
          </a:p>
          <a:p>
            <a:pPr marL="1778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Социальные аспекты «Зеленого финансирования» </a:t>
            </a:r>
          </a:p>
          <a:p>
            <a:pPr marL="1778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Корпоративное управление через призму «Зеленого финансирования» </a:t>
            </a:r>
          </a:p>
          <a:p>
            <a:pPr marL="1778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Нефинансовая отчетность. Актуальность формирования нефинансовой отчётности и публичность. </a:t>
            </a:r>
          </a:p>
          <a:p>
            <a:pPr marL="177800" lvl="0" indent="-17780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  <a:buChar char="•"/>
            </a:pPr>
            <a:r>
              <a:rPr lang="ru-RU" sz="1000" dirty="0">
                <a:latin typeface="Montserrat" panose="020B0604020202020204" charset="-52"/>
              </a:rPr>
              <a:t>Практика достижения ЦУР в компаниях различных отраслей: потребительский, индустриальный и финансовый сектора экономики.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rvira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454</Words>
  <Application>Microsoft Macintosh PowerPoint</Application>
  <PresentationFormat>Экран (16:9)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Montserrat</vt:lpstr>
      <vt:lpstr>Karla</vt:lpstr>
      <vt:lpstr>Calibri</vt:lpstr>
      <vt:lpstr>Simple Light</vt:lpstr>
      <vt:lpstr>Тема Office</vt:lpstr>
      <vt:lpstr>Arviragus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Локальный пользователь</dc:creator>
  <cp:lastModifiedBy>Microsoft Office User</cp:lastModifiedBy>
  <cp:revision>14</cp:revision>
  <dcterms:modified xsi:type="dcterms:W3CDTF">2022-01-18T17:03:14Z</dcterms:modified>
</cp:coreProperties>
</file>