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66" r:id="rId2"/>
    <p:sldId id="258" r:id="rId3"/>
    <p:sldId id="257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6FF5C0-3DFB-4B25-B22A-A5DE19F6831C}" type="datetimeFigureOut">
              <a:rPr lang="ru-RU" smtClean="0"/>
              <a:t>30.11.2021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6BF2A9-9AB6-4014-9E8D-0CE0A193E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598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920795-1944-4A63-9A63-BCE31EC56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0BB0FD7-617E-4AF7-B3B8-B99B18892B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05A618-DF5F-4E28-9C0E-031762A2E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43680-7C47-4018-86AB-FCE395AE78F3}" type="datetime1">
              <a:rPr lang="ru-RU" smtClean="0"/>
              <a:t>30.11.2021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B2627C-2D50-4523-AE44-37CCE3056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1BDAF1F-00B1-4DE5-9659-9ECA3924F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3AB7-20EC-4E60-8227-05E0AC595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458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117AC0-952F-42DF-A2EA-065D59E59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EB83904-6117-41D7-A155-F25451F570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451B0F-A4B4-40DE-BD84-638AF633E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3703-F576-4D61-8603-712A4675EC73}" type="datetime1">
              <a:rPr lang="ru-RU" smtClean="0"/>
              <a:t>30.11.2021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D01262-0B86-4706-AA0E-2E5C7B09F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2A3ACD-13B6-4A14-9E21-3A42B5B0E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3AB7-20EC-4E60-8227-05E0AC595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498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9E1403A-AE33-4238-9F79-A5DC58355F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B7552C5-F48D-4780-9704-C0E319DCF5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75C484-0BE3-4FFA-BC3B-2DABB88BE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7A379-FA01-410C-A657-F4FD2C634D00}" type="datetime1">
              <a:rPr lang="ru-RU" smtClean="0"/>
              <a:t>30.11.2021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779945-F16F-49A4-BD0F-F3E7FD115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17D445-6520-445C-8622-8FFD26524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3AB7-20EC-4E60-8227-05E0AC595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421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FA72C-13D9-4924-92D9-B304D24D9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FACAD6-0A2A-4E06-A205-319B0D84F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B6EDAE-5B04-4687-8AB7-BD929CAE8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FC73F-FD23-42E7-922A-DE4C50427EE9}" type="datetime1">
              <a:rPr lang="ru-RU" smtClean="0"/>
              <a:t>30.11.2021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42CA8B-A78F-4FEA-AE6B-1551E4F73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10705C-87E6-4BA1-A739-F3DF7559E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3AB7-20EC-4E60-8227-05E0AC595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495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16303D-DC85-497A-AF3B-A0CFEA326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CFA4A-87F7-4CC5-8A7F-1F457D7A5B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3BD27C-2C3A-4B93-8DF0-2E0061F03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2E4A-B8CF-4884-872F-FE65C4FD3309}" type="datetime1">
              <a:rPr lang="ru-RU" smtClean="0"/>
              <a:t>30.11.2021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F191CED-29A4-4983-807A-2C521A506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6A2CAD-4B04-40E6-B8FB-0E1B76260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3AB7-20EC-4E60-8227-05E0AC595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63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7893FC-EB88-411C-964B-133FF2DCB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42BBD5-B31C-4CAC-8356-7496F1A656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29B0313-BA09-4B11-8C6E-B445A31965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1B40A35-FDD4-418C-8C5A-2BDB03D4D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56E5F-FD3C-4725-A871-95BBCD3F115B}" type="datetime1">
              <a:rPr lang="ru-RU" smtClean="0"/>
              <a:t>30.11.2021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D76E078-73F9-4ABD-9DE7-A08B6BEF9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604EEE7-1171-46E5-87D7-E201CA279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3AB7-20EC-4E60-8227-05E0AC595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071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DD8224-8BFD-4E79-8A1F-B02AA9CD0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A442482-0BA6-4561-ABF0-BE6203FA9D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D293301-C38E-4C43-8120-FC365B6E0A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8BF76EC-E79D-43AC-8F11-F1D208AA7F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F305133-D454-463B-BDDB-65AC0826B4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4252212-F8E3-4338-A91E-58B06DBF5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3BFDB-FD26-4EE9-891E-81089E3FF3E0}" type="datetime1">
              <a:rPr lang="ru-RU" smtClean="0"/>
              <a:t>30.11.2021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BC5D78C-19E9-44F5-8770-CDC6B5C49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FDFEC6C-FFA2-4487-AB3B-ECC09A903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3AB7-20EC-4E60-8227-05E0AC595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365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D698BA-6932-4836-A393-0D105EE96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44339A0-2FC2-42D1-89C3-8744E7A66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D68E2-7421-4E84-8D80-01D98DED4308}" type="datetime1">
              <a:rPr lang="ru-RU" smtClean="0"/>
              <a:t>30.11.2021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FBAA390-78AC-44C5-A6AA-13492C915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F24F23A-2237-49BC-B7AF-08E3CA97B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3AB7-20EC-4E60-8227-05E0AC595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402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2C22E76-1CB1-464C-A915-0C8EB21EA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8DAD8-30F7-41EE-8486-BAA8040AA25E}" type="datetime1">
              <a:rPr lang="ru-RU" smtClean="0"/>
              <a:t>30.11.2021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57EC17E-BE5E-4425-B592-DBEAEC1A2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7F44906-A6C8-4D88-B3E1-1E290073F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3AB7-20EC-4E60-8227-05E0AC595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569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ADC25A-9B47-4300-9BD1-333311120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4D047D-64F1-46EA-AC23-F6D485278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0261EB5-5366-4268-A6D3-B1AA33CF81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AD01E77-430C-4EAB-976F-DD859A54C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7F64-E7C0-409A-88A0-5E7D9897818E}" type="datetime1">
              <a:rPr lang="ru-RU" smtClean="0"/>
              <a:t>30.11.2021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D4402FE-C81C-42B4-AD5B-B869902BC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D51964A-7D37-4AE7-AABE-7208F024D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3AB7-20EC-4E60-8227-05E0AC595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723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B31EFE-7C2D-4A7A-8EC9-C0C553425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F57F98B-B301-4FFF-8F46-1C680F76D3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4BE36F8-9696-46B5-AA8E-87FC1F43E1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2456FA0-A570-41D0-885B-071A1E063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E81B1-D360-4AEA-8EFF-1C0A75EB54B6}" type="datetime1">
              <a:rPr lang="ru-RU" smtClean="0"/>
              <a:t>30.11.2021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852C75-486D-4B43-B3EC-A3577D5C1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9D45963-2DF3-4FEF-B109-AFEF01A29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3AB7-20EC-4E60-8227-05E0AC595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084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CA1514-D2E5-4099-BEBA-2BEB1C7DE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406E409-B149-488C-8DE3-E5DDEEF2D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035C71C-241E-4DE8-A402-130C70C303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0B006-EFD4-4596-9D53-C2FE2AC4CCA2}" type="datetime1">
              <a:rPr lang="ru-RU" smtClean="0"/>
              <a:t>30.11.2021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4EF56D-E4F6-4FB3-8E03-021FC4C25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7D384A-E4E9-4DE0-9653-69C1A75ABA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03AB7-20EC-4E60-8227-05E0AC595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849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C9557D-2271-4754-8635-1260D828B0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2978" y="356261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sz="4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РАЗВИТИЯ ФИНАНСОВОГО РЫНКА РОССИИ ДО 2030 г.  </a:t>
            </a:r>
            <a:b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/>
          </a:p>
        </p:txBody>
      </p:sp>
      <p:sp>
        <p:nvSpPr>
          <p:cNvPr id="6" name="Подзаголовок 5">
            <a:extLst>
              <a:ext uri="{FF2B5EF4-FFF2-40B4-BE49-F238E27FC236}">
                <a16:creationId xmlns:a16="http://schemas.microsoft.com/office/drawing/2014/main" id="{6C2AF20F-68EF-46F5-95F9-4FDB92278F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2978" y="507856"/>
            <a:ext cx="9144000" cy="1655762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3310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45558E-FD27-41B1-8434-5DB8731C7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ПРЕДЫДУЩИЕ СТРАТЕГИИ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59AE50-3327-4040-BC4D-2AB603F2E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СТРАТЕГИЯ РАЗВИТИЯ ФИНАНСОВОГО РЫНКА РОССИЙСКОЙ ФЕДЕРАЦИИ НА 2006 - 2008 ГОДЫ</a:t>
            </a:r>
            <a:endParaRPr lang="ru-RU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СТРАТЕГИЯ РАЗВИТИЯ ФИНАНСОВОГО РЫНКА РОССИЙСКОЙ ФЕДЕРАЦИИ НА ПЕРИОД ДО 2020 ГОДА (</a:t>
            </a: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Утверждена распоряжением Правительства Российской Федерации от 29 декабря 2008 г. N 2043-р</a:t>
            </a:r>
            <a:r>
              <a:rPr lang="ru-RU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  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Документ у</a:t>
            </a:r>
            <a:r>
              <a:rPr lang="ru-RU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тратил силу с 17 сент.2018 г.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542D6CA-53CA-4917-AF8D-5314D3055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3AB7-20EC-4E60-8227-05E0AC5955C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6340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788E1FB8-CB19-404D-860A-098C9CF25E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8664251"/>
              </p:ext>
            </p:extLst>
          </p:nvPr>
        </p:nvGraphicFramePr>
        <p:xfrm>
          <a:off x="514905" y="935758"/>
          <a:ext cx="11292397" cy="5481815"/>
        </p:xfrm>
        <a:graphic>
          <a:graphicData uri="http://schemas.openxmlformats.org/drawingml/2006/table">
            <a:tbl>
              <a:tblPr firstRow="1" firstCol="1" bandRow="1"/>
              <a:tblGrid>
                <a:gridCol w="4393642">
                  <a:extLst>
                    <a:ext uri="{9D8B030D-6E8A-4147-A177-3AD203B41FA5}">
                      <a16:colId xmlns:a16="http://schemas.microsoft.com/office/drawing/2014/main" val="1485058964"/>
                    </a:ext>
                  </a:extLst>
                </a:gridCol>
                <a:gridCol w="2419024">
                  <a:extLst>
                    <a:ext uri="{9D8B030D-6E8A-4147-A177-3AD203B41FA5}">
                      <a16:colId xmlns:a16="http://schemas.microsoft.com/office/drawing/2014/main" val="3681693089"/>
                    </a:ext>
                  </a:extLst>
                </a:gridCol>
                <a:gridCol w="1869140">
                  <a:extLst>
                    <a:ext uri="{9D8B030D-6E8A-4147-A177-3AD203B41FA5}">
                      <a16:colId xmlns:a16="http://schemas.microsoft.com/office/drawing/2014/main" val="1098502219"/>
                    </a:ext>
                  </a:extLst>
                </a:gridCol>
                <a:gridCol w="1651802">
                  <a:extLst>
                    <a:ext uri="{9D8B030D-6E8A-4147-A177-3AD203B41FA5}">
                      <a16:colId xmlns:a16="http://schemas.microsoft.com/office/drawing/2014/main" val="4217259184"/>
                    </a:ext>
                  </a:extLst>
                </a:gridCol>
                <a:gridCol w="958789">
                  <a:extLst>
                    <a:ext uri="{9D8B030D-6E8A-4147-A177-3AD203B41FA5}">
                      <a16:colId xmlns:a16="http://schemas.microsoft.com/office/drawing/2014/main" val="2701663865"/>
                    </a:ext>
                  </a:extLst>
                </a:gridCol>
              </a:tblGrid>
              <a:tr h="5484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7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 г. (Стратегия 2020)</a:t>
                      </a:r>
                      <a:endParaRPr lang="ru-RU" sz="175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 г. Факт</a:t>
                      </a:r>
                      <a:endParaRPr lang="ru-RU" sz="175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 г. Факт в пересчете в доллары 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2030 г.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8376402"/>
                  </a:ext>
                </a:extLst>
              </a:tr>
              <a:tr h="2305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Капитализация публичных компаний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170 </a:t>
                      </a:r>
                      <a:r>
                        <a:rPr lang="ru-RU" sz="175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трлн.руб</a:t>
                      </a:r>
                      <a:endParaRPr lang="ru-RU" sz="17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 </a:t>
                      </a:r>
                      <a:r>
                        <a:rPr lang="ru-RU" sz="175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трлн.руб</a:t>
                      </a:r>
                      <a:endParaRPr lang="ru-RU" sz="17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695 </a:t>
                      </a:r>
                      <a:r>
                        <a:rPr lang="en-US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 </a:t>
                      </a:r>
                      <a:r>
                        <a:rPr lang="ru-RU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млрд.</a:t>
                      </a:r>
                      <a:endParaRPr lang="ru-RU" sz="17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4234463"/>
                  </a:ext>
                </a:extLst>
              </a:tr>
              <a:tr h="2260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Отношение капитализации к ВВП,%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104%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7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3993306"/>
                  </a:ext>
                </a:extLst>
              </a:tr>
              <a:tr h="2308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Биржевая торговля акциями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240 трлн.руб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 трлн.руб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352</a:t>
                      </a:r>
                      <a:r>
                        <a:rPr lang="en-US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$ </a:t>
                      </a:r>
                      <a:r>
                        <a:rPr lang="ru-RU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млрд.</a:t>
                      </a:r>
                      <a:endParaRPr lang="ru-RU" sz="17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9784219"/>
                  </a:ext>
                </a:extLst>
              </a:tr>
              <a:tr h="2258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Соотношение биржевой торговли акциями к ВВП, %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146%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7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3191007"/>
                  </a:ext>
                </a:extLst>
              </a:tr>
              <a:tr h="2266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Стоимость корпоративных облигаций в обращении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 трлн.руб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13,5 трлн.руб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182</a:t>
                      </a:r>
                      <a:r>
                        <a:rPr lang="en-US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$ </a:t>
                      </a:r>
                      <a:r>
                        <a:rPr lang="ru-RU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млрд.</a:t>
                      </a:r>
                      <a:endParaRPr lang="ru-RU" sz="17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7707218"/>
                  </a:ext>
                </a:extLst>
              </a:tr>
              <a:tr h="316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Соотношение стоимости корпоративных облигаций в отношении к ВВП, %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12%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7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0993887"/>
                  </a:ext>
                </a:extLst>
              </a:tr>
              <a:tr h="3152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Активы инвестиционных фондов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 трлн.руб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5,03 </a:t>
                      </a:r>
                      <a:r>
                        <a:rPr lang="ru-RU" sz="175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трлн.руб</a:t>
                      </a:r>
                      <a:endParaRPr lang="ru-RU" sz="17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68,1</a:t>
                      </a:r>
                      <a:r>
                        <a:rPr lang="en-US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$ </a:t>
                      </a:r>
                      <a:r>
                        <a:rPr lang="ru-RU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млрд.</a:t>
                      </a:r>
                      <a:endParaRPr lang="ru-RU" sz="17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5115193"/>
                  </a:ext>
                </a:extLst>
              </a:tr>
              <a:tr h="3152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Пенсионные накопления и резервы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 трлн.руб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,7 </a:t>
                      </a:r>
                      <a:r>
                        <a:rPr lang="ru-RU" sz="175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трлн.руб</a:t>
                      </a:r>
                      <a:endParaRPr lang="ru-RU" sz="17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63,2</a:t>
                      </a:r>
                      <a:r>
                        <a:rPr lang="en-US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$ </a:t>
                      </a:r>
                      <a:r>
                        <a:rPr lang="ru-RU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млрд.</a:t>
                      </a:r>
                      <a:endParaRPr lang="ru-RU" sz="17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1281593"/>
                  </a:ext>
                </a:extLst>
              </a:tr>
              <a:tr h="2458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Публичное размещение акций на внутреннем рынке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трлн.руб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0,185 трлн.руб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  <a:r>
                        <a:rPr lang="en-US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$ </a:t>
                      </a:r>
                      <a:r>
                        <a:rPr lang="ru-RU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млрд.</a:t>
                      </a:r>
                      <a:endParaRPr lang="ru-RU" sz="17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028251"/>
                  </a:ext>
                </a:extLst>
              </a:tr>
              <a:tr h="3152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розничных инвесторов, млн.чел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75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7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7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75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7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9309790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CBCAF87-CF34-4A58-9B9C-B0CEDC04F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3AB7-20EC-4E60-8227-05E0AC5955CD}" type="slidenum">
              <a:rPr lang="ru-RU" smtClean="0"/>
              <a:t>3</a:t>
            </a:fld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8AC054-43C5-4BD1-87F3-AB132C015691}"/>
              </a:ext>
            </a:extLst>
          </p:cNvPr>
          <p:cNvSpPr txBox="1"/>
          <p:nvPr/>
        </p:nvSpPr>
        <p:spPr>
          <a:xfrm>
            <a:off x="852256" y="132318"/>
            <a:ext cx="10608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ЦЕЛЕВЫЕ ПОКАЗАТЕЛИ РАЗВИТИЯ ФИНАНСОВОГО РЫНКА В «СТРАТЕГИИ 2020» И ФАКТИЧЕСКИЕ РЕЗУЛЬТАТЫ</a:t>
            </a:r>
          </a:p>
        </p:txBody>
      </p:sp>
    </p:spTree>
    <p:extLst>
      <p:ext uri="{BB962C8B-B14F-4D97-AF65-F5344CB8AC3E}">
        <p14:creationId xmlns:p14="http://schemas.microsoft.com/office/powerpoint/2010/main" val="11818765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209</Words>
  <Application>Microsoft Office PowerPoint</Application>
  <PresentationFormat>Широкоэкранный</PresentationFormat>
  <Paragraphs>62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 СТРАТЕГИЯ РАЗВИТИЯ ФИНАНСОВОГО РЫНКА РОССИИ ДО 2030 г.      </vt:lpstr>
      <vt:lpstr>ПРЕДЫДУЩИЕ СТРАТЕГИИ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Стратегия 2030</dc:title>
  <dc:creator>Тимофей Рубцов</dc:creator>
  <cp:lastModifiedBy>loginov_ie@arb.ru</cp:lastModifiedBy>
  <cp:revision>20</cp:revision>
  <dcterms:created xsi:type="dcterms:W3CDTF">2021-04-18T21:34:19Z</dcterms:created>
  <dcterms:modified xsi:type="dcterms:W3CDTF">2021-11-30T10:01:03Z</dcterms:modified>
</cp:coreProperties>
</file>