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4" r:id="rId2"/>
    <p:sldMasterId id="2147483666" r:id="rId3"/>
  </p:sldMasterIdLst>
  <p:notesMasterIdLst>
    <p:notesMasterId r:id="rId9"/>
  </p:notesMasterIdLst>
  <p:sldIdLst>
    <p:sldId id="256" r:id="rId4"/>
    <p:sldId id="344" r:id="rId5"/>
    <p:sldId id="346" r:id="rId6"/>
    <p:sldId id="341" r:id="rId7"/>
    <p:sldId id="285" r:id="rId8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2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1900" autoAdjust="0"/>
  </p:normalViewPr>
  <p:slideViewPr>
    <p:cSldViewPr snapToGrid="0">
      <p:cViewPr varScale="1">
        <p:scale>
          <a:sx n="39" d="100"/>
          <a:sy n="39" d="100"/>
        </p:scale>
        <p:origin x="-389" y="-96"/>
      </p:cViewPr>
      <p:guideLst>
        <p:guide orient="horz" pos="4320"/>
        <p:guide pos="76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viewProps" Target="viewProps.xml"/><Relationship Id="rId5" Type="http://schemas.openxmlformats.org/officeDocument/2006/relationships/slide" Target="slides/slide2.xml"/><Relationship Id="rId1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1.bin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2.bin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rina\Dropbox\&#1053;&#1072;&#1089;&#1077;&#1083;&#1077;&#1085;&#1080;&#1077;_&#1084;&#1086;&#1077;\&#1043;&#1088;&#1072;&#1092;&#1080;&#1082;&#1080;%20&#1082;%20&#1089;&#1090;&#1072;&#1090;&#1100;&#1077;%201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3.bin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Dropbox\&#1048;&#1074;&#1072;&#1085;&#1090;&#1077;&#1088;&#1091;\2020-04-28%20&#1057;&#1077;&#1084;&#1080;&#1085;&#1072;&#1088;%20&#1053;&#1077;&#1082;&#1080;&#1087;&#1077;&#1083;&#1086;&#1074;&#1072;%20COVID-19\Money%20generation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vert="horz"/>
          <a:lstStyle/>
          <a:p>
            <a:pPr>
              <a:defRPr/>
            </a:pPr>
            <a:r>
              <a:rPr lang="en-US"/>
              <a:t>Money income</a:t>
            </a:r>
            <a:endParaRPr lang="ru-RU"/>
          </a:p>
        </c:rich>
      </c:tx>
      <c:layout>
        <c:manualLayout>
          <c:xMode val="edge"/>
          <c:yMode val="edge"/>
          <c:x val="0.33897020436147263"/>
          <c:y val="8.7545050176745839E-2"/>
        </c:manualLayout>
      </c:layout>
      <c:overlay val="0"/>
      <c:spPr>
        <a:solidFill>
          <a:schemeClr val="bg1"/>
        </a:solidFill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17629649868652256"/>
          <c:y val="9.6054421768707543E-2"/>
          <c:w val="0.76280545718724646"/>
          <c:h val="0.6385396111200386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'Рис 7'!$B$29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'Рис 7'!$A$30:$A$52</c:f>
              <c:strCache>
                <c:ptCount val="23"/>
                <c:pt idx="0">
                  <c:v>все д/х</c:v>
                </c:pt>
                <c:pt idx="2">
                  <c:v>1</c:v>
                </c:pt>
                <c:pt idx="3">
                  <c:v>2</c:v>
                </c:pt>
                <c:pt idx="4">
                  <c:v>3</c:v>
                </c:pt>
                <c:pt idx="5">
                  <c:v>4</c:v>
                </c:pt>
                <c:pt idx="6">
                  <c:v>5</c:v>
                </c:pt>
                <c:pt idx="7">
                  <c:v>6</c:v>
                </c:pt>
                <c:pt idx="8">
                  <c:v>7</c:v>
                </c:pt>
                <c:pt idx="9">
                  <c:v>8</c:v>
                </c:pt>
                <c:pt idx="10">
                  <c:v>9</c:v>
                </c:pt>
                <c:pt idx="11">
                  <c:v>10</c:v>
                </c:pt>
                <c:pt idx="13">
                  <c:v>91</c:v>
                </c:pt>
                <c:pt idx="14">
                  <c:v>92</c:v>
                </c:pt>
                <c:pt idx="15">
                  <c:v>93</c:v>
                </c:pt>
                <c:pt idx="16">
                  <c:v>94</c:v>
                </c:pt>
                <c:pt idx="17">
                  <c:v>95</c:v>
                </c:pt>
                <c:pt idx="18">
                  <c:v>96</c:v>
                </c:pt>
                <c:pt idx="19">
                  <c:v>97</c:v>
                </c:pt>
                <c:pt idx="20">
                  <c:v>98</c:v>
                </c:pt>
                <c:pt idx="21">
                  <c:v>99</c:v>
                </c:pt>
                <c:pt idx="22">
                  <c:v>100</c:v>
                </c:pt>
              </c:strCache>
            </c:strRef>
          </c:cat>
          <c:val>
            <c:numRef>
              <c:f>'Рис 7'!$B$30:$B$52</c:f>
              <c:numCache>
                <c:formatCode>General</c:formatCode>
                <c:ptCount val="23"/>
                <c:pt idx="0" formatCode="0">
                  <c:v>23230.983132727029</c:v>
                </c:pt>
                <c:pt idx="2" formatCode="0">
                  <c:v>5713.0316304909657</c:v>
                </c:pt>
                <c:pt idx="3" formatCode="0">
                  <c:v>8824.0346896699939</c:v>
                </c:pt>
                <c:pt idx="4" formatCode="0">
                  <c:v>11124.51736177022</c:v>
                </c:pt>
                <c:pt idx="5" formatCode="0">
                  <c:v>13355.819764715097</c:v>
                </c:pt>
                <c:pt idx="6" formatCode="0">
                  <c:v>15941.639373318547</c:v>
                </c:pt>
                <c:pt idx="7" formatCode="0">
                  <c:v>19124.981638836038</c:v>
                </c:pt>
                <c:pt idx="8" formatCode="0">
                  <c:v>23221.60925600772</c:v>
                </c:pt>
                <c:pt idx="9" formatCode="0">
                  <c:v>29368.772731076097</c:v>
                </c:pt>
                <c:pt idx="10" formatCode="0">
                  <c:v>39013.57797990668</c:v>
                </c:pt>
                <c:pt idx="11" formatCode="0">
                  <c:v>66621.846894449744</c:v>
                </c:pt>
                <c:pt idx="13" formatCode="0">
                  <c:v>46715.949164048492</c:v>
                </c:pt>
                <c:pt idx="14" formatCode="0">
                  <c:v>47936.453171074041</c:v>
                </c:pt>
                <c:pt idx="15" formatCode="0">
                  <c:v>52237.814393481793</c:v>
                </c:pt>
                <c:pt idx="16" formatCode="0">
                  <c:v>54559.562300435406</c:v>
                </c:pt>
                <c:pt idx="17" formatCode="0">
                  <c:v>56856.249996427803</c:v>
                </c:pt>
                <c:pt idx="18" formatCode="0">
                  <c:v>61365.353366005911</c:v>
                </c:pt>
                <c:pt idx="19" formatCode="0">
                  <c:v>67176.979976686373</c:v>
                </c:pt>
                <c:pt idx="20" formatCode="0">
                  <c:v>76216.223219797772</c:v>
                </c:pt>
                <c:pt idx="21" formatCode="0">
                  <c:v>84781.147529919661</c:v>
                </c:pt>
                <c:pt idx="22" formatCode="0">
                  <c:v>114428.4702945279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284-43F1-8AAD-91EE8D67FC1B}"/>
            </c:ext>
          </c:extLst>
        </c:ser>
        <c:ser>
          <c:idx val="1"/>
          <c:order val="1"/>
          <c:tx>
            <c:strRef>
              <c:f>'Рис 7'!$C$29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/>
          </c:spPr>
          <c:invertIfNegative val="0"/>
          <c:cat>
            <c:strRef>
              <c:f>'Рис 7'!$A$30:$A$52</c:f>
              <c:strCache>
                <c:ptCount val="23"/>
                <c:pt idx="0">
                  <c:v>все д/х</c:v>
                </c:pt>
                <c:pt idx="2">
                  <c:v>1</c:v>
                </c:pt>
                <c:pt idx="3">
                  <c:v>2</c:v>
                </c:pt>
                <c:pt idx="4">
                  <c:v>3</c:v>
                </c:pt>
                <c:pt idx="5">
                  <c:v>4</c:v>
                </c:pt>
                <c:pt idx="6">
                  <c:v>5</c:v>
                </c:pt>
                <c:pt idx="7">
                  <c:v>6</c:v>
                </c:pt>
                <c:pt idx="8">
                  <c:v>7</c:v>
                </c:pt>
                <c:pt idx="9">
                  <c:v>8</c:v>
                </c:pt>
                <c:pt idx="10">
                  <c:v>9</c:v>
                </c:pt>
                <c:pt idx="11">
                  <c:v>10</c:v>
                </c:pt>
                <c:pt idx="13">
                  <c:v>91</c:v>
                </c:pt>
                <c:pt idx="14">
                  <c:v>92</c:v>
                </c:pt>
                <c:pt idx="15">
                  <c:v>93</c:v>
                </c:pt>
                <c:pt idx="16">
                  <c:v>94</c:v>
                </c:pt>
                <c:pt idx="17">
                  <c:v>95</c:v>
                </c:pt>
                <c:pt idx="18">
                  <c:v>96</c:v>
                </c:pt>
                <c:pt idx="19">
                  <c:v>97</c:v>
                </c:pt>
                <c:pt idx="20">
                  <c:v>98</c:v>
                </c:pt>
                <c:pt idx="21">
                  <c:v>99</c:v>
                </c:pt>
                <c:pt idx="22">
                  <c:v>100</c:v>
                </c:pt>
              </c:strCache>
            </c:strRef>
          </c:cat>
          <c:val>
            <c:numRef>
              <c:f>'Рис 7'!$C$30:$C$52</c:f>
              <c:numCache>
                <c:formatCode>General</c:formatCode>
                <c:ptCount val="23"/>
                <c:pt idx="0" formatCode="0">
                  <c:v>23322.584014392418</c:v>
                </c:pt>
                <c:pt idx="2" formatCode="0">
                  <c:v>5856.8161144416008</c:v>
                </c:pt>
                <c:pt idx="3" formatCode="0">
                  <c:v>8934.7100428912017</c:v>
                </c:pt>
                <c:pt idx="4" formatCode="0">
                  <c:v>11238.894906343583</c:v>
                </c:pt>
                <c:pt idx="5" formatCode="0">
                  <c:v>13487.640618997724</c:v>
                </c:pt>
                <c:pt idx="6" formatCode="0">
                  <c:v>16045.255626008844</c:v>
                </c:pt>
                <c:pt idx="7" formatCode="0">
                  <c:v>19199.067062281483</c:v>
                </c:pt>
                <c:pt idx="8" formatCode="0">
                  <c:v>23388.797322067938</c:v>
                </c:pt>
                <c:pt idx="9" formatCode="0">
                  <c:v>29254.453324729668</c:v>
                </c:pt>
                <c:pt idx="10" formatCode="0">
                  <c:v>38297.673116258935</c:v>
                </c:pt>
                <c:pt idx="11" formatCode="0">
                  <c:v>67522.532003210057</c:v>
                </c:pt>
                <c:pt idx="13" formatCode="0">
                  <c:v>45485.365514570803</c:v>
                </c:pt>
                <c:pt idx="14" formatCode="0">
                  <c:v>47015.392959974997</c:v>
                </c:pt>
                <c:pt idx="15" formatCode="0">
                  <c:v>48852.103957863954</c:v>
                </c:pt>
                <c:pt idx="16" formatCode="0">
                  <c:v>52192.644496021101</c:v>
                </c:pt>
                <c:pt idx="17" formatCode="0">
                  <c:v>54626.886007097724</c:v>
                </c:pt>
                <c:pt idx="18" formatCode="0">
                  <c:v>59828.444254942748</c:v>
                </c:pt>
                <c:pt idx="19" formatCode="0">
                  <c:v>64512.782560954081</c:v>
                </c:pt>
                <c:pt idx="20" formatCode="0">
                  <c:v>73400.92116758725</c:v>
                </c:pt>
                <c:pt idx="21" formatCode="0">
                  <c:v>85065.71873945283</c:v>
                </c:pt>
                <c:pt idx="22" formatCode="0">
                  <c:v>140482.95384193319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8284-43F1-8AAD-91EE8D67FC1B}"/>
            </c:ext>
          </c:extLst>
        </c:ser>
        <c:ser>
          <c:idx val="2"/>
          <c:order val="2"/>
          <c:tx>
            <c:strRef>
              <c:f>'Рис 7'!$D$29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tx1"/>
            </a:solidFill>
            <a:ln>
              <a:noFill/>
            </a:ln>
            <a:effectLst/>
          </c:spPr>
          <c:invertIfNegative val="0"/>
          <c:cat>
            <c:strRef>
              <c:f>'Рис 7'!$A$30:$A$52</c:f>
              <c:strCache>
                <c:ptCount val="23"/>
                <c:pt idx="0">
                  <c:v>все д/х</c:v>
                </c:pt>
                <c:pt idx="2">
                  <c:v>1</c:v>
                </c:pt>
                <c:pt idx="3">
                  <c:v>2</c:v>
                </c:pt>
                <c:pt idx="4">
                  <c:v>3</c:v>
                </c:pt>
                <c:pt idx="5">
                  <c:v>4</c:v>
                </c:pt>
                <c:pt idx="6">
                  <c:v>5</c:v>
                </c:pt>
                <c:pt idx="7">
                  <c:v>6</c:v>
                </c:pt>
                <c:pt idx="8">
                  <c:v>7</c:v>
                </c:pt>
                <c:pt idx="9">
                  <c:v>8</c:v>
                </c:pt>
                <c:pt idx="10">
                  <c:v>9</c:v>
                </c:pt>
                <c:pt idx="11">
                  <c:v>10</c:v>
                </c:pt>
                <c:pt idx="13">
                  <c:v>91</c:v>
                </c:pt>
                <c:pt idx="14">
                  <c:v>92</c:v>
                </c:pt>
                <c:pt idx="15">
                  <c:v>93</c:v>
                </c:pt>
                <c:pt idx="16">
                  <c:v>94</c:v>
                </c:pt>
                <c:pt idx="17">
                  <c:v>95</c:v>
                </c:pt>
                <c:pt idx="18">
                  <c:v>96</c:v>
                </c:pt>
                <c:pt idx="19">
                  <c:v>97</c:v>
                </c:pt>
                <c:pt idx="20">
                  <c:v>98</c:v>
                </c:pt>
                <c:pt idx="21">
                  <c:v>99</c:v>
                </c:pt>
                <c:pt idx="22">
                  <c:v>100</c:v>
                </c:pt>
              </c:strCache>
            </c:strRef>
          </c:cat>
          <c:val>
            <c:numRef>
              <c:f>'Рис 7'!$D$30:$D$52</c:f>
              <c:numCache>
                <c:formatCode>General</c:formatCode>
                <c:ptCount val="23"/>
                <c:pt idx="0" formatCode="0">
                  <c:v>23628.974523227265</c:v>
                </c:pt>
                <c:pt idx="2" formatCode="0">
                  <c:v>6005.656017138379</c:v>
                </c:pt>
                <c:pt idx="3" formatCode="0">
                  <c:v>9024.3729885543235</c:v>
                </c:pt>
                <c:pt idx="4" formatCode="0">
                  <c:v>11273.289809358424</c:v>
                </c:pt>
                <c:pt idx="5" formatCode="0">
                  <c:v>13467.010096333624</c:v>
                </c:pt>
                <c:pt idx="6" formatCode="0">
                  <c:v>15982.7099757097</c:v>
                </c:pt>
                <c:pt idx="7" formatCode="0">
                  <c:v>19196.744697390772</c:v>
                </c:pt>
                <c:pt idx="8" formatCode="0">
                  <c:v>23250.878652609517</c:v>
                </c:pt>
                <c:pt idx="9" formatCode="0">
                  <c:v>28977.85714540034</c:v>
                </c:pt>
                <c:pt idx="10" formatCode="0">
                  <c:v>37850.924941099773</c:v>
                </c:pt>
                <c:pt idx="11" formatCode="0">
                  <c:v>71260.300902511066</c:v>
                </c:pt>
                <c:pt idx="13" formatCode="0">
                  <c:v>46557.81185601731</c:v>
                </c:pt>
                <c:pt idx="14" formatCode="0">
                  <c:v>47025.349344371345</c:v>
                </c:pt>
                <c:pt idx="15" formatCode="0">
                  <c:v>51545.215972512051</c:v>
                </c:pt>
                <c:pt idx="16" formatCode="0">
                  <c:v>52797.802540727687</c:v>
                </c:pt>
                <c:pt idx="17" formatCode="0">
                  <c:v>57104.89948123083</c:v>
                </c:pt>
                <c:pt idx="18" formatCode="0">
                  <c:v>61767.025190102075</c:v>
                </c:pt>
                <c:pt idx="19" formatCode="0">
                  <c:v>68316.338096866762</c:v>
                </c:pt>
                <c:pt idx="20" formatCode="0">
                  <c:v>77134.779302356517</c:v>
                </c:pt>
                <c:pt idx="21" formatCode="0">
                  <c:v>94170.976777671749</c:v>
                </c:pt>
                <c:pt idx="22" formatCode="0">
                  <c:v>153054.20515967024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8284-43F1-8AAD-91EE8D67FC1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261895296"/>
        <c:axId val="261896832"/>
      </c:barChart>
      <c:catAx>
        <c:axId val="2618952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/>
          <a:lstStyle/>
          <a:p>
            <a:pPr>
              <a:defRPr/>
            </a:pPr>
            <a:endParaRPr lang="ru-RU"/>
          </a:p>
        </c:txPr>
        <c:crossAx val="261896832"/>
        <c:crosses val="autoZero"/>
        <c:auto val="1"/>
        <c:lblAlgn val="ctr"/>
        <c:lblOffset val="100"/>
        <c:tickLblSkip val="1"/>
        <c:noMultiLvlLbl val="0"/>
      </c:catAx>
      <c:valAx>
        <c:axId val="261896832"/>
        <c:scaling>
          <c:orientation val="minMax"/>
          <c:max val="3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ru-RU"/>
          </a:p>
        </c:txPr>
        <c:crossAx val="2618952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/>
          </a:pPr>
          <a:endParaRPr lang="ru-RU"/>
        </a:p>
      </c:txPr>
    </c:legend>
    <c:plotVisOnly val="1"/>
    <c:dispBlanksAs val="gap"/>
    <c:showDLblsOverMax val="0"/>
  </c:chart>
  <c:spPr>
    <a:solidFill>
      <a:schemeClr val="accent1">
        <a:lumMod val="20000"/>
        <a:lumOff val="80000"/>
      </a:schemeClr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20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vert="horz"/>
          <a:lstStyle/>
          <a:p>
            <a:pPr>
              <a:defRPr/>
            </a:pPr>
            <a:r>
              <a:rPr lang="en-US"/>
              <a:t>Money expenditure</a:t>
            </a:r>
            <a:endParaRPr lang="ru-RU"/>
          </a:p>
        </c:rich>
      </c:tx>
      <c:layout>
        <c:manualLayout>
          <c:xMode val="edge"/>
          <c:yMode val="edge"/>
          <c:x val="0.26197152829295811"/>
          <c:y val="7.5367005621838817E-2"/>
        </c:manualLayout>
      </c:layout>
      <c:overlay val="0"/>
      <c:spPr>
        <a:solidFill>
          <a:schemeClr val="bg1"/>
        </a:solidFill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18207484594629017"/>
          <c:y val="9.3330913727431394E-2"/>
          <c:w val="0.78283651950245259"/>
          <c:h val="0.6323043040798546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'Рис 7'!$B$55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'Рис 7'!$A$56:$A$78</c:f>
              <c:strCache>
                <c:ptCount val="23"/>
                <c:pt idx="0">
                  <c:v>все д/х</c:v>
                </c:pt>
                <c:pt idx="2">
                  <c:v>1</c:v>
                </c:pt>
                <c:pt idx="3">
                  <c:v>2</c:v>
                </c:pt>
                <c:pt idx="4">
                  <c:v>3</c:v>
                </c:pt>
                <c:pt idx="5">
                  <c:v>4</c:v>
                </c:pt>
                <c:pt idx="6">
                  <c:v>5</c:v>
                </c:pt>
                <c:pt idx="7">
                  <c:v>6</c:v>
                </c:pt>
                <c:pt idx="8">
                  <c:v>7</c:v>
                </c:pt>
                <c:pt idx="9">
                  <c:v>8</c:v>
                </c:pt>
                <c:pt idx="10">
                  <c:v>9</c:v>
                </c:pt>
                <c:pt idx="11">
                  <c:v>10</c:v>
                </c:pt>
                <c:pt idx="13">
                  <c:v>91</c:v>
                </c:pt>
                <c:pt idx="14">
                  <c:v>92</c:v>
                </c:pt>
                <c:pt idx="15">
                  <c:v>93</c:v>
                </c:pt>
                <c:pt idx="16">
                  <c:v>94</c:v>
                </c:pt>
                <c:pt idx="17">
                  <c:v>95</c:v>
                </c:pt>
                <c:pt idx="18">
                  <c:v>96</c:v>
                </c:pt>
                <c:pt idx="19">
                  <c:v>97</c:v>
                </c:pt>
                <c:pt idx="20">
                  <c:v>98</c:v>
                </c:pt>
                <c:pt idx="21">
                  <c:v>99</c:v>
                </c:pt>
                <c:pt idx="22">
                  <c:v>100</c:v>
                </c:pt>
              </c:strCache>
            </c:strRef>
          </c:cat>
          <c:val>
            <c:numRef>
              <c:f>'Рис 7'!$B$56:$B$78</c:f>
              <c:numCache>
                <c:formatCode>General</c:formatCode>
                <c:ptCount val="23"/>
                <c:pt idx="0" formatCode="0">
                  <c:v>21980.861834420994</c:v>
                </c:pt>
                <c:pt idx="2" formatCode="0">
                  <c:v>5426.3029733088515</c:v>
                </c:pt>
                <c:pt idx="3" formatCode="0">
                  <c:v>8268.3964965651667</c:v>
                </c:pt>
                <c:pt idx="4" formatCode="0">
                  <c:v>10306.884890456497</c:v>
                </c:pt>
                <c:pt idx="5" formatCode="0">
                  <c:v>12255.769949365957</c:v>
                </c:pt>
                <c:pt idx="6" formatCode="0">
                  <c:v>14570.990368159417</c:v>
                </c:pt>
                <c:pt idx="7" formatCode="0">
                  <c:v>17269.057598422522</c:v>
                </c:pt>
                <c:pt idx="8" formatCode="0">
                  <c:v>21078.82441039538</c:v>
                </c:pt>
                <c:pt idx="9" formatCode="0">
                  <c:v>26093.165939394097</c:v>
                </c:pt>
                <c:pt idx="10" formatCode="0">
                  <c:v>34683.437112884429</c:v>
                </c:pt>
                <c:pt idx="11" formatCode="0">
                  <c:v>69855.788598349813</c:v>
                </c:pt>
                <c:pt idx="13" formatCode="0">
                  <c:v>39715.210430167121</c:v>
                </c:pt>
                <c:pt idx="14" formatCode="0">
                  <c:v>42901.556033192064</c:v>
                </c:pt>
                <c:pt idx="15" formatCode="0">
                  <c:v>45039.599407600814</c:v>
                </c:pt>
                <c:pt idx="16" formatCode="0">
                  <c:v>48690.222997461649</c:v>
                </c:pt>
                <c:pt idx="17" formatCode="0">
                  <c:v>51819.685332470515</c:v>
                </c:pt>
                <c:pt idx="18" formatCode="0">
                  <c:v>55957.242969719104</c:v>
                </c:pt>
                <c:pt idx="19" formatCode="0">
                  <c:v>63039.011207914198</c:v>
                </c:pt>
                <c:pt idx="20" formatCode="0">
                  <c:v>75382.572175727619</c:v>
                </c:pt>
                <c:pt idx="21" formatCode="0">
                  <c:v>91892.363042363271</c:v>
                </c:pt>
                <c:pt idx="22" formatCode="0">
                  <c:v>176949.16330429731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1C4-4883-A297-E09870B24236}"/>
            </c:ext>
          </c:extLst>
        </c:ser>
        <c:ser>
          <c:idx val="1"/>
          <c:order val="1"/>
          <c:tx>
            <c:strRef>
              <c:f>'Рис 7'!$C$55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/>
          </c:spPr>
          <c:invertIfNegative val="0"/>
          <c:cat>
            <c:strRef>
              <c:f>'Рис 7'!$A$56:$A$78</c:f>
              <c:strCache>
                <c:ptCount val="23"/>
                <c:pt idx="0">
                  <c:v>все д/х</c:v>
                </c:pt>
                <c:pt idx="2">
                  <c:v>1</c:v>
                </c:pt>
                <c:pt idx="3">
                  <c:v>2</c:v>
                </c:pt>
                <c:pt idx="4">
                  <c:v>3</c:v>
                </c:pt>
                <c:pt idx="5">
                  <c:v>4</c:v>
                </c:pt>
                <c:pt idx="6">
                  <c:v>5</c:v>
                </c:pt>
                <c:pt idx="7">
                  <c:v>6</c:v>
                </c:pt>
                <c:pt idx="8">
                  <c:v>7</c:v>
                </c:pt>
                <c:pt idx="9">
                  <c:v>8</c:v>
                </c:pt>
                <c:pt idx="10">
                  <c:v>9</c:v>
                </c:pt>
                <c:pt idx="11">
                  <c:v>10</c:v>
                </c:pt>
                <c:pt idx="13">
                  <c:v>91</c:v>
                </c:pt>
                <c:pt idx="14">
                  <c:v>92</c:v>
                </c:pt>
                <c:pt idx="15">
                  <c:v>93</c:v>
                </c:pt>
                <c:pt idx="16">
                  <c:v>94</c:v>
                </c:pt>
                <c:pt idx="17">
                  <c:v>95</c:v>
                </c:pt>
                <c:pt idx="18">
                  <c:v>96</c:v>
                </c:pt>
                <c:pt idx="19">
                  <c:v>97</c:v>
                </c:pt>
                <c:pt idx="20">
                  <c:v>98</c:v>
                </c:pt>
                <c:pt idx="21">
                  <c:v>99</c:v>
                </c:pt>
                <c:pt idx="22">
                  <c:v>100</c:v>
                </c:pt>
              </c:strCache>
            </c:strRef>
          </c:cat>
          <c:val>
            <c:numRef>
              <c:f>'Рис 7'!$C$56:$C$78</c:f>
              <c:numCache>
                <c:formatCode>General</c:formatCode>
                <c:ptCount val="23"/>
                <c:pt idx="0" formatCode="0">
                  <c:v>22136.570204893007</c:v>
                </c:pt>
                <c:pt idx="2" formatCode="0">
                  <c:v>5564.729454741384</c:v>
                </c:pt>
                <c:pt idx="3" formatCode="0">
                  <c:v>8404.9064735140219</c:v>
                </c:pt>
                <c:pt idx="4" formatCode="0">
                  <c:v>10438.230349334248</c:v>
                </c:pt>
                <c:pt idx="5" formatCode="0">
                  <c:v>12428.264245341352</c:v>
                </c:pt>
                <c:pt idx="6" formatCode="0">
                  <c:v>14614.937008216019</c:v>
                </c:pt>
                <c:pt idx="7" formatCode="0">
                  <c:v>17334.873050610877</c:v>
                </c:pt>
                <c:pt idx="8" formatCode="0">
                  <c:v>21131.934578418142</c:v>
                </c:pt>
                <c:pt idx="9" formatCode="0">
                  <c:v>26241.587855199057</c:v>
                </c:pt>
                <c:pt idx="10" formatCode="0">
                  <c:v>34336.042050239412</c:v>
                </c:pt>
                <c:pt idx="11" formatCode="0">
                  <c:v>70870.196976684412</c:v>
                </c:pt>
                <c:pt idx="13" formatCode="0">
                  <c:v>41361.573566366547</c:v>
                </c:pt>
                <c:pt idx="14" formatCode="0">
                  <c:v>42077.624194243814</c:v>
                </c:pt>
                <c:pt idx="15" formatCode="0">
                  <c:v>44574.787897098293</c:v>
                </c:pt>
                <c:pt idx="16" formatCode="0">
                  <c:v>45848.245202005208</c:v>
                </c:pt>
                <c:pt idx="17" formatCode="0">
                  <c:v>50434.376532419999</c:v>
                </c:pt>
                <c:pt idx="18" formatCode="0">
                  <c:v>54684.61534032425</c:v>
                </c:pt>
                <c:pt idx="19" formatCode="0">
                  <c:v>61587.510485841958</c:v>
                </c:pt>
                <c:pt idx="20" formatCode="0">
                  <c:v>69088.992600643847</c:v>
                </c:pt>
                <c:pt idx="21" formatCode="0">
                  <c:v>95600.705029363264</c:v>
                </c:pt>
                <c:pt idx="22" formatCode="0">
                  <c:v>197441.81176476751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01C4-4883-A297-E09870B24236}"/>
            </c:ext>
          </c:extLst>
        </c:ser>
        <c:ser>
          <c:idx val="2"/>
          <c:order val="2"/>
          <c:tx>
            <c:strRef>
              <c:f>'Рис 7'!$D$55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tx1"/>
            </a:solidFill>
            <a:ln>
              <a:noFill/>
            </a:ln>
            <a:effectLst/>
          </c:spPr>
          <c:invertIfNegative val="0"/>
          <c:cat>
            <c:strRef>
              <c:f>'Рис 7'!$A$56:$A$78</c:f>
              <c:strCache>
                <c:ptCount val="23"/>
                <c:pt idx="0">
                  <c:v>все д/х</c:v>
                </c:pt>
                <c:pt idx="2">
                  <c:v>1</c:v>
                </c:pt>
                <c:pt idx="3">
                  <c:v>2</c:v>
                </c:pt>
                <c:pt idx="4">
                  <c:v>3</c:v>
                </c:pt>
                <c:pt idx="5">
                  <c:v>4</c:v>
                </c:pt>
                <c:pt idx="6">
                  <c:v>5</c:v>
                </c:pt>
                <c:pt idx="7">
                  <c:v>6</c:v>
                </c:pt>
                <c:pt idx="8">
                  <c:v>7</c:v>
                </c:pt>
                <c:pt idx="9">
                  <c:v>8</c:v>
                </c:pt>
                <c:pt idx="10">
                  <c:v>9</c:v>
                </c:pt>
                <c:pt idx="11">
                  <c:v>10</c:v>
                </c:pt>
                <c:pt idx="13">
                  <c:v>91</c:v>
                </c:pt>
                <c:pt idx="14">
                  <c:v>92</c:v>
                </c:pt>
                <c:pt idx="15">
                  <c:v>93</c:v>
                </c:pt>
                <c:pt idx="16">
                  <c:v>94</c:v>
                </c:pt>
                <c:pt idx="17">
                  <c:v>95</c:v>
                </c:pt>
                <c:pt idx="18">
                  <c:v>96</c:v>
                </c:pt>
                <c:pt idx="19">
                  <c:v>97</c:v>
                </c:pt>
                <c:pt idx="20">
                  <c:v>98</c:v>
                </c:pt>
                <c:pt idx="21">
                  <c:v>99</c:v>
                </c:pt>
                <c:pt idx="22">
                  <c:v>100</c:v>
                </c:pt>
              </c:strCache>
            </c:strRef>
          </c:cat>
          <c:val>
            <c:numRef>
              <c:f>'Рис 7'!$D$56:$D$78</c:f>
              <c:numCache>
                <c:formatCode>General</c:formatCode>
                <c:ptCount val="23"/>
                <c:pt idx="0" formatCode="0">
                  <c:v>22926.721231406118</c:v>
                </c:pt>
                <c:pt idx="2" formatCode="0">
                  <c:v>5684.3752093433895</c:v>
                </c:pt>
                <c:pt idx="3" formatCode="0">
                  <c:v>8452.2304841217356</c:v>
                </c:pt>
                <c:pt idx="4" formatCode="0">
                  <c:v>10461.626705641915</c:v>
                </c:pt>
                <c:pt idx="5" formatCode="0">
                  <c:v>12421.072382102566</c:v>
                </c:pt>
                <c:pt idx="6" formatCode="0">
                  <c:v>14576.371726302694</c:v>
                </c:pt>
                <c:pt idx="7" formatCode="0">
                  <c:v>17342.428111806639</c:v>
                </c:pt>
                <c:pt idx="8" formatCode="0">
                  <c:v>20910.103703273689</c:v>
                </c:pt>
                <c:pt idx="9" formatCode="0">
                  <c:v>25572.920455276515</c:v>
                </c:pt>
                <c:pt idx="10" formatCode="0">
                  <c:v>33505.779057676082</c:v>
                </c:pt>
                <c:pt idx="11" formatCode="0">
                  <c:v>80340.304471713069</c:v>
                </c:pt>
                <c:pt idx="13" formatCode="0">
                  <c:v>42505.169391533367</c:v>
                </c:pt>
                <c:pt idx="14" formatCode="0">
                  <c:v>44745.028365222286</c:v>
                </c:pt>
                <c:pt idx="15" formatCode="0">
                  <c:v>46754.380305227096</c:v>
                </c:pt>
                <c:pt idx="16" formatCode="0">
                  <c:v>49739.684042273082</c:v>
                </c:pt>
                <c:pt idx="17" formatCode="0">
                  <c:v>50700.203943280743</c:v>
                </c:pt>
                <c:pt idx="18" formatCode="0">
                  <c:v>57789.369747509583</c:v>
                </c:pt>
                <c:pt idx="19" formatCode="0">
                  <c:v>64991.462664713232</c:v>
                </c:pt>
                <c:pt idx="20" formatCode="0">
                  <c:v>80717.5276190609</c:v>
                </c:pt>
                <c:pt idx="21" formatCode="0">
                  <c:v>106284.88782670788</c:v>
                </c:pt>
                <c:pt idx="22" formatCode="0">
                  <c:v>254556.09272053957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01C4-4883-A297-E09870B2423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290211328"/>
        <c:axId val="290212864"/>
      </c:barChart>
      <c:catAx>
        <c:axId val="2902113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/>
          <a:lstStyle/>
          <a:p>
            <a:pPr>
              <a:defRPr/>
            </a:pPr>
            <a:endParaRPr lang="ru-RU"/>
          </a:p>
        </c:txPr>
        <c:crossAx val="290212864"/>
        <c:crosses val="autoZero"/>
        <c:auto val="1"/>
        <c:lblAlgn val="ctr"/>
        <c:lblOffset val="100"/>
        <c:tickLblSkip val="1"/>
        <c:noMultiLvlLbl val="0"/>
      </c:catAx>
      <c:valAx>
        <c:axId val="290212864"/>
        <c:scaling>
          <c:orientation val="minMax"/>
          <c:max val="3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ru-RU"/>
          </a:p>
        </c:txPr>
        <c:crossAx val="2902113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/>
          </a:pPr>
          <a:endParaRPr lang="ru-RU"/>
        </a:p>
      </c:txPr>
    </c:legend>
    <c:plotVisOnly val="1"/>
    <c:dispBlanksAs val="gap"/>
    <c:showDLblsOverMax val="0"/>
  </c:chart>
  <c:spPr>
    <a:solidFill>
      <a:schemeClr val="accent1">
        <a:lumMod val="20000"/>
        <a:lumOff val="80000"/>
      </a:schemeClr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24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vert="horz"/>
          <a:lstStyle/>
          <a:p>
            <a:pPr>
              <a:defRPr/>
            </a:pPr>
            <a:r>
              <a:rPr lang="en-US"/>
              <a:t>Increase in financial assets</a:t>
            </a:r>
            <a:endParaRPr lang="ru-RU"/>
          </a:p>
        </c:rich>
      </c:tx>
      <c:layout>
        <c:manualLayout>
          <c:xMode val="edge"/>
          <c:yMode val="edge"/>
          <c:x val="0.21663365740370363"/>
          <c:y val="1.8681768949846377E-2"/>
        </c:manualLayout>
      </c:layout>
      <c:overlay val="0"/>
      <c:spPr>
        <a:solidFill>
          <a:schemeClr val="bg1"/>
        </a:solidFill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15904978882715815"/>
          <c:y val="0.16902654867256636"/>
          <c:w val="0.80372516887165757"/>
          <c:h val="0.7078164123289900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'Рис 7'!$B$81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'Рис 7'!$A$82:$A$104</c:f>
              <c:strCache>
                <c:ptCount val="23"/>
                <c:pt idx="0">
                  <c:v>все д/х</c:v>
                </c:pt>
                <c:pt idx="2">
                  <c:v>1</c:v>
                </c:pt>
                <c:pt idx="3">
                  <c:v>2</c:v>
                </c:pt>
                <c:pt idx="4">
                  <c:v>3</c:v>
                </c:pt>
                <c:pt idx="5">
                  <c:v>4</c:v>
                </c:pt>
                <c:pt idx="6">
                  <c:v>5</c:v>
                </c:pt>
                <c:pt idx="7">
                  <c:v>6</c:v>
                </c:pt>
                <c:pt idx="8">
                  <c:v>7</c:v>
                </c:pt>
                <c:pt idx="9">
                  <c:v>8</c:v>
                </c:pt>
                <c:pt idx="10">
                  <c:v>9</c:v>
                </c:pt>
                <c:pt idx="11">
                  <c:v>10</c:v>
                </c:pt>
                <c:pt idx="13">
                  <c:v>91</c:v>
                </c:pt>
                <c:pt idx="14">
                  <c:v>92</c:v>
                </c:pt>
                <c:pt idx="15">
                  <c:v>93</c:v>
                </c:pt>
                <c:pt idx="16">
                  <c:v>94</c:v>
                </c:pt>
                <c:pt idx="17">
                  <c:v>95</c:v>
                </c:pt>
                <c:pt idx="18">
                  <c:v>96</c:v>
                </c:pt>
                <c:pt idx="19">
                  <c:v>97</c:v>
                </c:pt>
                <c:pt idx="20">
                  <c:v>98</c:v>
                </c:pt>
                <c:pt idx="21">
                  <c:v>99</c:v>
                </c:pt>
                <c:pt idx="22">
                  <c:v>100</c:v>
                </c:pt>
              </c:strCache>
            </c:strRef>
          </c:cat>
          <c:val>
            <c:numRef>
              <c:f>'Рис 7'!$B$82:$B$104</c:f>
              <c:numCache>
                <c:formatCode>General</c:formatCode>
                <c:ptCount val="23"/>
                <c:pt idx="0" formatCode="0">
                  <c:v>1250.120983972595</c:v>
                </c:pt>
                <c:pt idx="2" formatCode="0">
                  <c:v>286.72839473459777</c:v>
                </c:pt>
                <c:pt idx="3" formatCode="0">
                  <c:v>555.63791482994236</c:v>
                </c:pt>
                <c:pt idx="4" formatCode="0">
                  <c:v>817.63216670360487</c:v>
                </c:pt>
                <c:pt idx="5" formatCode="0">
                  <c:v>1100.049508996105</c:v>
                </c:pt>
                <c:pt idx="6" formatCode="0">
                  <c:v>1370.648687841215</c:v>
                </c:pt>
                <c:pt idx="7" formatCode="0">
                  <c:v>1855.9237285668626</c:v>
                </c:pt>
                <c:pt idx="8" formatCode="0">
                  <c:v>2142.7845008833701</c:v>
                </c:pt>
                <c:pt idx="9" formatCode="0">
                  <c:v>3275.6064840104668</c:v>
                </c:pt>
                <c:pt idx="10" formatCode="0">
                  <c:v>4330.1405038506628</c:v>
                </c:pt>
                <c:pt idx="11" formatCode="0">
                  <c:v>-3233.942050811042</c:v>
                </c:pt>
                <c:pt idx="13" formatCode="0">
                  <c:v>7000.7383170580933</c:v>
                </c:pt>
                <c:pt idx="14" formatCode="0">
                  <c:v>5034.8967820483285</c:v>
                </c:pt>
                <c:pt idx="15" formatCode="0">
                  <c:v>7198.214439280624</c:v>
                </c:pt>
                <c:pt idx="16" formatCode="0">
                  <c:v>5869.3391774784905</c:v>
                </c:pt>
                <c:pt idx="17" formatCode="0">
                  <c:v>5036.5639104394886</c:v>
                </c:pt>
                <c:pt idx="18" formatCode="0">
                  <c:v>5408.110157078183</c:v>
                </c:pt>
                <c:pt idx="19" formatCode="0">
                  <c:v>4137.9683496532934</c:v>
                </c:pt>
                <c:pt idx="20" formatCode="0">
                  <c:v>833.65080762837715</c:v>
                </c:pt>
                <c:pt idx="21" formatCode="0">
                  <c:v>-7111.2155092714702</c:v>
                </c:pt>
                <c:pt idx="22" formatCode="0">
                  <c:v>-62520.693378546406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2C9-48CC-A852-BF4009310C3A}"/>
            </c:ext>
          </c:extLst>
        </c:ser>
        <c:ser>
          <c:idx val="1"/>
          <c:order val="1"/>
          <c:tx>
            <c:strRef>
              <c:f>'Рис 7'!$C$81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/>
          </c:spPr>
          <c:invertIfNegative val="0"/>
          <c:cat>
            <c:strRef>
              <c:f>'Рис 7'!$A$82:$A$104</c:f>
              <c:strCache>
                <c:ptCount val="23"/>
                <c:pt idx="0">
                  <c:v>все д/х</c:v>
                </c:pt>
                <c:pt idx="2">
                  <c:v>1</c:v>
                </c:pt>
                <c:pt idx="3">
                  <c:v>2</c:v>
                </c:pt>
                <c:pt idx="4">
                  <c:v>3</c:v>
                </c:pt>
                <c:pt idx="5">
                  <c:v>4</c:v>
                </c:pt>
                <c:pt idx="6">
                  <c:v>5</c:v>
                </c:pt>
                <c:pt idx="7">
                  <c:v>6</c:v>
                </c:pt>
                <c:pt idx="8">
                  <c:v>7</c:v>
                </c:pt>
                <c:pt idx="9">
                  <c:v>8</c:v>
                </c:pt>
                <c:pt idx="10">
                  <c:v>9</c:v>
                </c:pt>
                <c:pt idx="11">
                  <c:v>10</c:v>
                </c:pt>
                <c:pt idx="13">
                  <c:v>91</c:v>
                </c:pt>
                <c:pt idx="14">
                  <c:v>92</c:v>
                </c:pt>
                <c:pt idx="15">
                  <c:v>93</c:v>
                </c:pt>
                <c:pt idx="16">
                  <c:v>94</c:v>
                </c:pt>
                <c:pt idx="17">
                  <c:v>95</c:v>
                </c:pt>
                <c:pt idx="18">
                  <c:v>96</c:v>
                </c:pt>
                <c:pt idx="19">
                  <c:v>97</c:v>
                </c:pt>
                <c:pt idx="20">
                  <c:v>98</c:v>
                </c:pt>
                <c:pt idx="21">
                  <c:v>99</c:v>
                </c:pt>
                <c:pt idx="22">
                  <c:v>100</c:v>
                </c:pt>
              </c:strCache>
            </c:strRef>
          </c:cat>
          <c:val>
            <c:numRef>
              <c:f>'Рис 7'!$C$82:$C$104</c:f>
              <c:numCache>
                <c:formatCode>General</c:formatCode>
                <c:ptCount val="23"/>
                <c:pt idx="0" formatCode="0">
                  <c:v>1186.0135031595241</c:v>
                </c:pt>
                <c:pt idx="2" formatCode="0">
                  <c:v>292.08637949137403</c:v>
                </c:pt>
                <c:pt idx="3" formatCode="0">
                  <c:v>529.80329966819943</c:v>
                </c:pt>
                <c:pt idx="4" formatCode="0">
                  <c:v>800.66427254431153</c:v>
                </c:pt>
                <c:pt idx="5" formatCode="0">
                  <c:v>1059.3760512675731</c:v>
                </c:pt>
                <c:pt idx="6" formatCode="0">
                  <c:v>1430.3183162837556</c:v>
                </c:pt>
                <c:pt idx="7" formatCode="0">
                  <c:v>1864.1937094623022</c:v>
                </c:pt>
                <c:pt idx="8" formatCode="0">
                  <c:v>2256.8624338118689</c:v>
                </c:pt>
                <c:pt idx="9" formatCode="0">
                  <c:v>3012.8651337001834</c:v>
                </c:pt>
                <c:pt idx="10" formatCode="0">
                  <c:v>3961.6306894197423</c:v>
                </c:pt>
                <c:pt idx="11" formatCode="0">
                  <c:v>-3347.6652541103267</c:v>
                </c:pt>
                <c:pt idx="13" formatCode="0">
                  <c:v>4123.7916175951814</c:v>
                </c:pt>
                <c:pt idx="14" formatCode="0">
                  <c:v>4937.7684472397368</c:v>
                </c:pt>
                <c:pt idx="15" formatCode="0">
                  <c:v>4277.3158205333193</c:v>
                </c:pt>
                <c:pt idx="16" formatCode="0">
                  <c:v>6344.3990812342836</c:v>
                </c:pt>
                <c:pt idx="17" formatCode="0">
                  <c:v>4192.5092052551454</c:v>
                </c:pt>
                <c:pt idx="18" formatCode="0">
                  <c:v>5143.8285760761282</c:v>
                </c:pt>
                <c:pt idx="19" formatCode="0">
                  <c:v>2925.2717003453754</c:v>
                </c:pt>
                <c:pt idx="20" formatCode="0">
                  <c:v>4311.9282399667181</c:v>
                </c:pt>
                <c:pt idx="21" formatCode="0">
                  <c:v>-10534.986410705353</c:v>
                </c:pt>
                <c:pt idx="22" formatCode="0">
                  <c:v>-56958.858210746497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62C9-48CC-A852-BF4009310C3A}"/>
            </c:ext>
          </c:extLst>
        </c:ser>
        <c:ser>
          <c:idx val="2"/>
          <c:order val="2"/>
          <c:tx>
            <c:strRef>
              <c:f>'Рис 7'!$D$81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tx1"/>
            </a:solidFill>
            <a:ln>
              <a:noFill/>
            </a:ln>
            <a:effectLst/>
          </c:spPr>
          <c:invertIfNegative val="0"/>
          <c:cat>
            <c:strRef>
              <c:f>'Рис 7'!$A$82:$A$104</c:f>
              <c:strCache>
                <c:ptCount val="23"/>
                <c:pt idx="0">
                  <c:v>все д/х</c:v>
                </c:pt>
                <c:pt idx="2">
                  <c:v>1</c:v>
                </c:pt>
                <c:pt idx="3">
                  <c:v>2</c:v>
                </c:pt>
                <c:pt idx="4">
                  <c:v>3</c:v>
                </c:pt>
                <c:pt idx="5">
                  <c:v>4</c:v>
                </c:pt>
                <c:pt idx="6">
                  <c:v>5</c:v>
                </c:pt>
                <c:pt idx="7">
                  <c:v>6</c:v>
                </c:pt>
                <c:pt idx="8">
                  <c:v>7</c:v>
                </c:pt>
                <c:pt idx="9">
                  <c:v>8</c:v>
                </c:pt>
                <c:pt idx="10">
                  <c:v>9</c:v>
                </c:pt>
                <c:pt idx="11">
                  <c:v>10</c:v>
                </c:pt>
                <c:pt idx="13">
                  <c:v>91</c:v>
                </c:pt>
                <c:pt idx="14">
                  <c:v>92</c:v>
                </c:pt>
                <c:pt idx="15">
                  <c:v>93</c:v>
                </c:pt>
                <c:pt idx="16">
                  <c:v>94</c:v>
                </c:pt>
                <c:pt idx="17">
                  <c:v>95</c:v>
                </c:pt>
                <c:pt idx="18">
                  <c:v>96</c:v>
                </c:pt>
                <c:pt idx="19">
                  <c:v>97</c:v>
                </c:pt>
                <c:pt idx="20">
                  <c:v>98</c:v>
                </c:pt>
                <c:pt idx="21">
                  <c:v>99</c:v>
                </c:pt>
                <c:pt idx="22">
                  <c:v>100</c:v>
                </c:pt>
              </c:strCache>
            </c:strRef>
          </c:cat>
          <c:val>
            <c:numRef>
              <c:f>'Рис 7'!$D$82:$D$104</c:f>
              <c:numCache>
                <c:formatCode>General</c:formatCode>
                <c:ptCount val="23"/>
                <c:pt idx="0" formatCode="0">
                  <c:v>702.25300542981324</c:v>
                </c:pt>
                <c:pt idx="2" formatCode="0">
                  <c:v>321.28056637797363</c:v>
                </c:pt>
                <c:pt idx="3" formatCode="0">
                  <c:v>572.14223817537334</c:v>
                </c:pt>
                <c:pt idx="4" formatCode="0">
                  <c:v>811.66284464833495</c:v>
                </c:pt>
                <c:pt idx="5" formatCode="0">
                  <c:v>1045.9374216192489</c:v>
                </c:pt>
                <c:pt idx="6" formatCode="0">
                  <c:v>1406.3379730230988</c:v>
                </c:pt>
                <c:pt idx="7" formatCode="0">
                  <c:v>1854.316290600126</c:v>
                </c:pt>
                <c:pt idx="8" formatCode="0">
                  <c:v>2340.7746661478782</c:v>
                </c:pt>
                <c:pt idx="9" formatCode="0">
                  <c:v>3404.9363987814972</c:v>
                </c:pt>
                <c:pt idx="10" formatCode="0">
                  <c:v>4345.1455376325393</c:v>
                </c:pt>
                <c:pt idx="11" formatCode="0">
                  <c:v>-9080.0038820758036</c:v>
                </c:pt>
                <c:pt idx="13" formatCode="0">
                  <c:v>4053.7055989027958</c:v>
                </c:pt>
                <c:pt idx="14" formatCode="0">
                  <c:v>2272.0121223737365</c:v>
                </c:pt>
                <c:pt idx="15" formatCode="0">
                  <c:v>4798.8288681512213</c:v>
                </c:pt>
                <c:pt idx="16" formatCode="0">
                  <c:v>3059.8123557116846</c:v>
                </c:pt>
                <c:pt idx="17" formatCode="0">
                  <c:v>6407.2141994527665</c:v>
                </c:pt>
                <c:pt idx="18" formatCode="0">
                  <c:v>3991.3967734964417</c:v>
                </c:pt>
                <c:pt idx="19" formatCode="0">
                  <c:v>3324.8753155037766</c:v>
                </c:pt>
                <c:pt idx="20" formatCode="0">
                  <c:v>-3513.9074529788554</c:v>
                </c:pt>
                <c:pt idx="21" formatCode="0">
                  <c:v>-12099.542735913254</c:v>
                </c:pt>
                <c:pt idx="22" formatCode="0">
                  <c:v>-101323.94655500201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62C9-48CC-A852-BF4009310C3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262100864"/>
        <c:axId val="262102400"/>
      </c:barChart>
      <c:catAx>
        <c:axId val="2621008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/>
          <a:lstStyle/>
          <a:p>
            <a:pPr>
              <a:defRPr/>
            </a:pPr>
            <a:endParaRPr lang="ru-RU"/>
          </a:p>
        </c:txPr>
        <c:crossAx val="262102400"/>
        <c:crosses val="autoZero"/>
        <c:auto val="1"/>
        <c:lblAlgn val="ctr"/>
        <c:lblOffset val="100"/>
        <c:tickLblSkip val="1"/>
        <c:noMultiLvlLbl val="0"/>
      </c:catAx>
      <c:valAx>
        <c:axId val="262102400"/>
        <c:scaling>
          <c:orientation val="minMax"/>
          <c:max val="20000"/>
          <c:min val="-1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ru-RU"/>
          </a:p>
        </c:txPr>
        <c:crossAx val="262100864"/>
        <c:crosses val="autoZero"/>
        <c:crossBetween val="between"/>
        <c:majorUnit val="20000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8905094785136082"/>
          <c:y val="0.8779232859050512"/>
          <c:w val="0.42189810429727842"/>
          <c:h val="9.8684901229451616E-2"/>
        </c:manualLayout>
      </c:layout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/>
          </a:pPr>
          <a:endParaRPr lang="ru-RU"/>
        </a:p>
      </c:txPr>
    </c:legend>
    <c:plotVisOnly val="1"/>
    <c:dispBlanksAs val="gap"/>
    <c:showDLblsOverMax val="0"/>
  </c:chart>
  <c:spPr>
    <a:solidFill>
      <a:schemeClr val="accent1">
        <a:lumMod val="20000"/>
        <a:lumOff val="80000"/>
      </a:schemeClr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24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vert="horz"/>
          <a:lstStyle/>
          <a:p>
            <a:pPr>
              <a:defRPr/>
            </a:pPr>
            <a:r>
              <a:rPr lang="en-US"/>
              <a:t>Loans + Savings spent</a:t>
            </a:r>
            <a:endParaRPr lang="ru-RU"/>
          </a:p>
        </c:rich>
      </c:tx>
      <c:layout>
        <c:manualLayout>
          <c:xMode val="edge"/>
          <c:yMode val="edge"/>
          <c:x val="0.16446443959417043"/>
          <c:y val="4.948483053313663E-4"/>
        </c:manualLayout>
      </c:layout>
      <c:overlay val="0"/>
      <c:spPr>
        <a:solidFill>
          <a:schemeClr val="bg1"/>
        </a:solidFill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15049038513043031"/>
          <c:y val="6.9198312236286919E-2"/>
          <c:w val="0.81209464888317573"/>
          <c:h val="0.6843309571460450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'Рис 7'!$B$133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'Рис 7'!$A$134:$A$156</c:f>
              <c:strCache>
                <c:ptCount val="23"/>
                <c:pt idx="0">
                  <c:v>все д/х</c:v>
                </c:pt>
                <c:pt idx="2">
                  <c:v>1</c:v>
                </c:pt>
                <c:pt idx="3">
                  <c:v>2</c:v>
                </c:pt>
                <c:pt idx="4">
                  <c:v>3</c:v>
                </c:pt>
                <c:pt idx="5">
                  <c:v>4</c:v>
                </c:pt>
                <c:pt idx="6">
                  <c:v>5</c:v>
                </c:pt>
                <c:pt idx="7">
                  <c:v>6</c:v>
                </c:pt>
                <c:pt idx="8">
                  <c:v>7</c:v>
                </c:pt>
                <c:pt idx="9">
                  <c:v>8</c:v>
                </c:pt>
                <c:pt idx="10">
                  <c:v>9</c:v>
                </c:pt>
                <c:pt idx="11">
                  <c:v>10</c:v>
                </c:pt>
                <c:pt idx="13">
                  <c:v>91</c:v>
                </c:pt>
                <c:pt idx="14">
                  <c:v>92</c:v>
                </c:pt>
                <c:pt idx="15">
                  <c:v>93</c:v>
                </c:pt>
                <c:pt idx="16">
                  <c:v>94</c:v>
                </c:pt>
                <c:pt idx="17">
                  <c:v>95</c:v>
                </c:pt>
                <c:pt idx="18">
                  <c:v>96</c:v>
                </c:pt>
                <c:pt idx="19">
                  <c:v>97</c:v>
                </c:pt>
                <c:pt idx="20">
                  <c:v>98</c:v>
                </c:pt>
                <c:pt idx="21">
                  <c:v>99</c:v>
                </c:pt>
                <c:pt idx="22">
                  <c:v>100</c:v>
                </c:pt>
              </c:strCache>
            </c:strRef>
          </c:cat>
          <c:val>
            <c:numRef>
              <c:f>'Рис 7'!$B$134:$B$156</c:f>
              <c:numCache>
                <c:formatCode>General</c:formatCode>
                <c:ptCount val="23"/>
                <c:pt idx="0" formatCode="0">
                  <c:v>1801.4980319085555</c:v>
                </c:pt>
                <c:pt idx="2" formatCode="0">
                  <c:v>33.66193237111883</c:v>
                </c:pt>
                <c:pt idx="3" formatCode="0">
                  <c:v>73.087629347057316</c:v>
                </c:pt>
                <c:pt idx="4" formatCode="0">
                  <c:v>94.636715072658788</c:v>
                </c:pt>
                <c:pt idx="5" formatCode="0">
                  <c:v>142.89774942005934</c:v>
                </c:pt>
                <c:pt idx="6" formatCode="0">
                  <c:v>206.34932276194414</c:v>
                </c:pt>
                <c:pt idx="7" formatCode="0">
                  <c:v>313.42341343739287</c:v>
                </c:pt>
                <c:pt idx="8" formatCode="0">
                  <c:v>539.9273101475693</c:v>
                </c:pt>
                <c:pt idx="9" formatCode="0">
                  <c:v>753.05071894248988</c:v>
                </c:pt>
                <c:pt idx="10" formatCode="0">
                  <c:v>1251.8816627394488</c:v>
                </c:pt>
                <c:pt idx="11" formatCode="0">
                  <c:v>14606.063863751015</c:v>
                </c:pt>
                <c:pt idx="13" formatCode="0">
                  <c:v>1889.6984583073811</c:v>
                </c:pt>
                <c:pt idx="14" formatCode="0">
                  <c:v>2855.7282786929359</c:v>
                </c:pt>
                <c:pt idx="15" formatCode="0">
                  <c:v>1991.6347704871464</c:v>
                </c:pt>
                <c:pt idx="16" formatCode="0">
                  <c:v>2987.1727840232807</c:v>
                </c:pt>
                <c:pt idx="17" formatCode="0">
                  <c:v>3340.6496025451997</c:v>
                </c:pt>
                <c:pt idx="18" formatCode="0">
                  <c:v>5263.4944810002535</c:v>
                </c:pt>
                <c:pt idx="19" formatCode="0">
                  <c:v>7961.3268923102423</c:v>
                </c:pt>
                <c:pt idx="20" formatCode="0">
                  <c:v>8999.2803057696729</c:v>
                </c:pt>
                <c:pt idx="21" formatCode="0">
                  <c:v>17954.12343808683</c:v>
                </c:pt>
                <c:pt idx="22" formatCode="0">
                  <c:v>88955.566477008659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942-4B8A-B724-6445034C4942}"/>
            </c:ext>
          </c:extLst>
        </c:ser>
        <c:ser>
          <c:idx val="1"/>
          <c:order val="1"/>
          <c:tx>
            <c:strRef>
              <c:f>'Рис 7'!$C$133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/>
          </c:spPr>
          <c:invertIfNegative val="0"/>
          <c:cat>
            <c:strRef>
              <c:f>'Рис 7'!$A$134:$A$156</c:f>
              <c:strCache>
                <c:ptCount val="23"/>
                <c:pt idx="0">
                  <c:v>все д/х</c:v>
                </c:pt>
                <c:pt idx="2">
                  <c:v>1</c:v>
                </c:pt>
                <c:pt idx="3">
                  <c:v>2</c:v>
                </c:pt>
                <c:pt idx="4">
                  <c:v>3</c:v>
                </c:pt>
                <c:pt idx="5">
                  <c:v>4</c:v>
                </c:pt>
                <c:pt idx="6">
                  <c:v>5</c:v>
                </c:pt>
                <c:pt idx="7">
                  <c:v>6</c:v>
                </c:pt>
                <c:pt idx="8">
                  <c:v>7</c:v>
                </c:pt>
                <c:pt idx="9">
                  <c:v>8</c:v>
                </c:pt>
                <c:pt idx="10">
                  <c:v>9</c:v>
                </c:pt>
                <c:pt idx="11">
                  <c:v>10</c:v>
                </c:pt>
                <c:pt idx="13">
                  <c:v>91</c:v>
                </c:pt>
                <c:pt idx="14">
                  <c:v>92</c:v>
                </c:pt>
                <c:pt idx="15">
                  <c:v>93</c:v>
                </c:pt>
                <c:pt idx="16">
                  <c:v>94</c:v>
                </c:pt>
                <c:pt idx="17">
                  <c:v>95</c:v>
                </c:pt>
                <c:pt idx="18">
                  <c:v>96</c:v>
                </c:pt>
                <c:pt idx="19">
                  <c:v>97</c:v>
                </c:pt>
                <c:pt idx="20">
                  <c:v>98</c:v>
                </c:pt>
                <c:pt idx="21">
                  <c:v>99</c:v>
                </c:pt>
                <c:pt idx="22">
                  <c:v>100</c:v>
                </c:pt>
              </c:strCache>
            </c:strRef>
          </c:cat>
          <c:val>
            <c:numRef>
              <c:f>'Рис 7'!$C$134:$C$156</c:f>
              <c:numCache>
                <c:formatCode>General</c:formatCode>
                <c:ptCount val="23"/>
                <c:pt idx="0" formatCode="0">
                  <c:v>1882.2064157371517</c:v>
                </c:pt>
                <c:pt idx="2" formatCode="0">
                  <c:v>41.766647538571256</c:v>
                </c:pt>
                <c:pt idx="3" formatCode="0">
                  <c:v>83.748248491350893</c:v>
                </c:pt>
                <c:pt idx="4" formatCode="0">
                  <c:v>93.185021569568448</c:v>
                </c:pt>
                <c:pt idx="5" formatCode="0">
                  <c:v>139.46012374699006</c:v>
                </c:pt>
                <c:pt idx="6" formatCode="0">
                  <c:v>210.57060929014094</c:v>
                </c:pt>
                <c:pt idx="7" formatCode="0">
                  <c:v>376.66453634252383</c:v>
                </c:pt>
                <c:pt idx="8" formatCode="0">
                  <c:v>502.14042639423405</c:v>
                </c:pt>
                <c:pt idx="9" formatCode="0">
                  <c:v>861.45127953201472</c:v>
                </c:pt>
                <c:pt idx="10" formatCode="0">
                  <c:v>1550.225497144846</c:v>
                </c:pt>
                <c:pt idx="11" formatCode="0">
                  <c:v>14962.851766203232</c:v>
                </c:pt>
                <c:pt idx="13" formatCode="0">
                  <c:v>2505.4073609124712</c:v>
                </c:pt>
                <c:pt idx="14" formatCode="0">
                  <c:v>2518.5780639637451</c:v>
                </c:pt>
                <c:pt idx="15" formatCode="0">
                  <c:v>3417.2556657056034</c:v>
                </c:pt>
                <c:pt idx="16" formatCode="0">
                  <c:v>3476.4990816458098</c:v>
                </c:pt>
                <c:pt idx="17" formatCode="0">
                  <c:v>4348.2285886104364</c:v>
                </c:pt>
                <c:pt idx="18" formatCode="0">
                  <c:v>4950.2093508000007</c:v>
                </c:pt>
                <c:pt idx="19" formatCode="0">
                  <c:v>8097.6698678794173</c:v>
                </c:pt>
                <c:pt idx="20" formatCode="0">
                  <c:v>11908.886941333545</c:v>
                </c:pt>
                <c:pt idx="21" formatCode="0">
                  <c:v>24067.388527776697</c:v>
                </c:pt>
                <c:pt idx="22" formatCode="0">
                  <c:v>81298.752807488621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9942-4B8A-B724-6445034C4942}"/>
            </c:ext>
          </c:extLst>
        </c:ser>
        <c:ser>
          <c:idx val="2"/>
          <c:order val="2"/>
          <c:tx>
            <c:strRef>
              <c:f>'Рис 7'!$D$133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tx1"/>
            </a:solidFill>
            <a:ln>
              <a:noFill/>
            </a:ln>
            <a:effectLst/>
          </c:spPr>
          <c:invertIfNegative val="0"/>
          <c:cat>
            <c:strRef>
              <c:f>'Рис 7'!$A$134:$A$156</c:f>
              <c:strCache>
                <c:ptCount val="23"/>
                <c:pt idx="0">
                  <c:v>все д/х</c:v>
                </c:pt>
                <c:pt idx="2">
                  <c:v>1</c:v>
                </c:pt>
                <c:pt idx="3">
                  <c:v>2</c:v>
                </c:pt>
                <c:pt idx="4">
                  <c:v>3</c:v>
                </c:pt>
                <c:pt idx="5">
                  <c:v>4</c:v>
                </c:pt>
                <c:pt idx="6">
                  <c:v>5</c:v>
                </c:pt>
                <c:pt idx="7">
                  <c:v>6</c:v>
                </c:pt>
                <c:pt idx="8">
                  <c:v>7</c:v>
                </c:pt>
                <c:pt idx="9">
                  <c:v>8</c:v>
                </c:pt>
                <c:pt idx="10">
                  <c:v>9</c:v>
                </c:pt>
                <c:pt idx="11">
                  <c:v>10</c:v>
                </c:pt>
                <c:pt idx="13">
                  <c:v>91</c:v>
                </c:pt>
                <c:pt idx="14">
                  <c:v>92</c:v>
                </c:pt>
                <c:pt idx="15">
                  <c:v>93</c:v>
                </c:pt>
                <c:pt idx="16">
                  <c:v>94</c:v>
                </c:pt>
                <c:pt idx="17">
                  <c:v>95</c:v>
                </c:pt>
                <c:pt idx="18">
                  <c:v>96</c:v>
                </c:pt>
                <c:pt idx="19">
                  <c:v>97</c:v>
                </c:pt>
                <c:pt idx="20">
                  <c:v>98</c:v>
                </c:pt>
                <c:pt idx="21">
                  <c:v>99</c:v>
                </c:pt>
                <c:pt idx="22">
                  <c:v>100</c:v>
                </c:pt>
              </c:strCache>
            </c:strRef>
          </c:cat>
          <c:val>
            <c:numRef>
              <c:f>'Рис 7'!$D$134:$D$156</c:f>
              <c:numCache>
                <c:formatCode>General</c:formatCode>
                <c:ptCount val="23"/>
                <c:pt idx="0" formatCode="0">
                  <c:v>2530.5310609753556</c:v>
                </c:pt>
                <c:pt idx="2" formatCode="0">
                  <c:v>33.970520723729798</c:v>
                </c:pt>
                <c:pt idx="3" formatCode="0">
                  <c:v>56.892826043777347</c:v>
                </c:pt>
                <c:pt idx="4" formatCode="0">
                  <c:v>93.171057695657481</c:v>
                </c:pt>
                <c:pt idx="5" formatCode="0">
                  <c:v>135.0310526686026</c:v>
                </c:pt>
                <c:pt idx="6" formatCode="0">
                  <c:v>273.88917899253084</c:v>
                </c:pt>
                <c:pt idx="7" formatCode="0">
                  <c:v>336.50459256817095</c:v>
                </c:pt>
                <c:pt idx="8" formatCode="0">
                  <c:v>476.10746464782977</c:v>
                </c:pt>
                <c:pt idx="9" formatCode="0">
                  <c:v>749.7238326419548</c:v>
                </c:pt>
                <c:pt idx="10" formatCode="0">
                  <c:v>1574.875525632061</c:v>
                </c:pt>
                <c:pt idx="11" formatCode="0">
                  <c:v>21575.144556365532</c:v>
                </c:pt>
                <c:pt idx="13" formatCode="0">
                  <c:v>2218.2793109616518</c:v>
                </c:pt>
                <c:pt idx="14" formatCode="0">
                  <c:v>4677.9819203947782</c:v>
                </c:pt>
                <c:pt idx="15" formatCode="0">
                  <c:v>2606.1086965253066</c:v>
                </c:pt>
                <c:pt idx="16" formatCode="0">
                  <c:v>5657.8163346868505</c:v>
                </c:pt>
                <c:pt idx="17" formatCode="0">
                  <c:v>5820.4159082087908</c:v>
                </c:pt>
                <c:pt idx="18" formatCode="0">
                  <c:v>7577.1927748493017</c:v>
                </c:pt>
                <c:pt idx="19" formatCode="0">
                  <c:v>9021.3307732726807</c:v>
                </c:pt>
                <c:pt idx="20" formatCode="0">
                  <c:v>16232.655005091647</c:v>
                </c:pt>
                <c:pt idx="21" formatCode="0">
                  <c:v>26818.706382014279</c:v>
                </c:pt>
                <c:pt idx="22" formatCode="0">
                  <c:v>133173.89659303849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9942-4B8A-B724-6445034C494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288466432"/>
        <c:axId val="288467968"/>
      </c:barChart>
      <c:barChart>
        <c:barDir val="col"/>
        <c:grouping val="clustered"/>
        <c:varyColors val="0"/>
        <c:ser>
          <c:idx val="3"/>
          <c:order val="3"/>
          <c:tx>
            <c:strRef>
              <c:f>'Рис 7'!$E$133</c:f>
              <c:strCache>
                <c:ptCount val="1"/>
                <c:pt idx="0">
                  <c:v>2018 - лог.шкала</c:v>
                </c:pt>
              </c:strCache>
            </c:strRef>
          </c:tx>
          <c:spPr>
            <a:noFill/>
            <a:ln>
              <a:solidFill>
                <a:schemeClr val="bg1">
                  <a:lumMod val="65000"/>
                </a:schemeClr>
              </a:solidFill>
            </a:ln>
            <a:effectLst/>
          </c:spPr>
          <c:invertIfNegative val="0"/>
          <c:cat>
            <c:strRef>
              <c:f>'Рис 7'!$A$134:$A$156</c:f>
              <c:strCache>
                <c:ptCount val="23"/>
                <c:pt idx="0">
                  <c:v>все д/х</c:v>
                </c:pt>
                <c:pt idx="2">
                  <c:v>1</c:v>
                </c:pt>
                <c:pt idx="3">
                  <c:v>2</c:v>
                </c:pt>
                <c:pt idx="4">
                  <c:v>3</c:v>
                </c:pt>
                <c:pt idx="5">
                  <c:v>4</c:v>
                </c:pt>
                <c:pt idx="6">
                  <c:v>5</c:v>
                </c:pt>
                <c:pt idx="7">
                  <c:v>6</c:v>
                </c:pt>
                <c:pt idx="8">
                  <c:v>7</c:v>
                </c:pt>
                <c:pt idx="9">
                  <c:v>8</c:v>
                </c:pt>
                <c:pt idx="10">
                  <c:v>9</c:v>
                </c:pt>
                <c:pt idx="11">
                  <c:v>10</c:v>
                </c:pt>
                <c:pt idx="13">
                  <c:v>91</c:v>
                </c:pt>
                <c:pt idx="14">
                  <c:v>92</c:v>
                </c:pt>
                <c:pt idx="15">
                  <c:v>93</c:v>
                </c:pt>
                <c:pt idx="16">
                  <c:v>94</c:v>
                </c:pt>
                <c:pt idx="17">
                  <c:v>95</c:v>
                </c:pt>
                <c:pt idx="18">
                  <c:v>96</c:v>
                </c:pt>
                <c:pt idx="19">
                  <c:v>97</c:v>
                </c:pt>
                <c:pt idx="20">
                  <c:v>98</c:v>
                </c:pt>
                <c:pt idx="21">
                  <c:v>99</c:v>
                </c:pt>
                <c:pt idx="22">
                  <c:v>100</c:v>
                </c:pt>
              </c:strCache>
            </c:strRef>
          </c:cat>
          <c:val>
            <c:numRef>
              <c:f>'Рис 7'!$E$134:$E$156</c:f>
              <c:numCache>
                <c:formatCode>General</c:formatCode>
                <c:ptCount val="23"/>
                <c:pt idx="2" formatCode="0">
                  <c:v>33.970520723729798</c:v>
                </c:pt>
                <c:pt idx="3" formatCode="0">
                  <c:v>56.892826043777347</c:v>
                </c:pt>
                <c:pt idx="4" formatCode="0">
                  <c:v>93.171057695657481</c:v>
                </c:pt>
                <c:pt idx="5" formatCode="0">
                  <c:v>135.0310526686026</c:v>
                </c:pt>
                <c:pt idx="6" formatCode="0">
                  <c:v>273.88917899253084</c:v>
                </c:pt>
                <c:pt idx="7" formatCode="0">
                  <c:v>336.50459256817095</c:v>
                </c:pt>
                <c:pt idx="8" formatCode="0">
                  <c:v>476.10746464782977</c:v>
                </c:pt>
                <c:pt idx="9" formatCode="0">
                  <c:v>749.7238326419548</c:v>
                </c:pt>
                <c:pt idx="10" formatCode="0">
                  <c:v>1574.875525632061</c:v>
                </c:pt>
                <c:pt idx="11" formatCode="0">
                  <c:v>21575.144556365532</c:v>
                </c:pt>
                <c:pt idx="13" formatCode="0">
                  <c:v>2218.2793109616518</c:v>
                </c:pt>
                <c:pt idx="14" formatCode="0">
                  <c:v>4677.9819203947782</c:v>
                </c:pt>
                <c:pt idx="15" formatCode="0">
                  <c:v>2606.1086965253066</c:v>
                </c:pt>
                <c:pt idx="16" formatCode="0">
                  <c:v>5657.8163346868505</c:v>
                </c:pt>
                <c:pt idx="17" formatCode="0">
                  <c:v>5820.4159082087908</c:v>
                </c:pt>
                <c:pt idx="18" formatCode="0">
                  <c:v>7577.1927748493017</c:v>
                </c:pt>
                <c:pt idx="19" formatCode="0">
                  <c:v>9021.3307732726807</c:v>
                </c:pt>
                <c:pt idx="20" formatCode="0">
                  <c:v>16232.655005091647</c:v>
                </c:pt>
                <c:pt idx="21" formatCode="0">
                  <c:v>26818.706382014279</c:v>
                </c:pt>
                <c:pt idx="22" formatCode="0">
                  <c:v>133173.89659303849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9942-4B8A-B724-6445034C494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50"/>
        <c:axId val="288475392"/>
        <c:axId val="288473856"/>
      </c:barChart>
      <c:catAx>
        <c:axId val="2884664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ru-RU"/>
          </a:p>
        </c:txPr>
        <c:crossAx val="288467968"/>
        <c:crosses val="autoZero"/>
        <c:auto val="1"/>
        <c:lblAlgn val="ctr"/>
        <c:lblOffset val="100"/>
        <c:tickLblSkip val="1"/>
        <c:noMultiLvlLbl val="0"/>
      </c:catAx>
      <c:valAx>
        <c:axId val="288467968"/>
        <c:scaling>
          <c:orientation val="minMax"/>
          <c:max val="150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ru-RU"/>
          </a:p>
        </c:txPr>
        <c:crossAx val="288466432"/>
        <c:crosses val="autoZero"/>
        <c:crossBetween val="between"/>
        <c:majorUnit val="25000"/>
      </c:valAx>
      <c:valAx>
        <c:axId val="288473856"/>
        <c:scaling>
          <c:logBase val="10"/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ru-RU"/>
          </a:p>
        </c:txPr>
        <c:crossAx val="288475392"/>
        <c:crosses val="max"/>
        <c:crossBetween val="between"/>
      </c:valAx>
      <c:catAx>
        <c:axId val="28847539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28847385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6956378918892812"/>
          <c:y val="0.87238433438349483"/>
          <c:w val="0.77539184902500702"/>
          <c:h val="9.4142876973005662E-2"/>
        </c:manualLayout>
      </c:layout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/>
          </a:pPr>
          <a:endParaRPr lang="ru-RU"/>
        </a:p>
      </c:txPr>
    </c:legend>
    <c:plotVisOnly val="1"/>
    <c:dispBlanksAs val="gap"/>
    <c:showDLblsOverMax val="0"/>
  </c:chart>
  <c:spPr>
    <a:solidFill>
      <a:schemeClr val="accent1">
        <a:lumMod val="20000"/>
        <a:lumOff val="80000"/>
      </a:schemeClr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24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8422047624067622"/>
          <c:y val="0.21167251739552137"/>
          <c:w val="0.6292956375414146"/>
          <c:h val="0.65890584452735934"/>
        </c:manualLayout>
      </c:layout>
      <c:areaChart>
        <c:grouping val="stacked"/>
        <c:varyColors val="0"/>
        <c:ser>
          <c:idx val="0"/>
          <c:order val="0"/>
          <c:tx>
            <c:strRef>
              <c:f>GovDebt!$A$1100</c:f>
              <c:strCache>
                <c:ptCount val="1"/>
                <c:pt idx="0">
                  <c:v>Частный</c:v>
                </c:pt>
              </c:strCache>
            </c:strRef>
          </c:tx>
          <c:spPr>
            <a:gradFill>
              <a:gsLst>
                <a:gs pos="0">
                  <a:srgbClr val="DDEBCF"/>
                </a:gs>
                <a:gs pos="50000">
                  <a:srgbClr val="9CB86E"/>
                </a:gs>
                <a:gs pos="100000">
                  <a:srgbClr val="156B13"/>
                </a:gs>
              </a:gsLst>
              <a:lin ang="5400000" scaled="0"/>
            </a:gradFill>
          </c:spPr>
          <c:cat>
            <c:strRef>
              <c:f>GovDebt!$B$1099:$AP$1099</c:f>
              <c:strCache>
                <c:ptCount val="7"/>
                <c:pt idx="0">
                  <c:v>1994</c:v>
                </c:pt>
                <c:pt idx="1">
                  <c:v>1998</c:v>
                </c:pt>
                <c:pt idx="2">
                  <c:v>2002</c:v>
                </c:pt>
                <c:pt idx="3">
                  <c:v>2006</c:v>
                </c:pt>
                <c:pt idx="4">
                  <c:v>2010</c:v>
                </c:pt>
                <c:pt idx="5">
                  <c:v>2014</c:v>
                </c:pt>
                <c:pt idx="6">
                  <c:v>2018</c:v>
                </c:pt>
              </c:strCache>
            </c:strRef>
          </c:cat>
          <c:val>
            <c:numRef>
              <c:f>GovDebt!$B$1100:$AP$1100</c:f>
              <c:numCache>
                <c:formatCode>General</c:formatCode>
                <c:ptCount val="7"/>
                <c:pt idx="0">
                  <c:v>4672713813294.8672</c:v>
                </c:pt>
                <c:pt idx="1">
                  <c:v>7433225162878.0547</c:v>
                </c:pt>
                <c:pt idx="2">
                  <c:v>9234959436427.2266</c:v>
                </c:pt>
                <c:pt idx="3">
                  <c:v>17103921263906.305</c:v>
                </c:pt>
                <c:pt idx="4">
                  <c:v>19408449866153.266</c:v>
                </c:pt>
                <c:pt idx="5">
                  <c:v>23215648565116.422</c:v>
                </c:pt>
                <c:pt idx="6">
                  <c:v>25376325049228.437</c:v>
                </c:pt>
              </c:numCache>
            </c:numRef>
          </c:val>
        </c:ser>
        <c:ser>
          <c:idx val="1"/>
          <c:order val="1"/>
          <c:tx>
            <c:strRef>
              <c:f>GovDebt!$A$1101</c:f>
              <c:strCache>
                <c:ptCount val="1"/>
                <c:pt idx="0">
                  <c:v>Государственный</c:v>
                </c:pt>
              </c:strCache>
            </c:strRef>
          </c:tx>
          <c:spPr>
            <a:gradFill>
              <a:gsLst>
                <a:gs pos="0">
                  <a:srgbClr val="FFF200"/>
                </a:gs>
                <a:gs pos="45000">
                  <a:srgbClr val="FF7A00"/>
                </a:gs>
                <a:gs pos="70000">
                  <a:srgbClr val="FF0300"/>
                </a:gs>
                <a:gs pos="100000">
                  <a:srgbClr val="4D0808"/>
                </a:gs>
              </a:gsLst>
              <a:lin ang="5400000" scaled="0"/>
            </a:gradFill>
          </c:spPr>
          <c:cat>
            <c:strRef>
              <c:f>GovDebt!$B$1099:$AP$1099</c:f>
              <c:strCache>
                <c:ptCount val="7"/>
                <c:pt idx="0">
                  <c:v>1994</c:v>
                </c:pt>
                <c:pt idx="1">
                  <c:v>1998</c:v>
                </c:pt>
                <c:pt idx="2">
                  <c:v>2002</c:v>
                </c:pt>
                <c:pt idx="3">
                  <c:v>2006</c:v>
                </c:pt>
                <c:pt idx="4">
                  <c:v>2010</c:v>
                </c:pt>
                <c:pt idx="5">
                  <c:v>2014</c:v>
                </c:pt>
                <c:pt idx="6">
                  <c:v>2018</c:v>
                </c:pt>
              </c:strCache>
            </c:strRef>
          </c:cat>
          <c:val>
            <c:numRef>
              <c:f>GovDebt!$B$1101:$AP$1101</c:f>
              <c:numCache>
                <c:formatCode>General</c:formatCode>
                <c:ptCount val="7"/>
                <c:pt idx="0">
                  <c:v>2235532212431.3799</c:v>
                </c:pt>
                <c:pt idx="1">
                  <c:v>550922600985.40723</c:v>
                </c:pt>
                <c:pt idx="2">
                  <c:v>2188560683709.9844</c:v>
                </c:pt>
                <c:pt idx="3">
                  <c:v>730698163355.94336</c:v>
                </c:pt>
                <c:pt idx="4">
                  <c:v>7558439223693.832</c:v>
                </c:pt>
                <c:pt idx="5">
                  <c:v>8075835951738.6836</c:v>
                </c:pt>
                <c:pt idx="6">
                  <c:v>16256047708903.055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85097216"/>
        <c:axId val="185119488"/>
      </c:areaChart>
      <c:catAx>
        <c:axId val="185097216"/>
        <c:scaling>
          <c:orientation val="minMax"/>
        </c:scaling>
        <c:delete val="1"/>
        <c:axPos val="b"/>
        <c:majorGridlines/>
        <c:majorTickMark val="out"/>
        <c:minorTickMark val="none"/>
        <c:tickLblPos val="none"/>
        <c:crossAx val="185119488"/>
        <c:crosses val="autoZero"/>
        <c:auto val="1"/>
        <c:lblAlgn val="ctr"/>
        <c:lblOffset val="100"/>
        <c:noMultiLvlLbl val="0"/>
      </c:catAx>
      <c:valAx>
        <c:axId val="185119488"/>
        <c:scaling>
          <c:orientation val="minMax"/>
        </c:scaling>
        <c:delete val="0"/>
        <c:axPos val="l"/>
        <c:majorGridlines/>
        <c:numFmt formatCode="#,##0,,,," sourceLinked="0"/>
        <c:majorTickMark val="out"/>
        <c:minorTickMark val="none"/>
        <c:tickLblPos val="nextTo"/>
        <c:crossAx val="185097216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81441697081219611"/>
          <c:y val="0.24492734727839799"/>
          <c:w val="0.17425616863501342"/>
          <c:h val="0.53495112619002394"/>
        </c:manualLayout>
      </c:layout>
      <c:overlay val="0"/>
    </c:legend>
    <c:plotVisOnly val="1"/>
    <c:dispBlanksAs val="zero"/>
    <c:showDLblsOverMax val="0"/>
  </c:chart>
  <c:txPr>
    <a:bodyPr/>
    <a:lstStyle/>
    <a:p>
      <a:pPr>
        <a:defRPr sz="3200"/>
      </a:pPr>
      <a:endParaRPr lang="ru-RU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0.81348</cdr:x>
      <cdr:y>0.47434</cdr:y>
    </cdr:from>
    <cdr:to>
      <cdr:x>0.95846</cdr:x>
      <cdr:y>0.49476</cdr:y>
    </cdr:to>
    <cdr:sp macro="" textlink="">
      <cdr:nvSpPr>
        <cdr:cNvPr id="5" name="Straight Arrow Connector 4"/>
        <cdr:cNvSpPr/>
      </cdr:nvSpPr>
      <cdr:spPr>
        <a:xfrm xmlns:a="http://schemas.openxmlformats.org/drawingml/2006/main" flipV="1">
          <a:off x="13681422" y="2914170"/>
          <a:ext cx="2438400" cy="125506"/>
        </a:xfrm>
        <a:prstGeom xmlns:a="http://schemas.openxmlformats.org/drawingml/2006/main" prst="straightConnector1">
          <a:avLst/>
        </a:prstGeom>
        <a:noFill xmlns:a="http://schemas.openxmlformats.org/drawingml/2006/main"/>
        <a:ln xmlns:a="http://schemas.openxmlformats.org/drawingml/2006/main" w="101600" cap="flat">
          <a:gradFill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5400000" scaled="0"/>
          </a:gradFill>
          <a:prstDash val="solid"/>
          <a:miter lim="400000"/>
          <a:tailEnd type="arrow"/>
        </a:ln>
        <a:effectLst xmlns:a="http://schemas.openxmlformats.org/drawingml/2006/main"/>
        <a:sp3d xmlns:a="http://schemas.openxmlformats.org/drawingml/2006/main"/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none"/>
      </cdr:style>
      <cdr:txBody>
        <a:bodyPr xmlns:a="http://schemas.openxmlformats.org/drawingml/2006/main" rot="0" spcFirstLastPara="1" vertOverflow="overflow" horzOverflow="overflow" vert="horz" wrap="square" lIns="0" tIns="0" rIns="0" bIns="0" numCol="1" spcCol="38100" rtlCol="0" anchor="ctr">
          <a:spAutoFit/>
        </a:bodyPr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0.81348</cdr:x>
      <cdr:y>0.02783</cdr:y>
    </cdr:from>
    <cdr:to>
      <cdr:x>0.94034</cdr:x>
      <cdr:y>0.2613</cdr:y>
    </cdr:to>
    <cdr:sp macro="" textlink="">
      <cdr:nvSpPr>
        <cdr:cNvPr id="7" name="Straight Arrow Connector 6"/>
        <cdr:cNvSpPr/>
      </cdr:nvSpPr>
      <cdr:spPr>
        <a:xfrm xmlns:a="http://schemas.openxmlformats.org/drawingml/2006/main" flipV="1">
          <a:off x="13681422" y="170970"/>
          <a:ext cx="2133600" cy="1434353"/>
        </a:xfrm>
        <a:prstGeom xmlns:a="http://schemas.openxmlformats.org/drawingml/2006/main" prst="straightConnector1">
          <a:avLst/>
        </a:prstGeom>
        <a:noFill xmlns:a="http://schemas.openxmlformats.org/drawingml/2006/main"/>
        <a:ln xmlns:a="http://schemas.openxmlformats.org/drawingml/2006/main" w="104775" cap="flat">
          <a:gradFill>
            <a:gsLst>
              <a:gs pos="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lin ang="5400000" scaled="0"/>
          </a:gradFill>
          <a:prstDash val="solid"/>
          <a:miter lim="400000"/>
          <a:tailEnd type="arrow"/>
        </a:ln>
        <a:effectLst xmlns:a="http://schemas.openxmlformats.org/drawingml/2006/main"/>
        <a:sp3d xmlns:a="http://schemas.openxmlformats.org/drawingml/2006/main"/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none"/>
      </cdr:style>
      <cdr:txBody>
        <a:bodyPr xmlns:a="http://schemas.openxmlformats.org/drawingml/2006/main" rot="0" spcFirstLastPara="1" vertOverflow="overflow" horzOverflow="overflow" vert="horz" wrap="square" lIns="0" tIns="0" rIns="0" bIns="0" numCol="1" spcCol="38100" rtlCol="0" anchor="ctr">
          <a:spAutoFit/>
        </a:bodyPr>
        <a:lstStyle xmlns:a="http://schemas.openxmlformats.org/drawingml/2006/main"/>
        <a:p xmlns:a="http://schemas.openxmlformats.org/drawingml/2006/main">
          <a:endParaRPr lang="ru-RU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63" name="Shape 63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71232892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sz="120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ru-RU" sz="120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6938FF9F-DD88-43CB-8AE6-865CA293B5BC}" type="slidenum">
              <a:rPr lang="ru-RU" smtClean="0">
                <a:solidFill>
                  <a:prstClr val="black"/>
                </a:solidFill>
              </a:rPr>
              <a:pPr>
                <a:defRPr/>
              </a:pPr>
              <a:t>2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06079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Титул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Информация о мероприятии"/>
          <p:cNvSpPr txBox="1">
            <a:spLocks noGrp="1"/>
          </p:cNvSpPr>
          <p:nvPr>
            <p:ph type="body" sz="quarter" idx="13"/>
          </p:nvPr>
        </p:nvSpPr>
        <p:spPr>
          <a:xfrm>
            <a:off x="1294680" y="6822771"/>
            <a:ext cx="12700001" cy="461665"/>
          </a:xfrm>
          <a:prstGeom prst="rect">
            <a:avLst/>
          </a:prstGeom>
        </p:spPr>
        <p:txBody>
          <a:bodyPr lIns="0" tIns="0" rIns="0" bIns="0" anchor="t">
            <a:spAutoFit/>
          </a:bodyPr>
          <a:lstStyle>
            <a:lvl1pPr marL="0" indent="0" algn="l">
              <a:buSzTx/>
              <a:buNone/>
              <a:defRPr b="0">
                <a:latin typeface="+mn-lt"/>
                <a:ea typeface="+mn-ea"/>
                <a:cs typeface="+mn-cs"/>
                <a:sym typeface="Arial"/>
              </a:defRPr>
            </a:lvl1pPr>
          </a:lstStyle>
          <a:p>
            <a:r>
              <a:rPr dirty="0" err="1"/>
              <a:t>Информация</a:t>
            </a:r>
            <a:r>
              <a:rPr dirty="0"/>
              <a:t> о </a:t>
            </a:r>
            <a:r>
              <a:rPr dirty="0" err="1"/>
              <a:t>мероприятии</a:t>
            </a:r>
            <a:endParaRPr dirty="0"/>
          </a:p>
        </p:txBody>
      </p:sp>
      <p:sp>
        <p:nvSpPr>
          <p:cNvPr id="25" name="Имя автора"/>
          <p:cNvSpPr txBox="1">
            <a:spLocks noGrp="1"/>
          </p:cNvSpPr>
          <p:nvPr>
            <p:ph type="body" sz="quarter" idx="14"/>
          </p:nvPr>
        </p:nvSpPr>
        <p:spPr>
          <a:xfrm>
            <a:off x="1280256" y="5876710"/>
            <a:ext cx="12700001" cy="461665"/>
          </a:xfrm>
          <a:prstGeom prst="rect">
            <a:avLst/>
          </a:prstGeom>
        </p:spPr>
        <p:txBody>
          <a:bodyPr lIns="0" tIns="0" rIns="0" bIns="0" anchor="t">
            <a:spAutoFit/>
          </a:bodyPr>
          <a:lstStyle>
            <a:lvl1pPr marL="0" indent="0" algn="l">
              <a:buSzTx/>
              <a:buNone/>
              <a:defRPr b="1">
                <a:latin typeface="+mn-lt"/>
                <a:ea typeface="+mn-ea"/>
                <a:cs typeface="+mn-cs"/>
                <a:sym typeface="Arial"/>
              </a:defRPr>
            </a:lvl1pPr>
          </a:lstStyle>
          <a:p>
            <a:r>
              <a:rPr dirty="0" err="1"/>
              <a:t>Имя</a:t>
            </a:r>
            <a:r>
              <a:rPr dirty="0"/>
              <a:t> </a:t>
            </a:r>
            <a:r>
              <a:rPr dirty="0" err="1"/>
              <a:t>автора</a:t>
            </a:r>
            <a:endParaRPr dirty="0"/>
          </a:p>
        </p:txBody>
      </p:sp>
      <p:sp>
        <p:nvSpPr>
          <p:cNvPr id="26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1295400" y="1054100"/>
            <a:ext cx="15240000" cy="4184750"/>
          </a:xfrm>
          <a:prstGeom prst="rect">
            <a:avLst/>
          </a:prstGeom>
        </p:spPr>
        <p:txBody>
          <a:bodyPr lIns="0" tIns="0" rIns="0" bIns="0" anchor="t"/>
          <a:lstStyle/>
          <a:p>
            <a:r>
              <a:t>Текст заголовка</a:t>
            </a:r>
          </a:p>
        </p:txBody>
      </p:sp>
      <p:pic>
        <p:nvPicPr>
          <p:cNvPr id="8" name="Изображение" descr="Изображение"/>
          <p:cNvPicPr>
            <a:picLocks noChangeAspect="1"/>
          </p:cNvPicPr>
          <p:nvPr userDrawn="1"/>
        </p:nvPicPr>
        <p:blipFill>
          <a:blip r:embed="rId2" cstate="print">
            <a:extLst/>
          </a:blip>
          <a:stretch>
            <a:fillRect/>
          </a:stretch>
        </p:blipFill>
        <p:spPr>
          <a:xfrm>
            <a:off x="1280256" y="10766952"/>
            <a:ext cx="8003800" cy="2110600"/>
          </a:xfrm>
          <a:prstGeom prst="rect">
            <a:avLst/>
          </a:prstGeom>
          <a:ln w="12700">
            <a:miter lim="400000"/>
          </a:ln>
        </p:spPr>
      </p:pic>
      <p:pic>
        <p:nvPicPr>
          <p:cNvPr id="9" name="Изображение" descr="Изображение"/>
          <p:cNvPicPr>
            <a:picLocks noChangeAspect="1"/>
          </p:cNvPicPr>
          <p:nvPr userDrawn="1"/>
        </p:nvPicPr>
        <p:blipFill>
          <a:blip r:embed="rId3" cstate="print">
            <a:extLst/>
          </a:blip>
          <a:stretch>
            <a:fillRect/>
          </a:stretch>
        </p:blipFill>
        <p:spPr>
          <a:xfrm>
            <a:off x="13646804" y="2956305"/>
            <a:ext cx="10751988" cy="1077923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D39FBF-B18B-4F1C-A537-A4A2968876F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899870-B6B7-4133-B7F5-8E0CFC9C878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5971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9577" y="914400"/>
            <a:ext cx="7864474" cy="3200400"/>
          </a:xfrm>
        </p:spPr>
        <p:txBody>
          <a:bodyPr anchor="b"/>
          <a:lstStyle>
            <a:lvl1pPr>
              <a:defRPr sz="64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366376" y="1974851"/>
            <a:ext cx="12344400" cy="9747250"/>
          </a:xfrm>
        </p:spPr>
        <p:txBody>
          <a:bodyPr/>
          <a:lstStyle>
            <a:lvl1pPr>
              <a:defRPr sz="6400"/>
            </a:lvl1pPr>
            <a:lvl2pPr>
              <a:defRPr sz="5600"/>
            </a:lvl2pPr>
            <a:lvl3pPr>
              <a:defRPr sz="4800"/>
            </a:lvl3pPr>
            <a:lvl4pPr>
              <a:defRPr sz="4000"/>
            </a:lvl4pPr>
            <a:lvl5pPr>
              <a:defRPr sz="4000"/>
            </a:lvl5pPr>
            <a:lvl6pPr>
              <a:defRPr sz="4000"/>
            </a:lvl6pPr>
            <a:lvl7pPr>
              <a:defRPr sz="4000"/>
            </a:lvl7pPr>
            <a:lvl8pPr>
              <a:defRPr sz="4000"/>
            </a:lvl8pPr>
            <a:lvl9pPr>
              <a:defRPr sz="4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9577" y="4114800"/>
            <a:ext cx="7864474" cy="7623176"/>
          </a:xfrm>
        </p:spPr>
        <p:txBody>
          <a:bodyPr/>
          <a:lstStyle>
            <a:lvl1pPr marL="0" indent="0">
              <a:buNone/>
              <a:defRPr sz="3200"/>
            </a:lvl1pPr>
            <a:lvl2pPr marL="914400" indent="0">
              <a:buNone/>
              <a:defRPr sz="2800"/>
            </a:lvl2pPr>
            <a:lvl3pPr marL="1828800" indent="0">
              <a:buNone/>
              <a:defRPr sz="2400"/>
            </a:lvl3pPr>
            <a:lvl4pPr marL="2743200" indent="0">
              <a:buNone/>
              <a:defRPr sz="2000"/>
            </a:lvl4pPr>
            <a:lvl5pPr marL="3657600" indent="0">
              <a:buNone/>
              <a:defRPr sz="2000"/>
            </a:lvl5pPr>
            <a:lvl6pPr marL="4572000" indent="0">
              <a:buNone/>
              <a:defRPr sz="2000"/>
            </a:lvl6pPr>
            <a:lvl7pPr marL="5486400" indent="0">
              <a:buNone/>
              <a:defRPr sz="2000"/>
            </a:lvl7pPr>
            <a:lvl8pPr marL="6400800" indent="0">
              <a:buNone/>
              <a:defRPr sz="2000"/>
            </a:lvl8pPr>
            <a:lvl9pPr marL="7315200" indent="0">
              <a:buNone/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5AB588-34A7-403B-96E1-378D2C71147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1C9A1E-8477-4E8E-B5F5-BFC4E9DA917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30131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9577" y="914400"/>
            <a:ext cx="7864474" cy="3200400"/>
          </a:xfrm>
        </p:spPr>
        <p:txBody>
          <a:bodyPr anchor="b"/>
          <a:lstStyle>
            <a:lvl1pPr>
              <a:defRPr sz="64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366376" y="1974851"/>
            <a:ext cx="12344400" cy="9747250"/>
          </a:xfrm>
        </p:spPr>
        <p:txBody>
          <a:bodyPr rtlCol="0">
            <a:normAutofit/>
          </a:bodyPr>
          <a:lstStyle>
            <a:lvl1pPr marL="0" indent="0">
              <a:buNone/>
              <a:defRPr sz="6400"/>
            </a:lvl1pPr>
            <a:lvl2pPr marL="914400" indent="0">
              <a:buNone/>
              <a:defRPr sz="5600"/>
            </a:lvl2pPr>
            <a:lvl3pPr marL="1828800" indent="0">
              <a:buNone/>
              <a:defRPr sz="4800"/>
            </a:lvl3pPr>
            <a:lvl4pPr marL="2743200" indent="0">
              <a:buNone/>
              <a:defRPr sz="4000"/>
            </a:lvl4pPr>
            <a:lvl5pPr marL="3657600" indent="0">
              <a:buNone/>
              <a:defRPr sz="4000"/>
            </a:lvl5pPr>
            <a:lvl6pPr marL="4572000" indent="0">
              <a:buNone/>
              <a:defRPr sz="4000"/>
            </a:lvl6pPr>
            <a:lvl7pPr marL="5486400" indent="0">
              <a:buNone/>
              <a:defRPr sz="4000"/>
            </a:lvl7pPr>
            <a:lvl8pPr marL="6400800" indent="0">
              <a:buNone/>
              <a:defRPr sz="4000"/>
            </a:lvl8pPr>
            <a:lvl9pPr marL="7315200" indent="0">
              <a:buNone/>
              <a:defRPr sz="4000"/>
            </a:lvl9pPr>
          </a:lstStyle>
          <a:p>
            <a:pPr lvl="0"/>
            <a:endParaRPr lang="en-US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9577" y="4114800"/>
            <a:ext cx="7864474" cy="7623176"/>
          </a:xfrm>
        </p:spPr>
        <p:txBody>
          <a:bodyPr/>
          <a:lstStyle>
            <a:lvl1pPr marL="0" indent="0">
              <a:buNone/>
              <a:defRPr sz="3200"/>
            </a:lvl1pPr>
            <a:lvl2pPr marL="914400" indent="0">
              <a:buNone/>
              <a:defRPr sz="2800"/>
            </a:lvl2pPr>
            <a:lvl3pPr marL="1828800" indent="0">
              <a:buNone/>
              <a:defRPr sz="2400"/>
            </a:lvl3pPr>
            <a:lvl4pPr marL="2743200" indent="0">
              <a:buNone/>
              <a:defRPr sz="2000"/>
            </a:lvl4pPr>
            <a:lvl5pPr marL="3657600" indent="0">
              <a:buNone/>
              <a:defRPr sz="2000"/>
            </a:lvl5pPr>
            <a:lvl6pPr marL="4572000" indent="0">
              <a:buNone/>
              <a:defRPr sz="2000"/>
            </a:lvl6pPr>
            <a:lvl7pPr marL="5486400" indent="0">
              <a:buNone/>
              <a:defRPr sz="2000"/>
            </a:lvl7pPr>
            <a:lvl8pPr marL="6400800" indent="0">
              <a:buNone/>
              <a:defRPr sz="2000"/>
            </a:lvl8pPr>
            <a:lvl9pPr marL="7315200" indent="0">
              <a:buNone/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DC8989-8CD7-423E-8547-6FC3C0AB667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BEA2F5-1EE9-415F-BCE1-0AF9DC7785D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25864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1FEC92-755A-4CD1-8A76-93BCD21C7B0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F4CA57-C11C-43E9-8094-52A2E804A21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62742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17449800" y="730250"/>
            <a:ext cx="5257800" cy="11623676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676400" y="730250"/>
            <a:ext cx="15468600" cy="11623676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86181A-1E81-4806-93CB-F6F8CD9FA23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601FE9-EC35-4672-AB3A-4DB0ECBD5ED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06178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Титул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Информация о мероприятии" title="Информация о мероприятии"/>
          <p:cNvSpPr txBox="1">
            <a:spLocks noGrp="1"/>
          </p:cNvSpPr>
          <p:nvPr>
            <p:ph type="body" sz="quarter" idx="13"/>
          </p:nvPr>
        </p:nvSpPr>
        <p:spPr>
          <a:xfrm>
            <a:off x="1294680" y="6822771"/>
            <a:ext cx="12700001" cy="461665"/>
          </a:xfrm>
          <a:prstGeom prst="rect">
            <a:avLst/>
          </a:prstGeom>
        </p:spPr>
        <p:txBody>
          <a:bodyPr lIns="0" tIns="0" rIns="0" bIns="0" anchor="t">
            <a:spAutoFit/>
          </a:bodyPr>
          <a:lstStyle>
            <a:lvl1pPr marL="0" indent="0" algn="l">
              <a:buSzTx/>
              <a:buNone/>
              <a:defRPr b="0">
                <a:latin typeface="+mn-lt"/>
                <a:ea typeface="+mn-ea"/>
                <a:cs typeface="+mn-cs"/>
                <a:sym typeface="Arial"/>
              </a:defRPr>
            </a:lvl1pPr>
          </a:lstStyle>
          <a:p>
            <a:r>
              <a:rPr dirty="0" err="1"/>
              <a:t>Информация</a:t>
            </a:r>
            <a:r>
              <a:rPr dirty="0"/>
              <a:t> о </a:t>
            </a:r>
            <a:r>
              <a:rPr dirty="0" err="1"/>
              <a:t>мероприятии</a:t>
            </a:r>
            <a:endParaRPr dirty="0"/>
          </a:p>
        </p:txBody>
      </p:sp>
      <p:sp>
        <p:nvSpPr>
          <p:cNvPr id="25" name="Имя автора" title="Имя автора"/>
          <p:cNvSpPr txBox="1">
            <a:spLocks noGrp="1"/>
          </p:cNvSpPr>
          <p:nvPr>
            <p:ph type="body" sz="quarter" idx="14"/>
          </p:nvPr>
        </p:nvSpPr>
        <p:spPr>
          <a:xfrm>
            <a:off x="1280256" y="5876710"/>
            <a:ext cx="12700001" cy="461665"/>
          </a:xfrm>
          <a:prstGeom prst="rect">
            <a:avLst/>
          </a:prstGeom>
        </p:spPr>
        <p:txBody>
          <a:bodyPr lIns="0" tIns="0" rIns="0" bIns="0" anchor="t">
            <a:spAutoFit/>
          </a:bodyPr>
          <a:lstStyle>
            <a:lvl1pPr marL="0" indent="0" algn="l">
              <a:buSzTx/>
              <a:buNone/>
              <a:defRPr b="1">
                <a:latin typeface="+mn-lt"/>
                <a:ea typeface="+mn-ea"/>
                <a:cs typeface="+mn-cs"/>
                <a:sym typeface="Arial"/>
              </a:defRPr>
            </a:lvl1pPr>
          </a:lstStyle>
          <a:p>
            <a:r>
              <a:rPr dirty="0" err="1"/>
              <a:t>Имя</a:t>
            </a:r>
            <a:r>
              <a:rPr dirty="0"/>
              <a:t> </a:t>
            </a:r>
            <a:r>
              <a:rPr dirty="0" err="1"/>
              <a:t>автора</a:t>
            </a:r>
            <a:endParaRPr dirty="0"/>
          </a:p>
        </p:txBody>
      </p:sp>
      <p:sp>
        <p:nvSpPr>
          <p:cNvPr id="26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1295400" y="1054100"/>
            <a:ext cx="15240000" cy="4184750"/>
          </a:xfrm>
          <a:prstGeom prst="rect">
            <a:avLst/>
          </a:prstGeom>
        </p:spPr>
        <p:txBody>
          <a:bodyPr lIns="0" tIns="0" rIns="0" bIns="0" anchor="t"/>
          <a:lstStyle/>
          <a:p>
            <a:r>
              <a:t>Текст заголовка</a:t>
            </a:r>
          </a:p>
        </p:txBody>
      </p:sp>
      <p:pic>
        <p:nvPicPr>
          <p:cNvPr id="8" name="Изображение" descr="Изображение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280256" y="10766952"/>
            <a:ext cx="8003800" cy="2110600"/>
          </a:xfrm>
          <a:prstGeom prst="rect">
            <a:avLst/>
          </a:prstGeom>
          <a:ln w="12700">
            <a:miter lim="400000"/>
          </a:ln>
        </p:spPr>
      </p:pic>
      <p:pic>
        <p:nvPicPr>
          <p:cNvPr id="9" name="Изображение" descr="Изображение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3646804" y="2956305"/>
            <a:ext cx="10751988" cy="10779236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1278054"/>
      </p:ext>
    </p:extLst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 и пункт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Macroeconomic stability…"/>
          <p:cNvSpPr txBox="1">
            <a:spLocks noGrp="1"/>
          </p:cNvSpPr>
          <p:nvPr>
            <p:ph type="body" sz="half" idx="13" hasCustomPrompt="1"/>
          </p:nvPr>
        </p:nvSpPr>
        <p:spPr>
          <a:xfrm>
            <a:off x="1292521" y="3160322"/>
            <a:ext cx="21798957" cy="8413712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marL="396874" indent="-396874" algn="l">
              <a:lnSpc>
                <a:spcPts val="2000"/>
              </a:lnSpc>
              <a:buSzPct val="100000"/>
              <a:buFont typeface="Arial" panose="020B0604020202020204" pitchFamily="34" charset="0"/>
              <a:buChar char="•"/>
              <a:defRPr lang="en-US" sz="2600" b="1" baseline="0" smtClean="0">
                <a:solidFill>
                  <a:srgbClr val="262626"/>
                </a:solidFill>
                <a:sym typeface="Arial"/>
              </a:defRPr>
            </a:lvl1pPr>
          </a:lstStyle>
          <a:p>
            <a:pPr marL="0" indent="0" algn="l">
              <a:buSzTx/>
              <a:buNone/>
              <a:defRPr>
                <a:latin typeface="+mn-lt"/>
                <a:ea typeface="+mn-ea"/>
                <a:cs typeface="+mn-cs"/>
                <a:sym typeface="Arial"/>
              </a:defRPr>
            </a:pPr>
            <a:r>
              <a:rPr lang="ru-RU" dirty="0"/>
              <a:t>Подзаголовок </a:t>
            </a:r>
            <a:r>
              <a:rPr dirty="0"/>
              <a:t/>
            </a:r>
            <a:br>
              <a:rPr dirty="0"/>
            </a:br>
            <a:endParaRPr dirty="0"/>
          </a:p>
          <a:p>
            <a:pPr marL="0" indent="0" algn="l" defTabSz="457200">
              <a:lnSpc>
                <a:spcPts val="5500"/>
              </a:lnSpc>
              <a:buSzTx/>
              <a:buNone/>
              <a:defRPr b="0">
                <a:solidFill>
                  <a:srgbClr val="262626"/>
                </a:solidFill>
                <a:latin typeface="+mn-lt"/>
                <a:ea typeface="+mn-ea"/>
                <a:cs typeface="+mn-cs"/>
                <a:sym typeface="Arial"/>
              </a:defRPr>
            </a:pPr>
            <a:r>
              <a:rPr lang="ru-RU" dirty="0"/>
              <a:t>Текст слайда</a:t>
            </a:r>
            <a:endParaRPr dirty="0"/>
          </a:p>
        </p:txBody>
      </p:sp>
      <p:sp>
        <p:nvSpPr>
          <p:cNvPr id="44" name="Прямоугольник"/>
          <p:cNvSpPr/>
          <p:nvPr/>
        </p:nvSpPr>
        <p:spPr>
          <a:xfrm>
            <a:off x="0" y="12464682"/>
            <a:ext cx="24384000" cy="1248847"/>
          </a:xfrm>
          <a:prstGeom prst="rect">
            <a:avLst/>
          </a:prstGeom>
          <a:solidFill>
            <a:srgbClr val="F2F2F2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3200" b="0">
              <a:solidFill>
                <a:srgbClr val="FFFFFF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45" name="Source:"/>
          <p:cNvSpPr txBox="1">
            <a:spLocks noGrp="1"/>
          </p:cNvSpPr>
          <p:nvPr>
            <p:ph type="body" sz="quarter" idx="14" hasCustomPrompt="1"/>
          </p:nvPr>
        </p:nvSpPr>
        <p:spPr>
          <a:xfrm>
            <a:off x="3926149" y="12898660"/>
            <a:ext cx="19193608" cy="369332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 algn="r">
              <a:buSzTx/>
              <a:buNone/>
              <a:defRPr sz="2400" b="0">
                <a:solidFill>
                  <a:srgbClr val="5E5E5E"/>
                </a:solidFill>
                <a:latin typeface="+mn-lt"/>
                <a:ea typeface="+mn-ea"/>
                <a:cs typeface="+mn-cs"/>
                <a:sym typeface="Arial"/>
              </a:defRPr>
            </a:lvl1pPr>
          </a:lstStyle>
          <a:p>
            <a:r>
              <a:rPr lang="ru-RU" dirty="0"/>
              <a:t>Источник</a:t>
            </a:r>
            <a:r>
              <a:rPr dirty="0"/>
              <a:t>: </a:t>
            </a:r>
          </a:p>
        </p:txBody>
      </p:sp>
      <p:sp>
        <p:nvSpPr>
          <p:cNvPr id="46" name="Линия"/>
          <p:cNvSpPr/>
          <p:nvPr/>
        </p:nvSpPr>
        <p:spPr>
          <a:xfrm>
            <a:off x="1292521" y="2267528"/>
            <a:ext cx="21798958" cy="1"/>
          </a:xfrm>
          <a:prstGeom prst="line">
            <a:avLst/>
          </a:prstGeom>
          <a:ln w="38100">
            <a:solidFill>
              <a:srgbClr val="D5D5D5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3200" b="0">
              <a:solidFill>
                <a:srgbClr val="FFFFFF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48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1292521" y="12889780"/>
            <a:ext cx="469680" cy="461665"/>
          </a:xfrm>
          <a:prstGeom prst="rect">
            <a:avLst/>
          </a:prstGeom>
        </p:spPr>
        <p:txBody>
          <a:bodyPr lIns="0" tIns="0" rIns="0" bIns="0" anchor="ctr"/>
          <a:lstStyle>
            <a:lvl1pPr algn="l">
              <a:defRPr sz="3000">
                <a:solidFill>
                  <a:srgbClr val="5E5E5E"/>
                </a:solidFill>
                <a:latin typeface="+mn-lt"/>
                <a:ea typeface="+mn-ea"/>
                <a:cs typeface="+mn-cs"/>
                <a:sym typeface="Arial"/>
              </a:defRPr>
            </a:lvl1pPr>
          </a:lstStyle>
          <a:p>
            <a:fld id="{86CB4B4D-7CA3-9044-876B-883B54F8677D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49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1308100" y="578"/>
            <a:ext cx="18415001" cy="2286001"/>
          </a:xfrm>
          <a:prstGeom prst="rect">
            <a:avLst/>
          </a:prstGeom>
        </p:spPr>
        <p:txBody>
          <a:bodyPr lIns="0" tIns="0" rIns="0" bIns="0"/>
          <a:lstStyle>
            <a:lvl1pPr>
              <a:defRPr sz="4000" b="1"/>
            </a:lvl1pPr>
          </a:lstStyle>
          <a:p>
            <a:r>
              <a:rPr dirty="0" err="1"/>
              <a:t>Текст</a:t>
            </a:r>
            <a:r>
              <a:rPr dirty="0"/>
              <a:t> </a:t>
            </a:r>
            <a:r>
              <a:rPr dirty="0" err="1"/>
              <a:t>заголовка</a:t>
            </a:r>
            <a:endParaRPr dirty="0"/>
          </a:p>
        </p:txBody>
      </p:sp>
      <p:pic>
        <p:nvPicPr>
          <p:cNvPr id="9" name="Изображение" descr="Изображение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0428770" y="442586"/>
            <a:ext cx="2662710" cy="1401985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1704222257"/>
      </p:ext>
    </p:extLst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455745385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 и пункт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Macroeconomic stability…"/>
          <p:cNvSpPr txBox="1">
            <a:spLocks noGrp="1"/>
          </p:cNvSpPr>
          <p:nvPr>
            <p:ph type="body" sz="half" idx="13" hasCustomPrompt="1"/>
          </p:nvPr>
        </p:nvSpPr>
        <p:spPr>
          <a:xfrm>
            <a:off x="1292521" y="3160322"/>
            <a:ext cx="21798957" cy="8413712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marL="396874" indent="-396874" algn="l">
              <a:lnSpc>
                <a:spcPts val="2000"/>
              </a:lnSpc>
              <a:buSzPct val="100000"/>
              <a:buFont typeface="Arial" panose="020B0604020202020204" pitchFamily="34" charset="0"/>
              <a:buChar char="•"/>
              <a:defRPr lang="en-US" sz="2600" b="1" baseline="0" smtClean="0">
                <a:solidFill>
                  <a:srgbClr val="262626"/>
                </a:solidFill>
                <a:sym typeface="Arial"/>
              </a:defRPr>
            </a:lvl1pPr>
          </a:lstStyle>
          <a:p>
            <a:pPr marL="0" indent="0" algn="l">
              <a:buSzTx/>
              <a:buNone/>
              <a:defRPr>
                <a:latin typeface="+mn-lt"/>
                <a:ea typeface="+mn-ea"/>
                <a:cs typeface="+mn-cs"/>
                <a:sym typeface="Arial"/>
              </a:defRPr>
            </a:pPr>
            <a:r>
              <a:rPr lang="ru-RU" dirty="0" smtClean="0"/>
              <a:t>Подзаголовок </a:t>
            </a:r>
            <a:r>
              <a:rPr dirty="0" smtClean="0"/>
              <a:t/>
            </a:r>
            <a:br>
              <a:rPr dirty="0" smtClean="0"/>
            </a:br>
            <a:endParaRPr dirty="0" smtClean="0"/>
          </a:p>
          <a:p>
            <a:pPr marL="0" indent="0" algn="l" defTabSz="457200">
              <a:lnSpc>
                <a:spcPts val="5500"/>
              </a:lnSpc>
              <a:buSzTx/>
              <a:buNone/>
              <a:defRPr b="0">
                <a:solidFill>
                  <a:srgbClr val="262626"/>
                </a:solidFill>
                <a:latin typeface="+mn-lt"/>
                <a:ea typeface="+mn-ea"/>
                <a:cs typeface="+mn-cs"/>
                <a:sym typeface="Arial"/>
              </a:defRPr>
            </a:pPr>
            <a:r>
              <a:rPr lang="ru-RU" dirty="0" smtClean="0"/>
              <a:t>Текст слайда</a:t>
            </a:r>
            <a:endParaRPr dirty="0"/>
          </a:p>
        </p:txBody>
      </p:sp>
      <p:sp>
        <p:nvSpPr>
          <p:cNvPr id="44" name="Прямоугольник"/>
          <p:cNvSpPr/>
          <p:nvPr/>
        </p:nvSpPr>
        <p:spPr>
          <a:xfrm>
            <a:off x="0" y="12464682"/>
            <a:ext cx="24384000" cy="1248847"/>
          </a:xfrm>
          <a:prstGeom prst="rect">
            <a:avLst/>
          </a:prstGeom>
          <a:solidFill>
            <a:srgbClr val="F2F2F2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45" name="Source:"/>
          <p:cNvSpPr txBox="1">
            <a:spLocks noGrp="1"/>
          </p:cNvSpPr>
          <p:nvPr>
            <p:ph type="body" sz="quarter" idx="14" hasCustomPrompt="1"/>
          </p:nvPr>
        </p:nvSpPr>
        <p:spPr>
          <a:xfrm>
            <a:off x="3926149" y="12898660"/>
            <a:ext cx="19193608" cy="369332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 algn="r">
              <a:buSzTx/>
              <a:buNone/>
              <a:defRPr sz="2400" b="0">
                <a:solidFill>
                  <a:srgbClr val="5E5E5E"/>
                </a:solidFill>
                <a:latin typeface="+mn-lt"/>
                <a:ea typeface="+mn-ea"/>
                <a:cs typeface="+mn-cs"/>
                <a:sym typeface="Arial"/>
              </a:defRPr>
            </a:lvl1pPr>
          </a:lstStyle>
          <a:p>
            <a:r>
              <a:rPr lang="ru-RU" dirty="0" smtClean="0"/>
              <a:t>Источник</a:t>
            </a:r>
            <a:r>
              <a:rPr dirty="0" smtClean="0"/>
              <a:t>: </a:t>
            </a:r>
            <a:endParaRPr dirty="0"/>
          </a:p>
        </p:txBody>
      </p:sp>
      <p:sp>
        <p:nvSpPr>
          <p:cNvPr id="46" name="Линия"/>
          <p:cNvSpPr/>
          <p:nvPr/>
        </p:nvSpPr>
        <p:spPr>
          <a:xfrm>
            <a:off x="1292521" y="2267528"/>
            <a:ext cx="21798958" cy="1"/>
          </a:xfrm>
          <a:prstGeom prst="line">
            <a:avLst/>
          </a:prstGeom>
          <a:ln w="38100">
            <a:solidFill>
              <a:srgbClr val="D5D5D5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48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1292521" y="12889780"/>
            <a:ext cx="469680" cy="461665"/>
          </a:xfrm>
          <a:prstGeom prst="rect">
            <a:avLst/>
          </a:prstGeom>
        </p:spPr>
        <p:txBody>
          <a:bodyPr lIns="0" tIns="0" rIns="0" bIns="0" anchor="ctr"/>
          <a:lstStyle>
            <a:lvl1pPr algn="l">
              <a:defRPr sz="3000">
                <a:solidFill>
                  <a:srgbClr val="5E5E5E"/>
                </a:solidFill>
                <a:latin typeface="+mn-lt"/>
                <a:ea typeface="+mn-ea"/>
                <a:cs typeface="+mn-cs"/>
                <a:sym typeface="Arial"/>
              </a:defRPr>
            </a:lvl1pPr>
          </a:lstStyle>
          <a:p>
            <a:fld id="{86CB4B4D-7CA3-9044-876B-883B54F8677D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49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1308100" y="578"/>
            <a:ext cx="18415001" cy="2286001"/>
          </a:xfrm>
          <a:prstGeom prst="rect">
            <a:avLst/>
          </a:prstGeom>
        </p:spPr>
        <p:txBody>
          <a:bodyPr lIns="0" tIns="0" rIns="0" bIns="0"/>
          <a:lstStyle>
            <a:lvl1pPr>
              <a:defRPr sz="4000" b="1"/>
            </a:lvl1pPr>
          </a:lstStyle>
          <a:p>
            <a:r>
              <a:rPr dirty="0" err="1"/>
              <a:t>Текст</a:t>
            </a:r>
            <a:r>
              <a:rPr dirty="0"/>
              <a:t> </a:t>
            </a:r>
            <a:r>
              <a:rPr dirty="0" err="1"/>
              <a:t>заголовка</a:t>
            </a:r>
            <a:endParaRPr dirty="0"/>
          </a:p>
        </p:txBody>
      </p:sp>
      <p:pic>
        <p:nvPicPr>
          <p:cNvPr id="9" name="Изображение" descr="Изображение"/>
          <p:cNvPicPr>
            <a:picLocks noChangeAspect="1"/>
          </p:cNvPicPr>
          <p:nvPr userDrawn="1"/>
        </p:nvPicPr>
        <p:blipFill>
          <a:blip r:embed="rId2" cstate="print">
            <a:extLst/>
          </a:blip>
          <a:stretch>
            <a:fillRect/>
          </a:stretch>
        </p:blipFill>
        <p:spPr>
          <a:xfrm>
            <a:off x="20428770" y="442586"/>
            <a:ext cx="2662710" cy="1401985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048000" y="2244726"/>
            <a:ext cx="18288000" cy="4775200"/>
          </a:xfrm>
        </p:spPr>
        <p:txBody>
          <a:bodyPr anchor="b"/>
          <a:lstStyle>
            <a:lvl1pPr algn="ctr">
              <a:defRPr sz="12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048000" y="7204076"/>
            <a:ext cx="18288000" cy="3311524"/>
          </a:xfrm>
        </p:spPr>
        <p:txBody>
          <a:bodyPr/>
          <a:lstStyle>
            <a:lvl1pPr marL="0" indent="0" algn="ctr">
              <a:buNone/>
              <a:defRPr sz="4800"/>
            </a:lvl1pPr>
            <a:lvl2pPr marL="914400" indent="0" algn="ctr">
              <a:buNone/>
              <a:defRPr sz="4000"/>
            </a:lvl2pPr>
            <a:lvl3pPr marL="1828800" indent="0" algn="ctr">
              <a:buNone/>
              <a:defRPr sz="3600"/>
            </a:lvl3pPr>
            <a:lvl4pPr marL="2743200" indent="0" algn="ctr">
              <a:buNone/>
              <a:defRPr sz="3200"/>
            </a:lvl4pPr>
            <a:lvl5pPr marL="3657600" indent="0" algn="ctr">
              <a:buNone/>
              <a:defRPr sz="3200"/>
            </a:lvl5pPr>
            <a:lvl6pPr marL="4572000" indent="0" algn="ctr">
              <a:buNone/>
              <a:defRPr sz="3200"/>
            </a:lvl6pPr>
            <a:lvl7pPr marL="5486400" indent="0" algn="ctr">
              <a:buNone/>
              <a:defRPr sz="3200"/>
            </a:lvl7pPr>
            <a:lvl8pPr marL="6400800" indent="0" algn="ctr">
              <a:buNone/>
              <a:defRPr sz="3200"/>
            </a:lvl8pPr>
            <a:lvl9pPr marL="7315200" indent="0" algn="ctr">
              <a:buNone/>
              <a:defRPr sz="32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2127DC-E3BA-4119-A137-358004152B1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02B28C-5B1E-47A3-B84A-8E916F1B56E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4954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005D44-DD2F-4160-AB2C-8396ED4988B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521DCE-C6A9-490B-8A8A-E72515F12A4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1751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63700" y="3419477"/>
            <a:ext cx="21031200" cy="5705474"/>
          </a:xfrm>
        </p:spPr>
        <p:txBody>
          <a:bodyPr anchor="b"/>
          <a:lstStyle>
            <a:lvl1pPr>
              <a:defRPr sz="12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63700" y="9178927"/>
            <a:ext cx="21031200" cy="3000374"/>
          </a:xfrm>
        </p:spPr>
        <p:txBody>
          <a:bodyPr/>
          <a:lstStyle>
            <a:lvl1pPr marL="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1pPr>
            <a:lvl2pPr marL="914400" indent="0">
              <a:buNone/>
              <a:defRPr sz="4000">
                <a:solidFill>
                  <a:schemeClr val="tx1">
                    <a:tint val="75000"/>
                  </a:schemeClr>
                </a:solidFill>
              </a:defRPr>
            </a:lvl2pPr>
            <a:lvl3pPr marL="18288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3pPr>
            <a:lvl4pPr marL="27432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4pPr>
            <a:lvl5pPr marL="36576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5pPr>
            <a:lvl6pPr marL="45720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6pPr>
            <a:lvl7pPr marL="54864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7pPr>
            <a:lvl8pPr marL="64008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8pPr>
            <a:lvl9pPr marL="73152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9578D9-D932-4163-BBDD-02A4F1D1BE7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5C5A26-C3E5-49E5-9339-7BADC84AE70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0166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676400" y="3651250"/>
            <a:ext cx="10363200" cy="87026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2344400" y="3651250"/>
            <a:ext cx="10363200" cy="87026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A457C7-E760-419B-9983-1F356C5ACC5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FA9E0-3F92-4A27-8C77-3695A8D7049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10176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9576" y="730251"/>
            <a:ext cx="21031200" cy="2651126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79577" y="3362326"/>
            <a:ext cx="10315574" cy="1647824"/>
          </a:xfrm>
        </p:spPr>
        <p:txBody>
          <a:bodyPr anchor="b"/>
          <a:lstStyle>
            <a:lvl1pPr marL="0" indent="0">
              <a:buNone/>
              <a:defRPr sz="4800" b="1"/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679577" y="5010150"/>
            <a:ext cx="10315574" cy="73691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12344400" y="3362326"/>
            <a:ext cx="10366376" cy="1647824"/>
          </a:xfrm>
        </p:spPr>
        <p:txBody>
          <a:bodyPr anchor="b"/>
          <a:lstStyle>
            <a:lvl1pPr marL="0" indent="0">
              <a:buNone/>
              <a:defRPr sz="4800" b="1"/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12344400" y="5010150"/>
            <a:ext cx="10366376" cy="73691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BD6B23-6DD7-471B-A195-0C87A886D33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C4B83-EDCD-46A1-BD8A-C45203355ED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8880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DA05FA-7A23-4AF9-9963-1052FBCC6AB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C070D4-8852-4BF0-9047-43AAB8AE0A9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4402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7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/>
          <a:p>
            <a:r>
              <a:rPr dirty="0" err="1"/>
              <a:t>Текст</a:t>
            </a:r>
            <a:r>
              <a:rPr dirty="0"/>
              <a:t> </a:t>
            </a:r>
            <a:r>
              <a:rPr dirty="0" err="1"/>
              <a:t>заголовка</a:t>
            </a:r>
            <a:endParaRPr dirty="0"/>
          </a:p>
        </p:txBody>
      </p:sp>
      <p:sp>
        <p:nvSpPr>
          <p:cNvPr id="3" name="Уровень текста 1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/>
          <a:p>
            <a:r>
              <a:rPr dirty="0" err="1"/>
              <a:t>Уровень</a:t>
            </a:r>
            <a:r>
              <a:rPr dirty="0"/>
              <a:t> </a:t>
            </a:r>
            <a:r>
              <a:rPr dirty="0" err="1"/>
              <a:t>текста</a:t>
            </a:r>
            <a:r>
              <a:rPr dirty="0"/>
              <a:t> 1</a:t>
            </a:r>
          </a:p>
          <a:p>
            <a:pPr lvl="1"/>
            <a:r>
              <a:rPr dirty="0" err="1"/>
              <a:t>Уровень</a:t>
            </a:r>
            <a:r>
              <a:rPr dirty="0"/>
              <a:t> </a:t>
            </a:r>
            <a:r>
              <a:rPr dirty="0" err="1"/>
              <a:t>текста</a:t>
            </a:r>
            <a:r>
              <a:rPr dirty="0"/>
              <a:t> 2</a:t>
            </a:r>
          </a:p>
          <a:p>
            <a:pPr lvl="2"/>
            <a:r>
              <a:rPr dirty="0" err="1"/>
              <a:t>Уровень</a:t>
            </a:r>
            <a:r>
              <a:rPr dirty="0"/>
              <a:t> </a:t>
            </a:r>
            <a:r>
              <a:rPr dirty="0" err="1"/>
              <a:t>текста</a:t>
            </a:r>
            <a:r>
              <a:rPr dirty="0"/>
              <a:t> 3</a:t>
            </a:r>
          </a:p>
          <a:p>
            <a:pPr lvl="3"/>
            <a:r>
              <a:rPr dirty="0" err="1"/>
              <a:t>Уровень</a:t>
            </a:r>
            <a:r>
              <a:rPr dirty="0"/>
              <a:t> </a:t>
            </a:r>
            <a:r>
              <a:rPr dirty="0" err="1"/>
              <a:t>текста</a:t>
            </a:r>
            <a:r>
              <a:rPr dirty="0"/>
              <a:t> 4</a:t>
            </a:r>
          </a:p>
          <a:p>
            <a:pPr lvl="4"/>
            <a:r>
              <a:rPr dirty="0" err="1"/>
              <a:t>Уровень</a:t>
            </a:r>
            <a:r>
              <a:rPr dirty="0"/>
              <a:t> </a:t>
            </a:r>
            <a:r>
              <a:rPr dirty="0" err="1"/>
              <a:t>текста</a:t>
            </a:r>
            <a:r>
              <a:rPr dirty="0"/>
              <a:t> 5</a:t>
            </a:r>
          </a:p>
        </p:txBody>
      </p:sp>
      <p:sp>
        <p:nvSpPr>
          <p:cNvPr id="4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2" r:id="rId2"/>
    <p:sldLayoutId id="2147483653" r:id="rId3"/>
  </p:sldLayoutIdLst>
  <p:transition spd="med"/>
  <p:timing>
    <p:tnLst>
      <p:par>
        <p:cTn id="1" dur="indefinite" restart="never" nodeType="tmRoot"/>
      </p:par>
    </p:tnLst>
  </p:timing>
  <p:hf hdr="0" ftr="0" dt="0"/>
  <p:txStyles>
    <p:titleStyle>
      <a:lvl1pPr marL="0" marR="0" indent="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9pPr>
    </p:titleStyle>
    <p:bodyStyle>
      <a:lvl1pPr marL="0" marR="0" indent="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5000"/>
        <a:buFontTx/>
        <a:buNone/>
        <a:tabLst/>
        <a:defRPr sz="3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Helvetica Neue"/>
          <a:cs typeface="Helvetica Neue"/>
          <a:sym typeface="Helvetica Neue"/>
        </a:defRPr>
      </a:lvl1pPr>
      <a:lvl2pPr marL="635000" marR="0" indent="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5000"/>
        <a:buFontTx/>
        <a:buNone/>
        <a:tabLst/>
        <a:defRPr sz="3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Helvetica Neue"/>
          <a:cs typeface="Helvetica Neue"/>
          <a:sym typeface="Helvetica Neue"/>
        </a:defRPr>
      </a:lvl2pPr>
      <a:lvl3pPr marL="1270000" marR="0" indent="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5000"/>
        <a:buFontTx/>
        <a:buNone/>
        <a:tabLst/>
        <a:defRPr sz="3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Helvetica Neue"/>
          <a:cs typeface="Helvetica Neue"/>
          <a:sym typeface="Helvetica Neue"/>
        </a:defRPr>
      </a:lvl3pPr>
      <a:lvl4pPr marL="1905000" marR="0" indent="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5000"/>
        <a:buFontTx/>
        <a:buNone/>
        <a:tabLst/>
        <a:defRPr sz="3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Helvetica Neue"/>
          <a:cs typeface="Helvetica Neue"/>
          <a:sym typeface="Helvetica Neue"/>
        </a:defRPr>
      </a:lvl4pPr>
      <a:lvl5pPr marL="2540000" marR="0" indent="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5000"/>
        <a:buFontTx/>
        <a:buNone/>
        <a:tabLst/>
        <a:defRPr sz="3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Helvetica Neue"/>
          <a:cs typeface="Helvetica Neue"/>
          <a:sym typeface="Helvetica Neue"/>
        </a:defRPr>
      </a:lvl5pPr>
      <a:lvl6pPr marL="3571875" marR="0" indent="-396875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5000"/>
        <a:buFontTx/>
        <a:buChar char="•"/>
        <a:tabLst/>
        <a:defRPr sz="3000" b="1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206875" marR="0" indent="-396875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5000"/>
        <a:buFontTx/>
        <a:buChar char="•"/>
        <a:tabLst/>
        <a:defRPr sz="3000" b="1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4841875" marR="0" indent="-396875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5000"/>
        <a:buFontTx/>
        <a:buChar char="•"/>
        <a:tabLst/>
        <a:defRPr sz="3000" b="1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476875" marR="0" indent="-396875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5000"/>
        <a:buFontTx/>
        <a:buChar char="•"/>
        <a:tabLst/>
        <a:defRPr sz="3000" b="1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1676400" y="730251"/>
            <a:ext cx="21031200" cy="26511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82880" tIns="91440" rIns="182880" bIns="9144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1676400" y="3651250"/>
            <a:ext cx="21031200" cy="87026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82880" tIns="91440" rIns="182880" bIns="9144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1676400" y="12712701"/>
            <a:ext cx="5486400" cy="730250"/>
          </a:xfrm>
          <a:prstGeom prst="rect">
            <a:avLst/>
          </a:prstGeom>
        </p:spPr>
        <p:txBody>
          <a:bodyPr vert="horz" lIns="182880" tIns="91440" rIns="182880" bIns="9144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24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 hangingPunct="1">
              <a:defRPr/>
            </a:pPr>
            <a:fld id="{550887FE-43DC-4122-8668-B4285875D896}" type="datetimeFigureOut">
              <a:rPr lang="en-US" b="0" kern="1200">
                <a:solidFill>
                  <a:prstClr val="black">
                    <a:tint val="75000"/>
                  </a:prstClr>
                </a:solidFill>
                <a:ea typeface="+mn-ea"/>
              </a:rPr>
              <a:pPr defTabSz="914400" hangingPunct="1">
                <a:defRPr/>
              </a:pPr>
              <a:t>12/16/2021</a:t>
            </a:fld>
            <a:endParaRPr lang="en-US" b="0" kern="1200">
              <a:solidFill>
                <a:prstClr val="black">
                  <a:tint val="75000"/>
                </a:prstClr>
              </a:solidFill>
              <a:ea typeface="+mn-ea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8077200" y="12712701"/>
            <a:ext cx="8229600" cy="730250"/>
          </a:xfrm>
          <a:prstGeom prst="rect">
            <a:avLst/>
          </a:prstGeom>
        </p:spPr>
        <p:txBody>
          <a:bodyPr vert="horz" lIns="182880" tIns="91440" rIns="182880" bIns="9144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24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 hangingPunct="1">
              <a:defRPr/>
            </a:pPr>
            <a:endParaRPr lang="en-US" b="0" kern="1200">
              <a:solidFill>
                <a:prstClr val="black">
                  <a:tint val="75000"/>
                </a:prstClr>
              </a:solidFill>
              <a:ea typeface="+mn-ea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17221200" y="12712701"/>
            <a:ext cx="5486400" cy="730250"/>
          </a:xfrm>
          <a:prstGeom prst="rect">
            <a:avLst/>
          </a:prstGeom>
        </p:spPr>
        <p:txBody>
          <a:bodyPr vert="horz" lIns="182880" tIns="91440" rIns="182880" bIns="9144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24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 hangingPunct="1">
              <a:defRPr/>
            </a:pPr>
            <a:fld id="{6B9312E5-191D-4066-B88E-5A6712FF09F8}" type="slidenum">
              <a:rPr lang="en-US" b="0" kern="1200">
                <a:solidFill>
                  <a:prstClr val="black">
                    <a:tint val="75000"/>
                  </a:prstClr>
                </a:solidFill>
                <a:ea typeface="+mn-ea"/>
              </a:rPr>
              <a:pPr defTabSz="914400" hangingPunct="1">
                <a:defRPr/>
              </a:pPr>
              <a:t>‹#›</a:t>
            </a:fld>
            <a:endParaRPr lang="en-US" b="0" kern="1200">
              <a:solidFill>
                <a:prstClr val="black">
                  <a:tint val="75000"/>
                </a:prstClr>
              </a:solidFill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306514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88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8800">
          <a:solidFill>
            <a:schemeClr val="tx1"/>
          </a:solidFill>
          <a:latin typeface="Calibri Light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8800">
          <a:solidFill>
            <a:schemeClr val="tx1"/>
          </a:solidFill>
          <a:latin typeface="Calibri Light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8800">
          <a:solidFill>
            <a:schemeClr val="tx1"/>
          </a:solidFill>
          <a:latin typeface="Calibri Light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8800">
          <a:solidFill>
            <a:schemeClr val="tx1"/>
          </a:solidFill>
          <a:latin typeface="Calibri Light" pitchFamily="34" charset="0"/>
        </a:defRPr>
      </a:lvl5pPr>
      <a:lvl6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8800">
          <a:solidFill>
            <a:schemeClr val="tx1"/>
          </a:solidFill>
          <a:latin typeface="Calibri Light" pitchFamily="34" charset="0"/>
        </a:defRPr>
      </a:lvl6pPr>
      <a:lvl7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8800">
          <a:solidFill>
            <a:schemeClr val="tx1"/>
          </a:solidFill>
          <a:latin typeface="Calibri Light" pitchFamily="34" charset="0"/>
        </a:defRPr>
      </a:lvl7pPr>
      <a:lvl8pPr marL="2743200" algn="l" rtl="0" fontAlgn="base">
        <a:lnSpc>
          <a:spcPct val="90000"/>
        </a:lnSpc>
        <a:spcBef>
          <a:spcPct val="0"/>
        </a:spcBef>
        <a:spcAft>
          <a:spcPct val="0"/>
        </a:spcAft>
        <a:defRPr sz="8800">
          <a:solidFill>
            <a:schemeClr val="tx1"/>
          </a:solidFill>
          <a:latin typeface="Calibri Light" pitchFamily="34" charset="0"/>
        </a:defRPr>
      </a:lvl8pPr>
      <a:lvl9pPr marL="3657600" algn="l" rtl="0" fontAlgn="base">
        <a:lnSpc>
          <a:spcPct val="90000"/>
        </a:lnSpc>
        <a:spcBef>
          <a:spcPct val="0"/>
        </a:spcBef>
        <a:spcAft>
          <a:spcPct val="0"/>
        </a:spcAft>
        <a:defRPr sz="8800">
          <a:solidFill>
            <a:schemeClr val="tx1"/>
          </a:solidFill>
          <a:latin typeface="Calibri Light" pitchFamily="34" charset="0"/>
        </a:defRPr>
      </a:lvl9pPr>
    </p:titleStyle>
    <p:bodyStyle>
      <a:lvl1pPr marL="457200" indent="-457200" algn="l" rtl="0" eaLnBrk="0" fontAlgn="base" hangingPunct="0">
        <a:lnSpc>
          <a:spcPct val="90000"/>
        </a:lnSpc>
        <a:spcBef>
          <a:spcPts val="2000"/>
        </a:spcBef>
        <a:spcAft>
          <a:spcPct val="0"/>
        </a:spcAft>
        <a:buFont typeface="Arial" charset="0"/>
        <a:buChar char="•"/>
        <a:defRPr sz="5600" kern="1200">
          <a:solidFill>
            <a:schemeClr val="tx1"/>
          </a:solidFill>
          <a:latin typeface="+mn-lt"/>
          <a:ea typeface="+mn-ea"/>
          <a:cs typeface="+mn-cs"/>
        </a:defRPr>
      </a:lvl1pPr>
      <a:lvl2pPr marL="1371600" indent="-4572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2pPr>
      <a:lvl3pPr marL="2286000" indent="-4572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3pPr>
      <a:lvl4pPr marL="3200400" indent="-4572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4114800" indent="-4572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50292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8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normAutofit/>
          </a:bodyPr>
          <a:lstStyle/>
          <a:p>
            <a:r>
              <a:rPr dirty="0" err="1"/>
              <a:t>Текст</a:t>
            </a:r>
            <a:r>
              <a:rPr dirty="0"/>
              <a:t> </a:t>
            </a:r>
            <a:r>
              <a:rPr dirty="0" err="1"/>
              <a:t>заголовка</a:t>
            </a:r>
            <a:endParaRPr dirty="0"/>
          </a:p>
        </p:txBody>
      </p:sp>
      <p:sp>
        <p:nvSpPr>
          <p:cNvPr id="3" name="Уровень текста 1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t">
            <a:normAutofit/>
          </a:bodyPr>
          <a:lstStyle/>
          <a:p>
            <a:r>
              <a:rPr dirty="0" err="1"/>
              <a:t>Уровень</a:t>
            </a:r>
            <a:r>
              <a:rPr dirty="0"/>
              <a:t> </a:t>
            </a:r>
            <a:r>
              <a:rPr dirty="0" err="1"/>
              <a:t>текста</a:t>
            </a:r>
            <a:r>
              <a:rPr dirty="0"/>
              <a:t> 1</a:t>
            </a:r>
          </a:p>
          <a:p>
            <a:pPr lvl="1"/>
            <a:r>
              <a:rPr dirty="0" err="1"/>
              <a:t>Уровень</a:t>
            </a:r>
            <a:r>
              <a:rPr dirty="0"/>
              <a:t> </a:t>
            </a:r>
            <a:r>
              <a:rPr dirty="0" err="1"/>
              <a:t>текста</a:t>
            </a:r>
            <a:r>
              <a:rPr dirty="0"/>
              <a:t> 2</a:t>
            </a:r>
          </a:p>
          <a:p>
            <a:pPr lvl="2"/>
            <a:r>
              <a:rPr dirty="0" err="1"/>
              <a:t>Уровень</a:t>
            </a:r>
            <a:r>
              <a:rPr dirty="0"/>
              <a:t> </a:t>
            </a:r>
            <a:r>
              <a:rPr dirty="0" err="1"/>
              <a:t>текста</a:t>
            </a:r>
            <a:r>
              <a:rPr dirty="0"/>
              <a:t> 3</a:t>
            </a:r>
          </a:p>
          <a:p>
            <a:pPr lvl="3"/>
            <a:r>
              <a:rPr dirty="0" err="1"/>
              <a:t>Уровень</a:t>
            </a:r>
            <a:r>
              <a:rPr dirty="0"/>
              <a:t> </a:t>
            </a:r>
            <a:r>
              <a:rPr dirty="0" err="1"/>
              <a:t>текста</a:t>
            </a:r>
            <a:r>
              <a:rPr dirty="0"/>
              <a:t> 4</a:t>
            </a:r>
          </a:p>
          <a:p>
            <a:pPr lvl="4"/>
            <a:r>
              <a:rPr dirty="0" err="1"/>
              <a:t>Уровень</a:t>
            </a:r>
            <a:r>
              <a:rPr dirty="0"/>
              <a:t> </a:t>
            </a:r>
            <a:r>
              <a:rPr dirty="0" err="1"/>
              <a:t>текста</a:t>
            </a:r>
            <a:r>
              <a:rPr dirty="0"/>
              <a:t> 5</a:t>
            </a:r>
          </a:p>
        </p:txBody>
      </p:sp>
      <p:sp>
        <p:nvSpPr>
          <p:cNvPr id="4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13424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</p:sldLayoutIdLst>
  <p:transition spd="med"/>
  <p:hf hdr="0" ftr="0" dt="0"/>
  <p:txStyles>
    <p:titleStyle>
      <a:lvl1pPr marL="0" marR="0" indent="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9pPr>
    </p:titleStyle>
    <p:bodyStyle>
      <a:lvl1pPr marL="0" marR="0" indent="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5000"/>
        <a:buFontTx/>
        <a:buNone/>
        <a:tabLst/>
        <a:defRPr sz="3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Helvetica Neue"/>
          <a:cs typeface="Helvetica Neue"/>
          <a:sym typeface="Helvetica Neue"/>
        </a:defRPr>
      </a:lvl1pPr>
      <a:lvl2pPr marL="635000" marR="0" indent="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5000"/>
        <a:buFontTx/>
        <a:buNone/>
        <a:tabLst/>
        <a:defRPr sz="3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Helvetica Neue"/>
          <a:cs typeface="Helvetica Neue"/>
          <a:sym typeface="Helvetica Neue"/>
        </a:defRPr>
      </a:lvl2pPr>
      <a:lvl3pPr marL="1270000" marR="0" indent="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5000"/>
        <a:buFontTx/>
        <a:buNone/>
        <a:tabLst/>
        <a:defRPr sz="3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Helvetica Neue"/>
          <a:cs typeface="Helvetica Neue"/>
          <a:sym typeface="Helvetica Neue"/>
        </a:defRPr>
      </a:lvl3pPr>
      <a:lvl4pPr marL="1905000" marR="0" indent="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5000"/>
        <a:buFontTx/>
        <a:buNone/>
        <a:tabLst/>
        <a:defRPr sz="3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Helvetica Neue"/>
          <a:cs typeface="Helvetica Neue"/>
          <a:sym typeface="Helvetica Neue"/>
        </a:defRPr>
      </a:lvl4pPr>
      <a:lvl5pPr marL="2540000" marR="0" indent="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5000"/>
        <a:buFontTx/>
        <a:buNone/>
        <a:tabLst/>
        <a:defRPr sz="3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Helvetica Neue"/>
          <a:cs typeface="Helvetica Neue"/>
          <a:sym typeface="Helvetica Neue"/>
        </a:defRPr>
      </a:lvl5pPr>
      <a:lvl6pPr marL="3571875" marR="0" indent="-396875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5000"/>
        <a:buFontTx/>
        <a:buChar char="•"/>
        <a:tabLst/>
        <a:defRPr sz="3000" b="1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206875" marR="0" indent="-396875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5000"/>
        <a:buFontTx/>
        <a:buChar char="•"/>
        <a:tabLst/>
        <a:defRPr sz="3000" b="1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4841875" marR="0" indent="-396875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5000"/>
        <a:buFontTx/>
        <a:buChar char="•"/>
        <a:tabLst/>
        <a:defRPr sz="3000" b="1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476875" marR="0" indent="-396875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5000"/>
        <a:buFontTx/>
        <a:buChar char="•"/>
        <a:tabLst/>
        <a:defRPr sz="3000" b="1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chart" Target="../charts/chart4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sv.org.ru/agency/statistics?group=1&amp;regions=&amp;year=2005,2021" TargetMode="Externa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Energy sector impacts on the economic to growth in Russia: Oil case"/>
          <p:cNvSpPr txBox="1">
            <a:spLocks noGrp="1"/>
          </p:cNvSpPr>
          <p:nvPr>
            <p:ph type="title"/>
          </p:nvPr>
        </p:nvSpPr>
        <p:spPr>
          <a:xfrm>
            <a:off x="2202846" y="2902711"/>
            <a:ext cx="12360166" cy="4673952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/>
            <a:r>
              <a:rPr lang="ru-RU" dirty="0" smtClean="0">
                <a:solidFill>
                  <a:srgbClr val="002060"/>
                </a:solidFill>
              </a:rPr>
              <a:t>К стратегии развития финансового рынка</a:t>
            </a:r>
            <a:endParaRPr dirty="0">
              <a:solidFill>
                <a:srgbClr val="002060"/>
              </a:solidFill>
            </a:endParaRPr>
          </a:p>
        </p:txBody>
      </p:sp>
      <p:pic>
        <p:nvPicPr>
          <p:cNvPr id="1331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296893" y="3148854"/>
            <a:ext cx="2087107" cy="1620370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8" name="LV session of French-Russian Seminar, Paris 2018"/>
          <p:cNvSpPr txBox="1">
            <a:spLocks/>
          </p:cNvSpPr>
          <p:nvPr/>
        </p:nvSpPr>
        <p:spPr>
          <a:xfrm>
            <a:off x="1021031" y="9225455"/>
            <a:ext cx="12924463" cy="49244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spAutoFit/>
          </a:bodyPr>
          <a:lstStyle/>
          <a:p>
            <a:pPr marL="0" marR="0" lvl="0" indent="0" algn="l" defTabSz="8255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3200" b="0" spc="-1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/>
                <a:ea typeface="+mn-ea"/>
                <a:cs typeface="Calibri"/>
                <a:sym typeface="Arial"/>
              </a:rPr>
              <a:t>Зам. дир. </a:t>
            </a:r>
            <a:r>
              <a:rPr kumimoji="0" lang="ru-RU" sz="3200" b="0" i="0" u="none" strike="noStrike" kern="0" cap="none" spc="-10" normalizeH="0" baseline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Calibri"/>
                <a:ea typeface="+mn-ea"/>
                <a:cs typeface="Calibri"/>
                <a:sym typeface="Arial"/>
              </a:rPr>
              <a:t>ИНП РАН</a:t>
            </a:r>
            <a:endParaRPr kumimoji="0" lang="ru-RU" sz="3200" b="0" i="0" u="none" strike="noStrike" kern="0" cap="none" spc="-10" normalizeH="0" baseline="0" noProof="0" dirty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Calibri"/>
              <a:ea typeface="+mn-ea"/>
              <a:cs typeface="Calibri"/>
              <a:sym typeface="Arial"/>
            </a:endParaRPr>
          </a:p>
        </p:txBody>
      </p:sp>
      <p:sp>
        <p:nvSpPr>
          <p:cNvPr id="9" name="Andrey Kolpakov"/>
          <p:cNvSpPr txBox="1">
            <a:spLocks/>
          </p:cNvSpPr>
          <p:nvPr/>
        </p:nvSpPr>
        <p:spPr>
          <a:xfrm>
            <a:off x="1011698" y="8482594"/>
            <a:ext cx="12700001" cy="4616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spAutoFit/>
          </a:bodyPr>
          <a:lstStyle/>
          <a:p>
            <a:pPr marL="0" marR="0" lvl="0" indent="0" algn="l" defTabSz="8255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0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Arial"/>
              </a:rPr>
              <a:t>Моисеев Антон Кириллович</a:t>
            </a:r>
            <a:endParaRPr kumimoji="0" lang="ru-RU" sz="30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  <a:sym typeface="Arial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 txBox="1">
            <a:spLocks/>
          </p:cNvSpPr>
          <p:nvPr/>
        </p:nvSpPr>
        <p:spPr bwMode="auto">
          <a:xfrm>
            <a:off x="1004430" y="804536"/>
            <a:ext cx="22910644" cy="1147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2880" tIns="91440" rIns="182880" bIns="91440" anchor="b"/>
          <a:lstStyle/>
          <a:p>
            <a:pPr marL="914400" indent="-914400" algn="r" defTabSz="1828800" fontAlgn="base" hangingPunct="1">
              <a:spcBef>
                <a:spcPct val="0"/>
              </a:spcBef>
              <a:spcAft>
                <a:spcPct val="0"/>
              </a:spcAft>
              <a:buFont typeface="+mj-lt"/>
              <a:buAutoNum type="arabicPeriod" startAt="2"/>
            </a:pPr>
            <a:r>
              <a:rPr lang="ru-RU" sz="5600" b="0" kern="1200" dirty="0" smtClean="0">
                <a:solidFill>
                  <a:prstClr val="black"/>
                </a:solidFill>
                <a:latin typeface="Arial" charset="0"/>
                <a:ea typeface="+mn-ea"/>
                <a:cs typeface="Arial" charset="0"/>
              </a:rPr>
              <a:t>Доходы, расходы, сбережения и займы населения</a:t>
            </a:r>
            <a:r>
              <a:rPr lang="en-US" sz="5600" b="0" kern="1200" dirty="0" smtClean="0">
                <a:solidFill>
                  <a:prstClr val="black"/>
                </a:solidFill>
                <a:latin typeface="Arial" charset="0"/>
                <a:ea typeface="+mn-ea"/>
                <a:cs typeface="Arial" charset="0"/>
              </a:rPr>
              <a:t>.  </a:t>
            </a:r>
            <a:r>
              <a:rPr lang="ru-RU" sz="5600" b="0" kern="1200" dirty="0">
                <a:solidFill>
                  <a:prstClr val="black"/>
                </a:solidFill>
                <a:latin typeface="Arial" charset="0"/>
                <a:ea typeface="+mn-ea"/>
                <a:cs typeface="Arial" charset="0"/>
              </a:rPr>
              <a:t>2018 (</a:t>
            </a:r>
            <a:r>
              <a:rPr lang="en-US" sz="5600" b="0" kern="1200" dirty="0">
                <a:solidFill>
                  <a:prstClr val="black"/>
                </a:solidFill>
                <a:latin typeface="Arial" charset="0"/>
                <a:ea typeface="+mn-ea"/>
                <a:cs typeface="Arial" charset="0"/>
              </a:rPr>
              <a:t>2</a:t>
            </a:r>
            <a:r>
              <a:rPr lang="ru-RU" sz="5600" b="0" kern="1200" dirty="0">
                <a:solidFill>
                  <a:prstClr val="black"/>
                </a:solidFill>
                <a:latin typeface="Arial" charset="0"/>
                <a:ea typeface="+mn-ea"/>
                <a:cs typeface="Arial" charset="0"/>
              </a:rPr>
              <a:t>)</a:t>
            </a: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266357985"/>
              </p:ext>
            </p:extLst>
          </p:nvPr>
        </p:nvGraphicFramePr>
        <p:xfrm>
          <a:off x="1324305" y="2981814"/>
          <a:ext cx="8767462" cy="45732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4728233"/>
              </p:ext>
            </p:extLst>
          </p:nvPr>
        </p:nvGraphicFramePr>
        <p:xfrm>
          <a:off x="12590815" y="2944388"/>
          <a:ext cx="9164618" cy="45394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532092469"/>
              </p:ext>
            </p:extLst>
          </p:nvPr>
        </p:nvGraphicFramePr>
        <p:xfrm>
          <a:off x="12590813" y="7818373"/>
          <a:ext cx="9164618" cy="48176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:p14="http://schemas.microsoft.com/office/powerpoint/2010/main" val="2580980640"/>
              </p:ext>
            </p:extLst>
          </p:nvPr>
        </p:nvGraphicFramePr>
        <p:xfrm>
          <a:off x="1269887" y="7850282"/>
          <a:ext cx="8821880" cy="48176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6347299" y="2106962"/>
            <a:ext cx="10710152" cy="738664"/>
          </a:xfrm>
          <a:prstGeom prst="rect">
            <a:avLst/>
          </a:prstGeom>
          <a:noFill/>
        </p:spPr>
        <p:txBody>
          <a:bodyPr wrap="square" lIns="182880" tIns="91440" rIns="182880" bIns="91440" rtlCol="0">
            <a:spAutoFit/>
          </a:bodyPr>
          <a:lstStyle/>
          <a:p>
            <a:pPr algn="l" defTabSz="1828800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3600" b="0" i="1" kern="1200" dirty="0" smtClean="0">
                <a:solidFill>
                  <a:prstClr val="black"/>
                </a:solidFill>
                <a:latin typeface="Arial" charset="0"/>
                <a:ea typeface="+mn-ea"/>
                <a:cs typeface="Arial" charset="0"/>
              </a:rPr>
              <a:t>В ценах 2018 года, руб/мес на душу населения</a:t>
            </a:r>
            <a:endParaRPr lang="en-US" sz="3600" b="0" i="1" kern="1200" dirty="0">
              <a:solidFill>
                <a:prstClr val="black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194571" y="12976699"/>
            <a:ext cx="1301560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М. Черковец, Е. Ордынская, А. Моисеев – ИНП РАН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47438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ru-RU" sz="4800" dirty="0"/>
              <a:t>АСВ в марте 2020 дала количество вкладчиков: 230 млн (клиент двух банков считается за 2 клиентов). Население: 75 млн трудоспособного плюс 40 млн пенсионеров. Итого 115. Значит, на одного человека в среднем ровно два банка. Депозитных счетов всего 590 млн - т.е. в среднем 5 счетов на человека.</a:t>
            </a:r>
          </a:p>
          <a:p>
            <a:pPr>
              <a:lnSpc>
                <a:spcPct val="100000"/>
              </a:lnSpc>
            </a:pPr>
            <a:r>
              <a:rPr lang="ru-RU" sz="4800" dirty="0"/>
              <a:t>Среди 590 млн счетов есть 5,9 млн счетов (1%) свыше 1 млн руб., это нижняя оценка частных инвесторов. </a:t>
            </a:r>
            <a:r>
              <a:rPr lang="ru-RU" sz="4800" smtClean="0"/>
              <a:t>Это </a:t>
            </a:r>
            <a:r>
              <a:rPr lang="ru-RU" sz="4800" dirty="0"/>
              <a:t>1,2 млн готовых инвесторов. Они уже в рынке (3 млн. активных брокерских счетов, минимум 2 счета на человека).</a:t>
            </a:r>
          </a:p>
          <a:p>
            <a:pPr>
              <a:lnSpc>
                <a:spcPct val="100000"/>
              </a:lnSpc>
            </a:pPr>
            <a:r>
              <a:rPr lang="ru-RU" sz="4800" dirty="0"/>
              <a:t>86% депозитов - менее 100 тыс. руб. 14% от 590 млн - это 83 млн счетов или 17 млн вкладчиков (коэффициент 1:5). Это, видимо, верхняя планка тех, кто теоретически может выставить остатки средств на рынок.</a:t>
            </a:r>
          </a:p>
          <a:p>
            <a:pPr>
              <a:lnSpc>
                <a:spcPct val="100000"/>
              </a:lnSpc>
            </a:pPr>
            <a:endParaRPr lang="ru-RU" sz="4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3926149" y="12898660"/>
            <a:ext cx="19193608" cy="738664"/>
          </a:xfrm>
        </p:spPr>
        <p:txBody>
          <a:bodyPr/>
          <a:lstStyle/>
          <a:p>
            <a:r>
              <a:rPr lang="ru-RU" u="sng" dirty="0">
                <a:hlinkClick r:id="rId2"/>
              </a:rPr>
              <a:t>Статистика (asv.org.ru)</a:t>
            </a:r>
            <a:endParaRPr lang="ru-RU" dirty="0"/>
          </a:p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pPr/>
              <a:t>3</a:t>
            </a:fld>
            <a:endParaRPr lang="ru-RU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Оценка потенциала частных инвесторов на фондовом рынке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299599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pPr/>
              <a:t>4</a:t>
            </a:fld>
            <a:endParaRPr lang="ru-RU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400800" y="0"/>
            <a:ext cx="13322301" cy="1667435"/>
          </a:xfrm>
        </p:spPr>
        <p:txBody>
          <a:bodyPr>
            <a:normAutofit/>
          </a:bodyPr>
          <a:lstStyle/>
          <a:p>
            <a:r>
              <a:rPr lang="ru-RU" sz="6600" dirty="0" smtClean="0">
                <a:latin typeface="Bahnschrift" panose="020B0502040204020203" pitchFamily="34" charset="0"/>
              </a:rPr>
              <a:t>Кто делает деньги</a:t>
            </a:r>
            <a:endParaRPr lang="ru-RU" sz="6600" dirty="0">
              <a:latin typeface="Bahnschrift" panose="020B0502040204020203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12693" y="2411170"/>
            <a:ext cx="23971307" cy="84125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4800" dirty="0" smtClean="0">
                <a:latin typeface="Bahnschrift" panose="020B0502040204020203" pitchFamily="34" charset="0"/>
              </a:rPr>
              <a:t>Требования к секторам, первые разности по ППС</a:t>
            </a:r>
            <a:r>
              <a:rPr lang="en-US" sz="4800" dirty="0" smtClean="0">
                <a:latin typeface="Bahnschrift" panose="020B0502040204020203" pitchFamily="34" charset="0"/>
              </a:rPr>
              <a:t>, </a:t>
            </a:r>
            <a:r>
              <a:rPr lang="ru-RU" sz="4800" dirty="0" smtClean="0">
                <a:latin typeface="Bahnschrift" panose="020B0502040204020203" pitchFamily="34" charset="0"/>
              </a:rPr>
              <a:t>сумма за 4 года (трлн </a:t>
            </a:r>
            <a:r>
              <a:rPr lang="en-US" sz="4800" dirty="0" smtClean="0">
                <a:latin typeface="Bahnschrift" panose="020B0502040204020203" pitchFamily="34" charset="0"/>
              </a:rPr>
              <a:t>USD).</a:t>
            </a:r>
            <a:endParaRPr kumimoji="0" lang="ru-RU" sz="48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Bahnschrift" panose="020B0502040204020203" pitchFamily="34" charset="0"/>
              <a:sym typeface="Helvetica Neue"/>
            </a:endParaRPr>
          </a:p>
        </p:txBody>
      </p:sp>
      <p:sp>
        <p:nvSpPr>
          <p:cNvPr id="11" name="Text Placehold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smtClean="0"/>
              <a:t>World development indicators</a:t>
            </a:r>
            <a:r>
              <a:rPr lang="ru-RU" dirty="0" smtClean="0"/>
              <a:t>, Всемирный банк.</a:t>
            </a:r>
            <a:endParaRPr lang="ru-RU" dirty="0"/>
          </a:p>
        </p:txBody>
      </p:sp>
      <p:sp useBgFill="1">
        <p:nvSpPr>
          <p:cNvPr id="10" name="TextBox 9"/>
          <p:cNvSpPr txBox="1"/>
          <p:nvPr/>
        </p:nvSpPr>
        <p:spPr>
          <a:xfrm>
            <a:off x="19973365" y="3686959"/>
            <a:ext cx="4410635" cy="7489230"/>
          </a:xfrm>
          <a:prstGeom prst="rect">
            <a:avLst/>
          </a:prstGeom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514350" marR="0" indent="-514350" algn="l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</a:pP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+mn-lt"/>
              </a:rPr>
              <a:t>Насколько устойчиво?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latin typeface="+mn-lt"/>
              </a:rPr>
              <a:t> </a:t>
            </a:r>
          </a:p>
          <a:p>
            <a:pPr marL="514350" marR="0" indent="-514350" algn="l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</a:pPr>
            <a:endParaRPr lang="en-US" dirty="0" smtClean="0">
              <a:solidFill>
                <a:schemeClr val="accent5">
                  <a:lumMod val="50000"/>
                </a:schemeClr>
              </a:solidFill>
              <a:latin typeface="+mn-lt"/>
            </a:endParaRPr>
          </a:p>
          <a:p>
            <a:pPr marL="514350" marR="0" indent="-514350" algn="l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</a:pP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+mn-lt"/>
              </a:rPr>
              <a:t>Создаст ли частный бизнес достаточно дохода для обслуживания госдолга?</a:t>
            </a:r>
            <a:endParaRPr lang="en-US" dirty="0" smtClean="0">
              <a:solidFill>
                <a:schemeClr val="accent5">
                  <a:lumMod val="50000"/>
                </a:schemeClr>
              </a:solidFill>
              <a:latin typeface="+mn-lt"/>
            </a:endParaRPr>
          </a:p>
          <a:p>
            <a:pPr marL="514350" marR="0" indent="-514350" algn="l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</a:pPr>
            <a:endParaRPr lang="en-US" dirty="0" smtClean="0">
              <a:solidFill>
                <a:schemeClr val="accent5">
                  <a:lumMod val="50000"/>
                </a:schemeClr>
              </a:solidFill>
              <a:latin typeface="+mn-lt"/>
            </a:endParaRPr>
          </a:p>
          <a:p>
            <a:pPr marL="514350" marR="0" indent="-514350" algn="l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</a:pP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+mn-lt"/>
              </a:rPr>
              <a:t>Придём ли мы к отрицательным ставкам по госдолгу?</a:t>
            </a:r>
            <a:endParaRPr kumimoji="0" lang="en-US" sz="3000" b="1" i="0" u="none" strike="noStrike" cap="none" spc="0" normalizeH="0" dirty="0" smtClean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FillTx/>
              <a:latin typeface="+mn-lt"/>
              <a:ea typeface="Helvetica Neue"/>
              <a:cs typeface="Helvetica Neue"/>
              <a:sym typeface="Helvetica Neue"/>
            </a:endParaRPr>
          </a:p>
          <a:p>
            <a:pPr marL="514350" marR="0" indent="-514350" algn="l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</a:pPr>
            <a:endParaRPr kumimoji="0" lang="en-US" sz="3000" b="1" i="0" u="none" strike="noStrike" cap="none" spc="0" normalizeH="0" dirty="0" smtClean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FillTx/>
              <a:latin typeface="+mn-lt"/>
              <a:ea typeface="Helvetica Neue"/>
              <a:cs typeface="Helvetica Neue"/>
              <a:sym typeface="Helvetica Neue"/>
            </a:endParaRPr>
          </a:p>
          <a:p>
            <a:pPr marL="514350" marR="0" indent="-514350" algn="l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</a:pPr>
            <a:r>
              <a:rPr lang="ru-RU" baseline="0" dirty="0" smtClean="0">
                <a:solidFill>
                  <a:schemeClr val="accent5">
                    <a:lumMod val="50000"/>
                  </a:schemeClr>
                </a:solidFill>
                <a:latin typeface="+mn-lt"/>
              </a:rPr>
              <a:t>Кто заплатит по долгам?</a:t>
            </a:r>
            <a:endParaRPr kumimoji="0" lang="ru-RU" sz="3000" b="1" i="0" u="none" strike="noStrike" cap="none" spc="0" normalizeH="0" baseline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FillTx/>
              <a:latin typeface="+mn-lt"/>
              <a:ea typeface="Helvetica Neue"/>
              <a:cs typeface="Helvetica Neue"/>
              <a:sym typeface="Helvetica Neue"/>
            </a:endParaRPr>
          </a:p>
        </p:txBody>
      </p:sp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2653552" y="9126072"/>
          <a:ext cx="13106400" cy="3289613"/>
        </p:xfrm>
        <a:graphic>
          <a:graphicData uri="http://schemas.openxmlformats.org/drawingml/2006/table">
            <a:tbl>
              <a:tblPr/>
              <a:tblGrid>
                <a:gridCol w="2531202"/>
                <a:gridCol w="1762533"/>
                <a:gridCol w="1762533"/>
                <a:gridCol w="1762533"/>
                <a:gridCol w="1762533"/>
                <a:gridCol w="1762533"/>
                <a:gridCol w="1762533"/>
              </a:tblGrid>
              <a:tr h="1710599">
                <a:tc>
                  <a:txBody>
                    <a:bodyPr/>
                    <a:lstStyle/>
                    <a:p>
                      <a:pPr algn="l" fontAlgn="b"/>
                      <a:endParaRPr lang="ru-RU" sz="40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4000" b="0" dirty="0" smtClean="0">
                          <a:latin typeface="+mn-lt"/>
                        </a:rPr>
                        <a:t>1995-1998</a:t>
                      </a:r>
                      <a:endParaRPr lang="ru-RU" sz="4000" b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4000" b="0" dirty="0" smtClean="0">
                          <a:latin typeface="+mn-lt"/>
                        </a:rPr>
                        <a:t>1999-2002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4000" b="0" dirty="0" smtClean="0">
                          <a:latin typeface="+mn-lt"/>
                        </a:rPr>
                        <a:t>2003-2006</a:t>
                      </a:r>
                      <a:endParaRPr lang="ru-RU" sz="4000" b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4000" b="0" dirty="0" smtClean="0">
                          <a:latin typeface="+mn-lt"/>
                        </a:rPr>
                        <a:t>2007-2010</a:t>
                      </a:r>
                      <a:endParaRPr lang="ru-RU" sz="4000" b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4000" b="0" dirty="0" smtClean="0">
                          <a:latin typeface="+mn-lt"/>
                        </a:rPr>
                        <a:t>2011-2024</a:t>
                      </a:r>
                      <a:endParaRPr lang="ru-RU" sz="4000" b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4000" b="0" dirty="0" smtClean="0">
                          <a:latin typeface="+mn-lt"/>
                        </a:rPr>
                        <a:t>2015-2018</a:t>
                      </a:r>
                      <a:endParaRPr lang="ru-RU" sz="4000" b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89507">
                <a:tc>
                  <a:txBody>
                    <a:bodyPr/>
                    <a:lstStyle/>
                    <a:p>
                      <a:pPr algn="l" fontAlgn="b"/>
                      <a:r>
                        <a:rPr lang="ru-RU" sz="40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Частный</a:t>
                      </a:r>
                      <a:endParaRPr lang="en-US" sz="40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DDEBCF"/>
                        </a:gs>
                        <a:gs pos="50000">
                          <a:srgbClr val="9CB86E"/>
                        </a:gs>
                        <a:gs pos="100000">
                          <a:srgbClr val="156B13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40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12%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40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6%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40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17%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4000" b="0" i="0" u="none" strike="noStrike" dirty="0">
                          <a:solidFill>
                            <a:srgbClr val="FF0000"/>
                          </a:solidFill>
                          <a:latin typeface="+mn-lt"/>
                        </a:rPr>
                        <a:t>3%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4000" b="0" i="0" u="none" strike="noStrike" dirty="0">
                          <a:solidFill>
                            <a:srgbClr val="FF0000"/>
                          </a:solidFill>
                          <a:latin typeface="+mn-lt"/>
                        </a:rPr>
                        <a:t>5%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4000" b="0" i="0" u="none" strike="noStrike" dirty="0">
                          <a:solidFill>
                            <a:srgbClr val="FF0000"/>
                          </a:solidFill>
                          <a:latin typeface="+mn-lt"/>
                        </a:rPr>
                        <a:t>2%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89507">
                <a:tc>
                  <a:txBody>
                    <a:bodyPr/>
                    <a:lstStyle/>
                    <a:p>
                      <a:pPr algn="l" fontAlgn="b"/>
                      <a:r>
                        <a:rPr lang="ru-RU" sz="40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Гос</a:t>
                      </a:r>
                      <a:endParaRPr lang="en-US" sz="40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FFF200"/>
                        </a:gs>
                        <a:gs pos="45000">
                          <a:srgbClr val="FF7A00"/>
                        </a:gs>
                        <a:gs pos="70000">
                          <a:srgbClr val="FF0300"/>
                        </a:gs>
                        <a:gs pos="100000">
                          <a:srgbClr val="4D0808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40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-30%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40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41%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40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-24%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40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79%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40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2%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40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19%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3" name="Rectangle 12"/>
          <p:cNvSpPr/>
          <p:nvPr/>
        </p:nvSpPr>
        <p:spPr>
          <a:xfrm>
            <a:off x="0" y="10761095"/>
            <a:ext cx="262217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fontAlgn="b"/>
            <a:r>
              <a:rPr lang="ru-RU" sz="3200" dirty="0" smtClean="0"/>
              <a:t>Среднегодовой темп прироста</a:t>
            </a:r>
            <a:r>
              <a:rPr lang="en-US" sz="3200" dirty="0" smtClean="0"/>
              <a:t>:</a:t>
            </a:r>
            <a:endParaRPr lang="en-US" sz="3200" dirty="0"/>
          </a:p>
        </p:txBody>
      </p:sp>
      <p:graphicFrame>
        <p:nvGraphicFramePr>
          <p:cNvPr id="14" name="Chart 13"/>
          <p:cNvGraphicFramePr>
            <a:graphicFrameLocks noGrp="1"/>
          </p:cNvGraphicFramePr>
          <p:nvPr/>
        </p:nvGraphicFramePr>
        <p:xfrm>
          <a:off x="2078531" y="3737642"/>
          <a:ext cx="16818429" cy="61436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5" name="Oval 14"/>
          <p:cNvSpPr/>
          <p:nvPr/>
        </p:nvSpPr>
        <p:spPr>
          <a:xfrm>
            <a:off x="10416988" y="10960078"/>
            <a:ext cx="6311153" cy="692468"/>
          </a:xfrm>
          <a:prstGeom prst="ellipse">
            <a:avLst/>
          </a:prstGeom>
          <a:noFill/>
          <a:ln w="47625" cap="flat">
            <a:solidFill>
              <a:schemeClr val="accent5">
                <a:lumMod val="75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cxnSp>
        <p:nvCxnSpPr>
          <p:cNvPr id="17" name="Straight Arrow Connector 16"/>
          <p:cNvCxnSpPr>
            <a:endCxn id="15" idx="7"/>
          </p:cNvCxnSpPr>
          <p:nvPr/>
        </p:nvCxnSpPr>
        <p:spPr>
          <a:xfrm flipH="1">
            <a:off x="15803893" y="6849035"/>
            <a:ext cx="4330836" cy="4212453"/>
          </a:xfrm>
          <a:prstGeom prst="straightConnector1">
            <a:avLst/>
          </a:prstGeom>
          <a:noFill/>
          <a:ln w="44450" cap="flat">
            <a:solidFill>
              <a:srgbClr val="000000"/>
            </a:solidFill>
            <a:prstDash val="solid"/>
            <a:miter lim="400000"/>
            <a:tailEnd type="arrow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8" name="Rectangle 17"/>
          <p:cNvSpPr/>
          <p:nvPr/>
        </p:nvSpPr>
        <p:spPr>
          <a:xfrm>
            <a:off x="5006824" y="1721223"/>
            <a:ext cx="10121681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0" i="1" dirty="0" smtClean="0">
                <a:latin typeface="Monotype Corsiva" pitchFamily="66" charset="0"/>
                <a:cs typeface="Gisha" pitchFamily="34" charset="-79"/>
              </a:rPr>
              <a:t>«Перед Онегиным собрался заимодавцев жадный полк.» А.С. Пушкин</a:t>
            </a:r>
            <a:endParaRPr lang="ru-RU" i="1" dirty="0">
              <a:latin typeface="Monotype Corsiva" pitchFamily="66" charset="0"/>
              <a:cs typeface="Gisha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08915427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pPr/>
              <a:t>5</a:t>
            </a:fld>
            <a:endParaRPr lang="ru-RU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115003" y="3902543"/>
            <a:ext cx="18415001" cy="2286001"/>
          </a:xfrm>
        </p:spPr>
        <p:txBody>
          <a:bodyPr>
            <a:normAutofit/>
          </a:bodyPr>
          <a:lstStyle/>
          <a:p>
            <a:pPr algn="ctr"/>
            <a:r>
              <a:rPr lang="ru-RU" sz="8800" dirty="0" smtClean="0"/>
              <a:t>Спасибо за внимание!</a:t>
            </a:r>
            <a:endParaRPr lang="ru-RU" sz="8800" dirty="0"/>
          </a:p>
        </p:txBody>
      </p:sp>
      <p:sp>
        <p:nvSpPr>
          <p:cNvPr id="7" name="TextBox 6"/>
          <p:cNvSpPr txBox="1"/>
          <p:nvPr/>
        </p:nvSpPr>
        <p:spPr>
          <a:xfrm>
            <a:off x="15276786" y="11495402"/>
            <a:ext cx="8560676" cy="56425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30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anton.moiseev@gmail.com</a:t>
            </a:r>
            <a:endParaRPr kumimoji="0" lang="ru-RU" sz="30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6360319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4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14553</TotalTime>
  <Words>325</Words>
  <Application>Microsoft Office PowerPoint</Application>
  <PresentationFormat>Custom</PresentationFormat>
  <Paragraphs>56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White</vt:lpstr>
      <vt:lpstr>Тема Office</vt:lpstr>
      <vt:lpstr>1_White</vt:lpstr>
      <vt:lpstr>К стратегии развития финансового рынка</vt:lpstr>
      <vt:lpstr>PowerPoint Presentation</vt:lpstr>
      <vt:lpstr>Оценка потенциала частных инвесторов на фондовом рынке</vt:lpstr>
      <vt:lpstr>Кто делает деньги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Energy sector impacts on the economic to growth in Russia: Oil case</dc:title>
  <dc:creator>Tosha M</dc:creator>
  <cp:lastModifiedBy>Tosha M</cp:lastModifiedBy>
  <cp:revision>268</cp:revision>
  <dcterms:modified xsi:type="dcterms:W3CDTF">2021-12-16T09:14:28Z</dcterms:modified>
</cp:coreProperties>
</file>