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335" r:id="rId3"/>
    <p:sldId id="322" r:id="rId4"/>
    <p:sldId id="362" r:id="rId5"/>
    <p:sldId id="365" r:id="rId6"/>
    <p:sldId id="324" r:id="rId7"/>
    <p:sldId id="363" r:id="rId8"/>
    <p:sldId id="334" r:id="rId9"/>
    <p:sldId id="3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7EF"/>
    <a:srgbClr val="96CE5E"/>
    <a:srgbClr val="FF0D0D"/>
    <a:srgbClr val="FFAB7D"/>
    <a:srgbClr val="009BCC"/>
    <a:srgbClr val="B6DD8F"/>
    <a:srgbClr val="009BD2"/>
    <a:srgbClr val="F15500"/>
    <a:srgbClr val="545453"/>
    <a:srgbClr val="00A3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24" autoAdjust="0"/>
    <p:restoredTop sz="94269" autoAdjust="0"/>
  </p:normalViewPr>
  <p:slideViewPr>
    <p:cSldViewPr snapToGrid="0">
      <p:cViewPr varScale="1">
        <p:scale>
          <a:sx n="108" d="100"/>
          <a:sy n="108" d="100"/>
        </p:scale>
        <p:origin x="4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89934-9AE7-488C-B628-4BC21B665BC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1D925-94E2-4593-AC3A-0DCE7661B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441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1D925-94E2-4593-AC3A-0DCE7661B8B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390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1D925-94E2-4593-AC3A-0DCE7661B8B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11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A67C9C-9FED-438F-8599-EFA391D94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3C82621-EF0B-43B2-9B28-D55243072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E0EE1B-318E-4711-954A-B810071CF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DF7CF-063E-40C1-A98C-7892295DA6CF}" type="datetime1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89C241-7BAB-4393-A553-E064CCAF0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41081F-7ED1-4A9B-9A1E-17AA814D2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3CF2-A0DC-48EB-903F-110CD6849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50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9B90BE-7CC1-4791-B321-52D65580B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03923F-FE63-4D4F-980B-F19213250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83B92C-3321-4FB2-96C8-B56BC06B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D0A1-8AAB-47E3-8A8C-B0B16B366A62}" type="datetime1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657882-AA5B-4086-ACC1-6521E693C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BB1BF6-9B90-4ADE-84A0-FF78D3633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3CF2-A0DC-48EB-903F-110CD6849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641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7D2C7B-7D41-44A1-A9AF-2B2D41F41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61DEBF-8753-4439-95FF-BABC77D89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F19728-67CE-45E3-8410-8D8429BC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3B1B3-53CF-4CFD-BAB5-79C2208FE815}" type="datetime1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B2E525-D2B1-4176-A492-E2081AA92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BC2BF8-926A-43FD-95FC-223CD7CBA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3CF2-A0DC-48EB-903F-110CD6849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29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DFF23-D0B6-4F37-B582-B63E1761D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004B33-5572-4155-9ACA-80FDD753D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958486-9286-430E-8373-63E0D280C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14F7-8160-48F8-90AC-6575DD713C3D}" type="datetime1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B8F7DB-2550-40A7-BB90-4673AD7D8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E98A39-A714-4BB5-80EF-588D2C7C0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3CF2-A0DC-48EB-903F-110CD6849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39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A52A2-A8E8-4363-B505-A8B3BF0C9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7A1F55-3B0E-4D90-A96E-80CB0F81E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DF4C85-3B92-47D8-AA99-413FFB4A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F1B2E-E346-49D7-8A22-438FFC4D17D0}" type="datetime1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CCA5F2-9602-40C9-ABD9-EDDD7CD62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B8619-59D9-458E-9681-B74FB536F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3CF2-A0DC-48EB-903F-110CD6849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162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5CC7F-903A-4877-9003-5F08E24A1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2281B9-1E9F-4B2F-9469-85133542FD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DE06E0-EA0F-481B-B045-4180F2840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65D18E-D0D5-4E15-B511-6278E56F8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4804E-BB7B-4BF3-A848-45160564CA59}" type="datetime1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50FA9B-3170-465A-B9BE-6817AE9EA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3D88AD-562B-4D44-B70B-F7C6E156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3CF2-A0DC-48EB-903F-110CD6849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7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78262-67D1-42DF-AE14-FB94DB9B1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D8962C-0843-44B7-8AE9-8DD1CDBE3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2EA881-CADD-40D4-970A-A98A56D6D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15B982-6333-49B2-8E1C-20354A1D4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A47196A-9B6F-4887-A8EE-E343782B99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658DAB-58BD-473B-A160-AA7A24154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43894-BC7F-4AC9-BBC8-278D429F3C86}" type="datetime1">
              <a:rPr lang="ru-RU" smtClean="0"/>
              <a:t>07.12.2021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E61C34-5A87-44B1-84C9-C5A061A53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E45DD25-2755-4E07-B643-0E1C57E30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3CF2-A0DC-48EB-903F-110CD6849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77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D3BCD-4AD2-44D9-BB80-F4577AFE4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BAF131-92E1-4BD0-8408-60A6F766C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7EEE-72A3-4269-9492-04740248EF91}" type="datetime1">
              <a:rPr lang="ru-RU" smtClean="0"/>
              <a:t>07.12.2021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E163CD-D4E2-483F-9206-22E96B2F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32A43F-E5ED-4115-8D2A-CF220A58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3CF2-A0DC-48EB-903F-110CD6849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675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6CFEF7-CFEC-4CF6-AF77-AEF7DA9BC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FEDD-C5C9-4942-B0CB-51BFF9C16CB6}" type="datetime1">
              <a:rPr lang="ru-RU" smtClean="0"/>
              <a:t>07.12.2021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2DDDC3E-FD86-4DC5-9FEF-3A3CA1FA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5EFE4C-0931-43B5-B651-33A2320C9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3CF2-A0DC-48EB-903F-110CD6849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695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222DF-4A4E-4CD0-BF3D-F464DAE24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47B188-EB3F-4054-95E5-01F468C68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F2E4E8-4DF9-4F09-A463-7AE16B43B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86AEF7-D082-4D1D-A334-CD2D43FA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59F4-3DA0-4919-9272-E758DFD18BB5}" type="datetime1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691267-4AE1-4EAD-8DAC-2C2AA84C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AD506A-73D2-4F14-B35A-520818DE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3CF2-A0DC-48EB-903F-110CD6849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80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FCB417-360A-47EF-B055-DC3628D94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0F9A8C-FE47-4C2B-87C3-7840DF231F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0351EB-C705-49C3-B152-F4A1739D1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34CF0B-3A88-4CC4-A73A-40F6B1CBB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D5DF-3C7C-487A-AD9A-CD4D55258A28}" type="datetime1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3E6ADE-3D0A-4D59-8778-8FD0AD688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4F1FB1-556D-42D7-B0D1-9430346D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3CF2-A0DC-48EB-903F-110CD6849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84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1B74E-5165-47BC-B6F2-AF2EEFF23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24DF27-1F98-4A88-A9CC-B7DA14DD8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9E5C1-E67C-471F-9A22-624C939A0C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E555F-5813-4D12-A680-3ACA422BE113}" type="datetime1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9CC8AE-413B-4FE0-A295-C2A7959BE0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940CD3-4012-4400-9877-7A5CC195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F3CF2-A0DC-48EB-903F-110CD6849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80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51F2B4B-D86C-41F6-AD50-A712F1D8FBB8}"/>
              </a:ext>
            </a:extLst>
          </p:cNvPr>
          <p:cNvSpPr/>
          <p:nvPr/>
        </p:nvSpPr>
        <p:spPr>
          <a:xfrm>
            <a:off x="5095783" y="-1431"/>
            <a:ext cx="7110672" cy="6858004"/>
          </a:xfrm>
          <a:prstGeom prst="rect">
            <a:avLst/>
          </a:prstGeom>
          <a:solidFill>
            <a:srgbClr val="00B7EF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68E9F0B-519A-4012-8C09-6663D4EF48E5}"/>
              </a:ext>
            </a:extLst>
          </p:cNvPr>
          <p:cNvSpPr/>
          <p:nvPr/>
        </p:nvSpPr>
        <p:spPr>
          <a:xfrm rot="16200000">
            <a:off x="1626440" y="3387229"/>
            <a:ext cx="6858003" cy="80683"/>
          </a:xfrm>
          <a:prstGeom prst="rect">
            <a:avLst/>
          </a:prstGeom>
          <a:solidFill>
            <a:srgbClr val="86C74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CB1E85C-D7F1-467F-A157-7E65A3D7A1F0}"/>
              </a:ext>
            </a:extLst>
          </p:cNvPr>
          <p:cNvSpPr/>
          <p:nvPr/>
        </p:nvSpPr>
        <p:spPr>
          <a:xfrm>
            <a:off x="1280312" y="809289"/>
            <a:ext cx="2524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Шапкина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Ксения Юрьевна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E93BE13-9356-4092-B8F7-4CA21949A01F}"/>
              </a:ext>
            </a:extLst>
          </p:cNvPr>
          <p:cNvSpPr/>
          <p:nvPr/>
        </p:nvSpPr>
        <p:spPr>
          <a:xfrm>
            <a:off x="7163211" y="6151296"/>
            <a:ext cx="17187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+7 (495) 792-80-80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94D2FC2-60A8-4AFF-9221-5F0BC660CD3D}"/>
              </a:ext>
            </a:extLst>
          </p:cNvPr>
          <p:cNvSpPr/>
          <p:nvPr/>
        </p:nvSpPr>
        <p:spPr>
          <a:xfrm>
            <a:off x="8955689" y="6151296"/>
            <a:ext cx="11833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info@cibit.ru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D998A9C1-B279-4D43-ACC6-190DA6F7DD48}"/>
              </a:ext>
            </a:extLst>
          </p:cNvPr>
          <p:cNvCxnSpPr>
            <a:cxnSpLocks/>
          </p:cNvCxnSpPr>
          <p:nvPr/>
        </p:nvCxnSpPr>
        <p:spPr>
          <a:xfrm>
            <a:off x="8881951" y="6151296"/>
            <a:ext cx="0" cy="276999"/>
          </a:xfrm>
          <a:prstGeom prst="line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8EF1757-D9DE-4BFF-A1C9-5E8EC0B00055}"/>
              </a:ext>
            </a:extLst>
          </p:cNvPr>
          <p:cNvSpPr txBox="1"/>
          <p:nvPr/>
        </p:nvSpPr>
        <p:spPr>
          <a:xfrm>
            <a:off x="674264" y="1694783"/>
            <a:ext cx="37367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Департамента образовательных проектов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ГК "ЦИБИТ"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3B047C-1BC8-46C6-9DA4-7DB895A47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1" y="2747639"/>
            <a:ext cx="4110361" cy="41103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AEA4AB-EFE5-4D7D-86F4-77FF75E04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16" y="1132454"/>
            <a:ext cx="4002005" cy="15915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A7A2FC6-4A4B-4028-9C50-1426C7A0519D}"/>
              </a:ext>
            </a:extLst>
          </p:cNvPr>
          <p:cNvSpPr/>
          <p:nvPr/>
        </p:nvSpPr>
        <p:spPr>
          <a:xfrm>
            <a:off x="8974575" y="3238989"/>
            <a:ext cx="1354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ed@cibit.ru</a:t>
            </a:r>
            <a:endParaRPr lang="en-US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2C9256D-4735-49FF-AB70-0D4BBD5BD38B}"/>
              </a:ext>
            </a:extLst>
          </p:cNvPr>
          <p:cNvSpPr/>
          <p:nvPr/>
        </p:nvSpPr>
        <p:spPr>
          <a:xfrm>
            <a:off x="6485140" y="3242904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+7 (495) 797-74-16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982766B-AB11-4E17-9377-D3D6974C4913}"/>
              </a:ext>
            </a:extLst>
          </p:cNvPr>
          <p:cNvCxnSpPr>
            <a:cxnSpLocks/>
          </p:cNvCxnSpPr>
          <p:nvPr/>
        </p:nvCxnSpPr>
        <p:spPr>
          <a:xfrm>
            <a:off x="8812846" y="3219181"/>
            <a:ext cx="0" cy="416777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A7538D9-FDDF-4204-B92E-B6C7500209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227" y="5541423"/>
            <a:ext cx="1841238" cy="52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87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99083D1-765B-481E-AF16-49AC9C0F1CB8}"/>
              </a:ext>
            </a:extLst>
          </p:cNvPr>
          <p:cNvSpPr/>
          <p:nvPr/>
        </p:nvSpPr>
        <p:spPr>
          <a:xfrm>
            <a:off x="6783572" y="1346230"/>
            <a:ext cx="4541520" cy="822438"/>
          </a:xfrm>
          <a:prstGeom prst="rect">
            <a:avLst/>
          </a:prstGeom>
          <a:solidFill>
            <a:srgbClr val="96CE5E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4656F46-E11E-4F53-B959-A0920E3D8ED2}"/>
              </a:ext>
            </a:extLst>
          </p:cNvPr>
          <p:cNvSpPr/>
          <p:nvPr/>
        </p:nvSpPr>
        <p:spPr>
          <a:xfrm>
            <a:off x="1138265" y="1346230"/>
            <a:ext cx="4541520" cy="822438"/>
          </a:xfrm>
          <a:prstGeom prst="rect">
            <a:avLst/>
          </a:prstGeom>
          <a:solidFill>
            <a:srgbClr val="96CE5E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DAD6805-7505-46FB-AD2D-C4BD9E3CD702}"/>
              </a:ext>
            </a:extLst>
          </p:cNvPr>
          <p:cNvSpPr/>
          <p:nvPr/>
        </p:nvSpPr>
        <p:spPr>
          <a:xfrm>
            <a:off x="3364637" y="247141"/>
            <a:ext cx="8827363" cy="842681"/>
          </a:xfrm>
          <a:prstGeom prst="rect">
            <a:avLst/>
          </a:prstGeom>
          <a:solidFill>
            <a:srgbClr val="00B7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EB43FC-67DD-48DC-9384-02CDCB006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6" y="6363516"/>
            <a:ext cx="1483533" cy="41909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7FB8DDA-D412-4419-A685-D7E861A84C7B}"/>
              </a:ext>
            </a:extLst>
          </p:cNvPr>
          <p:cNvSpPr/>
          <p:nvPr/>
        </p:nvSpPr>
        <p:spPr>
          <a:xfrm>
            <a:off x="1845300" y="6449344"/>
            <a:ext cx="162256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+7 (495) 792-80-80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2B70210-A504-4F6A-80EE-DB3D64CB8EB6}"/>
              </a:ext>
            </a:extLst>
          </p:cNvPr>
          <p:cNvSpPr/>
          <p:nvPr/>
        </p:nvSpPr>
        <p:spPr>
          <a:xfrm>
            <a:off x="3608623" y="6449344"/>
            <a:ext cx="111601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info@cibit.ru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15E0837-5B6F-41F8-9905-2D20D871B7EF}"/>
              </a:ext>
            </a:extLst>
          </p:cNvPr>
          <p:cNvCxnSpPr>
            <a:cxnSpLocks/>
          </p:cNvCxnSpPr>
          <p:nvPr/>
        </p:nvCxnSpPr>
        <p:spPr>
          <a:xfrm>
            <a:off x="1780951" y="6377398"/>
            <a:ext cx="0" cy="419100"/>
          </a:xfrm>
          <a:prstGeom prst="line">
            <a:avLst/>
          </a:prstGeom>
          <a:ln w="9525">
            <a:solidFill>
              <a:srgbClr val="00B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12FCDBA-C8F8-45D9-AA3D-B89F15FDB8B2}"/>
              </a:ext>
            </a:extLst>
          </p:cNvPr>
          <p:cNvCxnSpPr>
            <a:cxnSpLocks/>
          </p:cNvCxnSpPr>
          <p:nvPr/>
        </p:nvCxnSpPr>
        <p:spPr>
          <a:xfrm>
            <a:off x="3538241" y="6385988"/>
            <a:ext cx="0" cy="419100"/>
          </a:xfrm>
          <a:prstGeom prst="line">
            <a:avLst/>
          </a:prstGeom>
          <a:ln w="9525">
            <a:solidFill>
              <a:srgbClr val="00B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25AEF6-09AC-460E-A34B-5BF0F620E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88" y="382531"/>
            <a:ext cx="2629764" cy="57190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4E4E13-BFD0-4E2D-8FD4-84D5E4202B98}"/>
              </a:ext>
            </a:extLst>
          </p:cNvPr>
          <p:cNvSpPr/>
          <p:nvPr/>
        </p:nvSpPr>
        <p:spPr>
          <a:xfrm>
            <a:off x="2112105" y="2337692"/>
            <a:ext cx="7967790" cy="3505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Положение N 683-П </a:t>
            </a:r>
          </a:p>
          <a:p>
            <a:pPr algn="ctr">
              <a:lnSpc>
                <a:spcPts val="3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Положение N 747-П </a:t>
            </a:r>
          </a:p>
          <a:p>
            <a:pPr algn="ctr">
              <a:lnSpc>
                <a:spcPts val="3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Положение N 757-П </a:t>
            </a:r>
          </a:p>
          <a:p>
            <a:pPr algn="ctr">
              <a:lnSpc>
                <a:spcPts val="3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Положение N 382-П </a:t>
            </a:r>
          </a:p>
          <a:p>
            <a:pPr algn="ctr">
              <a:lnSpc>
                <a:spcPts val="3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Стандарт Банка России СТО БР ИББС-1.0-2014</a:t>
            </a:r>
          </a:p>
          <a:p>
            <a:pPr algn="ctr">
              <a:lnSpc>
                <a:spcPts val="3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ГОСТ Р 57580.1-2017</a:t>
            </a:r>
          </a:p>
          <a:p>
            <a:pPr algn="ctr">
              <a:lnSpc>
                <a:spcPts val="3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Приказ Министерства цифрового развития, связи и массовых коммуникаций Российской Федерации N 321 </a:t>
            </a:r>
          </a:p>
          <a:p>
            <a:pPr algn="ctr">
              <a:lnSpc>
                <a:spcPts val="3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Требования SWIFT в рамках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Customer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9E84B83-B55F-414D-A3FF-DEF581FAA26B}"/>
              </a:ext>
            </a:extLst>
          </p:cNvPr>
          <p:cNvSpPr/>
          <p:nvPr/>
        </p:nvSpPr>
        <p:spPr>
          <a:xfrm>
            <a:off x="3608623" y="468426"/>
            <a:ext cx="5321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Комплаенс для </a:t>
            </a:r>
            <a:r>
              <a:rPr lang="ru-RU" sz="20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кредитно-финансовой</a:t>
            </a:r>
            <a:r>
              <a:rPr lang="ru-RU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сферы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2BCF6F6-B2E9-44C6-B185-BABEEBFCEC8F}"/>
              </a:ext>
            </a:extLst>
          </p:cNvPr>
          <p:cNvSpPr/>
          <p:nvPr/>
        </p:nvSpPr>
        <p:spPr>
          <a:xfrm>
            <a:off x="1138265" y="1466549"/>
            <a:ext cx="4541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Проверка соответствия (аудит) требованиям Банка России</a:t>
            </a:r>
            <a:endParaRPr lang="ru-RU" sz="1600" b="0" i="0" dirty="0">
              <a:solidFill>
                <a:srgbClr val="26262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7F068E4-0A48-4F6F-8C9A-5D62F22CB190}"/>
              </a:ext>
            </a:extLst>
          </p:cNvPr>
          <p:cNvSpPr/>
          <p:nvPr/>
        </p:nvSpPr>
        <p:spPr>
          <a:xfrm>
            <a:off x="6783573" y="1466548"/>
            <a:ext cx="43792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Приведение в соответствие требованиям Банка России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658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2B3E396-FBC7-4941-ACCC-E22983A396BB}"/>
              </a:ext>
            </a:extLst>
          </p:cNvPr>
          <p:cNvSpPr/>
          <p:nvPr/>
        </p:nvSpPr>
        <p:spPr>
          <a:xfrm>
            <a:off x="719239" y="2627157"/>
            <a:ext cx="10748855" cy="1106586"/>
          </a:xfrm>
          <a:prstGeom prst="rect">
            <a:avLst/>
          </a:prstGeom>
          <a:solidFill>
            <a:srgbClr val="F15500">
              <a:alpha val="19000"/>
            </a:srgbClr>
          </a:solidFill>
          <a:ln w="28575">
            <a:solidFill>
              <a:srgbClr val="F1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531D475-5FE9-4886-8604-CBA8B8A61047}"/>
              </a:ext>
            </a:extLst>
          </p:cNvPr>
          <p:cNvSpPr/>
          <p:nvPr/>
        </p:nvSpPr>
        <p:spPr>
          <a:xfrm>
            <a:off x="0" y="1015274"/>
            <a:ext cx="12192000" cy="842681"/>
          </a:xfrm>
          <a:prstGeom prst="rect">
            <a:avLst/>
          </a:prstGeom>
          <a:solidFill>
            <a:srgbClr val="00B7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D41BDE1-E932-42F3-85B9-1464B72E673E}"/>
              </a:ext>
            </a:extLst>
          </p:cNvPr>
          <p:cNvSpPr/>
          <p:nvPr/>
        </p:nvSpPr>
        <p:spPr>
          <a:xfrm>
            <a:off x="1863060" y="1236672"/>
            <a:ext cx="84612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- 50%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приведение в соответствие требованиям Банка России!</a:t>
            </a:r>
            <a:endParaRPr lang="ru-RU" sz="2000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25AEF6-09AC-460E-A34B-5BF0F620E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25" y="232843"/>
            <a:ext cx="2934966" cy="63827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EB037A8-5595-4EAB-9094-BEDD3889DA34}"/>
              </a:ext>
            </a:extLst>
          </p:cNvPr>
          <p:cNvSpPr/>
          <p:nvPr/>
        </p:nvSpPr>
        <p:spPr>
          <a:xfrm>
            <a:off x="1218768" y="3889089"/>
            <a:ext cx="97497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Департамент комплаенса кредитно-финансовой сферы Группы компаний «ЦИБИТ» предлагает услугу по проведению аудита на соответствие требованиям Банка России.</a:t>
            </a:r>
          </a:p>
          <a:p>
            <a:pPr algn="ctr"/>
            <a:endParaRPr lang="ru-RU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выявления несоответствий существующих систем защиты информации предъявляемым требованиям по итогам проверки, ЦИБИТ предлагает услугу </a:t>
            </a:r>
            <a:br>
              <a:rPr lang="ru-RU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приведению в соответствие </a:t>
            </a:r>
            <a:br>
              <a:rPr lang="ru-RU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СКИДКОЙ 50%!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A5006B-6C53-437A-845B-654B4E54982A}"/>
              </a:ext>
            </a:extLst>
          </p:cNvPr>
          <p:cNvSpPr/>
          <p:nvPr/>
        </p:nvSpPr>
        <p:spPr>
          <a:xfrm>
            <a:off x="3045666" y="271878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проведении аудита на соответствие требованиям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Банка России –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СКИДКА 50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услуги по приведению в соответствие!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71E8B4-90EA-457D-BC30-C792A1DC761E}"/>
              </a:ext>
            </a:extLst>
          </p:cNvPr>
          <p:cNvSpPr txBox="1"/>
          <p:nvPr/>
        </p:nvSpPr>
        <p:spPr>
          <a:xfrm>
            <a:off x="3543491" y="221249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15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АКЦИЯ</a:t>
            </a:r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BCDCC02C-56F5-49D3-9405-03FC57D74FE6}"/>
              </a:ext>
            </a:extLst>
          </p:cNvPr>
          <p:cNvSpPr/>
          <p:nvPr/>
        </p:nvSpPr>
        <p:spPr>
          <a:xfrm rot="10800000">
            <a:off x="4815052" y="6475349"/>
            <a:ext cx="960957" cy="240378"/>
          </a:xfrm>
          <a:prstGeom prst="rightArrow">
            <a:avLst>
              <a:gd name="adj1" fmla="val 50000"/>
              <a:gd name="adj2" fmla="val 109961"/>
            </a:avLst>
          </a:prstGeom>
          <a:solidFill>
            <a:srgbClr val="FF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43B78EE-2B81-4610-A22F-A41F70A3A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6" y="6363516"/>
            <a:ext cx="1483533" cy="41909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5A3F583-77EC-47BD-BAD8-75770BC90ADA}"/>
              </a:ext>
            </a:extLst>
          </p:cNvPr>
          <p:cNvSpPr/>
          <p:nvPr/>
        </p:nvSpPr>
        <p:spPr>
          <a:xfrm>
            <a:off x="1845300" y="6449344"/>
            <a:ext cx="162256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+7 (495) 792-80-80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FF2EED0-51E3-44BB-90E6-A71BD970268F}"/>
              </a:ext>
            </a:extLst>
          </p:cNvPr>
          <p:cNvSpPr/>
          <p:nvPr/>
        </p:nvSpPr>
        <p:spPr>
          <a:xfrm>
            <a:off x="3608623" y="6449344"/>
            <a:ext cx="111601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info@cibit.ru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BE893AA8-177D-4F86-8BA1-1740FC13DD0E}"/>
              </a:ext>
            </a:extLst>
          </p:cNvPr>
          <p:cNvCxnSpPr>
            <a:cxnSpLocks/>
          </p:cNvCxnSpPr>
          <p:nvPr/>
        </p:nvCxnSpPr>
        <p:spPr>
          <a:xfrm>
            <a:off x="1780951" y="6377398"/>
            <a:ext cx="0" cy="419100"/>
          </a:xfrm>
          <a:prstGeom prst="line">
            <a:avLst/>
          </a:prstGeom>
          <a:ln w="9525">
            <a:solidFill>
              <a:srgbClr val="00B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E39418DC-B5DE-4EE5-BA43-68DD30578E03}"/>
              </a:ext>
            </a:extLst>
          </p:cNvPr>
          <p:cNvCxnSpPr>
            <a:cxnSpLocks/>
          </p:cNvCxnSpPr>
          <p:nvPr/>
        </p:nvCxnSpPr>
        <p:spPr>
          <a:xfrm>
            <a:off x="3538241" y="6385988"/>
            <a:ext cx="0" cy="419100"/>
          </a:xfrm>
          <a:prstGeom prst="line">
            <a:avLst/>
          </a:prstGeom>
          <a:ln w="9525">
            <a:solidFill>
              <a:srgbClr val="00B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F352FCB-7C94-49BD-A8A5-A148EB9B266B}"/>
              </a:ext>
            </a:extLst>
          </p:cNvPr>
          <p:cNvSpPr txBox="1"/>
          <p:nvPr/>
        </p:nvSpPr>
        <p:spPr>
          <a:xfrm>
            <a:off x="3883766" y="1969413"/>
            <a:ext cx="4419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15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31 декабря 2021 г.</a:t>
            </a:r>
          </a:p>
        </p:txBody>
      </p:sp>
    </p:spTree>
    <p:extLst>
      <p:ext uri="{BB962C8B-B14F-4D97-AF65-F5344CB8AC3E}">
        <p14:creationId xmlns:p14="http://schemas.microsoft.com/office/powerpoint/2010/main" val="3521570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2B3E396-FBC7-4941-ACCC-E22983A396BB}"/>
              </a:ext>
            </a:extLst>
          </p:cNvPr>
          <p:cNvSpPr/>
          <p:nvPr/>
        </p:nvSpPr>
        <p:spPr>
          <a:xfrm>
            <a:off x="0" y="-2500"/>
            <a:ext cx="5490591" cy="1527512"/>
          </a:xfrm>
          <a:prstGeom prst="rect">
            <a:avLst/>
          </a:prstGeom>
          <a:solidFill>
            <a:srgbClr val="96CE5E">
              <a:alpha val="46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A0E98433-B83D-4F9A-BE96-EDC9ED278D3D}"/>
              </a:ext>
            </a:extLst>
          </p:cNvPr>
          <p:cNvSpPr/>
          <p:nvPr/>
        </p:nvSpPr>
        <p:spPr>
          <a:xfrm rot="21200211">
            <a:off x="2906958" y="3436644"/>
            <a:ext cx="2137214" cy="981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531D475-5FE9-4886-8604-CBA8B8A61047}"/>
              </a:ext>
            </a:extLst>
          </p:cNvPr>
          <p:cNvSpPr/>
          <p:nvPr/>
        </p:nvSpPr>
        <p:spPr>
          <a:xfrm>
            <a:off x="5490591" y="0"/>
            <a:ext cx="6701409" cy="1525012"/>
          </a:xfrm>
          <a:prstGeom prst="rect">
            <a:avLst/>
          </a:prstGeom>
          <a:solidFill>
            <a:srgbClr val="00B7EF">
              <a:alpha val="5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A5006B-6C53-437A-845B-654B4E54982A}"/>
              </a:ext>
            </a:extLst>
          </p:cNvPr>
          <p:cNvSpPr/>
          <p:nvPr/>
        </p:nvSpPr>
        <p:spPr>
          <a:xfrm>
            <a:off x="430168" y="324524"/>
            <a:ext cx="44273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Обратитесь за консультацией или запросите коммерческое предложение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до 15 декабря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251AAD9-4A2D-4218-9ED0-BDD6037713D2}"/>
              </a:ext>
            </a:extLst>
          </p:cNvPr>
          <p:cNvSpPr/>
          <p:nvPr/>
        </p:nvSpPr>
        <p:spPr>
          <a:xfrm>
            <a:off x="6386203" y="161091"/>
            <a:ext cx="505938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Розыгрыш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сертификата </a:t>
            </a:r>
            <a:b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скидку 50% </a:t>
            </a:r>
            <a:b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проведение аудита </a:t>
            </a:r>
            <a:b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соответствие требованиям Банка России.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1BC66C6-6DC4-4654-ABC5-11A463DD4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6" y="6363516"/>
            <a:ext cx="1483533" cy="41909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2334F2A-39D2-4870-9148-C018A8B2C4EF}"/>
              </a:ext>
            </a:extLst>
          </p:cNvPr>
          <p:cNvSpPr/>
          <p:nvPr/>
        </p:nvSpPr>
        <p:spPr>
          <a:xfrm>
            <a:off x="1845300" y="6449344"/>
            <a:ext cx="162256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+7 (495) 792-80-80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56224F3-94AD-405B-A42D-9345BEC3F0A1}"/>
              </a:ext>
            </a:extLst>
          </p:cNvPr>
          <p:cNvSpPr/>
          <p:nvPr/>
        </p:nvSpPr>
        <p:spPr>
          <a:xfrm>
            <a:off x="3608623" y="6449344"/>
            <a:ext cx="111601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info@cibit.ru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6C0C164-806C-4180-BC17-967B2A1469C9}"/>
              </a:ext>
            </a:extLst>
          </p:cNvPr>
          <p:cNvCxnSpPr>
            <a:cxnSpLocks/>
          </p:cNvCxnSpPr>
          <p:nvPr/>
        </p:nvCxnSpPr>
        <p:spPr>
          <a:xfrm>
            <a:off x="1780951" y="6377398"/>
            <a:ext cx="0" cy="419100"/>
          </a:xfrm>
          <a:prstGeom prst="line">
            <a:avLst/>
          </a:prstGeom>
          <a:ln w="9525">
            <a:solidFill>
              <a:srgbClr val="00B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77E8B5D-BE8C-4F47-90B5-84691C85A32D}"/>
              </a:ext>
            </a:extLst>
          </p:cNvPr>
          <p:cNvCxnSpPr>
            <a:cxnSpLocks/>
          </p:cNvCxnSpPr>
          <p:nvPr/>
        </p:nvCxnSpPr>
        <p:spPr>
          <a:xfrm>
            <a:off x="3538241" y="6385988"/>
            <a:ext cx="0" cy="419100"/>
          </a:xfrm>
          <a:prstGeom prst="line">
            <a:avLst/>
          </a:prstGeom>
          <a:ln w="9525">
            <a:solidFill>
              <a:srgbClr val="00B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AE8706A2-9C70-4245-8C4A-B25C9439427C}"/>
              </a:ext>
            </a:extLst>
          </p:cNvPr>
          <p:cNvSpPr/>
          <p:nvPr/>
        </p:nvSpPr>
        <p:spPr>
          <a:xfrm rot="10800000">
            <a:off x="4815052" y="6475349"/>
            <a:ext cx="960957" cy="240378"/>
          </a:xfrm>
          <a:prstGeom prst="rightArrow">
            <a:avLst>
              <a:gd name="adj1" fmla="val 50000"/>
              <a:gd name="adj2" fmla="val 109961"/>
            </a:avLst>
          </a:prstGeom>
          <a:solidFill>
            <a:srgbClr val="FF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CD921D7-3ACB-4EFA-8ECD-EDD2BB9A3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708">
            <a:off x="556939" y="2738545"/>
            <a:ext cx="4504739" cy="1892561"/>
          </a:xfrm>
          <a:prstGeom prst="rect">
            <a:avLst/>
          </a:prstGeom>
        </p:spPr>
      </p:pic>
      <p:sp>
        <p:nvSpPr>
          <p:cNvPr id="28" name="Овал 27">
            <a:extLst>
              <a:ext uri="{FF2B5EF4-FFF2-40B4-BE49-F238E27FC236}">
                <a16:creationId xmlns:a16="http://schemas.microsoft.com/office/drawing/2014/main" id="{D1C91C9C-EB3F-4A96-B7C7-ECFEE4F8B278}"/>
              </a:ext>
            </a:extLst>
          </p:cNvPr>
          <p:cNvSpPr/>
          <p:nvPr/>
        </p:nvSpPr>
        <p:spPr>
          <a:xfrm>
            <a:off x="2291771" y="3906758"/>
            <a:ext cx="704025" cy="699610"/>
          </a:xfrm>
          <a:prstGeom prst="ellipse">
            <a:avLst/>
          </a:prstGeom>
          <a:solidFill>
            <a:srgbClr val="FF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7B17167-6D87-4BE6-B88D-2CEAEC9CA666}"/>
              </a:ext>
            </a:extLst>
          </p:cNvPr>
          <p:cNvSpPr/>
          <p:nvPr/>
        </p:nvSpPr>
        <p:spPr>
          <a:xfrm rot="21195109">
            <a:off x="2264886" y="4111570"/>
            <a:ext cx="809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50%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40FA9E1-2F75-4ADC-AE52-6F62272C1E71}"/>
              </a:ext>
            </a:extLst>
          </p:cNvPr>
          <p:cNvSpPr/>
          <p:nvPr/>
        </p:nvSpPr>
        <p:spPr>
          <a:xfrm rot="21180142">
            <a:off x="2612384" y="3749770"/>
            <a:ext cx="284512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Проведение аудита </a:t>
            </a:r>
            <a:b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соответствие требованиям</a:t>
            </a:r>
          </a:p>
          <a:p>
            <a:pPr algn="ctr"/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Банка России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8A482F7-BE83-42D3-B35C-01CA23D5FEEC}"/>
              </a:ext>
            </a:extLst>
          </p:cNvPr>
          <p:cNvSpPr/>
          <p:nvPr/>
        </p:nvSpPr>
        <p:spPr>
          <a:xfrm rot="21190669">
            <a:off x="3074999" y="3494939"/>
            <a:ext cx="15666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ГК «ЦИБИТ»</a:t>
            </a:r>
            <a:endParaRPr lang="ru-RU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498F5ED-3F71-4193-B069-C1322421A54E}"/>
              </a:ext>
            </a:extLst>
          </p:cNvPr>
          <p:cNvSpPr/>
          <p:nvPr/>
        </p:nvSpPr>
        <p:spPr>
          <a:xfrm rot="21190669">
            <a:off x="2216596" y="3949146"/>
            <a:ext cx="7868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скидка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BAC2A9D-087A-4CDF-A0D0-2D7E10610044}"/>
              </a:ext>
            </a:extLst>
          </p:cNvPr>
          <p:cNvSpPr/>
          <p:nvPr/>
        </p:nvSpPr>
        <p:spPr>
          <a:xfrm rot="21200211">
            <a:off x="2725772" y="2688982"/>
            <a:ext cx="2135465" cy="510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072DA48-8FF6-43A7-AC66-01CDBD5E5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893">
            <a:off x="3078290" y="2779824"/>
            <a:ext cx="1068356" cy="3018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212040-16EC-41EB-BFA4-D4A906BA0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03" y="2102810"/>
            <a:ext cx="1372880" cy="155948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03FBCB7-25E9-465A-8297-A5741ADA0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72" y="2088065"/>
            <a:ext cx="1577173" cy="15771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E36E808-3F80-4E9B-9D84-F25E07AD8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943" y="2088065"/>
            <a:ext cx="1577173" cy="1577173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2DD0435-FF52-4AB4-8EED-F6CA86077088}"/>
              </a:ext>
            </a:extLst>
          </p:cNvPr>
          <p:cNvSpPr/>
          <p:nvPr/>
        </p:nvSpPr>
        <p:spPr>
          <a:xfrm>
            <a:off x="6779135" y="1690664"/>
            <a:ext cx="46576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Специалисты Дирекции по развитию ГК «ЦИБИТ»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76DADF8-1EAB-41E9-9CF6-594C47AA6361}"/>
              </a:ext>
            </a:extLst>
          </p:cNvPr>
          <p:cNvSpPr/>
          <p:nvPr/>
        </p:nvSpPr>
        <p:spPr>
          <a:xfrm>
            <a:off x="6143606" y="3684825"/>
            <a:ext cx="1858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Червяков Н.Р. </a:t>
            </a:r>
          </a:p>
          <a:p>
            <a:pPr algn="ctr"/>
            <a:r>
              <a:rPr lang="ru-RU" sz="12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заместитель </a:t>
            </a:r>
          </a:p>
          <a:p>
            <a:pPr algn="ctr"/>
            <a:r>
              <a:rPr lang="ru-RU" sz="12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директора по развитию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EA91A22-44DB-4A91-BD7C-B1CD975D14AC}"/>
              </a:ext>
            </a:extLst>
          </p:cNvPr>
          <p:cNvSpPr/>
          <p:nvPr/>
        </p:nvSpPr>
        <p:spPr>
          <a:xfrm>
            <a:off x="8299829" y="3688061"/>
            <a:ext cx="1793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Тарасенко М.В. 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ведущий специалист 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дирекции по развитию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03883C5-DA5F-4A0A-8AFC-2DF822AE1C6A}"/>
              </a:ext>
            </a:extLst>
          </p:cNvPr>
          <p:cNvSpPr/>
          <p:nvPr/>
        </p:nvSpPr>
        <p:spPr>
          <a:xfrm>
            <a:off x="10265037" y="3690430"/>
            <a:ext cx="1793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Бугай И.Е.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ведущий специалист 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дирекции по развитию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F258B65-5660-45B7-8A5B-9156A17247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78" b="97235" l="339" r="97036">
                        <a14:foregroundMark x1="26080" y1="61738" x2="26080" y2="61738"/>
                        <a14:foregroundMark x1="36664" y1="53104" x2="5165" y2="62754"/>
                        <a14:foregroundMark x1="5165" y1="62754" x2="423" y2="69977"/>
                        <a14:foregroundMark x1="36071" y1="55926" x2="11262" y2="72348"/>
                        <a14:foregroundMark x1="11262" y1="72348" x2="10500" y2="79853"/>
                        <a14:foregroundMark x1="29805" y1="70542" x2="18205" y2="80530"/>
                        <a14:foregroundMark x1="18205" y1="80530" x2="11685" y2="91309"/>
                        <a14:foregroundMark x1="11685" y1="91309" x2="6012" y2="93397"/>
                        <a14:foregroundMark x1="18120" y1="92889" x2="34124" y2="96332"/>
                        <a14:foregroundMark x1="34124" y1="96332" x2="53345" y2="96896"/>
                        <a14:foregroundMark x1="53345" y1="96896" x2="65199" y2="94639"/>
                        <a14:foregroundMark x1="76545" y1="65237" x2="59695" y2="93567"/>
                        <a14:foregroundMark x1="59695" y1="93567" x2="59356" y2="97291"/>
                        <a14:foregroundMark x1="6012" y1="95880" x2="6012" y2="95880"/>
                        <a14:foregroundMark x1="84674" y1="59086" x2="83827" y2="71163"/>
                        <a14:foregroundMark x1="83827" y1="71163" x2="89924" y2="83352"/>
                        <a14:foregroundMark x1="89924" y1="83352" x2="89162" y2="91140"/>
                        <a14:foregroundMark x1="93395" y1="69808" x2="97121" y2="93228"/>
                        <a14:foregroundMark x1="48518" y1="8578" x2="48518" y2="8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93" y="4353686"/>
            <a:ext cx="1207993" cy="181250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AC73305-97F6-4DF3-A7DC-C047222F12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84" b="99022" l="8571" r="90000">
                        <a14:foregroundMark x1="47633" y1="7984" x2="51184" y2="7984"/>
                        <a14:foregroundMark x1="51714" y1="93768" x2="65020" y2="98086"/>
                        <a14:foregroundMark x1="65020" y1="98086" x2="65592" y2="98086"/>
                        <a14:foregroundMark x1="74327" y1="96212" x2="74327" y2="96212"/>
                        <a14:foregroundMark x1="73510" y1="96456" x2="87592" y2="97760"/>
                        <a14:foregroundMark x1="87592" y1="97760" x2="87347" y2="98900"/>
                        <a14:foregroundMark x1="38939" y1="97271" x2="22367" y2="98900"/>
                        <a14:foregroundMark x1="28327" y1="94012" x2="22082" y2="98086"/>
                        <a14:foregroundMark x1="15837" y1="98900" x2="12000" y2="98900"/>
                        <a14:foregroundMark x1="9061" y1="99022" x2="8571" y2="99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134" y="4466393"/>
            <a:ext cx="1353448" cy="135621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36583E7-1981-4AD4-8232-0F895C400B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289" y="4335145"/>
            <a:ext cx="1353448" cy="1808365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703155A-DF28-4AD0-83AF-2C2091EA0C37}"/>
              </a:ext>
            </a:extLst>
          </p:cNvPr>
          <p:cNvSpPr/>
          <p:nvPr/>
        </p:nvSpPr>
        <p:spPr>
          <a:xfrm>
            <a:off x="6175666" y="6171887"/>
            <a:ext cx="1793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Захаров С.А.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специалист 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дирекции по развитию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A10791D4-2D77-4FE4-80AF-35FAF61D9836}"/>
              </a:ext>
            </a:extLst>
          </p:cNvPr>
          <p:cNvSpPr/>
          <p:nvPr/>
        </p:nvSpPr>
        <p:spPr>
          <a:xfrm>
            <a:off x="8299828" y="6148985"/>
            <a:ext cx="1793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i="0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Плещёв</a:t>
            </a:r>
            <a:r>
              <a:rPr lang="ru-RU" sz="1200" b="1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А.Д.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специалист 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дирекции по развитию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9D8430DA-1036-463C-85B4-6F85B1F5DECA}"/>
              </a:ext>
            </a:extLst>
          </p:cNvPr>
          <p:cNvSpPr/>
          <p:nvPr/>
        </p:nvSpPr>
        <p:spPr>
          <a:xfrm>
            <a:off x="10233552" y="6140440"/>
            <a:ext cx="1793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Литвиненко Г.А.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специалист 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дирекции по развитию</a:t>
            </a:r>
          </a:p>
        </p:txBody>
      </p:sp>
    </p:spTree>
    <p:extLst>
      <p:ext uri="{BB962C8B-B14F-4D97-AF65-F5344CB8AC3E}">
        <p14:creationId xmlns:p14="http://schemas.microsoft.com/office/powerpoint/2010/main" val="328327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8394114A-F6E1-4924-AA81-857C9F5FD3FD}"/>
              </a:ext>
            </a:extLst>
          </p:cNvPr>
          <p:cNvSpPr/>
          <p:nvPr/>
        </p:nvSpPr>
        <p:spPr>
          <a:xfrm>
            <a:off x="6230231" y="4472628"/>
            <a:ext cx="5961769" cy="1133322"/>
          </a:xfrm>
          <a:prstGeom prst="rect">
            <a:avLst/>
          </a:prstGeom>
          <a:solidFill>
            <a:srgbClr val="96CE5E">
              <a:alpha val="5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1BC66C6-6DC4-4654-ABC5-11A463DD4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6" y="6363516"/>
            <a:ext cx="1483533" cy="41909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2334F2A-39D2-4870-9148-C018A8B2C4EF}"/>
              </a:ext>
            </a:extLst>
          </p:cNvPr>
          <p:cNvSpPr/>
          <p:nvPr/>
        </p:nvSpPr>
        <p:spPr>
          <a:xfrm>
            <a:off x="1845300" y="6449344"/>
            <a:ext cx="162256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+7 (495) 792-80-80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56224F3-94AD-405B-A42D-9345BEC3F0A1}"/>
              </a:ext>
            </a:extLst>
          </p:cNvPr>
          <p:cNvSpPr/>
          <p:nvPr/>
        </p:nvSpPr>
        <p:spPr>
          <a:xfrm>
            <a:off x="3608623" y="6449344"/>
            <a:ext cx="111601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info@cibit.ru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6C0C164-806C-4180-BC17-967B2A1469C9}"/>
              </a:ext>
            </a:extLst>
          </p:cNvPr>
          <p:cNvCxnSpPr>
            <a:cxnSpLocks/>
          </p:cNvCxnSpPr>
          <p:nvPr/>
        </p:nvCxnSpPr>
        <p:spPr>
          <a:xfrm>
            <a:off x="1780951" y="6377398"/>
            <a:ext cx="0" cy="419100"/>
          </a:xfrm>
          <a:prstGeom prst="line">
            <a:avLst/>
          </a:prstGeom>
          <a:ln w="9525">
            <a:solidFill>
              <a:srgbClr val="00B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77E8B5D-BE8C-4F47-90B5-84691C85A32D}"/>
              </a:ext>
            </a:extLst>
          </p:cNvPr>
          <p:cNvCxnSpPr>
            <a:cxnSpLocks/>
          </p:cNvCxnSpPr>
          <p:nvPr/>
        </p:nvCxnSpPr>
        <p:spPr>
          <a:xfrm>
            <a:off x="3538241" y="6385988"/>
            <a:ext cx="0" cy="419100"/>
          </a:xfrm>
          <a:prstGeom prst="line">
            <a:avLst/>
          </a:prstGeom>
          <a:ln w="9525">
            <a:solidFill>
              <a:srgbClr val="00B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>
            <a:extLst>
              <a:ext uri="{FF2B5EF4-FFF2-40B4-BE49-F238E27FC236}">
                <a16:creationId xmlns:a16="http://schemas.microsoft.com/office/drawing/2014/main" id="{E25E4797-C6F1-4E8E-9194-B2A2B78A211B}"/>
              </a:ext>
            </a:extLst>
          </p:cNvPr>
          <p:cNvSpPr/>
          <p:nvPr/>
        </p:nvSpPr>
        <p:spPr>
          <a:xfrm>
            <a:off x="9999493" y="328519"/>
            <a:ext cx="1621007" cy="152743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CAA839-DAF1-4CE7-9F6E-EE4A0C25B805}"/>
              </a:ext>
            </a:extLst>
          </p:cNvPr>
          <p:cNvSpPr txBox="1"/>
          <p:nvPr/>
        </p:nvSpPr>
        <p:spPr>
          <a:xfrm>
            <a:off x="9959619" y="607144"/>
            <a:ext cx="1700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17 </a:t>
            </a:r>
            <a:b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декабря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F062D7A-94D0-43C9-9680-A52BB32CB149}"/>
              </a:ext>
            </a:extLst>
          </p:cNvPr>
          <p:cNvSpPr/>
          <p:nvPr/>
        </p:nvSpPr>
        <p:spPr>
          <a:xfrm>
            <a:off x="-1" y="488336"/>
            <a:ext cx="9496425" cy="1133322"/>
          </a:xfrm>
          <a:prstGeom prst="rect">
            <a:avLst/>
          </a:prstGeom>
          <a:solidFill>
            <a:srgbClr val="00B7EF">
              <a:alpha val="5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Розыгрыш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сертификата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пройдет в прямом эфире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BA8907F-B0DD-476C-875C-64EA6FA24D9E}"/>
              </a:ext>
            </a:extLst>
          </p:cNvPr>
          <p:cNvSpPr/>
          <p:nvPr/>
        </p:nvSpPr>
        <p:spPr>
          <a:xfrm rot="21200211">
            <a:off x="2906958" y="3436644"/>
            <a:ext cx="2137214" cy="981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2CC6121-0184-45FE-AFD7-322BBA88B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708">
            <a:off x="556939" y="2738545"/>
            <a:ext cx="4504739" cy="1892561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98741216-173C-4232-801F-B73E10828363}"/>
              </a:ext>
            </a:extLst>
          </p:cNvPr>
          <p:cNvSpPr/>
          <p:nvPr/>
        </p:nvSpPr>
        <p:spPr>
          <a:xfrm>
            <a:off x="2291771" y="3906758"/>
            <a:ext cx="704025" cy="699610"/>
          </a:xfrm>
          <a:prstGeom prst="ellipse">
            <a:avLst/>
          </a:prstGeom>
          <a:solidFill>
            <a:srgbClr val="FF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66426E71-D822-4535-B9F3-4DCE16CD4284}"/>
              </a:ext>
            </a:extLst>
          </p:cNvPr>
          <p:cNvSpPr/>
          <p:nvPr/>
        </p:nvSpPr>
        <p:spPr>
          <a:xfrm rot="21195109">
            <a:off x="2264886" y="4111570"/>
            <a:ext cx="809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50%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5520E51C-2CBC-46DD-92CE-7FB708D87848}"/>
              </a:ext>
            </a:extLst>
          </p:cNvPr>
          <p:cNvSpPr/>
          <p:nvPr/>
        </p:nvSpPr>
        <p:spPr>
          <a:xfrm rot="21180142">
            <a:off x="2612384" y="3749770"/>
            <a:ext cx="284512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Проведение аудита </a:t>
            </a:r>
            <a:b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соответствие требованиям</a:t>
            </a:r>
          </a:p>
          <a:p>
            <a:pPr algn="ctr"/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Банка России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89996AFD-F23A-4405-908A-454746A3D291}"/>
              </a:ext>
            </a:extLst>
          </p:cNvPr>
          <p:cNvSpPr/>
          <p:nvPr/>
        </p:nvSpPr>
        <p:spPr>
          <a:xfrm rot="21190669">
            <a:off x="3074999" y="3494939"/>
            <a:ext cx="15666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ГК «ЦИБИТ»</a:t>
            </a:r>
            <a:endParaRPr lang="ru-RU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1776248-D048-434D-B9BA-8B98CEA5B89A}"/>
              </a:ext>
            </a:extLst>
          </p:cNvPr>
          <p:cNvSpPr/>
          <p:nvPr/>
        </p:nvSpPr>
        <p:spPr>
          <a:xfrm rot="21190669">
            <a:off x="2216596" y="3949146"/>
            <a:ext cx="7868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скидка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9BFE3A2C-CE62-463B-A3B4-F2B7FEB6A493}"/>
              </a:ext>
            </a:extLst>
          </p:cNvPr>
          <p:cNvSpPr/>
          <p:nvPr/>
        </p:nvSpPr>
        <p:spPr>
          <a:xfrm rot="21200211">
            <a:off x="2725772" y="2688982"/>
            <a:ext cx="2135465" cy="510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E86E862-0592-4274-8801-6F6B78760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893">
            <a:off x="3078290" y="2779824"/>
            <a:ext cx="1068356" cy="301811"/>
          </a:xfrm>
          <a:prstGeom prst="rect">
            <a:avLst/>
          </a:prstGeom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0A827249-E02C-4E3B-901E-2F36BE87A61B}"/>
              </a:ext>
            </a:extLst>
          </p:cNvPr>
          <p:cNvSpPr/>
          <p:nvPr/>
        </p:nvSpPr>
        <p:spPr>
          <a:xfrm>
            <a:off x="6649331" y="4565436"/>
            <a:ext cx="5177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</a:t>
            </a:r>
            <a:r>
              <a:rPr lang="ru-RU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участники розыгрыша получат скидку </a:t>
            </a:r>
            <a:r>
              <a:rPr lang="ru-RU" b="1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ru-RU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услуги по проведению аудита на соответствие требованиям Банка России</a:t>
            </a:r>
          </a:p>
          <a:p>
            <a:pPr algn="ctr"/>
            <a:r>
              <a:rPr lang="ru-RU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31611E51-19BF-422E-9C15-6E44FBBB6FC7}"/>
              </a:ext>
            </a:extLst>
          </p:cNvPr>
          <p:cNvSpPr/>
          <p:nvPr/>
        </p:nvSpPr>
        <p:spPr>
          <a:xfrm>
            <a:off x="6565765" y="2782532"/>
            <a:ext cx="5177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Победитель получит скидку </a:t>
            </a: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50%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 проведение аудита на соответствие требованиям Банка России.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0" name="Стрелка: вправо 49">
            <a:extLst>
              <a:ext uri="{FF2B5EF4-FFF2-40B4-BE49-F238E27FC236}">
                <a16:creationId xmlns:a16="http://schemas.microsoft.com/office/drawing/2014/main" id="{CD7A6B7F-B6C1-4F09-BFF6-CB798507BAB5}"/>
              </a:ext>
            </a:extLst>
          </p:cNvPr>
          <p:cNvSpPr/>
          <p:nvPr/>
        </p:nvSpPr>
        <p:spPr>
          <a:xfrm rot="10800000">
            <a:off x="5544139" y="3158382"/>
            <a:ext cx="960957" cy="202406"/>
          </a:xfrm>
          <a:prstGeom prst="rightArrow">
            <a:avLst>
              <a:gd name="adj1" fmla="val 40718"/>
              <a:gd name="adj2" fmla="val 124267"/>
            </a:avLst>
          </a:prstGeom>
          <a:solidFill>
            <a:srgbClr val="00B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C5D724-398D-445E-8B8F-56D090CA5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617" y="5222905"/>
            <a:ext cx="766090" cy="76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1D6D9E2-DC19-4966-A107-F5461B478ED4}"/>
              </a:ext>
            </a:extLst>
          </p:cNvPr>
          <p:cNvSpPr/>
          <p:nvPr/>
        </p:nvSpPr>
        <p:spPr>
          <a:xfrm>
            <a:off x="489428" y="2854298"/>
            <a:ext cx="8201812" cy="1149403"/>
          </a:xfrm>
          <a:prstGeom prst="rect">
            <a:avLst/>
          </a:prstGeom>
          <a:solidFill>
            <a:srgbClr val="96CE5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B664E3-F68C-4131-94D4-D6AC503431EE}"/>
              </a:ext>
            </a:extLst>
          </p:cNvPr>
          <p:cNvSpPr/>
          <p:nvPr/>
        </p:nvSpPr>
        <p:spPr>
          <a:xfrm>
            <a:off x="0" y="160090"/>
            <a:ext cx="12192000" cy="1171500"/>
          </a:xfrm>
          <a:prstGeom prst="rect">
            <a:avLst/>
          </a:prstGeom>
          <a:solidFill>
            <a:srgbClr val="00B7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A94161-9B6C-4BC2-AC8A-D571E16D9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229" y="1625602"/>
            <a:ext cx="1980911" cy="259861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CB3F284-08A9-498A-A422-76642E433FA1}"/>
              </a:ext>
            </a:extLst>
          </p:cNvPr>
          <p:cNvSpPr/>
          <p:nvPr/>
        </p:nvSpPr>
        <p:spPr>
          <a:xfrm>
            <a:off x="1254740" y="261656"/>
            <a:ext cx="9682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</a:rPr>
              <a:t>Группа компаний "ЦИБИТ" - участник </a:t>
            </a:r>
            <a:br>
              <a:rPr lang="ru-RU" sz="2800" dirty="0">
                <a:latin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</a:rPr>
              <a:t>Национальной Банковской Премии 2021</a:t>
            </a:r>
            <a:endParaRPr lang="ru-RU" sz="28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240AA57-9181-41C8-BC89-6C26E935023C}"/>
              </a:ext>
            </a:extLst>
          </p:cNvPr>
          <p:cNvSpPr/>
          <p:nvPr/>
        </p:nvSpPr>
        <p:spPr>
          <a:xfrm>
            <a:off x="471219" y="2962082"/>
            <a:ext cx="882255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Услуги по проведению аудитов систем информационной безопасности финансовых организаций и приведению данных систем в соответствие требованиям Банка России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7B8152-9B94-4D30-9E90-457EF19EA4D8}"/>
              </a:ext>
            </a:extLst>
          </p:cNvPr>
          <p:cNvSpPr txBox="1"/>
          <p:nvPr/>
        </p:nvSpPr>
        <p:spPr>
          <a:xfrm>
            <a:off x="9834648" y="4111442"/>
            <a:ext cx="1488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545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C0E74D-54E4-447B-8478-AEE0BE9435FD}"/>
              </a:ext>
            </a:extLst>
          </p:cNvPr>
          <p:cNvSpPr/>
          <p:nvPr/>
        </p:nvSpPr>
        <p:spPr>
          <a:xfrm>
            <a:off x="471219" y="19150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Номинация: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«Системы управления безопасностью». </a:t>
            </a:r>
          </a:p>
        </p:txBody>
      </p:sp>
      <p:pic>
        <p:nvPicPr>
          <p:cNvPr id="1026" name="Picture 2" descr="http://nbj.ru/new/img/logo.png">
            <a:extLst>
              <a:ext uri="{FF2B5EF4-FFF2-40B4-BE49-F238E27FC236}">
                <a16:creationId xmlns:a16="http://schemas.microsoft.com/office/drawing/2014/main" id="{7B6ED622-B037-4959-9FEC-2B787C5E4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2" y="4509283"/>
            <a:ext cx="5083745" cy="70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23F695-C5B3-46CE-8F12-6639BD77B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6" y="6363516"/>
            <a:ext cx="1483533" cy="41909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57A0729-7AA2-41D5-8D87-86B84A1FCFC2}"/>
              </a:ext>
            </a:extLst>
          </p:cNvPr>
          <p:cNvSpPr/>
          <p:nvPr/>
        </p:nvSpPr>
        <p:spPr>
          <a:xfrm>
            <a:off x="1845300" y="6449344"/>
            <a:ext cx="162256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+7 (495) 792-80-80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C5AC4B6-2994-4C2D-9168-BD18BD56F107}"/>
              </a:ext>
            </a:extLst>
          </p:cNvPr>
          <p:cNvSpPr/>
          <p:nvPr/>
        </p:nvSpPr>
        <p:spPr>
          <a:xfrm>
            <a:off x="3608623" y="6449344"/>
            <a:ext cx="111601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info@cibit.ru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5EB13E1C-D560-4A45-B841-9CAE160BB2B9}"/>
              </a:ext>
            </a:extLst>
          </p:cNvPr>
          <p:cNvCxnSpPr>
            <a:cxnSpLocks/>
          </p:cNvCxnSpPr>
          <p:nvPr/>
        </p:nvCxnSpPr>
        <p:spPr>
          <a:xfrm>
            <a:off x="1780951" y="6377398"/>
            <a:ext cx="0" cy="419100"/>
          </a:xfrm>
          <a:prstGeom prst="line">
            <a:avLst/>
          </a:prstGeom>
          <a:ln w="9525">
            <a:solidFill>
              <a:srgbClr val="00B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50092E10-24D8-49E3-BC4C-2A513B6EB131}"/>
              </a:ext>
            </a:extLst>
          </p:cNvPr>
          <p:cNvCxnSpPr>
            <a:cxnSpLocks/>
          </p:cNvCxnSpPr>
          <p:nvPr/>
        </p:nvCxnSpPr>
        <p:spPr>
          <a:xfrm>
            <a:off x="3538241" y="6385988"/>
            <a:ext cx="0" cy="419100"/>
          </a:xfrm>
          <a:prstGeom prst="line">
            <a:avLst/>
          </a:prstGeom>
          <a:ln w="9525">
            <a:solidFill>
              <a:srgbClr val="00B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056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A919AD-67E3-4E87-847B-DC15CF1A1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231" y="2259765"/>
            <a:ext cx="2388636" cy="3917809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1D6D9E2-DC19-4966-A107-F5461B478ED4}"/>
              </a:ext>
            </a:extLst>
          </p:cNvPr>
          <p:cNvSpPr/>
          <p:nvPr/>
        </p:nvSpPr>
        <p:spPr>
          <a:xfrm>
            <a:off x="181310" y="1168084"/>
            <a:ext cx="9817056" cy="1193375"/>
          </a:xfrm>
          <a:prstGeom prst="rect">
            <a:avLst/>
          </a:prstGeom>
          <a:noFill/>
          <a:ln w="28575">
            <a:solidFill>
              <a:srgbClr val="96CE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B664E3-F68C-4131-94D4-D6AC503431EE}"/>
              </a:ext>
            </a:extLst>
          </p:cNvPr>
          <p:cNvSpPr/>
          <p:nvPr/>
        </p:nvSpPr>
        <p:spPr>
          <a:xfrm>
            <a:off x="0" y="131657"/>
            <a:ext cx="12192000" cy="954107"/>
          </a:xfrm>
          <a:prstGeom prst="rect">
            <a:avLst/>
          </a:prstGeom>
          <a:solidFill>
            <a:srgbClr val="00B7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A94161-9B6C-4BC2-AC8A-D571E16D9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740" y="1362826"/>
            <a:ext cx="1731136" cy="22709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34CF1E-B091-4020-A997-6F2B192D83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73" y="2494821"/>
            <a:ext cx="2816106" cy="398342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CB3F284-08A9-498A-A422-76642E433FA1}"/>
              </a:ext>
            </a:extLst>
          </p:cNvPr>
          <p:cNvSpPr/>
          <p:nvPr/>
        </p:nvSpPr>
        <p:spPr>
          <a:xfrm>
            <a:off x="269010" y="231893"/>
            <a:ext cx="116539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Победа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в номинации «Системы управления безопасностью»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Национальной Банковской Премии 2020</a:t>
            </a:r>
            <a:endParaRPr lang="ru-RU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7B8152-9B94-4D30-9E90-457EF19EA4D8}"/>
              </a:ext>
            </a:extLst>
          </p:cNvPr>
          <p:cNvSpPr txBox="1"/>
          <p:nvPr/>
        </p:nvSpPr>
        <p:spPr>
          <a:xfrm>
            <a:off x="10462711" y="3542137"/>
            <a:ext cx="1263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545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B171903-9CA0-49E1-B04F-47070E4D0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88" y="2524872"/>
            <a:ext cx="2623249" cy="39342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0DDE06-4FF9-4EC7-8085-966994423D67}"/>
              </a:ext>
            </a:extLst>
          </p:cNvPr>
          <p:cNvSpPr txBox="1"/>
          <p:nvPr/>
        </p:nvSpPr>
        <p:spPr>
          <a:xfrm>
            <a:off x="392466" y="1217029"/>
            <a:ext cx="9372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Компания ЦИБИТ разработала, внедрила и активно предоставляет услугу типа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SaaS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– документарное сопровождение системы обеспечения информационной безопасности кредитно-финансовой организации в течение определенного периода времени. 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279385E-9390-4D0A-812C-4E98A7011C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256" y="6307244"/>
            <a:ext cx="1483533" cy="419099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A942D6F-4EB8-423E-A337-2E5B688FAFE7}"/>
              </a:ext>
            </a:extLst>
          </p:cNvPr>
          <p:cNvSpPr/>
          <p:nvPr/>
        </p:nvSpPr>
        <p:spPr>
          <a:xfrm>
            <a:off x="9285160" y="6393072"/>
            <a:ext cx="162256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+7 (495) 792-80-80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FDDB308-6155-4E4B-8D3A-3400F1B76D75}"/>
              </a:ext>
            </a:extLst>
          </p:cNvPr>
          <p:cNvSpPr/>
          <p:nvPr/>
        </p:nvSpPr>
        <p:spPr>
          <a:xfrm>
            <a:off x="11048483" y="6393072"/>
            <a:ext cx="111601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info@cibit.ru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72665ADA-1AD9-4DC4-8F8F-9F086C99ADD8}"/>
              </a:ext>
            </a:extLst>
          </p:cNvPr>
          <p:cNvCxnSpPr>
            <a:cxnSpLocks/>
          </p:cNvCxnSpPr>
          <p:nvPr/>
        </p:nvCxnSpPr>
        <p:spPr>
          <a:xfrm>
            <a:off x="9220811" y="6321126"/>
            <a:ext cx="0" cy="419100"/>
          </a:xfrm>
          <a:prstGeom prst="line">
            <a:avLst/>
          </a:prstGeom>
          <a:ln w="9525">
            <a:solidFill>
              <a:srgbClr val="00B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F1728AF5-95E6-4E7E-8D48-1B7F208FE6DF}"/>
              </a:ext>
            </a:extLst>
          </p:cNvPr>
          <p:cNvCxnSpPr>
            <a:cxnSpLocks/>
          </p:cNvCxnSpPr>
          <p:nvPr/>
        </p:nvCxnSpPr>
        <p:spPr>
          <a:xfrm>
            <a:off x="10978101" y="6329716"/>
            <a:ext cx="0" cy="419100"/>
          </a:xfrm>
          <a:prstGeom prst="line">
            <a:avLst/>
          </a:prstGeom>
          <a:ln w="9525">
            <a:solidFill>
              <a:srgbClr val="00B7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95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4657A6F-B2D7-4F71-A05A-3AF09A548189}"/>
              </a:ext>
            </a:extLst>
          </p:cNvPr>
          <p:cNvSpPr/>
          <p:nvPr/>
        </p:nvSpPr>
        <p:spPr>
          <a:xfrm>
            <a:off x="0" y="0"/>
            <a:ext cx="4010025" cy="6858000"/>
          </a:xfrm>
          <a:prstGeom prst="rect">
            <a:avLst/>
          </a:prstGeom>
          <a:solidFill>
            <a:srgbClr val="00B7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stomShape 4">
            <a:extLst>
              <a:ext uri="{FF2B5EF4-FFF2-40B4-BE49-F238E27FC236}">
                <a16:creationId xmlns:a16="http://schemas.microsoft.com/office/drawing/2014/main" id="{47E385D9-57F5-4B61-A3A2-2A2EB5EB0B15}"/>
              </a:ext>
            </a:extLst>
          </p:cNvPr>
          <p:cNvSpPr/>
          <p:nvPr/>
        </p:nvSpPr>
        <p:spPr>
          <a:xfrm>
            <a:off x="529911" y="3557939"/>
            <a:ext cx="2893049" cy="9834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ru-RU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(495) 792-80-80</a:t>
            </a:r>
            <a:endParaRPr lang="ru-RU" sz="24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ru-RU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info@cibit.ru</a:t>
            </a:r>
            <a:endParaRPr lang="ru-RU" sz="24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stomShape 7">
            <a:extLst>
              <a:ext uri="{FF2B5EF4-FFF2-40B4-BE49-F238E27FC236}">
                <a16:creationId xmlns:a16="http://schemas.microsoft.com/office/drawing/2014/main" id="{25CAE1A7-49C6-45F6-9790-224E8B2E8414}"/>
              </a:ext>
            </a:extLst>
          </p:cNvPr>
          <p:cNvSpPr/>
          <p:nvPr/>
        </p:nvSpPr>
        <p:spPr>
          <a:xfrm>
            <a:off x="4316515" y="3667348"/>
            <a:ext cx="7680606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strike="noStrike" spc="-1" dirty="0">
                <a:solidFill>
                  <a:srgbClr val="00A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помогаем соответствовать требованиям!</a:t>
            </a:r>
            <a:endParaRPr lang="ru-RU" sz="280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0B89304-954B-4E17-A065-ACF8E2527889}"/>
              </a:ext>
            </a:extLst>
          </p:cNvPr>
          <p:cNvSpPr/>
          <p:nvPr/>
        </p:nvSpPr>
        <p:spPr>
          <a:xfrm>
            <a:off x="12123052" y="0"/>
            <a:ext cx="68947" cy="6858000"/>
          </a:xfrm>
          <a:prstGeom prst="rect">
            <a:avLst/>
          </a:prstGeom>
          <a:solidFill>
            <a:srgbClr val="96CE5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629" y="5280544"/>
            <a:ext cx="1694793" cy="4474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876" y="5107269"/>
            <a:ext cx="1959290" cy="7791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CD2935-4A47-462C-9669-9A1D5D38E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655" y="5280544"/>
            <a:ext cx="1975042" cy="4388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4038DAB-C612-41A3-8C4F-8F222708C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818" y="5281237"/>
            <a:ext cx="1975041" cy="43750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A189C36-DDA2-4605-B9AD-4533895BF207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317546" y="2042761"/>
            <a:ext cx="3317781" cy="982707"/>
          </a:xfrm>
          <a:prstGeom prst="rect">
            <a:avLst/>
          </a:prstGeom>
          <a:ln w="0">
            <a:noFill/>
          </a:ln>
        </p:spPr>
      </p:pic>
      <p:sp>
        <p:nvSpPr>
          <p:cNvPr id="24" name="CustomShape 7">
            <a:extLst>
              <a:ext uri="{FF2B5EF4-FFF2-40B4-BE49-F238E27FC236}">
                <a16:creationId xmlns:a16="http://schemas.microsoft.com/office/drawing/2014/main" id="{34E7CD87-171C-4440-B77D-A711A116B899}"/>
              </a:ext>
            </a:extLst>
          </p:cNvPr>
          <p:cNvSpPr/>
          <p:nvPr/>
        </p:nvSpPr>
        <p:spPr>
          <a:xfrm>
            <a:off x="4866293" y="2042761"/>
            <a:ext cx="6746888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625010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4657A6F-B2D7-4F71-A05A-3AF09A548189}"/>
              </a:ext>
            </a:extLst>
          </p:cNvPr>
          <p:cNvSpPr/>
          <p:nvPr/>
        </p:nvSpPr>
        <p:spPr>
          <a:xfrm>
            <a:off x="0" y="0"/>
            <a:ext cx="4010025" cy="6858000"/>
          </a:xfrm>
          <a:prstGeom prst="rect">
            <a:avLst/>
          </a:prstGeom>
          <a:solidFill>
            <a:srgbClr val="00B7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stomShape 4">
            <a:extLst>
              <a:ext uri="{FF2B5EF4-FFF2-40B4-BE49-F238E27FC236}">
                <a16:creationId xmlns:a16="http://schemas.microsoft.com/office/drawing/2014/main" id="{47E385D9-57F5-4B61-A3A2-2A2EB5EB0B15}"/>
              </a:ext>
            </a:extLst>
          </p:cNvPr>
          <p:cNvSpPr/>
          <p:nvPr/>
        </p:nvSpPr>
        <p:spPr>
          <a:xfrm>
            <a:off x="529911" y="3557939"/>
            <a:ext cx="2893049" cy="9834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ru-RU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(495) 792-80-80</a:t>
            </a:r>
            <a:endParaRPr lang="ru-RU" sz="24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ru-RU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info@cibit.ru</a:t>
            </a:r>
            <a:endParaRPr lang="ru-RU" sz="24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0B89304-954B-4E17-A065-ACF8E2527889}"/>
              </a:ext>
            </a:extLst>
          </p:cNvPr>
          <p:cNvSpPr/>
          <p:nvPr/>
        </p:nvSpPr>
        <p:spPr>
          <a:xfrm>
            <a:off x="12123052" y="0"/>
            <a:ext cx="68947" cy="6858000"/>
          </a:xfrm>
          <a:prstGeom prst="rect">
            <a:avLst/>
          </a:prstGeom>
          <a:solidFill>
            <a:srgbClr val="96CE5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629" y="6319231"/>
            <a:ext cx="1694793" cy="4474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876" y="6145956"/>
            <a:ext cx="1959290" cy="7791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CD2935-4A47-462C-9669-9A1D5D38E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655" y="6319231"/>
            <a:ext cx="1975042" cy="4388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4038DAB-C612-41A3-8C4F-8F222708C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818" y="6319924"/>
            <a:ext cx="1975041" cy="43750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A189C36-DDA2-4605-B9AD-4533895BF207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317546" y="2042761"/>
            <a:ext cx="3317781" cy="982707"/>
          </a:xfrm>
          <a:prstGeom prst="rect">
            <a:avLst/>
          </a:prstGeom>
          <a:ln w="0">
            <a:noFill/>
          </a:ln>
        </p:spPr>
      </p:pic>
      <p:sp>
        <p:nvSpPr>
          <p:cNvPr id="24" name="CustomShape 7">
            <a:extLst>
              <a:ext uri="{FF2B5EF4-FFF2-40B4-BE49-F238E27FC236}">
                <a16:creationId xmlns:a16="http://schemas.microsoft.com/office/drawing/2014/main" id="{34E7CD87-171C-4440-B77D-A711A116B899}"/>
              </a:ext>
            </a:extLst>
          </p:cNvPr>
          <p:cNvSpPr/>
          <p:nvPr/>
        </p:nvSpPr>
        <p:spPr>
          <a:xfrm>
            <a:off x="6227871" y="994078"/>
            <a:ext cx="3836156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800" b="1" strike="noStrike" spc="-1" dirty="0">
                <a:solidFill>
                  <a:srgbClr val="00B7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ВОПРОСЫ?</a:t>
            </a:r>
          </a:p>
        </p:txBody>
      </p:sp>
      <p:pic>
        <p:nvPicPr>
          <p:cNvPr id="1028" name="Picture 4" descr="https://img.7dach.ru/image/1200/03/64/88/2020/04/04/247517.jpg">
            <a:extLst>
              <a:ext uri="{FF2B5EF4-FFF2-40B4-BE49-F238E27FC236}">
                <a16:creationId xmlns:a16="http://schemas.microsoft.com/office/drawing/2014/main" id="{D3132C5A-AF1E-4485-B53E-A2AFDD783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777" y="2371251"/>
            <a:ext cx="4528343" cy="286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475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3890</TotalTime>
  <Words>408</Words>
  <Application>Microsoft Office PowerPoint</Application>
  <PresentationFormat>Широкоэкранный</PresentationFormat>
  <Paragraphs>91</Paragraphs>
  <Slides>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Шапкина_КЮ</dc:creator>
  <cp:lastModifiedBy>Шапкина_КЮ</cp:lastModifiedBy>
  <cp:revision>143</cp:revision>
  <dcterms:created xsi:type="dcterms:W3CDTF">2021-06-04T12:43:49Z</dcterms:created>
  <dcterms:modified xsi:type="dcterms:W3CDTF">2021-12-07T14:05:02Z</dcterms:modified>
</cp:coreProperties>
</file>