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3" r:id="rId2"/>
    <p:sldId id="258" r:id="rId3"/>
    <p:sldId id="337" r:id="rId4"/>
    <p:sldId id="353" r:id="rId5"/>
    <p:sldId id="336" r:id="rId6"/>
    <p:sldId id="350" r:id="rId7"/>
    <p:sldId id="365" r:id="rId8"/>
    <p:sldId id="338" r:id="rId9"/>
    <p:sldId id="348" r:id="rId10"/>
    <p:sldId id="349" r:id="rId11"/>
    <p:sldId id="351" r:id="rId12"/>
    <p:sldId id="356" r:id="rId13"/>
    <p:sldId id="354" r:id="rId14"/>
    <p:sldId id="355" r:id="rId15"/>
    <p:sldId id="357" r:id="rId16"/>
    <p:sldId id="352" r:id="rId17"/>
    <p:sldId id="366" r:id="rId18"/>
    <p:sldId id="367" r:id="rId19"/>
    <p:sldId id="368" r:id="rId20"/>
    <p:sldId id="341" r:id="rId21"/>
    <p:sldId id="347" r:id="rId22"/>
    <p:sldId id="359" r:id="rId23"/>
    <p:sldId id="360" r:id="rId24"/>
    <p:sldId id="361" r:id="rId25"/>
    <p:sldId id="369" r:id="rId26"/>
    <p:sldId id="26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EF"/>
    <a:srgbClr val="96CE5E"/>
    <a:srgbClr val="009BCC"/>
    <a:srgbClr val="B6DD8F"/>
    <a:srgbClr val="009BD2"/>
    <a:srgbClr val="F15500"/>
    <a:srgbClr val="545453"/>
    <a:srgbClr val="00A3D6"/>
    <a:srgbClr val="EAEAEA"/>
    <a:srgbClr val="B0D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4269" autoAdjust="0"/>
  </p:normalViewPr>
  <p:slideViewPr>
    <p:cSldViewPr snapToGrid="0">
      <p:cViewPr varScale="1">
        <p:scale>
          <a:sx n="80" d="100"/>
          <a:sy n="8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9934-9AE7-488C-B628-4BC21B665BC7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D925-94E2-4593-AC3A-0DCE7661B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4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D925-94E2-4593-AC3A-0DCE7661B8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9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D925-94E2-4593-AC3A-0DCE7661B8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9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D925-94E2-4593-AC3A-0DCE7661B8B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8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D925-94E2-4593-AC3A-0DCE7661B8B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0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67C9C-9FED-438F-8599-EFA391D94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C82621-EF0B-43B2-9B28-D55243072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E0EE1B-318E-4711-954A-B810071CF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F7CF-063E-40C1-A98C-7892295DA6CF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89C241-7BAB-4393-A553-E064CCAF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1081F-7ED1-4A9B-9A1E-17AA814D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3CF2-A0DC-48EB-903F-110CD684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B90BE-7CC1-4791-B321-52D65580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03923F-FE63-4D4F-980B-F19213250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83B92C-3321-4FB2-96C8-B56BC06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D0A1-8AAB-47E3-8A8C-B0B16B366A62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657882-AA5B-4086-ACC1-6521E693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BB1BF6-9B90-4ADE-84A0-FF78D363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3CF2-A0DC-48EB-903F-110CD684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4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7D2C7B-7D41-44A1-A9AF-2B2D41F41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1DEBF-8753-4439-95FF-BABC77D89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19728-67CE-45E3-8410-8D8429BC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1B3-53CF-4CFD-BAB5-79C2208FE815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2E525-D2B1-4176-A492-E2081AA9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BC2BF8-926A-43FD-95FC-223CD7CB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3CF2-A0DC-48EB-903F-110CD684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9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DFF23-D0B6-4F37-B582-B63E1761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004B33-5572-4155-9ACA-80FDD753D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958486-9286-430E-8373-63E0D280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14F7-8160-48F8-90AC-6575DD713C3D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B8F7DB-2550-40A7-BB90-4673AD7D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E98A39-A714-4BB5-80EF-588D2C7C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3CF2-A0DC-48EB-903F-110CD684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9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A52A2-A8E8-4363-B505-A8B3BF0C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7A1F55-3B0E-4D90-A96E-80CB0F81E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F4C85-3B92-47D8-AA99-413FFB4A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1B2E-E346-49D7-8A22-438FFC4D17D0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CCA5F2-9602-40C9-ABD9-EDDD7CD62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2B8619-59D9-458E-9681-B74FB536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3CF2-A0DC-48EB-903F-110CD684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1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5CC7F-903A-4877-9003-5F08E24A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2281B9-1E9F-4B2F-9469-85133542F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DE06E0-EA0F-481B-B045-4180F2840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65D18E-D0D5-4E15-B511-6278E56F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804E-BB7B-4BF3-A848-45160564CA59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50FA9B-3170-465A-B9BE-6817AE9E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3D88AD-562B-4D44-B70B-F7C6E156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3CF2-A0DC-48EB-903F-110CD684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78262-67D1-42DF-AE14-FB94DB9B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D8962C-0843-44B7-8AE9-8DD1CDBE3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2EA881-CADD-40D4-970A-A98A56D6D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15B982-6333-49B2-8E1C-20354A1D4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47196A-9B6F-4887-A8EE-E343782B9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658DAB-58BD-473B-A160-AA7A2415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3894-BC7F-4AC9-BBC8-278D429F3C86}" type="datetime1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E61C34-5A87-44B1-84C9-C5A061A5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45DD25-2755-4E07-B643-0E1C57E3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3CF2-A0DC-48EB-903F-110CD684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7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D3BCD-4AD2-44D9-BB80-F4577AFE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BAF131-92E1-4BD0-8408-60A6F766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7EEE-72A3-4269-9492-04740248EF91}" type="datetime1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E163CD-D4E2-483F-9206-22E96B2F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32A43F-E5ED-4115-8D2A-CF220A58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3CF2-A0DC-48EB-903F-110CD684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7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CFEF7-CFEC-4CF6-AF77-AEF7DA9B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FEDD-C5C9-4942-B0CB-51BFF9C16CB6}" type="datetime1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DDDC3E-FD86-4DC5-9FEF-3A3CA1FA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5EFE4C-0931-43B5-B651-33A2320C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3CF2-A0DC-48EB-903F-110CD684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9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222DF-4A4E-4CD0-BF3D-F464DAE24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47B188-EB3F-4054-95E5-01F468C68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F2E4E8-4DF9-4F09-A463-7AE16B43B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6AEF7-D082-4D1D-A334-CD2D43FA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59F4-3DA0-4919-9272-E758DFD18BB5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691267-4AE1-4EAD-8DAC-2C2AA84C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D506A-73D2-4F14-B35A-520818DE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3CF2-A0DC-48EB-903F-110CD684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0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CB417-360A-47EF-B055-DC3628D94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0F9A8C-FE47-4C2B-87C3-7840DF231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0351EB-C705-49C3-B152-F4A1739D1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34CF0B-3A88-4CC4-A73A-40F6B1CB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D5DF-3C7C-487A-AD9A-CD4D55258A28}" type="datetime1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3E6ADE-3D0A-4D59-8778-8FD0AD68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4F1FB1-556D-42D7-B0D1-9430346D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3CF2-A0DC-48EB-903F-110CD684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4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1B74E-5165-47BC-B6F2-AF2EEFF2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4DF27-1F98-4A88-A9CC-B7DA14DD8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79E5C1-E67C-471F-9A22-624C939A0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555F-5813-4D12-A680-3ACA422BE113}" type="datetime1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9CC8AE-413B-4FE0-A295-C2A7959BE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40CD3-4012-4400-9877-7A5CC195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3CF2-A0DC-48EB-903F-110CD684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0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ogin.consultant.ru/link/?req=doc&amp;base=LAW&amp;n=355380&amp;dst=100622&amp;field=134&amp;date=15.10.2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2DE24E-F735-4533-B7E3-E0034D9B5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7" y="122385"/>
            <a:ext cx="5953098" cy="672188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9B24D2-5656-4091-A223-ADE7F058F47B}"/>
              </a:ext>
            </a:extLst>
          </p:cNvPr>
          <p:cNvSpPr/>
          <p:nvPr/>
        </p:nvSpPr>
        <p:spPr>
          <a:xfrm>
            <a:off x="687345" y="3993717"/>
            <a:ext cx="7325687" cy="461665"/>
          </a:xfrm>
          <a:prstGeom prst="rect">
            <a:avLst/>
          </a:prstGeom>
          <a:solidFill>
            <a:srgbClr val="00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AFDEEE0-0A7D-4F5D-AF4C-DB357A0D3215}"/>
              </a:ext>
            </a:extLst>
          </p:cNvPr>
          <p:cNvCxnSpPr>
            <a:cxnSpLocks/>
          </p:cNvCxnSpPr>
          <p:nvPr/>
        </p:nvCxnSpPr>
        <p:spPr>
          <a:xfrm>
            <a:off x="2706026" y="6258036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C80FFA-CF44-4762-86D5-2FB6A9EF5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6" y="2289454"/>
            <a:ext cx="4557754" cy="12875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08242B-D0C2-4837-B2AE-E0E09B6E5BA7}"/>
              </a:ext>
            </a:extLst>
          </p:cNvPr>
          <p:cNvSpPr/>
          <p:nvPr/>
        </p:nvSpPr>
        <p:spPr>
          <a:xfrm>
            <a:off x="2764111" y="6282920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EAFEC2-A3AF-4BC3-9675-B8A5304FDBCD}"/>
              </a:ext>
            </a:extLst>
          </p:cNvPr>
          <p:cNvSpPr txBox="1"/>
          <p:nvPr/>
        </p:nvSpPr>
        <p:spPr>
          <a:xfrm>
            <a:off x="1859487" y="883672"/>
            <a:ext cx="8051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ЦЕНТР ИССЛЕДОВАНИЯ БЕЗОПАСНОСТИ ИНФОРМАЦИОННЫХ ТЕХНОЛОГИЙ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CE964-BBC9-4CD0-9D41-21F8AB000C8A}"/>
              </a:ext>
            </a:extLst>
          </p:cNvPr>
          <p:cNvSpPr txBox="1"/>
          <p:nvPr/>
        </p:nvSpPr>
        <p:spPr>
          <a:xfrm>
            <a:off x="687320" y="3968833"/>
            <a:ext cx="7100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Банка России от 08.04.2020 N 716-П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AA8004-D637-4441-B148-6EE72D43D72D}"/>
              </a:ext>
            </a:extLst>
          </p:cNvPr>
          <p:cNvSpPr/>
          <p:nvPr/>
        </p:nvSpPr>
        <p:spPr>
          <a:xfrm>
            <a:off x="23" y="618"/>
            <a:ext cx="12191977" cy="121767"/>
          </a:xfrm>
          <a:prstGeom prst="rect">
            <a:avLst/>
          </a:prstGeom>
          <a:solidFill>
            <a:srgbClr val="B0D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569B461-908B-4348-82CD-15A7DC90B043}"/>
              </a:ext>
            </a:extLst>
          </p:cNvPr>
          <p:cNvSpPr/>
          <p:nvPr/>
        </p:nvSpPr>
        <p:spPr>
          <a:xfrm>
            <a:off x="540048" y="6282920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74674657-8D5F-4550-906E-492D8174D3E0}"/>
              </a:ext>
            </a:extLst>
          </p:cNvPr>
          <p:cNvSpPr/>
          <p:nvPr/>
        </p:nvSpPr>
        <p:spPr>
          <a:xfrm>
            <a:off x="9910665" y="2438057"/>
            <a:ext cx="269557" cy="230051"/>
          </a:xfrm>
          <a:prstGeom prst="hexagon">
            <a:avLst/>
          </a:prstGeom>
          <a:solidFill>
            <a:srgbClr val="86C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6DAD8D40-0729-478A-A758-B21DF6CC01B2}"/>
              </a:ext>
            </a:extLst>
          </p:cNvPr>
          <p:cNvSpPr/>
          <p:nvPr/>
        </p:nvSpPr>
        <p:spPr>
          <a:xfrm>
            <a:off x="8492185" y="3282057"/>
            <a:ext cx="269557" cy="230051"/>
          </a:xfrm>
          <a:prstGeom prst="hexagon">
            <a:avLst/>
          </a:prstGeom>
          <a:solidFill>
            <a:srgbClr val="86C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DA7C4013-D822-4AD0-89EC-27FE65A8292F}"/>
              </a:ext>
            </a:extLst>
          </p:cNvPr>
          <p:cNvSpPr/>
          <p:nvPr/>
        </p:nvSpPr>
        <p:spPr>
          <a:xfrm>
            <a:off x="6924675" y="6194149"/>
            <a:ext cx="145098" cy="127774"/>
          </a:xfrm>
          <a:prstGeom prst="hexagon">
            <a:avLst/>
          </a:prstGeom>
          <a:solidFill>
            <a:srgbClr val="86C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AF3E9-81AE-428D-AAFE-2AA780DF6F00}"/>
              </a:ext>
            </a:extLst>
          </p:cNvPr>
          <p:cNvSpPr txBox="1"/>
          <p:nvPr/>
        </p:nvSpPr>
        <p:spPr>
          <a:xfrm>
            <a:off x="627544" y="4739615"/>
            <a:ext cx="5611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rgbClr val="00B7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изменилось для информационной безопасности банка</a:t>
            </a:r>
            <a:endParaRPr lang="ru-RU" sz="2000" dirty="0">
              <a:solidFill>
                <a:srgbClr val="00B7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09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45F27EAA-411F-4769-9196-A1EF825DC444}"/>
              </a:ext>
            </a:extLst>
          </p:cNvPr>
          <p:cNvSpPr/>
          <p:nvPr/>
        </p:nvSpPr>
        <p:spPr>
          <a:xfrm>
            <a:off x="3397071" y="1826145"/>
            <a:ext cx="4271060" cy="40236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683-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569262B-C249-407F-B0E1-CFA47DD4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367" y="1756067"/>
            <a:ext cx="1464662" cy="50976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B7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716-П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0826961-7A93-4DD9-9EE5-D2BDE1983858}"/>
              </a:ext>
            </a:extLst>
          </p:cNvPr>
          <p:cNvSpPr/>
          <p:nvPr/>
        </p:nvSpPr>
        <p:spPr>
          <a:xfrm>
            <a:off x="3397070" y="2273218"/>
            <a:ext cx="3112145" cy="30904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5BF985A-F4EC-4E3B-80D5-D22BF477D117}"/>
              </a:ext>
            </a:extLst>
          </p:cNvPr>
          <p:cNvSpPr/>
          <p:nvPr/>
        </p:nvSpPr>
        <p:spPr>
          <a:xfrm>
            <a:off x="2748424" y="2485904"/>
            <a:ext cx="2890778" cy="2738858"/>
          </a:xfrm>
          <a:prstGeom prst="ellipse">
            <a:avLst/>
          </a:prstGeom>
          <a:solidFill>
            <a:srgbClr val="96C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719-П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B656ED2-C9B5-47E3-8125-2F9678045300}"/>
              </a:ext>
            </a:extLst>
          </p:cNvPr>
          <p:cNvSpPr/>
          <p:nvPr/>
        </p:nvSpPr>
        <p:spPr>
          <a:xfrm>
            <a:off x="3397070" y="3097914"/>
            <a:ext cx="1523518" cy="15148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672-П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F909E-CD6B-4E11-8FF1-78134DEB27C5}"/>
              </a:ext>
            </a:extLst>
          </p:cNvPr>
          <p:cNvSpPr txBox="1"/>
          <p:nvPr/>
        </p:nvSpPr>
        <p:spPr>
          <a:xfrm>
            <a:off x="4891952" y="368220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719-П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BE29A5-1004-4E1E-9445-36522067ED21}"/>
              </a:ext>
            </a:extLst>
          </p:cNvPr>
          <p:cNvSpPr txBox="1"/>
          <p:nvPr/>
        </p:nvSpPr>
        <p:spPr>
          <a:xfrm>
            <a:off x="6647177" y="364531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683-П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B45B9-F1A3-40AF-B295-226E5E1A5644}"/>
              </a:ext>
            </a:extLst>
          </p:cNvPr>
          <p:cNvSpPr txBox="1"/>
          <p:nvPr/>
        </p:nvSpPr>
        <p:spPr>
          <a:xfrm>
            <a:off x="5639202" y="366484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382-П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7AA9D-EE12-4CD8-8CAA-7FD92981D33C}"/>
              </a:ext>
            </a:extLst>
          </p:cNvPr>
          <p:cNvSpPr txBox="1"/>
          <p:nvPr/>
        </p:nvSpPr>
        <p:spPr>
          <a:xfrm>
            <a:off x="4447475" y="4662716"/>
            <a:ext cx="229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по ИБ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75C4C82-A053-4BAA-8112-D352EFE73DF1}"/>
              </a:ext>
            </a:extLst>
          </p:cNvPr>
          <p:cNvSpPr/>
          <p:nvPr/>
        </p:nvSpPr>
        <p:spPr>
          <a:xfrm>
            <a:off x="3397070" y="1391848"/>
            <a:ext cx="5184684" cy="4795342"/>
          </a:xfrm>
          <a:prstGeom prst="ellipse">
            <a:avLst/>
          </a:prstGeom>
          <a:noFill/>
          <a:ln w="57150">
            <a:solidFill>
              <a:srgbClr val="00B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B809ED-0F6D-45B4-9693-226AB46C55A6}"/>
              </a:ext>
            </a:extLst>
          </p:cNvPr>
          <p:cNvSpPr txBox="1"/>
          <p:nvPr/>
        </p:nvSpPr>
        <p:spPr>
          <a:xfrm>
            <a:off x="330934" y="446730"/>
            <a:ext cx="5411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B7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по управлению рисками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24AB91-59D7-4C7E-A8EA-70657FA1B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15EE96-212F-47B3-869D-58600C70A5DB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0A633C-0EDC-45B1-B12D-8370A1B53A30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D14DCD1-B844-45B4-9FA4-E894E29F52C0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B40EA0F-40FD-422C-95D4-8A4C41F09536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043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96A1AD-F574-4871-AC61-75958A7DE4BE}"/>
              </a:ext>
            </a:extLst>
          </p:cNvPr>
          <p:cNvSpPr/>
          <p:nvPr/>
        </p:nvSpPr>
        <p:spPr>
          <a:xfrm>
            <a:off x="-1" y="238068"/>
            <a:ext cx="9277165" cy="629375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7D9CC-87DA-479B-9E8C-3009E802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46" y="188640"/>
            <a:ext cx="9601126" cy="74432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Качественные требования к системе управления риском ИБ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29029C-F7FE-47C9-B984-ED8574EE1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36" y="1218217"/>
            <a:ext cx="11276128" cy="15249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Кредитная организация 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Определяет на плановый годовой период количественные и качественные показатели склонности к риску ОР,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том числе к риску ИБ (риск-аппетит ОР и ИБ)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Устанавливает целевые уровни этих показателей: сигнальный (приемлемый) уровень и контрольный (лимитный) уровень</a:t>
            </a:r>
          </a:p>
          <a:p>
            <a:pPr marL="0" indent="0"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F153AF-E982-4721-8217-F1D313755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E881B0-8E69-4800-9B87-9720D1880304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C80610-1ECB-4442-9C9C-9E4DD9D57497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D2A8D2D-C70A-4041-B1AE-5533F2445573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0A63C23-180D-4225-BE71-C24F1685B781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https://www.mindsetconsulting.com/wp-content/uploads/2017/08/Software-engineer-01.jpg">
            <a:extLst>
              <a:ext uri="{FF2B5EF4-FFF2-40B4-BE49-F238E27FC236}">
                <a16:creationId xmlns:a16="http://schemas.microsoft.com/office/drawing/2014/main" id="{6946E45E-5871-4E7C-88C6-E63971AF3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27" y="2865930"/>
            <a:ext cx="3271421" cy="327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AA0C44-0C77-4291-A38D-BD142FDCDCB9}"/>
              </a:ext>
            </a:extLst>
          </p:cNvPr>
          <p:cNvSpPr/>
          <p:nvPr/>
        </p:nvSpPr>
        <p:spPr>
          <a:xfrm>
            <a:off x="457936" y="2961078"/>
            <a:ext cx="64577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Расчет и обоснование сигнальных и контрольных показателей склонности к риску ИБКО оформляет в виде мотивированного суждения и включает в состав материалов, выносимых на Совет директоров. 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Качественные  требования будут сформулированы в Указаниях Банка России №3624-У ссылками на стандарт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ГОСТ 57580.1 с учетом качественных требований Базель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 ВПОДК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Уровни риск аппетита должны быть обоснованы и соответствовать величине базового капитала в рамках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Положения №346-П</a:t>
            </a:r>
          </a:p>
        </p:txBody>
      </p:sp>
    </p:spTree>
    <p:extLst>
      <p:ext uri="{BB962C8B-B14F-4D97-AF65-F5344CB8AC3E}">
        <p14:creationId xmlns:p14="http://schemas.microsoft.com/office/powerpoint/2010/main" val="152637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FDC584F-CB10-4653-8A87-D3D064221702}"/>
              </a:ext>
            </a:extLst>
          </p:cNvPr>
          <p:cNvSpPr/>
          <p:nvPr/>
        </p:nvSpPr>
        <p:spPr>
          <a:xfrm>
            <a:off x="-1" y="309848"/>
            <a:ext cx="8891338" cy="1049720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457ABDD-C242-442D-8B1E-74A916ACDA8B}"/>
              </a:ext>
            </a:extLst>
          </p:cNvPr>
          <p:cNvSpPr/>
          <p:nvPr/>
        </p:nvSpPr>
        <p:spPr>
          <a:xfrm>
            <a:off x="5906621" y="2252866"/>
            <a:ext cx="5699874" cy="2863422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B0D26-B88D-4293-9FA9-83A0E2E7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83" y="207736"/>
            <a:ext cx="7787306" cy="1239330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Операционный риск  - риск возникновения прямых и непрямых потерь в результате несовершенства или ошибочных внутренних процессов кредитной организации, действий персонала и иных лиц, сбоев и недостатков информационных, технологических и иных систем, а также в результате реализации внешних событий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E0D7D1-D108-40D7-86A5-D107EF60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8EF611-70FA-4324-96EB-CF8A43962499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7C2665-2DE1-4DE7-9C7A-65332866EE51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849AFEF-3AF6-4F55-9BBF-CD960BFB14EC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A23B8A5-70D1-4125-87F2-A9895BC198E8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ABD5E06-2F6F-494D-82E3-0E180875DDFC}"/>
              </a:ext>
            </a:extLst>
          </p:cNvPr>
          <p:cNvSpPr/>
          <p:nvPr/>
        </p:nvSpPr>
        <p:spPr>
          <a:xfrm>
            <a:off x="399106" y="1473415"/>
            <a:ext cx="505396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Риск информационной безопасности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Риск информационных систем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Правовой риск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Риск ошибок в управлении проектами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Риск ошибок в управленческих процессах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Риск ошибок в процессах осуществления внутреннего контроля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Модельный риск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Риск потерь средств клиентов, контрагентов, работников и третьих лиц (не компенсированных кредитной организацией)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Риск ошибок процесса управления персоналом </a:t>
            </a:r>
          </a:p>
        </p:txBody>
      </p:sp>
      <p:pic>
        <p:nvPicPr>
          <p:cNvPr id="18434" name="Picture 2" descr="https://cdn.fishki.net/upload/post/2020/02/05/3221613/017.jpg">
            <a:extLst>
              <a:ext uri="{FF2B5EF4-FFF2-40B4-BE49-F238E27FC236}">
                <a16:creationId xmlns:a16="http://schemas.microsoft.com/office/drawing/2014/main" id="{5808EF08-A57A-4DD7-9088-AADF0221D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000" y="1447066"/>
            <a:ext cx="5507115" cy="30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2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0151EB4-8135-4A50-BCC2-8325908904D0}"/>
              </a:ext>
            </a:extLst>
          </p:cNvPr>
          <p:cNvSpPr/>
          <p:nvPr/>
        </p:nvSpPr>
        <p:spPr>
          <a:xfrm>
            <a:off x="808135" y="3806294"/>
            <a:ext cx="4225501" cy="2087373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159D5D-B4F3-404C-B308-CC6B858AD96C}"/>
              </a:ext>
            </a:extLst>
          </p:cNvPr>
          <p:cNvSpPr/>
          <p:nvPr/>
        </p:nvSpPr>
        <p:spPr>
          <a:xfrm>
            <a:off x="5157928" y="1615538"/>
            <a:ext cx="6639936" cy="2087373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E21933-044B-4722-8AB5-1E6216A5A93E}"/>
              </a:ext>
            </a:extLst>
          </p:cNvPr>
          <p:cNvSpPr/>
          <p:nvPr/>
        </p:nvSpPr>
        <p:spPr>
          <a:xfrm>
            <a:off x="808137" y="1614615"/>
            <a:ext cx="4225501" cy="2087373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A6642-48EF-47D9-9D4C-59F65118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135" y="565995"/>
            <a:ext cx="6846606" cy="85725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риски ИБ входят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11A3DC-4A9A-408A-93B3-A8CC95E05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9F5510-FDA8-45B1-8DFC-D47DEA159287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A79785-402A-4006-A0D1-21E876FED368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D824871-C8C3-41BB-9B8F-DAA959291383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12E3A34-ECFF-4E31-A9AE-86DD2C442A4A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128037-E529-4816-9A76-7362CE836B80}"/>
              </a:ext>
            </a:extLst>
          </p:cNvPr>
          <p:cNvSpPr/>
          <p:nvPr/>
        </p:nvSpPr>
        <p:spPr>
          <a:xfrm>
            <a:off x="865712" y="1750360"/>
            <a:ext cx="41103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Риск преднамеренных действий со стороны работников кредитной организации и (или) третьих лиц с использованием программных и (или) программно-аппаратных средств, направленных на объекты информационной инфраструктуры кредитной организации (головной кредитной организации банковской группы) в целях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57010D-9932-4ED9-BEDA-937054AA112A}"/>
              </a:ext>
            </a:extLst>
          </p:cNvPr>
          <p:cNvSpPr/>
          <p:nvPr/>
        </p:nvSpPr>
        <p:spPr>
          <a:xfrm>
            <a:off x="5246703" y="1721711"/>
            <a:ext cx="646238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нарушения и (или) прекращения их функционирования и (или) создания угрозы безопасности информации, подготавливаемой, обрабатываемой и хранимой такими объектами,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целях несанкционированного присвоения, хищения, изменения, удаления данных и иной информации (структуры данных, параметров и характеристик систем, программного кода)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целях нарушения режима доступа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(далее -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киберриск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75DED0F-97BC-4ACE-B12A-817D3D928CA7}"/>
              </a:ext>
            </a:extLst>
          </p:cNvPr>
          <p:cNvSpPr/>
          <p:nvPr/>
        </p:nvSpPr>
        <p:spPr>
          <a:xfrm>
            <a:off x="865712" y="4265204"/>
            <a:ext cx="39209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Другие виды риска информационной безопасности, связанных с обработкой (хранением, уничтожением) информации без использования объектов информационной инфраструктуры </a:t>
            </a:r>
          </a:p>
        </p:txBody>
      </p:sp>
    </p:spTree>
    <p:extLst>
      <p:ext uri="{BB962C8B-B14F-4D97-AF65-F5344CB8AC3E}">
        <p14:creationId xmlns:p14="http://schemas.microsoft.com/office/powerpoint/2010/main" val="2653711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470616-116D-4FEC-954F-DD88F96D26D0}"/>
              </a:ext>
            </a:extLst>
          </p:cNvPr>
          <p:cNvSpPr/>
          <p:nvPr/>
        </p:nvSpPr>
        <p:spPr>
          <a:xfrm>
            <a:off x="1299111" y="2259084"/>
            <a:ext cx="2112887" cy="857250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3EA464D-ED1D-45E1-9025-9E23F61E74E9}"/>
              </a:ext>
            </a:extLst>
          </p:cNvPr>
          <p:cNvSpPr/>
          <p:nvPr/>
        </p:nvSpPr>
        <p:spPr>
          <a:xfrm>
            <a:off x="3527407" y="2260007"/>
            <a:ext cx="6698334" cy="857250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E77B891-7A59-4CBB-8343-C2CCBA5C4DED}"/>
              </a:ext>
            </a:extLst>
          </p:cNvPr>
          <p:cNvSpPr/>
          <p:nvPr/>
        </p:nvSpPr>
        <p:spPr>
          <a:xfrm>
            <a:off x="1299111" y="3260035"/>
            <a:ext cx="2112887" cy="857250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B9E3323-45E1-4DB1-B934-1A03615D2376}"/>
              </a:ext>
            </a:extLst>
          </p:cNvPr>
          <p:cNvSpPr/>
          <p:nvPr/>
        </p:nvSpPr>
        <p:spPr>
          <a:xfrm>
            <a:off x="3527407" y="3260958"/>
            <a:ext cx="6698334" cy="857250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4AC2B96-F3EF-46BA-8CC5-CB3A2D5EFC9D}"/>
              </a:ext>
            </a:extLst>
          </p:cNvPr>
          <p:cNvSpPr/>
          <p:nvPr/>
        </p:nvSpPr>
        <p:spPr>
          <a:xfrm>
            <a:off x="1299111" y="4257715"/>
            <a:ext cx="2112887" cy="1024831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3B8F0E4-EC93-4A39-9BBB-87541956DF2F}"/>
              </a:ext>
            </a:extLst>
          </p:cNvPr>
          <p:cNvSpPr/>
          <p:nvPr/>
        </p:nvSpPr>
        <p:spPr>
          <a:xfrm>
            <a:off x="3527407" y="4258638"/>
            <a:ext cx="6698334" cy="1024831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9BC7-D84F-4F9D-9628-52538F15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02" y="282388"/>
            <a:ext cx="6172200" cy="85725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Новый вид риска ИБ –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Кибер-риск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80EAD4-838B-4275-9665-FB5091DD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252600-0569-4EC0-A0D0-895980F54D2F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6133D2-9343-4FBB-A1E4-4E0ABAFFB51B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C38066E-5CFE-4D4C-8996-DEF9DDCAA87F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2C10562-6E98-4423-AA8C-73A6C9F2E02E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0136D9F-496A-4102-AF7F-DB007BFDE0FD}"/>
              </a:ext>
            </a:extLst>
          </p:cNvPr>
          <p:cNvSpPr/>
          <p:nvPr/>
        </p:nvSpPr>
        <p:spPr>
          <a:xfrm>
            <a:off x="1299111" y="1256157"/>
            <a:ext cx="2112887" cy="857250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0AABD52-5771-4844-B1D8-061C726D81E5}"/>
              </a:ext>
            </a:extLst>
          </p:cNvPr>
          <p:cNvSpPr/>
          <p:nvPr/>
        </p:nvSpPr>
        <p:spPr>
          <a:xfrm>
            <a:off x="3527407" y="1257080"/>
            <a:ext cx="6698334" cy="857250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2A71E8-EFB2-41F4-B229-DBA22E8329BA}"/>
              </a:ext>
            </a:extLst>
          </p:cNvPr>
          <p:cNvSpPr/>
          <p:nvPr/>
        </p:nvSpPr>
        <p:spPr>
          <a:xfrm>
            <a:off x="1420450" y="1515505"/>
            <a:ext cx="948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Что это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7515DDC-DFA2-4BEA-8282-FBE304054340}"/>
              </a:ext>
            </a:extLst>
          </p:cNvPr>
          <p:cNvSpPr/>
          <p:nvPr/>
        </p:nvSpPr>
        <p:spPr>
          <a:xfrm>
            <a:off x="3808684" y="1512928"/>
            <a:ext cx="3160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Преднамеренные действия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A16538-F80E-4595-8E3D-58E07E1C02E4}"/>
              </a:ext>
            </a:extLst>
          </p:cNvPr>
          <p:cNvSpPr/>
          <p:nvPr/>
        </p:nvSpPr>
        <p:spPr>
          <a:xfrm>
            <a:off x="1371627" y="2518432"/>
            <a:ext cx="1659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Кто совершает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443DE0C-7DA8-4062-BFE2-63F2D5696638}"/>
              </a:ext>
            </a:extLst>
          </p:cNvPr>
          <p:cNvSpPr/>
          <p:nvPr/>
        </p:nvSpPr>
        <p:spPr>
          <a:xfrm>
            <a:off x="3808684" y="2399808"/>
            <a:ext cx="2038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Работники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Третьи лица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92D55A-47BA-412E-AFE2-35B54ED6F008}"/>
              </a:ext>
            </a:extLst>
          </p:cNvPr>
          <p:cNvSpPr/>
          <p:nvPr/>
        </p:nvSpPr>
        <p:spPr>
          <a:xfrm>
            <a:off x="1371627" y="3519383"/>
            <a:ext cx="2098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что направлены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DBEEF8D-6DAD-40F8-8E6F-477FDBC24597}"/>
              </a:ext>
            </a:extLst>
          </p:cNvPr>
          <p:cNvSpPr/>
          <p:nvPr/>
        </p:nvSpPr>
        <p:spPr>
          <a:xfrm>
            <a:off x="3808684" y="3522987"/>
            <a:ext cx="4763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Объекты информационной инфраструктуры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27F1483-86C6-46C2-91FA-90A89EB5DDE8}"/>
              </a:ext>
            </a:extLst>
          </p:cNvPr>
          <p:cNvSpPr/>
          <p:nvPr/>
        </p:nvSpPr>
        <p:spPr>
          <a:xfrm>
            <a:off x="1372540" y="4600853"/>
            <a:ext cx="1673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Цель действий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A2257BA-7D7D-4A56-AF5C-943AD096FAB3}"/>
              </a:ext>
            </a:extLst>
          </p:cNvPr>
          <p:cNvSpPr/>
          <p:nvPr/>
        </p:nvSpPr>
        <p:spPr>
          <a:xfrm>
            <a:off x="3808685" y="4351219"/>
            <a:ext cx="6045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Нарушение / прекращение функционирования объекта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Создание угрозы безопасности информации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Присвоение, хищение, изменение, удаление данных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1376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трелка: шеврон 59">
            <a:extLst>
              <a:ext uri="{FF2B5EF4-FFF2-40B4-BE49-F238E27FC236}">
                <a16:creationId xmlns:a16="http://schemas.microsoft.com/office/drawing/2014/main" id="{26AB5D03-C983-4EFC-ABBC-3C80456B365A}"/>
              </a:ext>
            </a:extLst>
          </p:cNvPr>
          <p:cNvSpPr/>
          <p:nvPr/>
        </p:nvSpPr>
        <p:spPr>
          <a:xfrm rot="5400000">
            <a:off x="351837" y="2279805"/>
            <a:ext cx="809953" cy="252413"/>
          </a:xfrm>
          <a:prstGeom prst="chevron">
            <a:avLst/>
          </a:prstGeom>
          <a:solidFill>
            <a:srgbClr val="B0D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392A9B9-0764-4E3B-8768-9DB74D40D6EB}"/>
              </a:ext>
            </a:extLst>
          </p:cNvPr>
          <p:cNvSpPr/>
          <p:nvPr/>
        </p:nvSpPr>
        <p:spPr>
          <a:xfrm>
            <a:off x="1034610" y="1177980"/>
            <a:ext cx="10471531" cy="695716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3BC7E52B-446C-41F6-9677-2DBC3047D1BA}"/>
              </a:ext>
            </a:extLst>
          </p:cNvPr>
          <p:cNvSpPr/>
          <p:nvPr/>
        </p:nvSpPr>
        <p:spPr>
          <a:xfrm>
            <a:off x="1034609" y="4661125"/>
            <a:ext cx="10471532" cy="695716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E412CD5-0CB2-4AB7-AA6C-9994A650910C}"/>
              </a:ext>
            </a:extLst>
          </p:cNvPr>
          <p:cNvSpPr/>
          <p:nvPr/>
        </p:nvSpPr>
        <p:spPr>
          <a:xfrm>
            <a:off x="1034609" y="3808025"/>
            <a:ext cx="10471532" cy="695716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E41CAB3-7DC3-477F-80E5-935D1E825FD5}"/>
              </a:ext>
            </a:extLst>
          </p:cNvPr>
          <p:cNvSpPr/>
          <p:nvPr/>
        </p:nvSpPr>
        <p:spPr>
          <a:xfrm>
            <a:off x="1034609" y="2070708"/>
            <a:ext cx="10471532" cy="695716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F522EE6A-B0B9-40C6-9586-AD015FA5325B}"/>
              </a:ext>
            </a:extLst>
          </p:cNvPr>
          <p:cNvSpPr/>
          <p:nvPr/>
        </p:nvSpPr>
        <p:spPr>
          <a:xfrm>
            <a:off x="1034610" y="2935637"/>
            <a:ext cx="10471532" cy="695716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6E5CA-5BE6-47E9-BA13-4CCD27E7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09" y="286975"/>
            <a:ext cx="7345792" cy="69571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Обязательные шаги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E2CFC9-23DB-4814-AFB0-8D2D55902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C09373-4C34-407E-BDA1-88462D891364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EFFF14-825F-46CE-A730-BEC2BE7E45E2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5718298-C744-430F-98E9-769FE1F7D5C1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63A8B65-6044-4F86-A254-0D823ABD5E79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: шеврон 28">
            <a:extLst>
              <a:ext uri="{FF2B5EF4-FFF2-40B4-BE49-F238E27FC236}">
                <a16:creationId xmlns:a16="http://schemas.microsoft.com/office/drawing/2014/main" id="{71D6DF9F-8C88-4190-9E40-690879E9E2D2}"/>
              </a:ext>
            </a:extLst>
          </p:cNvPr>
          <p:cNvSpPr/>
          <p:nvPr/>
        </p:nvSpPr>
        <p:spPr>
          <a:xfrm rot="5400000">
            <a:off x="351837" y="1433506"/>
            <a:ext cx="809953" cy="252413"/>
          </a:xfrm>
          <a:prstGeom prst="chevron">
            <a:avLst/>
          </a:prstGeom>
          <a:solidFill>
            <a:srgbClr val="B0D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866FE4-2361-40D5-84BD-7BFF52C0B283}"/>
              </a:ext>
            </a:extLst>
          </p:cNvPr>
          <p:cNvSpPr txBox="1"/>
          <p:nvPr/>
        </p:nvSpPr>
        <p:spPr>
          <a:xfrm>
            <a:off x="607575" y="13898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C4C9C1-9455-4AC6-AEB2-B2BE93B53015}"/>
              </a:ext>
            </a:extLst>
          </p:cNvPr>
          <p:cNvSpPr txBox="1"/>
          <p:nvPr/>
        </p:nvSpPr>
        <p:spPr>
          <a:xfrm>
            <a:off x="606916" y="220490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2925982-98B3-4E83-B77C-B6E9AF2DAB6D}"/>
              </a:ext>
            </a:extLst>
          </p:cNvPr>
          <p:cNvSpPr/>
          <p:nvPr/>
        </p:nvSpPr>
        <p:spPr>
          <a:xfrm>
            <a:off x="1250760" y="1376067"/>
            <a:ext cx="642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Сформировать перечень бизнес-процессов, реализуемых в банке;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A4182A0-C082-49B3-9B28-CFF6E8D95BEB}"/>
              </a:ext>
            </a:extLst>
          </p:cNvPr>
          <p:cNvSpPr/>
          <p:nvPr/>
        </p:nvSpPr>
        <p:spPr>
          <a:xfrm>
            <a:off x="1250761" y="2254671"/>
            <a:ext cx="5448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Сформировать требования по критичности бизнес-процессов;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883C1BD-9D83-4AD7-B8E0-8DF60E808846}"/>
              </a:ext>
            </a:extLst>
          </p:cNvPr>
          <p:cNvSpPr/>
          <p:nvPr/>
        </p:nvSpPr>
        <p:spPr>
          <a:xfrm>
            <a:off x="1250761" y="3129028"/>
            <a:ext cx="58112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показатели восстановления бизнес-процессов; 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D291079-0424-4AC9-848B-ACBAC78D0BF3}"/>
              </a:ext>
            </a:extLst>
          </p:cNvPr>
          <p:cNvSpPr/>
          <p:nvPr/>
        </p:nvSpPr>
        <p:spPr>
          <a:xfrm>
            <a:off x="1250761" y="3901255"/>
            <a:ext cx="8206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перечень информационных систем и элементов инфраструктуры для каждого бизнес-процесса; 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422A4B4-A0FC-4C78-8617-94D74BC4ED83}"/>
              </a:ext>
            </a:extLst>
          </p:cNvPr>
          <p:cNvSpPr/>
          <p:nvPr/>
        </p:nvSpPr>
        <p:spPr>
          <a:xfrm>
            <a:off x="1268305" y="4763937"/>
            <a:ext cx="10316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показатели надёжности для каждой ИС, исходя из требований к бизнес-процессам; </a:t>
            </a:r>
          </a:p>
        </p:txBody>
      </p:sp>
      <p:sp>
        <p:nvSpPr>
          <p:cNvPr id="61" name="Стрелка: шеврон 60">
            <a:extLst>
              <a:ext uri="{FF2B5EF4-FFF2-40B4-BE49-F238E27FC236}">
                <a16:creationId xmlns:a16="http://schemas.microsoft.com/office/drawing/2014/main" id="{B00F1814-A8D1-4F09-B118-9A8CF520C757}"/>
              </a:ext>
            </a:extLst>
          </p:cNvPr>
          <p:cNvSpPr/>
          <p:nvPr/>
        </p:nvSpPr>
        <p:spPr>
          <a:xfrm rot="5400000">
            <a:off x="352707" y="3159282"/>
            <a:ext cx="809953" cy="252413"/>
          </a:xfrm>
          <a:prstGeom prst="chevron">
            <a:avLst/>
          </a:prstGeom>
          <a:solidFill>
            <a:srgbClr val="B0D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Стрелка: шеврон 61">
            <a:extLst>
              <a:ext uri="{FF2B5EF4-FFF2-40B4-BE49-F238E27FC236}">
                <a16:creationId xmlns:a16="http://schemas.microsoft.com/office/drawing/2014/main" id="{3BA5216F-2AC0-4723-A973-C8887D76CB75}"/>
              </a:ext>
            </a:extLst>
          </p:cNvPr>
          <p:cNvSpPr/>
          <p:nvPr/>
        </p:nvSpPr>
        <p:spPr>
          <a:xfrm rot="5400000">
            <a:off x="352707" y="4038481"/>
            <a:ext cx="809953" cy="252413"/>
          </a:xfrm>
          <a:prstGeom prst="chevron">
            <a:avLst/>
          </a:prstGeom>
          <a:solidFill>
            <a:srgbClr val="B0D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трелка: шеврон 62">
            <a:extLst>
              <a:ext uri="{FF2B5EF4-FFF2-40B4-BE49-F238E27FC236}">
                <a16:creationId xmlns:a16="http://schemas.microsoft.com/office/drawing/2014/main" id="{5DE459B1-C2EE-411A-BD02-65C0E7BDAB21}"/>
              </a:ext>
            </a:extLst>
          </p:cNvPr>
          <p:cNvSpPr/>
          <p:nvPr/>
        </p:nvSpPr>
        <p:spPr>
          <a:xfrm rot="5400000">
            <a:off x="351180" y="4921347"/>
            <a:ext cx="809953" cy="252413"/>
          </a:xfrm>
          <a:prstGeom prst="chevron">
            <a:avLst/>
          </a:prstGeom>
          <a:solidFill>
            <a:srgbClr val="B0D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C7C127-D142-4784-947F-9438286882E8}"/>
              </a:ext>
            </a:extLst>
          </p:cNvPr>
          <p:cNvSpPr txBox="1"/>
          <p:nvPr/>
        </p:nvSpPr>
        <p:spPr>
          <a:xfrm>
            <a:off x="606916" y="311364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597129-05EB-47C1-B347-CC35DFDD3751}"/>
              </a:ext>
            </a:extLst>
          </p:cNvPr>
          <p:cNvSpPr txBox="1"/>
          <p:nvPr/>
        </p:nvSpPr>
        <p:spPr>
          <a:xfrm>
            <a:off x="606916" y="39954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563325-B2DC-4DD7-B7B9-260A99C58CEE}"/>
              </a:ext>
            </a:extLst>
          </p:cNvPr>
          <p:cNvSpPr txBox="1"/>
          <p:nvPr/>
        </p:nvSpPr>
        <p:spPr>
          <a:xfrm>
            <a:off x="606916" y="487460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52BCB0-4359-46D9-8E87-A9580D1B0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08" y="5560321"/>
            <a:ext cx="359695" cy="432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73C3B4-ED7E-4177-B6EA-531351432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50" y="5541391"/>
            <a:ext cx="249958" cy="81083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9270005-B92C-480C-BEA5-DAB320421D0C}"/>
              </a:ext>
            </a:extLst>
          </p:cNvPr>
          <p:cNvSpPr txBox="1"/>
          <p:nvPr/>
        </p:nvSpPr>
        <p:spPr>
          <a:xfrm>
            <a:off x="3046997" y="3244334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18B5A2-DC9F-4E8C-BEB3-BF667A803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02" y="5555590"/>
            <a:ext cx="10467739" cy="695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D92BF0-53C5-4505-ADE1-6CB35FA02E8F}"/>
              </a:ext>
            </a:extLst>
          </p:cNvPr>
          <p:cNvSpPr txBox="1"/>
          <p:nvPr/>
        </p:nvSpPr>
        <p:spPr>
          <a:xfrm>
            <a:off x="1268305" y="5610704"/>
            <a:ext cx="8396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Определить показатели безопасности информации для каждой из ИС, исходя из требований к бизнес-процессам.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16ACD5-50FA-429D-9FBF-90EACF4CA0A5}"/>
              </a:ext>
            </a:extLst>
          </p:cNvPr>
          <p:cNvSpPr txBox="1"/>
          <p:nvPr/>
        </p:nvSpPr>
        <p:spPr>
          <a:xfrm>
            <a:off x="614682" y="5762144"/>
            <a:ext cx="32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36291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4720B4-F5E8-418A-8E83-6D74E46051F8}"/>
              </a:ext>
            </a:extLst>
          </p:cNvPr>
          <p:cNvSpPr/>
          <p:nvPr/>
        </p:nvSpPr>
        <p:spPr>
          <a:xfrm>
            <a:off x="3923085" y="0"/>
            <a:ext cx="8268914" cy="2059619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9A382-0379-456F-A96C-DCA5B250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258" y="591590"/>
            <a:ext cx="7604567" cy="7107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Следующий шаг – разработка классификаторов операционного риска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1EC77F-6A71-47C4-B68A-4B1E425D356A}"/>
              </a:ext>
            </a:extLst>
          </p:cNvPr>
          <p:cNvSpPr/>
          <p:nvPr/>
        </p:nvSpPr>
        <p:spPr>
          <a:xfrm>
            <a:off x="561432" y="2651209"/>
            <a:ext cx="105328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Источники операционного риска;</a:t>
            </a: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Типы событий операционного риска;</a:t>
            </a: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деятельности, в том числе в разрезе составляющих их процессов;</a:t>
            </a: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Виды потерь от реализации операционного риска.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ACD38E-EA59-49D0-A226-A058D645C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14D51C-2645-4029-B7C1-A474FE291A0F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EC3AF9-8C51-402C-B6DE-8D78A3BBA688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727BF05-931B-43D3-859F-B87E9E217110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1D56B22-DF7B-4A80-80CB-23BF981C943B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https://fingazeta.ru/sites/default/files/styles/facebook/public/2021-04/subsidiya_innovaciy.jpg?h=3149385d">
            <a:extLst>
              <a:ext uri="{FF2B5EF4-FFF2-40B4-BE49-F238E27FC236}">
                <a16:creationId xmlns:a16="http://schemas.microsoft.com/office/drawing/2014/main" id="{B57AA88B-BCD4-4DDA-8FB2-E1F6DC3AA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923084" cy="20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3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392A9B9-0764-4E3B-8768-9DB74D40D6EB}"/>
              </a:ext>
            </a:extLst>
          </p:cNvPr>
          <p:cNvSpPr/>
          <p:nvPr/>
        </p:nvSpPr>
        <p:spPr>
          <a:xfrm>
            <a:off x="1034608" y="1167832"/>
            <a:ext cx="10263043" cy="1076894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E41CAB3-7DC3-477F-80E5-935D1E825FD5}"/>
              </a:ext>
            </a:extLst>
          </p:cNvPr>
          <p:cNvSpPr/>
          <p:nvPr/>
        </p:nvSpPr>
        <p:spPr>
          <a:xfrm>
            <a:off x="1034610" y="2592853"/>
            <a:ext cx="10263043" cy="1076895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F522EE6A-B0B9-40C6-9586-AD015FA5325B}"/>
              </a:ext>
            </a:extLst>
          </p:cNvPr>
          <p:cNvSpPr/>
          <p:nvPr/>
        </p:nvSpPr>
        <p:spPr>
          <a:xfrm>
            <a:off x="1034609" y="4029931"/>
            <a:ext cx="10263042" cy="1076895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6E5CA-5BE6-47E9-BA13-4CCD27E7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08" y="286975"/>
            <a:ext cx="8049233" cy="69571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дополнительного классификатора риска ИБ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E2CFC9-23DB-4814-AFB0-8D2D55902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C09373-4C34-407E-BDA1-88462D891364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EFFF14-825F-46CE-A730-BEC2BE7E45E2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5718298-C744-430F-98E9-769FE1F7D5C1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63A8B65-6044-4F86-A254-0D823ABD5E79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2925982-98B3-4E83-B77C-B6E9AF2DAB6D}"/>
              </a:ext>
            </a:extLst>
          </p:cNvPr>
          <p:cNvSpPr/>
          <p:nvPr/>
        </p:nvSpPr>
        <p:spPr>
          <a:xfrm>
            <a:off x="1250761" y="1506224"/>
            <a:ext cx="5019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направлению компьютерной атаки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A4182A0-C082-49B3-9B28-CFF6E8D95BEB}"/>
              </a:ext>
            </a:extLst>
          </p:cNvPr>
          <p:cNvSpPr/>
          <p:nvPr/>
        </p:nvSpPr>
        <p:spPr>
          <a:xfrm>
            <a:off x="1250761" y="2931245"/>
            <a:ext cx="3689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типу компьютерной атаки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883C1BD-9D83-4AD7-B8E0-8DF60E808846}"/>
              </a:ext>
            </a:extLst>
          </p:cNvPr>
          <p:cNvSpPr/>
          <p:nvPr/>
        </p:nvSpPr>
        <p:spPr>
          <a:xfrm>
            <a:off x="1250761" y="4368323"/>
            <a:ext cx="5811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типу атакуемого объекта</a:t>
            </a:r>
          </a:p>
        </p:txBody>
      </p:sp>
    </p:spTree>
    <p:extLst>
      <p:ext uri="{BB962C8B-B14F-4D97-AF65-F5344CB8AC3E}">
        <p14:creationId xmlns:p14="http://schemas.microsoft.com/office/powerpoint/2010/main" val="567287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4720B4-F5E8-418A-8E83-6D74E46051F8}"/>
              </a:ext>
            </a:extLst>
          </p:cNvPr>
          <p:cNvSpPr/>
          <p:nvPr/>
        </p:nvSpPr>
        <p:spPr>
          <a:xfrm>
            <a:off x="0" y="0"/>
            <a:ext cx="12191999" cy="1713429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9A382-0379-456F-A96C-DCA5B250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10" y="455279"/>
            <a:ext cx="11337669" cy="71070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дополнительного классификатора типов событий риска ИБ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1EC77F-6A71-47C4-B68A-4B1E425D356A}"/>
              </a:ext>
            </a:extLst>
          </p:cNvPr>
          <p:cNvSpPr/>
          <p:nvPr/>
        </p:nvSpPr>
        <p:spPr>
          <a:xfrm>
            <a:off x="721230" y="2398809"/>
            <a:ext cx="105328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Нарушения требований к ЗИ при осуществлении переводов денежных средств;</a:t>
            </a: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Неоказание или несвоевременное оказание услуг по переводу денежных средств;</a:t>
            </a: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Неоказание или несвоевременное оказание услуг согласно установленным критериям;</a:t>
            </a: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Нарушения требований по ЗИ при осуществлении банковской деятельности, не связанной с осуществлением переводов денежных средств;</a:t>
            </a: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Нарушения требований по ЗИ при обработке информации без использования объектов информационной инфраструктуры;</a:t>
            </a: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иных угроз ИБ.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ACD38E-EA59-49D0-A226-A058D645C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14D51C-2645-4029-B7C1-A474FE291A0F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EC3AF9-8C51-402C-B6DE-8D78A3BBA688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727BF05-931B-43D3-859F-B87E9E217110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1D56B22-DF7B-4A80-80CB-23BF981C943B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42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4720B4-F5E8-418A-8E83-6D74E46051F8}"/>
              </a:ext>
            </a:extLst>
          </p:cNvPr>
          <p:cNvSpPr/>
          <p:nvPr/>
        </p:nvSpPr>
        <p:spPr>
          <a:xfrm>
            <a:off x="1" y="319380"/>
            <a:ext cx="12191999" cy="2009274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9A382-0379-456F-A96C-DCA5B250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0985" y="968665"/>
            <a:ext cx="11337669" cy="71070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моделей угроз и моделей нарушителей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1EC77F-6A71-47C4-B68A-4B1E425D356A}"/>
              </a:ext>
            </a:extLst>
          </p:cNvPr>
          <p:cNvSpPr/>
          <p:nvPr/>
        </p:nvSpPr>
        <p:spPr>
          <a:xfrm>
            <a:off x="721230" y="2659084"/>
            <a:ext cx="105328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МУиН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при обработке персональных данных и платёжной информации</a:t>
            </a: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МУиН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при обработке, проверке и передаче биометрических персональных данных</a:t>
            </a: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МУиН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при использовании систем дистанционного банковского обслуживания</a:t>
            </a:r>
          </a:p>
          <a:p>
            <a:pPr algn="just">
              <a:buClr>
                <a:srgbClr val="00B7EF"/>
              </a:buClr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МУиН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данных платёжных карт</a:t>
            </a:r>
          </a:p>
          <a:p>
            <a:pPr marL="285750" indent="-285750" algn="just">
              <a:buClr>
                <a:srgbClr val="00B7EF"/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ACD38E-EA59-49D0-A226-A058D645C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14D51C-2645-4029-B7C1-A474FE291A0F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EC3AF9-8C51-402C-B6DE-8D78A3BBA688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727BF05-931B-43D3-859F-B87E9E217110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1D56B22-DF7B-4A80-80CB-23BF981C943B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69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1F2B4B-D86C-41F6-AD50-A712F1D8FBB8}"/>
              </a:ext>
            </a:extLst>
          </p:cNvPr>
          <p:cNvSpPr/>
          <p:nvPr/>
        </p:nvSpPr>
        <p:spPr>
          <a:xfrm>
            <a:off x="3989975" y="-1431"/>
            <a:ext cx="8216480" cy="6858004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95595-0AF4-4A70-91F2-6F84B5D7A4BC}"/>
              </a:ext>
            </a:extLst>
          </p:cNvPr>
          <p:cNvSpPr txBox="1"/>
          <p:nvPr/>
        </p:nvSpPr>
        <p:spPr>
          <a:xfrm>
            <a:off x="4319235" y="827635"/>
            <a:ext cx="7448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требованиях 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защите информации 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проведении переводов денежных средств в положении Банка России №716-П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47DC6EE-ACC6-4CB6-9292-070084B9ECA2}"/>
              </a:ext>
            </a:extLst>
          </p:cNvPr>
          <p:cNvSpPr/>
          <p:nvPr/>
        </p:nvSpPr>
        <p:spPr>
          <a:xfrm>
            <a:off x="4270159" y="665037"/>
            <a:ext cx="7590407" cy="317196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68E9F0B-519A-4012-8C09-6663D4EF48E5}"/>
              </a:ext>
            </a:extLst>
          </p:cNvPr>
          <p:cNvSpPr/>
          <p:nvPr/>
        </p:nvSpPr>
        <p:spPr>
          <a:xfrm rot="16200000">
            <a:off x="520631" y="3388660"/>
            <a:ext cx="6858003" cy="80683"/>
          </a:xfrm>
          <a:prstGeom prst="rect">
            <a:avLst/>
          </a:prstGeom>
          <a:solidFill>
            <a:srgbClr val="86C74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CB1E85C-D7F1-467F-A157-7E65A3D7A1F0}"/>
              </a:ext>
            </a:extLst>
          </p:cNvPr>
          <p:cNvSpPr/>
          <p:nvPr/>
        </p:nvSpPr>
        <p:spPr>
          <a:xfrm>
            <a:off x="685101" y="764901"/>
            <a:ext cx="252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Окулесский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Василий Андреевич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9B46C96-E808-400E-94F6-03E3A8062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62" y="4379024"/>
            <a:ext cx="2048905" cy="578817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E93BE13-9356-4092-B8F7-4CA21949A01F}"/>
              </a:ext>
            </a:extLst>
          </p:cNvPr>
          <p:cNvSpPr/>
          <p:nvPr/>
        </p:nvSpPr>
        <p:spPr>
          <a:xfrm>
            <a:off x="6751104" y="5208287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94D2FC2-60A8-4AFF-9221-5F0BC660CD3D}"/>
              </a:ext>
            </a:extLst>
          </p:cNvPr>
          <p:cNvSpPr/>
          <p:nvPr/>
        </p:nvSpPr>
        <p:spPr>
          <a:xfrm>
            <a:off x="8365916" y="5208287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998A9C1-B279-4D43-ACC6-190DA6F7DD48}"/>
              </a:ext>
            </a:extLst>
          </p:cNvPr>
          <p:cNvCxnSpPr>
            <a:cxnSpLocks/>
          </p:cNvCxnSpPr>
          <p:nvPr/>
        </p:nvCxnSpPr>
        <p:spPr>
          <a:xfrm>
            <a:off x="8292178" y="5208287"/>
            <a:ext cx="0" cy="27699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798D3B-91DD-42E7-8692-BD7D8511C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109"/>
            <a:ext cx="3894835" cy="3797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EF1757-D9DE-4BFF-A1C9-5E8EC0B00055}"/>
              </a:ext>
            </a:extLst>
          </p:cNvPr>
          <p:cNvSpPr txBox="1"/>
          <p:nvPr/>
        </p:nvSpPr>
        <p:spPr>
          <a:xfrm>
            <a:off x="106304" y="1650395"/>
            <a:ext cx="36822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Кандидат технических наук,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доцент кафедры ОРТЗИ МГТУ ГА,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преподаватель Учебного центра "ЦИБИТ"</a:t>
            </a:r>
          </a:p>
        </p:txBody>
      </p:sp>
    </p:spTree>
    <p:extLst>
      <p:ext uri="{BB962C8B-B14F-4D97-AF65-F5344CB8AC3E}">
        <p14:creationId xmlns:p14="http://schemas.microsoft.com/office/powerpoint/2010/main" val="465487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D5C09D-5D7C-42EB-A0ED-17F97A4CB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9" y="1404836"/>
            <a:ext cx="8461981" cy="14875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FE3D764-7447-4B46-88C3-866CAFF94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74" y="1411684"/>
            <a:ext cx="2725148" cy="148755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EB26D2B-CE56-4C00-B5A8-C4B063DDDEF7}"/>
              </a:ext>
            </a:extLst>
          </p:cNvPr>
          <p:cNvSpPr/>
          <p:nvPr/>
        </p:nvSpPr>
        <p:spPr>
          <a:xfrm>
            <a:off x="508997" y="4662265"/>
            <a:ext cx="2722474" cy="1488481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ПОТЕНЦИАЛЬНЫХ ИСТОЧНИКОВ УГРОЗ ИБ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57818E6-C870-4A83-80CF-F87BD03B67B0}"/>
              </a:ext>
            </a:extLst>
          </p:cNvPr>
          <p:cNvSpPr/>
          <p:nvPr/>
        </p:nvSpPr>
        <p:spPr>
          <a:xfrm>
            <a:off x="3409304" y="4658895"/>
            <a:ext cx="8460407" cy="1491851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 и технологические процессы;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предоставления банковских услуг;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информатизации прикладного и инфраструктурного уровня;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доступа;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Потоки защищаемой информации.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1191BE-99A5-4F57-AF61-88BC3CB5F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6F4F2D-A6E9-406D-B9CC-9325599D2E23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0898DB-ED1C-4957-905E-84FEEE3096A9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637A712-3935-415D-9B21-E65389C922A1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67E834F-0FFC-4722-8312-112E053B0154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B636B2A-7C3D-4A68-A05E-01720C65DEFA}"/>
              </a:ext>
            </a:extLst>
          </p:cNvPr>
          <p:cNvSpPr/>
          <p:nvPr/>
        </p:nvSpPr>
        <p:spPr>
          <a:xfrm>
            <a:off x="508997" y="3048173"/>
            <a:ext cx="2722474" cy="1488481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2198092-E63F-47A3-B032-4EA8CC11C50C}"/>
              </a:ext>
            </a:extLst>
          </p:cNvPr>
          <p:cNvSpPr/>
          <p:nvPr/>
        </p:nvSpPr>
        <p:spPr>
          <a:xfrm>
            <a:off x="3400429" y="3035277"/>
            <a:ext cx="8460408" cy="1488481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AEF0B9-1AA3-412B-B9CF-70E6BD8C8517}"/>
              </a:ext>
            </a:extLst>
          </p:cNvPr>
          <p:cNvSpPr/>
          <p:nvPr/>
        </p:nvSpPr>
        <p:spPr>
          <a:xfrm>
            <a:off x="1151726" y="1921443"/>
            <a:ext cx="2573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УГРОЗЫ ИБ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A99D90-2743-4F6C-BE2D-D578DA15D51B}"/>
              </a:ext>
            </a:extLst>
          </p:cNvPr>
          <p:cNvSpPr/>
          <p:nvPr/>
        </p:nvSpPr>
        <p:spPr>
          <a:xfrm>
            <a:off x="3423838" y="1675456"/>
            <a:ext cx="8104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Присущие виду деятельности;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Присущие взаимодействию с партнёрами и поставщиками услуг;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Присущие взаимодействию с клиентами.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9616DC-07A1-42E8-87D1-D22C28653FE6}"/>
              </a:ext>
            </a:extLst>
          </p:cNvPr>
          <p:cNvSpPr/>
          <p:nvPr/>
        </p:nvSpPr>
        <p:spPr>
          <a:xfrm>
            <a:off x="836263" y="3592540"/>
            <a:ext cx="2573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АНАЛИЗ УГРОЗ ИБ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35C7A8-608E-4B68-AD99-99399BC60C7F}"/>
              </a:ext>
            </a:extLst>
          </p:cNvPr>
          <p:cNvSpPr/>
          <p:nvPr/>
        </p:nvSpPr>
        <p:spPr>
          <a:xfrm>
            <a:off x="3423838" y="336014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потенциального источника угроз ИБ;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Оценка потенциала нарушителя ИБ;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возможных сценариев реализации угроз ИБ.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7795C-5FD5-4775-B97D-104EAAA40834}"/>
              </a:ext>
            </a:extLst>
          </p:cNvPr>
          <p:cNvSpPr txBox="1"/>
          <p:nvPr/>
        </p:nvSpPr>
        <p:spPr>
          <a:xfrm>
            <a:off x="508998" y="688252"/>
            <a:ext cx="10211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Базовые правила моделирования угроз ИБ</a:t>
            </a:r>
          </a:p>
        </p:txBody>
      </p:sp>
    </p:spTree>
    <p:extLst>
      <p:ext uri="{BB962C8B-B14F-4D97-AF65-F5344CB8AC3E}">
        <p14:creationId xmlns:p14="http://schemas.microsoft.com/office/powerpoint/2010/main" val="2904699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B63989-108A-4B86-B295-18D4A8772593}"/>
              </a:ext>
            </a:extLst>
          </p:cNvPr>
          <p:cNvSpPr/>
          <p:nvPr/>
        </p:nvSpPr>
        <p:spPr>
          <a:xfrm>
            <a:off x="775128" y="1306849"/>
            <a:ext cx="10517268" cy="1105664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F1ADB-64A0-44C8-8C9D-567AE4663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629" y="75385"/>
            <a:ext cx="7654741" cy="8572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B7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 внимания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9525C96-79D7-4A71-A58E-FAB7018E0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09" y="2883528"/>
            <a:ext cx="7245480" cy="21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2B2E33"/>
                </a:solidFill>
                <a:cs typeface="Arial" panose="020B0604020202020204" pitchFamily="34" charset="0"/>
              </a:rPr>
              <a:t>требование о необходимости ежедневной передачи информации о крупных событиях риск ИБ и риска ИС в службу управления рисками кредитной организации, в соответствии с подпунктом 4.2.1 пункта 4.2 Положения № 716-П;</a:t>
            </a:r>
            <a:endParaRPr lang="ru-RU" altLang="ru-RU" sz="1600" dirty="0">
              <a:cs typeface="Arial" panose="020B0604020202020204" pitchFamily="34" charset="0"/>
            </a:endParaRPr>
          </a:p>
          <a:p>
            <a:pPr marL="257175" indent="-257175" defTabSz="6858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2B2E33"/>
                </a:solidFill>
                <a:cs typeface="Arial" panose="020B0604020202020204" pitchFamily="34" charset="0"/>
              </a:rPr>
              <a:t>требования к формированию ежеквартальных и ежегодных отчетов в соответствии с подпунктами 4.2.2 и 4.2.3 пункта 4.2  </a:t>
            </a:r>
            <a:br>
              <a:rPr lang="en-US" altLang="ru-RU" sz="1600" dirty="0">
                <a:solidFill>
                  <a:srgbClr val="2B2E33"/>
                </a:solidFill>
                <a:cs typeface="Arial" panose="020B0604020202020204" pitchFamily="34" charset="0"/>
              </a:rPr>
            </a:br>
            <a:r>
              <a:rPr lang="ru-RU" altLang="ru-RU" sz="1600" dirty="0">
                <a:solidFill>
                  <a:srgbClr val="2B2E33"/>
                </a:solidFill>
                <a:cs typeface="Arial" panose="020B0604020202020204" pitchFamily="34" charset="0"/>
              </a:rPr>
              <a:t>Положения № 716-П.</a:t>
            </a:r>
            <a:endParaRPr lang="ru-RU" altLang="ru-RU" sz="1600" dirty="0"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BB7103-AC59-46F8-9BC1-0A294A31E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A7911F-6E3D-4C71-AB53-7310C3E26C30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42BDAC-DDC9-4DF6-B4A2-C037B237D525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36B0EF1-CC7A-4B1B-A7CE-3E51FE4ED911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D976ABE-E62A-4B7F-96D7-288E45C60B1B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373EEA-6A89-459F-B613-C6476CA27F03}"/>
              </a:ext>
            </a:extLst>
          </p:cNvPr>
          <p:cNvSpPr/>
          <p:nvPr/>
        </p:nvSpPr>
        <p:spPr>
          <a:xfrm>
            <a:off x="948609" y="1568392"/>
            <a:ext cx="9891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altLang="ru-RU" sz="1600" dirty="0">
                <a:solidFill>
                  <a:srgbClr val="2B2E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Обращаем внимание, что требования пункта 4.2 Положения № 716-П к формированию отчетов по операционному риску распространяются также на отчеты по риску ИБ и риску ИС, в том числе:</a:t>
            </a:r>
          </a:p>
        </p:txBody>
      </p:sp>
      <p:pic>
        <p:nvPicPr>
          <p:cNvPr id="7170" name="Picture 2" descr="https://xn--80aagdepi0azbc5bc7g.xn--p1ai/uploads/red_attention.jpg">
            <a:extLst>
              <a:ext uri="{FF2B5EF4-FFF2-40B4-BE49-F238E27FC236}">
                <a16:creationId xmlns:a16="http://schemas.microsoft.com/office/drawing/2014/main" id="{4EEC9850-4ABB-47EE-BB13-BED54AA5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326" y="2883528"/>
            <a:ext cx="2946068" cy="29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03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56E292-AB78-4EC2-82A1-0486F7052F9F}"/>
              </a:ext>
            </a:extLst>
          </p:cNvPr>
          <p:cNvSpPr/>
          <p:nvPr/>
        </p:nvSpPr>
        <p:spPr>
          <a:xfrm>
            <a:off x="0" y="202865"/>
            <a:ext cx="12192000" cy="629375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C361D7F-A0A6-4B26-A074-392F56EDFED9}"/>
              </a:ext>
            </a:extLst>
          </p:cNvPr>
          <p:cNvSpPr/>
          <p:nvPr/>
        </p:nvSpPr>
        <p:spPr>
          <a:xfrm>
            <a:off x="5592932" y="2725443"/>
            <a:ext cx="2840855" cy="264785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E3006-257E-4473-B58D-A7CEEA9C1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640" y="75385"/>
            <a:ext cx="7796720" cy="85725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Риски информационной безопасности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C7D1B5-2A5A-498D-B517-F952760CE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69C192-DED4-4B98-88F5-28DDA32BB8E1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31D094-BAE5-49D6-9169-78AF004C0C7D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DAC8E99-51C9-4759-A8B9-C484B6894372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8F0C7C9-2A0A-4C42-8769-7A3FDFCC084A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B3083F-B6E0-4ED7-9763-3BE4464F283D}"/>
              </a:ext>
            </a:extLst>
          </p:cNvPr>
          <p:cNvSpPr/>
          <p:nvPr/>
        </p:nvSpPr>
        <p:spPr>
          <a:xfrm>
            <a:off x="777212" y="3062174"/>
            <a:ext cx="10080178" cy="515527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9A0E91-FFD5-4E26-B655-9503C87DB260}"/>
              </a:ext>
            </a:extLst>
          </p:cNvPr>
          <p:cNvSpPr/>
          <p:nvPr/>
        </p:nvSpPr>
        <p:spPr>
          <a:xfrm>
            <a:off x="777212" y="4190259"/>
            <a:ext cx="8742626" cy="1003177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2F6CE-5FBA-474A-85C0-A129F4768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7" y="1226348"/>
            <a:ext cx="11339753" cy="4184711"/>
          </a:xfrm>
        </p:spPr>
        <p:txBody>
          <a:bodyPr>
            <a:noAutofit/>
          </a:bodyPr>
          <a:lstStyle/>
          <a:p>
            <a:pPr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подразделение, ответственное за организацию системы управления ОР в целом, и входящее в службу управления рисками</a:t>
            </a:r>
          </a:p>
          <a:p>
            <a:pPr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подразделение, ответственное за работоспособность и поддержку базы событий</a:t>
            </a:r>
          </a:p>
          <a:p>
            <a:pPr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Определить, используется ли в кредитной организации продвинутая методология оценки ОР (отличная от положения №652-П)</a:t>
            </a:r>
          </a:p>
          <a:p>
            <a:pPr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Составить перечень направлений деятельности и критичных бизнес-процессов</a:t>
            </a:r>
          </a:p>
          <a:p>
            <a:pPr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Оценить, соответствует ли система обеспечения информационной безопасности кредитной организации требованиям Положений: 719-П, 683-П</a:t>
            </a:r>
          </a:p>
          <a:p>
            <a:pPr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Положение №716-П предусматривает проведение мероприятий по контролю и развитию системы управления ОР. В том числе требуется проводить не реже 1 раза в год:</a:t>
            </a:r>
          </a:p>
          <a:p>
            <a:pPr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Проверку актуальности перечня ключевых риск-индикаторов;</a:t>
            </a:r>
          </a:p>
          <a:p>
            <a:pPr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Проверку актуальности контрольных значений (в том числе в части риска ИБ)</a:t>
            </a:r>
          </a:p>
          <a:p>
            <a:pPr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Проверку полноты и точности информации о реализованных событиях ОР в базе событий</a:t>
            </a:r>
          </a:p>
          <a:p>
            <a:pPr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Проверку актуальности проведенных оценок финансового влияния рисков на деятельность организации</a:t>
            </a:r>
          </a:p>
          <a:p>
            <a:pPr fontAlgn="base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15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013F98-94A5-4DED-B42E-6B8A3F4709A1}"/>
              </a:ext>
            </a:extLst>
          </p:cNvPr>
          <p:cNvSpPr/>
          <p:nvPr/>
        </p:nvSpPr>
        <p:spPr>
          <a:xfrm>
            <a:off x="461660" y="3609576"/>
            <a:ext cx="2112887" cy="2088791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1F08FA9-4461-485F-B17E-94B2D8AEFC71}"/>
              </a:ext>
            </a:extLst>
          </p:cNvPr>
          <p:cNvSpPr/>
          <p:nvPr/>
        </p:nvSpPr>
        <p:spPr>
          <a:xfrm>
            <a:off x="2653089" y="3609575"/>
            <a:ext cx="9105506" cy="2088791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E957F-C6AB-46F2-87BB-74A9AD76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15" y="264388"/>
            <a:ext cx="11540969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Цели и задачи управления рисками информационной безопасности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5A9E60-E5A5-422A-AAD1-598974571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3B9C1E-F138-4B7C-A9FD-66B482854401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777A85-6580-4B06-BBCA-DBDB5C327158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53FC8F6-797E-4A5B-B723-19D3BA364A6B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DF74272-6C1F-4E12-A4DF-D3CE114ADE6A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760EFC-F05D-4F68-A6E7-D63D29D3C676}"/>
              </a:ext>
            </a:extLst>
          </p:cNvPr>
          <p:cNvSpPr/>
          <p:nvPr/>
        </p:nvSpPr>
        <p:spPr>
          <a:xfrm>
            <a:off x="461660" y="1370924"/>
            <a:ext cx="2112887" cy="2088791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62129B-3336-4941-B1E1-CC59DC361706}"/>
              </a:ext>
            </a:extLst>
          </p:cNvPr>
          <p:cNvSpPr/>
          <p:nvPr/>
        </p:nvSpPr>
        <p:spPr>
          <a:xfrm>
            <a:off x="2653089" y="1370923"/>
            <a:ext cx="9105506" cy="2088791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0BF427-24C0-4B51-9C95-61F38E0F7A8F}"/>
              </a:ext>
            </a:extLst>
          </p:cNvPr>
          <p:cNvSpPr/>
          <p:nvPr/>
        </p:nvSpPr>
        <p:spPr>
          <a:xfrm>
            <a:off x="535919" y="1999819"/>
            <a:ext cx="2034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Основные цели управления рисками ИБ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D8A994A-87A2-4387-88B0-AB9842E5EE8D}"/>
              </a:ext>
            </a:extLst>
          </p:cNvPr>
          <p:cNvSpPr/>
          <p:nvPr/>
        </p:nvSpPr>
        <p:spPr>
          <a:xfrm>
            <a:off x="2781714" y="1630488"/>
            <a:ext cx="8797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Выбор и реализация стратегии и тактики банка по противодействию реализации угроз ИБ и минимизации последствий их реализации, оптимальных с точки зрения бизнеса, интересов банка, его клиентов и партнеров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Способствование финансовой устойчивости банка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Способствование поддержанию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киберустойчивости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банка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Минимизация потерь, связанных с реализацией инцидентов  ИБ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0E925F-102A-48C2-8FBA-A9B26954CC63}"/>
              </a:ext>
            </a:extLst>
          </p:cNvPr>
          <p:cNvSpPr/>
          <p:nvPr/>
        </p:nvSpPr>
        <p:spPr>
          <a:xfrm>
            <a:off x="500930" y="4361582"/>
            <a:ext cx="2034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Задачи управления риском ИБ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C0FD264-FF8A-486B-96D2-C3CBB87C055C}"/>
              </a:ext>
            </a:extLst>
          </p:cNvPr>
          <p:cNvSpPr/>
          <p:nvPr/>
        </p:nvSpPr>
        <p:spPr>
          <a:xfrm>
            <a:off x="2838138" y="3869140"/>
            <a:ext cx="8735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Идентификация рисков ИБ, сбор, регистрация сведений о событиях риска ИБ, потерях и полученных возмещениях (при наличии)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Анализ и оценка рисков ИБ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Обработка рисков ИБ (реагирование на риски ИБ)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непрерывного мониторинга  управление рисками ИБ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Вовлечение всех заинтересованных подразделений в процесс управления риском ИБ</a:t>
            </a:r>
          </a:p>
        </p:txBody>
      </p:sp>
    </p:spTree>
    <p:extLst>
      <p:ext uri="{BB962C8B-B14F-4D97-AF65-F5344CB8AC3E}">
        <p14:creationId xmlns:p14="http://schemas.microsoft.com/office/powerpoint/2010/main" val="4002213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F219B82-2F73-4E3D-BADA-86A8DB89246E}"/>
              </a:ext>
            </a:extLst>
          </p:cNvPr>
          <p:cNvSpPr/>
          <p:nvPr/>
        </p:nvSpPr>
        <p:spPr>
          <a:xfrm>
            <a:off x="0" y="1340210"/>
            <a:ext cx="7457243" cy="822438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478EA-0EC8-4DAC-ADA8-4F29B386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63" y="168907"/>
            <a:ext cx="7015215" cy="89641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B7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Хотите соответствовать требованиям?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B1D62-0434-46A1-9998-6415452B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80" y="1520787"/>
            <a:ext cx="8169312" cy="4427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Аудит систем информационной безопасности организаций позволит соответствовать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Положениям Банка России (672-П, 683-П, 757-П, 719-П)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SWIFT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рамках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Customer Security Program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Федеральному закону от 27 июля 2006 года № 152-ФЗ</a:t>
            </a:r>
          </a:p>
          <a:p>
            <a:pPr marL="0" indent="0">
              <a:spcAft>
                <a:spcPts val="600"/>
              </a:spcAft>
              <a:buNone/>
            </a:pPr>
            <a:endParaRPr lang="ru-RU" sz="1600" b="1" dirty="0">
              <a:solidFill>
                <a:srgbClr val="00B7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1600" b="1" dirty="0">
                <a:solidFill>
                  <a:srgbClr val="00B7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Оценить риски в соответствии с Положением БР №716-П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Выработать рекомендации по внедрению новых и повышению эффективности существующих механизмов безопасности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5D0BDC8A-2FD3-4B4E-B9D6-5D590D91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95" y="6415902"/>
            <a:ext cx="378686" cy="365125"/>
          </a:xfrm>
        </p:spPr>
        <p:txBody>
          <a:bodyPr/>
          <a:lstStyle/>
          <a:p>
            <a:pPr>
              <a:defRPr/>
            </a:pPr>
            <a:fld id="{307F01FF-838A-46CD-BAEB-0E5286C23358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1A00FF-5D4F-4E73-9E7B-EC9856557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847" y="1340210"/>
            <a:ext cx="1743981" cy="23584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9C9264-A4DD-4F9D-A49C-45C04F250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1D9274-F83E-48FB-B748-65E0B89565A9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4E332E-655E-41B0-AEF1-5D91DD01D67C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BEAB82D-2D78-4749-9085-100FFD6B090F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5A73DB4-790B-4B72-A6B0-7849D4F6D616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B4A5EE-4AE5-4400-93BA-99932AE4E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229740"/>
            <a:ext cx="2742469" cy="7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55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B63989-108A-4B86-B295-18D4A8772593}"/>
              </a:ext>
            </a:extLst>
          </p:cNvPr>
          <p:cNvSpPr/>
          <p:nvPr/>
        </p:nvSpPr>
        <p:spPr>
          <a:xfrm>
            <a:off x="775128" y="1306849"/>
            <a:ext cx="10517268" cy="1105664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программе «Обеспечение информационной безопасности в соответствии с требованиями Положения Банка России №719-П»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F1ADB-64A0-44C8-8C9D-567AE4663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75" y="246544"/>
            <a:ext cx="10245441" cy="8572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B7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Пройдите обучение в области информационной безопасности!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9525C96-79D7-4A71-A58E-FAB7018E0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28" y="2824416"/>
            <a:ext cx="7245480" cy="246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2B2E33"/>
                </a:solidFill>
                <a:cs typeface="Arial" panose="020B0604020202020204" pitchFamily="34" charset="0"/>
              </a:rPr>
              <a:t>Приобретете экспертные знания по новым требованиям защиты информации;</a:t>
            </a:r>
          </a:p>
          <a:p>
            <a:pPr marL="257175" indent="-257175" defTabSz="6858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2B2E33"/>
                </a:solidFill>
                <a:cs typeface="Arial" panose="020B0604020202020204" pitchFamily="34" charset="0"/>
              </a:rPr>
              <a:t> Повысите свой потенциал на рынке труда;</a:t>
            </a:r>
          </a:p>
          <a:p>
            <a:pPr marL="257175" indent="-257175" defTabSz="6858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2B2E33"/>
                </a:solidFill>
                <a:cs typeface="Arial" panose="020B0604020202020204" pitchFamily="34" charset="0"/>
              </a:rPr>
              <a:t> Вашу квалификацию подтвердят документы установленного образца (удостоверение о повышении квалификации). </a:t>
            </a:r>
          </a:p>
          <a:p>
            <a:pPr marL="257175" indent="-257175" defTabSz="685800">
              <a:spcAft>
                <a:spcPts val="2400"/>
              </a:spcAft>
              <a:buFont typeface="Wingdings" panose="05000000000000000000" pitchFamily="2" charset="2"/>
              <a:buChar char="ü"/>
            </a:pPr>
            <a:endParaRPr lang="ru-RU" altLang="ru-RU" sz="1600" dirty="0">
              <a:solidFill>
                <a:srgbClr val="2B2E33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BB7103-AC59-46F8-9BC1-0A294A31E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A7911F-6E3D-4C71-AB53-7310C3E26C30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42BDAC-DDC9-4DF6-B4A2-C037B237D525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36B0EF1-CC7A-4B1B-A7CE-3E51FE4ED911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D976ABE-E62A-4B7F-96D7-288E45C60B1B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373EEA-6A89-459F-B613-C6476CA27F03}"/>
              </a:ext>
            </a:extLst>
          </p:cNvPr>
          <p:cNvSpPr/>
          <p:nvPr/>
        </p:nvSpPr>
        <p:spPr>
          <a:xfrm>
            <a:off x="948609" y="1568392"/>
            <a:ext cx="98910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ru-RU" altLang="ru-RU" sz="1600" dirty="0">
              <a:solidFill>
                <a:srgbClr val="2B2E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98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2DE24E-F735-4533-B7E3-E0034D9B5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37" y="151164"/>
            <a:ext cx="5953098" cy="672188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9B24D2-5656-4091-A223-ADE7F058F47B}"/>
              </a:ext>
            </a:extLst>
          </p:cNvPr>
          <p:cNvSpPr/>
          <p:nvPr/>
        </p:nvSpPr>
        <p:spPr>
          <a:xfrm>
            <a:off x="687343" y="3887843"/>
            <a:ext cx="6382427" cy="664028"/>
          </a:xfrm>
          <a:prstGeom prst="rect">
            <a:avLst/>
          </a:prstGeom>
          <a:solidFill>
            <a:srgbClr val="00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AFDEEE0-0A7D-4F5D-AF4C-DB357A0D3215}"/>
              </a:ext>
            </a:extLst>
          </p:cNvPr>
          <p:cNvCxnSpPr>
            <a:cxnSpLocks/>
          </p:cNvCxnSpPr>
          <p:nvPr/>
        </p:nvCxnSpPr>
        <p:spPr>
          <a:xfrm>
            <a:off x="3042426" y="4915170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C80FFA-CF44-4762-86D5-2FB6A9EF5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5" y="2305230"/>
            <a:ext cx="4349750" cy="122880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08242B-D0C2-4837-B2AE-E0E09B6E5BA7}"/>
              </a:ext>
            </a:extLst>
          </p:cNvPr>
          <p:cNvSpPr/>
          <p:nvPr/>
        </p:nvSpPr>
        <p:spPr>
          <a:xfrm>
            <a:off x="3183097" y="4915170"/>
            <a:ext cx="1612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EAFEC2-A3AF-4BC3-9675-B8A5304FDBCD}"/>
              </a:ext>
            </a:extLst>
          </p:cNvPr>
          <p:cNvSpPr txBox="1"/>
          <p:nvPr/>
        </p:nvSpPr>
        <p:spPr>
          <a:xfrm>
            <a:off x="1780784" y="875253"/>
            <a:ext cx="8051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ЦЕНТР ИССЛЕДОВАНИЯ БЕЗОПАСНОСТИ ИНФОРМАЦИОННЫХ ТЕХНОЛОГИЙ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CE964-BBC9-4CD0-9D41-21F8AB000C8A}"/>
              </a:ext>
            </a:extLst>
          </p:cNvPr>
          <p:cNvSpPr txBox="1"/>
          <p:nvPr/>
        </p:nvSpPr>
        <p:spPr>
          <a:xfrm>
            <a:off x="-218437" y="3906832"/>
            <a:ext cx="6382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AA8004-D637-4441-B148-6EE72D43D72D}"/>
              </a:ext>
            </a:extLst>
          </p:cNvPr>
          <p:cNvSpPr/>
          <p:nvPr/>
        </p:nvSpPr>
        <p:spPr>
          <a:xfrm>
            <a:off x="23" y="618"/>
            <a:ext cx="12191977" cy="121767"/>
          </a:xfrm>
          <a:prstGeom prst="rect">
            <a:avLst/>
          </a:prstGeom>
          <a:solidFill>
            <a:srgbClr val="B0D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569B461-908B-4348-82CD-15A7DC90B043}"/>
              </a:ext>
            </a:extLst>
          </p:cNvPr>
          <p:cNvSpPr/>
          <p:nvPr/>
        </p:nvSpPr>
        <p:spPr>
          <a:xfrm>
            <a:off x="588791" y="4924665"/>
            <a:ext cx="2383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74674657-8D5F-4550-906E-492D8174D3E0}"/>
              </a:ext>
            </a:extLst>
          </p:cNvPr>
          <p:cNvSpPr/>
          <p:nvPr/>
        </p:nvSpPr>
        <p:spPr>
          <a:xfrm>
            <a:off x="9910665" y="2438057"/>
            <a:ext cx="269557" cy="230051"/>
          </a:xfrm>
          <a:prstGeom prst="hexagon">
            <a:avLst/>
          </a:prstGeom>
          <a:solidFill>
            <a:srgbClr val="86C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6DAD8D40-0729-478A-A758-B21DF6CC01B2}"/>
              </a:ext>
            </a:extLst>
          </p:cNvPr>
          <p:cNvSpPr/>
          <p:nvPr/>
        </p:nvSpPr>
        <p:spPr>
          <a:xfrm>
            <a:off x="8492185" y="3282057"/>
            <a:ext cx="269557" cy="230051"/>
          </a:xfrm>
          <a:prstGeom prst="hexagon">
            <a:avLst/>
          </a:prstGeom>
          <a:solidFill>
            <a:srgbClr val="86C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DA7C4013-D822-4AD0-89EC-27FE65A8292F}"/>
              </a:ext>
            </a:extLst>
          </p:cNvPr>
          <p:cNvSpPr/>
          <p:nvPr/>
        </p:nvSpPr>
        <p:spPr>
          <a:xfrm>
            <a:off x="6924675" y="6194149"/>
            <a:ext cx="145098" cy="127774"/>
          </a:xfrm>
          <a:prstGeom prst="hexagon">
            <a:avLst/>
          </a:prstGeom>
          <a:solidFill>
            <a:srgbClr val="86C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2D2B28-B8A0-4DCE-8A3A-B9982BDCE840}"/>
              </a:ext>
            </a:extLst>
          </p:cNvPr>
          <p:cNvSpPr/>
          <p:nvPr/>
        </p:nvSpPr>
        <p:spPr>
          <a:xfrm>
            <a:off x="-58625" y="325147"/>
            <a:ext cx="12192000" cy="629375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5F6C1-9DB9-4BE8-BE0D-643387A6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70" y="256531"/>
            <a:ext cx="7162754" cy="76660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Новое – это забытое старое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E40C39-FBE2-4815-8B5A-C1630B8C3A30}"/>
              </a:ext>
            </a:extLst>
          </p:cNvPr>
          <p:cNvSpPr/>
          <p:nvPr/>
        </p:nvSpPr>
        <p:spPr>
          <a:xfrm>
            <a:off x="1419725" y="1236135"/>
            <a:ext cx="9264316" cy="4899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Термины «операционный риск» и «риск информационной безопасности» появились в Стандарте Банка России по ИБ ещё в 2004 году (СТО БР ИББС 1.0- 2004). </a:t>
            </a:r>
          </a:p>
          <a:p>
            <a:pPr fontAlgn="base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каждой версией стандарта риск-ориентированный подход развивался. При оценке соответствия требованиям СТО БР ИББС использовались группы показателей М13 "Выбор/коррекция подхода к оценке рисков нарушения ИБ и проведению оценки рисков нарушения ИБ» и М14 "Разработка планов обработки рисков нарушения ИБ» </a:t>
            </a:r>
          </a:p>
          <a:p>
            <a:pPr fontAlgn="base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2010 были введены в действие Рекомендации в области стандартизации Банка России: «Методика оценки рисков нарушения информационной безопасности» (РС БР ИББС-2.2-2009) </a:t>
            </a:r>
          </a:p>
          <a:p>
            <a:pPr fontAlgn="base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2010-11 г. на волне ужесточения требований в области защиты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ПДн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Стандарт Банка России стал де-факто обязательным для КО</a:t>
            </a:r>
          </a:p>
          <a:p>
            <a:pPr algn="ctr" fontAlgn="base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8CDA8C-D900-41E5-876C-146FCD1FCB03}"/>
              </a:ext>
            </a:extLst>
          </p:cNvPr>
          <p:cNvSpPr/>
          <p:nvPr/>
        </p:nvSpPr>
        <p:spPr>
          <a:xfrm>
            <a:off x="720253" y="4643135"/>
            <a:ext cx="5362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2764AD-B232-41BE-B19C-86215B911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4733579-A72D-4F79-A333-CB7CAF87F292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14520C2-7D0D-4F3A-AE7D-B3C094982EA4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6A95488-4BBE-4942-8F26-5B263DFFAC9D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DE5113A-A399-468A-A074-2C6463A7E8F8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1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E167E-8B85-47E9-8987-37E4C75F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46" y="279380"/>
            <a:ext cx="6172200" cy="70899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Новое – это забытое старое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663790-4E3F-457B-8267-940EE503A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4BF461-7179-440F-94E6-F006181914D0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E88E25-3B20-46B1-B0E3-7570AB767DB8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6282E5F-B827-4296-9F47-99254CEDAC41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22C4015-0C9B-4FFE-B37B-12A3298A1BAF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A7E88F4-8AF0-4E25-9601-F6EFBA555E25}"/>
              </a:ext>
            </a:extLst>
          </p:cNvPr>
          <p:cNvSpPr/>
          <p:nvPr/>
        </p:nvSpPr>
        <p:spPr>
          <a:xfrm>
            <a:off x="429099" y="1131868"/>
            <a:ext cx="2112887" cy="1488481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F7B928-5313-4E4E-839A-392B2B7D5685}"/>
              </a:ext>
            </a:extLst>
          </p:cNvPr>
          <p:cNvSpPr/>
          <p:nvPr/>
        </p:nvSpPr>
        <p:spPr>
          <a:xfrm>
            <a:off x="2657395" y="1132791"/>
            <a:ext cx="9105506" cy="1488481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2DB59F1-C83D-487E-BF6C-4C1D2888AC03}"/>
              </a:ext>
            </a:extLst>
          </p:cNvPr>
          <p:cNvSpPr/>
          <p:nvPr/>
        </p:nvSpPr>
        <p:spPr>
          <a:xfrm>
            <a:off x="445346" y="1506775"/>
            <a:ext cx="2228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РС БР ИББС-2.2-2009 «Методика оценки рисков нарушения ИБ»: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352AD38-EDBB-4A8A-81F2-5FFC92078AB3}"/>
              </a:ext>
            </a:extLst>
          </p:cNvPr>
          <p:cNvSpPr/>
          <p:nvPr/>
        </p:nvSpPr>
        <p:spPr>
          <a:xfrm>
            <a:off x="2746159" y="1183609"/>
            <a:ext cx="90788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3.11.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Риск: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мера, учитывающая вероятность реализации угрозы и величину потерь (ущерба) от реализации этой угрозы.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3.12.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Риск нарушения информационной безопасности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 риск нарушения ИБ &lt;*&gt;: риск, связанный с угрозой ИБ.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&lt;*&gt; Риски нарушения ИБ заключаются в возможности утраты свойств ИБ информационных активов в результате реализации угроз ИБ, вследствие чего организации БС РФ может быть нанесен ущерб.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3.13.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Угроза информационной безопасности;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угроза ИБ: угроза нарушения свойств ИБ - доступности, целостности или конфиденциальности информационных активов организации БС РФ.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96C588F-3A48-43DC-9E17-3D65B9843490}"/>
              </a:ext>
            </a:extLst>
          </p:cNvPr>
          <p:cNvSpPr/>
          <p:nvPr/>
        </p:nvSpPr>
        <p:spPr>
          <a:xfrm>
            <a:off x="429099" y="2730531"/>
            <a:ext cx="2112887" cy="1488481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D28F1B-752D-4006-9A7E-CBD327E95E9B}"/>
              </a:ext>
            </a:extLst>
          </p:cNvPr>
          <p:cNvSpPr/>
          <p:nvPr/>
        </p:nvSpPr>
        <p:spPr>
          <a:xfrm>
            <a:off x="2657395" y="2731454"/>
            <a:ext cx="9105506" cy="1488481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0915E58-268F-4833-9660-A6483CEE2AFA}"/>
              </a:ext>
            </a:extLst>
          </p:cNvPr>
          <p:cNvSpPr/>
          <p:nvPr/>
        </p:nvSpPr>
        <p:spPr>
          <a:xfrm>
            <a:off x="429099" y="4329586"/>
            <a:ext cx="2112887" cy="1488481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9864E0F-9182-4324-9359-E19927ACE4CE}"/>
              </a:ext>
            </a:extLst>
          </p:cNvPr>
          <p:cNvSpPr/>
          <p:nvPr/>
        </p:nvSpPr>
        <p:spPr>
          <a:xfrm>
            <a:off x="2657395" y="4330509"/>
            <a:ext cx="9105506" cy="1488481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CA9B8C-CB2B-46E4-936D-7ADC79DC5B06}"/>
              </a:ext>
            </a:extLst>
          </p:cNvPr>
          <p:cNvSpPr/>
          <p:nvPr/>
        </p:nvSpPr>
        <p:spPr>
          <a:xfrm>
            <a:off x="445346" y="2997717"/>
            <a:ext cx="2013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ГОСТ Р ИСО/МЭК 27005-2010 «Менеджмент риска ИБ»: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266C405-16E6-479F-B725-5F698CBCE972}"/>
              </a:ext>
            </a:extLst>
          </p:cNvPr>
          <p:cNvSpPr/>
          <p:nvPr/>
        </p:nvSpPr>
        <p:spPr>
          <a:xfrm>
            <a:off x="2746159" y="31058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3.2 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риск информационной безопасности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): Возможность того, что данная угроза сможет воспользоваться уязвимостью актива или группы активов и тем самым нанесет ущерб организации.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E464730-CE25-4280-BAA8-544D6E28D7AC}"/>
              </a:ext>
            </a:extLst>
          </p:cNvPr>
          <p:cNvSpPr/>
          <p:nvPr/>
        </p:nvSpPr>
        <p:spPr>
          <a:xfrm>
            <a:off x="429099" y="4841440"/>
            <a:ext cx="1748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Положение Банка России №716-П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762ED6A-E2E8-42E2-A162-DCD4DE402CE6}"/>
              </a:ext>
            </a:extLst>
          </p:cNvPr>
          <p:cNvSpPr/>
          <p:nvPr/>
        </p:nvSpPr>
        <p:spPr>
          <a:xfrm>
            <a:off x="2746159" y="4658327"/>
            <a:ext cx="8883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Риск реализации угроз безопасности информации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которые обусловлены недостатками процессов обеспечения информационной безопасности, в том числе проведения технологических и других мероприятий, недостатками прикладного программного обеспечения автоматизированных систем и приложений, а также несоответствием указанных процессов деятельности кредитной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312797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A3B607A-5C34-42C7-8C75-93BF41B054A9}"/>
              </a:ext>
            </a:extLst>
          </p:cNvPr>
          <p:cNvSpPr/>
          <p:nvPr/>
        </p:nvSpPr>
        <p:spPr>
          <a:xfrm>
            <a:off x="0" y="-5"/>
            <a:ext cx="6096000" cy="6858004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7598D5-6065-44FF-9E2E-A68160E0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649"/>
            <a:ext cx="6096000" cy="312235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Положение Банка России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 08.04.2020 N 716-П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"О требованиях к системе управления операционным риском в кредитной организации и банковской группе"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(Зарегистрировано в Минюсте России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03.06.2020 N 58577)</a:t>
            </a:r>
            <a:endParaRPr lang="ru-RU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14BAB8-9337-4D7D-85FB-2696DE01555A}"/>
              </a:ext>
            </a:extLst>
          </p:cNvPr>
          <p:cNvSpPr/>
          <p:nvPr/>
        </p:nvSpPr>
        <p:spPr>
          <a:xfrm>
            <a:off x="182543" y="4110977"/>
            <a:ext cx="5730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Начало действия документа –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01.10.2020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операционным риском подлежит приведению в соответствие с требованиями данного документа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срок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 января 2022 года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https://tsarev.biz/wp-content/uploads/2021/05/716-p.jpg">
            <a:extLst>
              <a:ext uri="{FF2B5EF4-FFF2-40B4-BE49-F238E27FC236}">
                <a16:creationId xmlns:a16="http://schemas.microsoft.com/office/drawing/2014/main" id="{708BB973-EFDD-4573-B466-8F2F54EA1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41601"/>
            <a:ext cx="6020072" cy="53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8016B9-07A0-49D6-A6B7-D21A654DC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5173314-D5EC-4C7F-9D50-DCA4AC38B972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46CFB51-0A4B-4C3A-80A2-7A18D6592560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6BF7A2D-28D5-4A4F-A26D-95D5104DB074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87B0F21-2508-41AC-990C-B735BEA9BC56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90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AADBCA2-18B0-45F4-B911-CD43C56DFAB1}"/>
              </a:ext>
            </a:extLst>
          </p:cNvPr>
          <p:cNvSpPr/>
          <p:nvPr/>
        </p:nvSpPr>
        <p:spPr>
          <a:xfrm>
            <a:off x="452761" y="1452320"/>
            <a:ext cx="11739239" cy="710703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1AF65D-058B-4861-8962-F24C474BA6D3}"/>
              </a:ext>
            </a:extLst>
          </p:cNvPr>
          <p:cNvSpPr/>
          <p:nvPr/>
        </p:nvSpPr>
        <p:spPr>
          <a:xfrm>
            <a:off x="0" y="238068"/>
            <a:ext cx="6096000" cy="629375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F80A8-9A37-4D0A-BED2-062B827A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50" y="280044"/>
            <a:ext cx="5086904" cy="54542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Область действия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050B22-7F2C-450A-A24D-B086E9262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50" y="1561159"/>
            <a:ext cx="10271461" cy="373568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категории кредитной организации и степени зрелости системы управления рисками, требования 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Положения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к системе управления ОР будут разными:</a:t>
            </a:r>
          </a:p>
          <a:p>
            <a:pPr marL="0" indent="0" fontAlgn="base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12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Банк, размер активов которого составляет 500 миллиардов рублей и более на начало текущего отчетного года</a:t>
            </a:r>
          </a:p>
          <a:p>
            <a:pPr fontAlgn="base">
              <a:spcAft>
                <a:spcPts val="12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Банк с универсальной лицензией, размер активов которого составляет менее 500 миллиардов рублей на начало текущего отчетного года </a:t>
            </a:r>
          </a:p>
          <a:p>
            <a:pPr fontAlgn="base">
              <a:spcAft>
                <a:spcPts val="12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Кредитная организация (головная кредитная организация банковской группы), которая на начало текущего отчетного года является банком с базовой лицензией </a:t>
            </a:r>
          </a:p>
          <a:p>
            <a:pPr algn="just" fontAlgn="base">
              <a:spcAft>
                <a:spcPts val="12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Кредитная организация (головная кредитная организация банковской группы), которая на начало текущего отчетного года является небанковской кредитной организацией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DB55E0-30FD-411B-B57C-954483EB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428E5A-9D1C-4D89-BF1B-74DCA2C4F6D9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341BDA-39FB-4B63-A91E-1CD95BBBD469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19384B7-BFA9-4A46-A028-E8548FFE5206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F92E1B3-151C-4CD6-A90D-30891E72F547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09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16A4B0-37C0-4D45-A397-2C7F85EF3D86}"/>
              </a:ext>
            </a:extLst>
          </p:cNvPr>
          <p:cNvSpPr/>
          <p:nvPr/>
        </p:nvSpPr>
        <p:spPr>
          <a:xfrm>
            <a:off x="612097" y="3064088"/>
            <a:ext cx="5467483" cy="1214236"/>
          </a:xfrm>
          <a:prstGeom prst="rect">
            <a:avLst/>
          </a:prstGeom>
          <a:solidFill>
            <a:srgbClr val="96CE5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2D2B28-B8A0-4DCE-8A3A-B9982BDCE840}"/>
              </a:ext>
            </a:extLst>
          </p:cNvPr>
          <p:cNvSpPr/>
          <p:nvPr/>
        </p:nvSpPr>
        <p:spPr>
          <a:xfrm>
            <a:off x="0" y="238068"/>
            <a:ext cx="12192000" cy="629375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5F6C1-9DB9-4BE8-BE0D-643387A6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276" y="256531"/>
            <a:ext cx="6927448" cy="62937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ПБР №716-П – революция в управлении ИБ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0378F6-0BD4-4AB7-968B-313AEE9F05E2}"/>
              </a:ext>
            </a:extLst>
          </p:cNvPr>
          <p:cNvSpPr/>
          <p:nvPr/>
        </p:nvSpPr>
        <p:spPr>
          <a:xfrm>
            <a:off x="612097" y="4772953"/>
            <a:ext cx="50265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Качественное управление уровнем операционного риска позволяет снизить требования к достаточности капитала и получить конкурентное преимущество.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E40C39-FBE2-4815-8B5A-C1630B8C3A30}"/>
              </a:ext>
            </a:extLst>
          </p:cNvPr>
          <p:cNvSpPr/>
          <p:nvPr/>
        </p:nvSpPr>
        <p:spPr>
          <a:xfrm>
            <a:off x="2396970" y="1267463"/>
            <a:ext cx="75815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Положение обязывает учитывать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уровень операционного риска и управлять им. </a:t>
            </a:r>
          </a:p>
          <a:p>
            <a:pPr algn="ctr" fontAlgn="base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Этот уровень используется не для расчета стоимости услуг банка, но для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переоценки требований к достаточности капитала.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8CDA8C-D900-41E5-876C-146FCD1FCB03}"/>
              </a:ext>
            </a:extLst>
          </p:cNvPr>
          <p:cNvSpPr/>
          <p:nvPr/>
        </p:nvSpPr>
        <p:spPr>
          <a:xfrm>
            <a:off x="612097" y="3045625"/>
            <a:ext cx="5362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Чем выше риск поломки или взлома ИТ-систем Банка, тем выше уровень операционного риска, тем выше требования к достаточности капитала — и тем дороже выходит функционирование Банка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https://safemoneywithscottmann.com/2016/wp-content/uploads/2017/09/risk-meter.jpg">
            <a:extLst>
              <a:ext uri="{FF2B5EF4-FFF2-40B4-BE49-F238E27FC236}">
                <a16:creationId xmlns:a16="http://schemas.microsoft.com/office/drawing/2014/main" id="{1FE8E2AB-4481-49CC-B7C1-FF62F5653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71" y="3007424"/>
            <a:ext cx="4089276" cy="327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2764AD-B232-41BE-B19C-86215B911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4733579-A72D-4F79-A333-CB7CAF87F292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14520C2-7D0D-4F3A-AE7D-B3C094982EA4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6A95488-4BBE-4942-8F26-5B263DFFAC9D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DE5113A-A399-468A-A074-2C6463A7E8F8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95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955FDD-ECB5-4E70-B92A-817094E0A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21" b="221"/>
          <a:stretch/>
        </p:blipFill>
        <p:spPr>
          <a:xfrm>
            <a:off x="22539" y="0"/>
            <a:ext cx="12169461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F36E08-513E-4EF6-AA3E-E82DA9A52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8D1136-9185-485E-A6B8-004E35A4867D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E8FC99-672A-45A7-A200-616846786B1F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86EC011-63BC-4071-B88E-1F6AE3AFE6B5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52AE1D6-5F6D-458C-A804-FF89E74F26E5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10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882E329-0C2F-4F81-B32C-ECC24E462134}"/>
              </a:ext>
            </a:extLst>
          </p:cNvPr>
          <p:cNvSpPr/>
          <p:nvPr/>
        </p:nvSpPr>
        <p:spPr>
          <a:xfrm>
            <a:off x="0" y="238068"/>
            <a:ext cx="12192000" cy="629375"/>
          </a:xfrm>
          <a:prstGeom prst="rect">
            <a:avLst/>
          </a:prstGeom>
          <a:solidFill>
            <a:srgbClr val="00B7E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5566E-8A38-4AE9-8165-B1721674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068"/>
            <a:ext cx="11816175" cy="629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Применимость ПБР по информационной безопасности для различных участников</a:t>
            </a:r>
            <a:endParaRPr lang="ru-RU" sz="24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BA60B59-5675-4A50-982B-EC94A0C25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45210"/>
              </p:ext>
            </p:extLst>
          </p:nvPr>
        </p:nvGraphicFramePr>
        <p:xfrm>
          <a:off x="375824" y="1351050"/>
          <a:ext cx="11440351" cy="3789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0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0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0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06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2143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Кредитные организации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05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 ПС БР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16" marR="2316" marT="2316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Противодей-ствие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переводов без согласия клиента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16" marR="2316" marT="2316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Операторы по переводу денежных средств (ОПДС)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16" marR="2316" marT="2316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Операционные и клиринговые центры (ОЦ/КЦ)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16" marR="2316" marT="2316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Банковские платежные агенты (БПА)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16" marR="2316" marT="2316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Операторы платежной системы (ОПС)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16" marR="2316" marT="2316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Операторы услуг платежной 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инфраструкту-ры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(ОУПИ)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16" marR="2316" marT="2316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Операторы  услуг 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информа-ционного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обмена (ОУИО)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16" marR="2316" marT="2316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Поставщики платежных приложений (ППП)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16" marR="2316" marT="2316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382-П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>
                    <a:solidFill>
                      <a:srgbClr val="96CE5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>
                    <a:solidFill>
                      <a:srgbClr val="96CE5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>
                    <a:solidFill>
                      <a:srgbClr val="96CE5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>
                    <a:solidFill>
                      <a:srgbClr val="96CE5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683-П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>
                    <a:solidFill>
                      <a:srgbClr val="96CE5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719-П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>
                    <a:solidFill>
                      <a:srgbClr val="96CE5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>
                    <a:solidFill>
                      <a:srgbClr val="96CE5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>
                    <a:solidFill>
                      <a:srgbClr val="96CE5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>
                    <a:solidFill>
                      <a:srgbClr val="96CE5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>
                    <a:solidFill>
                      <a:srgbClr val="96CE5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>
                    <a:solidFill>
                      <a:srgbClr val="96CE5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>
                    <a:solidFill>
                      <a:srgbClr val="96C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672-П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>
                    <a:solidFill>
                      <a:srgbClr val="96CE5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6" marR="2316" marT="231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D5C838-0804-4FC5-AF96-818272F23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5" y="6434542"/>
            <a:ext cx="1232114" cy="348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53AA64-47AF-4528-98FD-83BB99B51C7F}"/>
              </a:ext>
            </a:extLst>
          </p:cNvPr>
          <p:cNvSpPr/>
          <p:nvPr/>
        </p:nvSpPr>
        <p:spPr>
          <a:xfrm>
            <a:off x="9519838" y="6449344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 (495) 792-80-80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3FDD5-5F84-48E8-B09B-748C7830DDE7}"/>
              </a:ext>
            </a:extLst>
          </p:cNvPr>
          <p:cNvSpPr/>
          <p:nvPr/>
        </p:nvSpPr>
        <p:spPr>
          <a:xfrm>
            <a:off x="11094308" y="6449344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info@cibit.ru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048971C-EEE2-4C8C-9EB8-33426DA00569}"/>
              </a:ext>
            </a:extLst>
          </p:cNvPr>
          <p:cNvCxnSpPr>
            <a:cxnSpLocks/>
          </p:cNvCxnSpPr>
          <p:nvPr/>
        </p:nvCxnSpPr>
        <p:spPr>
          <a:xfrm>
            <a:off x="951983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DE94EBF-7FD1-4304-B478-3937F1FE5828}"/>
              </a:ext>
            </a:extLst>
          </p:cNvPr>
          <p:cNvCxnSpPr>
            <a:cxnSpLocks/>
          </p:cNvCxnSpPr>
          <p:nvPr/>
        </p:nvCxnSpPr>
        <p:spPr>
          <a:xfrm>
            <a:off x="11029109" y="6377398"/>
            <a:ext cx="0" cy="419100"/>
          </a:xfrm>
          <a:prstGeom prst="line">
            <a:avLst/>
          </a:prstGeom>
          <a:ln w="9525">
            <a:solidFill>
              <a:srgbClr val="00B7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712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2171</Words>
  <Application>Microsoft Office PowerPoint</Application>
  <PresentationFormat>Широкоэкранный</PresentationFormat>
  <Paragraphs>311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Новое – это забытое старое</vt:lpstr>
      <vt:lpstr>Новое – это забытое старое</vt:lpstr>
      <vt:lpstr>Положение Банка России  от 08.04.2020 N 716-П "О требованиях к системе управления операционным риском в кредитной организации и банковской группе" (Зарегистрировано в Минюсте России  03.06.2020 N 58577)</vt:lpstr>
      <vt:lpstr>Область действия Положения</vt:lpstr>
      <vt:lpstr>ПБР №716-П – революция в управлении ИБ</vt:lpstr>
      <vt:lpstr>Презентация PowerPoint</vt:lpstr>
      <vt:lpstr>Применимость ПБР по информационной безопасности для различных участников</vt:lpstr>
      <vt:lpstr>716-П</vt:lpstr>
      <vt:lpstr>Качественные требования к системе управления риском ИБ</vt:lpstr>
      <vt:lpstr>Операционный риск  - риск возникновения прямых и непрямых потерь в результате несовершенства или ошибочных внутренних процессов кредитной организации, действий персонала и иных лиц, сбоев и недостатков информационных, технологических и иных систем, а также в результате реализации внешних событий</vt:lpstr>
      <vt:lpstr>В риски ИБ входят</vt:lpstr>
      <vt:lpstr>Новый вид риска ИБ – Кибер-риск</vt:lpstr>
      <vt:lpstr>Обязательные шаги</vt:lpstr>
      <vt:lpstr>Следующий шаг – разработка классификаторов операционного риска </vt:lpstr>
      <vt:lpstr>Разработка дополнительного классификатора риска ИБ</vt:lpstr>
      <vt:lpstr>Разработка дополнительного классификатора типов событий риска ИБ</vt:lpstr>
      <vt:lpstr>Разработка моделей угроз и моделей нарушителей</vt:lpstr>
      <vt:lpstr>Презентация PowerPoint</vt:lpstr>
      <vt:lpstr>Требует внимания</vt:lpstr>
      <vt:lpstr>Риски информационной безопасности</vt:lpstr>
      <vt:lpstr>Цели и задачи управления рисками информационной безопасности</vt:lpstr>
      <vt:lpstr>Хотите соответствовать требованиям?</vt:lpstr>
      <vt:lpstr>Пройдите обучение в области информационной безопасности!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Шапкина_КЮ</dc:creator>
  <cp:lastModifiedBy>Анна Близнецова</cp:lastModifiedBy>
  <cp:revision>129</cp:revision>
  <dcterms:created xsi:type="dcterms:W3CDTF">2021-06-04T12:43:49Z</dcterms:created>
  <dcterms:modified xsi:type="dcterms:W3CDTF">2021-12-07T09:34:26Z</dcterms:modified>
</cp:coreProperties>
</file>