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4" r:id="rId1"/>
  </p:sldMasterIdLst>
  <p:sldIdLst>
    <p:sldId id="266" r:id="rId2"/>
    <p:sldId id="257" r:id="rId3"/>
    <p:sldId id="258" r:id="rId4"/>
    <p:sldId id="260" r:id="rId5"/>
    <p:sldId id="265"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0" d="100"/>
          <a:sy n="110" d="100"/>
        </p:scale>
        <p:origin x="89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3646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3191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335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467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00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97286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53563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1444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pic>
        <p:nvPicPr>
          <p:cNvPr id="7" name="Рисунок 6"/>
          <p:cNvPicPr>
            <a:picLocks noChangeAspect="1"/>
          </p:cNvPicPr>
          <p:nvPr userDrawn="1"/>
        </p:nvPicPr>
        <p:blipFill rotWithShape="1">
          <a:blip r:embed="rId2">
            <a:extLst>
              <a:ext uri="{28A0092B-C50C-407E-A947-70E740481C1C}">
                <a14:useLocalDpi xmlns:a14="http://schemas.microsoft.com/office/drawing/2010/main" val="0"/>
              </a:ext>
            </a:extLst>
          </a:blip>
          <a:srcRect r="27514" b="47912"/>
          <a:stretch/>
        </p:blipFill>
        <p:spPr>
          <a:xfrm rot="15639370">
            <a:off x="8174242" y="1565823"/>
            <a:ext cx="4971088" cy="1270228"/>
          </a:xfrm>
          <a:prstGeom prst="rect">
            <a:avLst/>
          </a:prstGeom>
        </p:spPr>
      </p:pic>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l="48554" b="47912"/>
          <a:stretch/>
        </p:blipFill>
        <p:spPr>
          <a:xfrm rot="17933491">
            <a:off x="8517545" y="5153125"/>
            <a:ext cx="3528178" cy="1270228"/>
          </a:xfrm>
          <a:prstGeom prst="rect">
            <a:avLst/>
          </a:prstGeom>
        </p:spPr>
      </p:pic>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b="47912"/>
          <a:stretch/>
        </p:blipFill>
        <p:spPr>
          <a:xfrm rot="17933491">
            <a:off x="6405860" y="4047422"/>
            <a:ext cx="5153330" cy="2096274"/>
          </a:xfrm>
          <a:prstGeom prst="rect">
            <a:avLst/>
          </a:prstGeom>
        </p:spPr>
      </p:pic>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l="12507" b="47912"/>
          <a:stretch/>
        </p:blipFill>
        <p:spPr>
          <a:xfrm rot="4346655">
            <a:off x="7320025" y="679173"/>
            <a:ext cx="4508811" cy="2096274"/>
          </a:xfrm>
          <a:prstGeom prst="rect">
            <a:avLst/>
          </a:prstGeom>
        </p:spPr>
      </p:pic>
    </p:spTree>
    <p:extLst>
      <p:ext uri="{BB962C8B-B14F-4D97-AF65-F5344CB8AC3E}">
        <p14:creationId xmlns:p14="http://schemas.microsoft.com/office/powerpoint/2010/main" val="1490954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3280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2525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1473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1703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420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3103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2741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11/16/21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9905897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537634"/>
            <a:ext cx="7766936" cy="1646302"/>
          </a:xfrm>
        </p:spPr>
        <p:txBody>
          <a:bodyPr/>
          <a:lstStyle/>
          <a:p>
            <a:r>
              <a:rPr lang="ru-RU" dirty="0"/>
              <a:t>Как украли мои деньги из банка ВТБ</a:t>
            </a:r>
          </a:p>
        </p:txBody>
      </p:sp>
      <p:sp>
        <p:nvSpPr>
          <p:cNvPr id="3" name="Подзаголовок 2"/>
          <p:cNvSpPr>
            <a:spLocks noGrp="1"/>
          </p:cNvSpPr>
          <p:nvPr>
            <p:ph type="subTitle" idx="1"/>
          </p:nvPr>
        </p:nvSpPr>
        <p:spPr>
          <a:xfrm>
            <a:off x="1507067" y="2183933"/>
            <a:ext cx="7766936" cy="1096899"/>
          </a:xfrm>
        </p:spPr>
        <p:txBody>
          <a:bodyPr/>
          <a:lstStyle/>
          <a:p>
            <a:r>
              <a:rPr lang="ru-RU" dirty="0"/>
              <a:t>Олег </a:t>
            </a:r>
            <a:r>
              <a:rPr lang="ru-RU" dirty="0" err="1"/>
              <a:t>Фаритович</a:t>
            </a:r>
            <a:r>
              <a:rPr lang="ru-RU" dirty="0"/>
              <a:t> </a:t>
            </a:r>
            <a:r>
              <a:rPr lang="ru-RU" dirty="0" err="1"/>
              <a:t>Гизатуллин</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67" y="2732382"/>
            <a:ext cx="6199716" cy="3487340"/>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81018" t="28310" r="882" b="67368"/>
          <a:stretch/>
        </p:blipFill>
        <p:spPr>
          <a:xfrm rot="606944">
            <a:off x="6294708" y="3935470"/>
            <a:ext cx="359820" cy="185975"/>
          </a:xfrm>
          <a:prstGeom prst="rect">
            <a:avLst/>
          </a:prstGeom>
        </p:spPr>
      </p:pic>
      <p:sp>
        <p:nvSpPr>
          <p:cNvPr id="6" name="Прямоугольник 5"/>
          <p:cNvSpPr/>
          <p:nvPr/>
        </p:nvSpPr>
        <p:spPr>
          <a:xfrm rot="706100">
            <a:off x="6234971" y="3869959"/>
            <a:ext cx="445956" cy="261610"/>
          </a:xfrm>
          <a:prstGeom prst="rect">
            <a:avLst/>
          </a:prstGeom>
        </p:spPr>
        <p:txBody>
          <a:bodyPr wrap="none">
            <a:spAutoFit/>
          </a:bodyPr>
          <a:lstStyle/>
          <a:p>
            <a:r>
              <a:rPr lang="ru-RU" sz="1100" b="1" dirty="0">
                <a:solidFill>
                  <a:schemeClr val="bg2">
                    <a:lumMod val="50000"/>
                  </a:schemeClr>
                </a:solidFill>
              </a:rPr>
              <a:t>ВТБ</a:t>
            </a:r>
          </a:p>
        </p:txBody>
      </p:sp>
    </p:spTree>
    <p:extLst>
      <p:ext uri="{BB962C8B-B14F-4D97-AF65-F5344CB8AC3E}">
        <p14:creationId xmlns:p14="http://schemas.microsoft.com/office/powerpoint/2010/main" val="274929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230" y="609600"/>
            <a:ext cx="8596668" cy="1320800"/>
          </a:xfrm>
        </p:spPr>
        <p:txBody>
          <a:bodyPr/>
          <a:lstStyle/>
          <a:p>
            <a:r>
              <a:rPr lang="ru-RU" dirty="0"/>
              <a:t>Как украли мои деньги из банка ВТБ</a:t>
            </a:r>
          </a:p>
        </p:txBody>
      </p:sp>
      <p:sp>
        <p:nvSpPr>
          <p:cNvPr id="3" name="Объект 2"/>
          <p:cNvSpPr>
            <a:spLocks noGrp="1"/>
          </p:cNvSpPr>
          <p:nvPr>
            <p:ph idx="1"/>
          </p:nvPr>
        </p:nvSpPr>
        <p:spPr>
          <a:xfrm>
            <a:off x="3090334" y="5139798"/>
            <a:ext cx="7921625" cy="1441977"/>
          </a:xfrm>
        </p:spPr>
        <p:txBody>
          <a:bodyPr>
            <a:normAutofit/>
          </a:bodyPr>
          <a:lstStyle/>
          <a:p>
            <a:r>
              <a:rPr lang="ru-RU" sz="2000" dirty="0"/>
              <a:t>Мошенники, кроме моих собственных средств, «почистили» всю мою кредитную карту.</a:t>
            </a:r>
          </a:p>
          <a:p>
            <a:r>
              <a:rPr lang="ru-RU" sz="2000" dirty="0"/>
              <a:t>Вывели деньги двумя платежами.</a:t>
            </a:r>
          </a:p>
          <a:p>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446" y="1491723"/>
            <a:ext cx="5088466" cy="338402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30" y="1498535"/>
            <a:ext cx="2341670" cy="5069492"/>
          </a:xfrm>
          <a:prstGeom prst="rect">
            <a:avLst/>
          </a:prstGeom>
        </p:spPr>
      </p:pic>
    </p:spTree>
    <p:extLst>
      <p:ext uri="{BB962C8B-B14F-4D97-AF65-F5344CB8AC3E}">
        <p14:creationId xmlns:p14="http://schemas.microsoft.com/office/powerpoint/2010/main" val="292213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7724" y="5283199"/>
            <a:ext cx="9667876" cy="1403351"/>
          </a:xfrm>
        </p:spPr>
        <p:txBody>
          <a:bodyPr>
            <a:normAutofit fontScale="92500"/>
          </a:bodyPr>
          <a:lstStyle/>
          <a:p>
            <a:r>
              <a:rPr lang="ru-RU" sz="2000" dirty="0"/>
              <a:t>Через 40 минут я знал, куда ушли деньги</a:t>
            </a:r>
          </a:p>
          <a:p>
            <a:r>
              <a:rPr lang="ru-RU" sz="2000" dirty="0"/>
              <a:t>Через 3 часа было возбуждено уголовное дело</a:t>
            </a:r>
          </a:p>
          <a:p>
            <a:r>
              <a:rPr lang="ru-RU" sz="2000" dirty="0"/>
              <a:t>Далее было составлено обращение в банк ВТБ о компенсации украденных денег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377" y="1270000"/>
            <a:ext cx="5323115" cy="354874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328" y="1352270"/>
            <a:ext cx="4225879" cy="3716571"/>
          </a:xfrm>
          <a:prstGeom prst="rect">
            <a:avLst/>
          </a:prstGeom>
        </p:spPr>
      </p:pic>
      <p:sp>
        <p:nvSpPr>
          <p:cNvPr id="7" name="Заголовок 6"/>
          <p:cNvSpPr>
            <a:spLocks noGrp="1"/>
          </p:cNvSpPr>
          <p:nvPr>
            <p:ph type="title"/>
          </p:nvPr>
        </p:nvSpPr>
        <p:spPr>
          <a:xfrm>
            <a:off x="677333" y="609600"/>
            <a:ext cx="10514541" cy="1320800"/>
          </a:xfrm>
        </p:spPr>
        <p:txBody>
          <a:bodyPr>
            <a:normAutofit/>
          </a:bodyPr>
          <a:lstStyle/>
          <a:p>
            <a:r>
              <a:rPr lang="ru-RU" dirty="0"/>
              <a:t>Ход событий после утечки средств</a:t>
            </a:r>
            <a:br>
              <a:rPr lang="ru-RU" dirty="0"/>
            </a:br>
            <a:endParaRPr lang="ru-RU" dirty="0"/>
          </a:p>
        </p:txBody>
      </p:sp>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17492" r="32349"/>
          <a:stretch/>
        </p:blipFill>
        <p:spPr>
          <a:xfrm>
            <a:off x="990600" y="1352271"/>
            <a:ext cx="3607432" cy="3757836"/>
          </a:xfrm>
          <a:prstGeom prst="rect">
            <a:avLst/>
          </a:prstGeom>
        </p:spPr>
      </p:pic>
    </p:spTree>
    <p:extLst>
      <p:ext uri="{BB962C8B-B14F-4D97-AF65-F5344CB8AC3E}">
        <p14:creationId xmlns:p14="http://schemas.microsoft.com/office/powerpoint/2010/main" val="304149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295466" cy="1320800"/>
          </a:xfrm>
        </p:spPr>
        <p:txBody>
          <a:bodyPr>
            <a:normAutofit fontScale="90000"/>
          </a:bodyPr>
          <a:lstStyle/>
          <a:p>
            <a:r>
              <a:rPr lang="ru-RU" dirty="0"/>
              <a:t>От банка ВТБ получен вежливый отказ и требования погасить задолженность по кредитной карте</a:t>
            </a:r>
          </a:p>
        </p:txBody>
      </p:sp>
      <p:sp>
        <p:nvSpPr>
          <p:cNvPr id="3" name="Объект 2"/>
          <p:cNvSpPr>
            <a:spLocks noGrp="1"/>
          </p:cNvSpPr>
          <p:nvPr>
            <p:ph idx="1"/>
          </p:nvPr>
        </p:nvSpPr>
        <p:spPr>
          <a:xfrm>
            <a:off x="6826251" y="2044703"/>
            <a:ext cx="3981449" cy="3880773"/>
          </a:xfrm>
        </p:spPr>
        <p:txBody>
          <a:bodyPr>
            <a:noAutofit/>
          </a:bodyPr>
          <a:lstStyle/>
          <a:p>
            <a:pPr marL="0" indent="0">
              <a:buNone/>
            </a:pPr>
            <a:r>
              <a:rPr lang="ru-RU" sz="2000" dirty="0"/>
              <a:t>Согласно п.15 ФЗ 161, «</a:t>
            </a:r>
            <a:r>
              <a:rPr lang="ru-RU" sz="2000" b="1" dirty="0"/>
              <a:t>оператор по переводу денежных средств обязан возместить сумму операции, совершенной без согласия клиента, если не докажет, что клиент нарушил порядок использования электронного средства платежа, что повлекло совершение операции без согласия клиента - физического лица.»</a:t>
            </a: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6361" r="11492"/>
          <a:stretch/>
        </p:blipFill>
        <p:spPr>
          <a:xfrm>
            <a:off x="931284" y="1816100"/>
            <a:ext cx="5393316" cy="4559916"/>
          </a:xfrm>
          <a:prstGeom prst="rect">
            <a:avLst/>
          </a:prstGeom>
        </p:spPr>
      </p:pic>
    </p:spTree>
    <p:extLst>
      <p:ext uri="{BB962C8B-B14F-4D97-AF65-F5344CB8AC3E}">
        <p14:creationId xmlns:p14="http://schemas.microsoft.com/office/powerpoint/2010/main" val="327646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63857"/>
            <a:ext cx="10200216" cy="1320800"/>
          </a:xfrm>
        </p:spPr>
        <p:txBody>
          <a:bodyPr>
            <a:normAutofit fontScale="90000"/>
          </a:bodyPr>
          <a:lstStyle/>
          <a:p>
            <a:r>
              <a:rPr lang="ru-RU" dirty="0"/>
              <a:t>Компенсация потерь клиента должна решаться в рамках экспертной, а не в судебной юрисдикции. В противном случае происходит конфликт интересов</a:t>
            </a:r>
            <a:br>
              <a:rPr lang="ru-RU" dirty="0"/>
            </a:br>
            <a:endParaRPr lang="ru-RU" dirty="0"/>
          </a:p>
        </p:txBody>
      </p:sp>
      <p:sp>
        <p:nvSpPr>
          <p:cNvPr id="3" name="Объект 2"/>
          <p:cNvSpPr>
            <a:spLocks noGrp="1"/>
          </p:cNvSpPr>
          <p:nvPr>
            <p:ph idx="1"/>
          </p:nvPr>
        </p:nvSpPr>
        <p:spPr>
          <a:xfrm>
            <a:off x="677335" y="2333640"/>
            <a:ext cx="5520266" cy="4194160"/>
          </a:xfrm>
        </p:spPr>
        <p:txBody>
          <a:bodyPr>
            <a:noAutofit/>
          </a:bodyPr>
          <a:lstStyle/>
          <a:p>
            <a:r>
              <a:rPr lang="ru-RU" dirty="0"/>
              <a:t>Из практики клиенты возбуждают судебные иски, ответчиками являются банки и мобильные операторы, битва ведется годами.</a:t>
            </a:r>
          </a:p>
          <a:p>
            <a:r>
              <a:rPr lang="ru-RU" dirty="0"/>
              <a:t>Бессмысленная борьба человека против высокооплачиваемых юристов.</a:t>
            </a:r>
          </a:p>
          <a:p>
            <a:r>
              <a:rPr lang="ru-RU" dirty="0"/>
              <a:t>Клиент «</a:t>
            </a:r>
            <a:r>
              <a:rPr lang="ru-RU" dirty="0" err="1"/>
              <a:t>Приорити</a:t>
            </a:r>
            <a:r>
              <a:rPr lang="ru-RU" dirty="0"/>
              <a:t> ВТБ» вынужден нести финансовые и моральные потери</a:t>
            </a:r>
          </a:p>
          <a:p>
            <a:r>
              <a:rPr lang="ru-RU" dirty="0"/>
              <a:t>В этой схеме </a:t>
            </a:r>
            <a:r>
              <a:rPr lang="ru-RU" b="1" dirty="0">
                <a:solidFill>
                  <a:srgbClr val="FF0000"/>
                </a:solidFill>
              </a:rPr>
              <a:t>клиент является спонсором мошенников</a:t>
            </a:r>
            <a:r>
              <a:rPr lang="ru-RU" dirty="0"/>
              <a:t>, поскольку принесенные им на хранение в банк ВТБ деньги не защищены.</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641" y="5040662"/>
            <a:ext cx="1735241" cy="142454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500" y="2241620"/>
            <a:ext cx="1454382" cy="193917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783" y="2870063"/>
            <a:ext cx="1627949" cy="2170599"/>
          </a:xfrm>
          <a:prstGeom prst="rect">
            <a:avLst/>
          </a:prstGeom>
        </p:spPr>
      </p:pic>
      <p:cxnSp>
        <p:nvCxnSpPr>
          <p:cNvPr id="11" name="Прямая соединительная линия 10"/>
          <p:cNvCxnSpPr/>
          <p:nvPr/>
        </p:nvCxnSpPr>
        <p:spPr>
          <a:xfrm>
            <a:off x="6197601" y="4326467"/>
            <a:ext cx="4834466" cy="990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8912435" y="1908028"/>
            <a:ext cx="1164101" cy="369332"/>
          </a:xfrm>
          <a:prstGeom prst="rect">
            <a:avLst/>
          </a:prstGeom>
        </p:spPr>
        <p:txBody>
          <a:bodyPr wrap="none">
            <a:spAutoFit/>
          </a:bodyPr>
          <a:lstStyle/>
          <a:p>
            <a:r>
              <a:rPr lang="ru-RU" dirty="0"/>
              <a:t>оператор</a:t>
            </a:r>
          </a:p>
        </p:txBody>
      </p:sp>
      <p:sp>
        <p:nvSpPr>
          <p:cNvPr id="13" name="Прямоугольник 12"/>
          <p:cNvSpPr/>
          <p:nvPr/>
        </p:nvSpPr>
        <p:spPr>
          <a:xfrm>
            <a:off x="10226675" y="2579907"/>
            <a:ext cx="678391" cy="369332"/>
          </a:xfrm>
          <a:prstGeom prst="rect">
            <a:avLst/>
          </a:prstGeom>
        </p:spPr>
        <p:txBody>
          <a:bodyPr wrap="none">
            <a:spAutoFit/>
          </a:bodyPr>
          <a:lstStyle/>
          <a:p>
            <a:r>
              <a:rPr lang="ru-RU" dirty="0"/>
              <a:t>банк</a:t>
            </a:r>
          </a:p>
        </p:txBody>
      </p:sp>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64138" y="4805743"/>
            <a:ext cx="1188415" cy="1659467"/>
          </a:xfrm>
          <a:prstGeom prst="rect">
            <a:avLst/>
          </a:prstGeom>
        </p:spPr>
      </p:pic>
      <p:pic>
        <p:nvPicPr>
          <p:cNvPr id="17" name="Рисунок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8491" y="2767682"/>
            <a:ext cx="1558785" cy="1558785"/>
          </a:xfrm>
          <a:prstGeom prst="rect">
            <a:avLst/>
          </a:prstGeom>
        </p:spPr>
      </p:pic>
      <p:pic>
        <p:nvPicPr>
          <p:cNvPr id="18" name="Рисунок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0769">
            <a:off x="6953917" y="1961180"/>
            <a:ext cx="260932" cy="690848"/>
          </a:xfrm>
          <a:prstGeom prst="rect">
            <a:avLst/>
          </a:prstGeom>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574235">
            <a:off x="6705267" y="2261589"/>
            <a:ext cx="260932" cy="690848"/>
          </a:xfrm>
          <a:prstGeom prst="rect">
            <a:avLst/>
          </a:prstGeom>
        </p:spPr>
      </p:pic>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081087">
            <a:off x="6626091" y="2612742"/>
            <a:ext cx="260932" cy="690848"/>
          </a:xfrm>
          <a:prstGeom prst="rect">
            <a:avLst/>
          </a:prstGeom>
        </p:spPr>
      </p:pic>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7574" y="2026442"/>
            <a:ext cx="260932" cy="690848"/>
          </a:xfrm>
          <a:prstGeom prst="rect">
            <a:avLst/>
          </a:prstGeom>
        </p:spPr>
      </p:pic>
      <p:pic>
        <p:nvPicPr>
          <p:cNvPr id="23" name="Рисунок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27374">
            <a:off x="7615218" y="2026442"/>
            <a:ext cx="260932" cy="690848"/>
          </a:xfrm>
          <a:prstGeom prst="rect">
            <a:avLst/>
          </a:prstGeom>
        </p:spPr>
      </p:pic>
      <p:pic>
        <p:nvPicPr>
          <p:cNvPr id="24" name="Рисунок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18311">
            <a:off x="7835043" y="2394487"/>
            <a:ext cx="260932" cy="690848"/>
          </a:xfrm>
          <a:prstGeom prst="rect">
            <a:avLst/>
          </a:prstGeom>
        </p:spPr>
      </p:pic>
    </p:spTree>
    <p:extLst>
      <p:ext uri="{BB962C8B-B14F-4D97-AF65-F5344CB8AC3E}">
        <p14:creationId xmlns:p14="http://schemas.microsoft.com/office/powerpoint/2010/main" val="337201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390716" cy="1320800"/>
          </a:xfrm>
        </p:spPr>
        <p:txBody>
          <a:bodyPr>
            <a:normAutofit fontScale="90000"/>
          </a:bodyPr>
          <a:lstStyle/>
          <a:p>
            <a:r>
              <a:rPr lang="ru-RU" dirty="0"/>
              <a:t>При краже денег в любом случае происходит подключение нового устройства к личному кабинету</a:t>
            </a:r>
          </a:p>
        </p:txBody>
      </p:sp>
      <p:sp>
        <p:nvSpPr>
          <p:cNvPr id="3" name="Объект 2"/>
          <p:cNvSpPr>
            <a:spLocks noGrp="1"/>
          </p:cNvSpPr>
          <p:nvPr>
            <p:ph idx="1"/>
          </p:nvPr>
        </p:nvSpPr>
        <p:spPr>
          <a:xfrm>
            <a:off x="4366067" y="2160589"/>
            <a:ext cx="6955076" cy="4373561"/>
          </a:xfrm>
        </p:spPr>
        <p:txBody>
          <a:bodyPr>
            <a:normAutofit/>
          </a:bodyPr>
          <a:lstStyle/>
          <a:p>
            <a:pPr marL="698500"/>
            <a:r>
              <a:rPr lang="ru-RU" dirty="0"/>
              <a:t>К сожалению, в ВТБ отсутствует в личном кабинете перечень привязанных устройств, и нет возможности отключить «лишнее». (</a:t>
            </a:r>
            <a:r>
              <a:rPr lang="ru-RU" dirty="0" err="1"/>
              <a:t>Сбер</a:t>
            </a:r>
            <a:r>
              <a:rPr lang="ru-RU" dirty="0"/>
              <a:t>, </a:t>
            </a:r>
            <a:r>
              <a:rPr lang="ru-RU" dirty="0" err="1"/>
              <a:t>Альфабанк</a:t>
            </a:r>
            <a:r>
              <a:rPr lang="ru-RU" dirty="0"/>
              <a:t> и банк Тинькофф имеют данную опцию)</a:t>
            </a:r>
          </a:p>
          <a:p>
            <a:pPr marL="698500"/>
            <a:r>
              <a:rPr lang="ru-RU" dirty="0"/>
              <a:t>Клиент подключает новые устройства не чаще 1-2 раз в год, и эту процедуру авторизации необходимо выделять </a:t>
            </a:r>
            <a:r>
              <a:rPr lang="ru-RU" sz="2000" b="1" dirty="0"/>
              <a:t>особым способом</a:t>
            </a:r>
            <a:r>
              <a:rPr lang="ru-RU" dirty="0"/>
              <a:t>: аналогично подключению нового </a:t>
            </a:r>
            <a:r>
              <a:rPr lang="en-US" dirty="0"/>
              <a:t>iPhone</a:t>
            </a:r>
            <a:r>
              <a:rPr lang="ru-RU" dirty="0"/>
              <a:t>, с информированием по электронной почте, с учетом </a:t>
            </a:r>
            <a:r>
              <a:rPr lang="ru-RU" dirty="0" err="1"/>
              <a:t>геопозиции</a:t>
            </a:r>
            <a:r>
              <a:rPr lang="ru-RU" dirty="0"/>
              <a:t>, </a:t>
            </a:r>
            <a:r>
              <a:rPr lang="en-US" dirty="0"/>
              <a:t>IP-</a:t>
            </a:r>
            <a:r>
              <a:rPr lang="ru-RU" dirty="0"/>
              <a:t>адреса и </a:t>
            </a:r>
            <a:r>
              <a:rPr lang="ru-RU" dirty="0" err="1"/>
              <a:t>тд</a:t>
            </a:r>
            <a:r>
              <a:rPr lang="ru-RU" dirty="0"/>
              <a:t>.</a:t>
            </a:r>
          </a:p>
          <a:p>
            <a:pPr marL="698500"/>
            <a:r>
              <a:rPr lang="ru-RU" dirty="0"/>
              <a:t>Следствие продолжается. В настоящее время дополнительных технических подробностей кражи я не имею.</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056" t="6859" r="41786" b="4687"/>
          <a:stretch/>
        </p:blipFill>
        <p:spPr>
          <a:xfrm>
            <a:off x="377371" y="2160589"/>
            <a:ext cx="3860798" cy="3722883"/>
          </a:xfrm>
          <a:prstGeom prst="rect">
            <a:avLst/>
          </a:prstGeom>
        </p:spPr>
      </p:pic>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0273" t="8308" r="83843" b="85816"/>
          <a:stretch/>
        </p:blipFill>
        <p:spPr>
          <a:xfrm>
            <a:off x="3029131" y="3418978"/>
            <a:ext cx="767806" cy="247331"/>
          </a:xfrm>
          <a:prstGeom prst="rect">
            <a:avLst/>
          </a:prstGeom>
        </p:spPr>
      </p:pic>
    </p:spTree>
    <p:extLst>
      <p:ext uri="{BB962C8B-B14F-4D97-AF65-F5344CB8AC3E}">
        <p14:creationId xmlns:p14="http://schemas.microsoft.com/office/powerpoint/2010/main" val="294965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359" y="609600"/>
            <a:ext cx="10733616" cy="1320800"/>
          </a:xfrm>
        </p:spPr>
        <p:txBody>
          <a:bodyPr>
            <a:normAutofit/>
          </a:bodyPr>
          <a:lstStyle/>
          <a:p>
            <a:r>
              <a:rPr lang="ru-RU" dirty="0"/>
              <a:t>Что можно предложить глобально?</a:t>
            </a:r>
          </a:p>
        </p:txBody>
      </p:sp>
      <p:sp>
        <p:nvSpPr>
          <p:cNvPr id="3" name="Объект 2"/>
          <p:cNvSpPr>
            <a:spLocks noGrp="1"/>
          </p:cNvSpPr>
          <p:nvPr>
            <p:ph idx="1"/>
          </p:nvPr>
        </p:nvSpPr>
        <p:spPr>
          <a:xfrm>
            <a:off x="4752975" y="1593850"/>
            <a:ext cx="6768927" cy="4476750"/>
          </a:xfrm>
        </p:spPr>
        <p:txBody>
          <a:bodyPr>
            <a:noAutofit/>
          </a:bodyPr>
          <a:lstStyle/>
          <a:p>
            <a:r>
              <a:rPr lang="ru-RU" sz="1600" b="1" dirty="0">
                <a:solidFill>
                  <a:srgbClr val="FF0000"/>
                </a:solidFill>
              </a:rPr>
              <a:t>Компенсировать клиенту украденные деньги</a:t>
            </a:r>
            <a:r>
              <a:rPr lang="ru-RU" sz="1600" dirty="0"/>
              <a:t>, либо обоснованно доказать, что кража произошла по его вине (п.15 ФЗ №161).</a:t>
            </a:r>
          </a:p>
          <a:p>
            <a:r>
              <a:rPr lang="ru-RU" sz="1600" dirty="0"/>
              <a:t>Разрешить блокировку списанных денежных средств по заявлению отправителя </a:t>
            </a:r>
            <a:r>
              <a:rPr lang="ru-RU" sz="1600" b="1" dirty="0">
                <a:solidFill>
                  <a:srgbClr val="FF0000"/>
                </a:solidFill>
              </a:rPr>
              <a:t>без решения суда</a:t>
            </a:r>
            <a:r>
              <a:rPr lang="ru-RU" sz="1400" dirty="0">
                <a:solidFill>
                  <a:srgbClr val="FF0000"/>
                </a:solidFill>
              </a:rPr>
              <a:t>.</a:t>
            </a:r>
            <a:endParaRPr lang="ru-RU" sz="1600" dirty="0">
              <a:solidFill>
                <a:srgbClr val="FF0000"/>
              </a:solidFill>
            </a:endParaRPr>
          </a:p>
          <a:p>
            <a:r>
              <a:rPr lang="ru-RU" sz="1600" dirty="0"/>
              <a:t>Организовать СРО для компаний, работающих в сфере </a:t>
            </a:r>
            <a:r>
              <a:rPr lang="ru-RU" sz="1600" dirty="0" err="1"/>
              <a:t>кибербезопасности</a:t>
            </a:r>
            <a:r>
              <a:rPr lang="ru-RU" sz="1600" dirty="0"/>
              <a:t>. На этой основе создать авторитетное экспертное сообщество, которое привлекается для разбора конкретных ситуаций.</a:t>
            </a:r>
          </a:p>
          <a:p>
            <a:r>
              <a:rPr lang="ru-RU" sz="1600" dirty="0"/>
              <a:t>Подключить АСВ или создать межбанковский фонд компенсации потерь клиентов. Взносы будут зависеть от уровня ИБ банка.</a:t>
            </a:r>
          </a:p>
          <a:p>
            <a:r>
              <a:rPr lang="ru-RU" sz="1600" dirty="0"/>
              <a:t>Ввести </a:t>
            </a:r>
            <a:r>
              <a:rPr lang="ru-RU" sz="1600" b="1" dirty="0">
                <a:solidFill>
                  <a:srgbClr val="FF0000"/>
                </a:solidFill>
              </a:rPr>
              <a:t>«красную кнопку» </a:t>
            </a:r>
            <a:r>
              <a:rPr lang="ru-RU" sz="1600" dirty="0"/>
              <a:t>для возможной блокировки еще не ушедшего перевода или в личном кабинете, или у работника </a:t>
            </a:r>
            <a:r>
              <a:rPr lang="ru-RU" sz="1600" dirty="0" err="1"/>
              <a:t>колл</a:t>
            </a:r>
            <a:r>
              <a:rPr lang="ru-RU" sz="1600" dirty="0"/>
              <a:t>-центра</a:t>
            </a:r>
            <a:r>
              <a:rPr lang="ru-RU" sz="2000"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59" y="1593850"/>
            <a:ext cx="4013200" cy="4013200"/>
          </a:xfrm>
          <a:prstGeom prst="rect">
            <a:avLst/>
          </a:prstGeom>
        </p:spPr>
      </p:pic>
    </p:spTree>
    <p:extLst>
      <p:ext uri="{BB962C8B-B14F-4D97-AF65-F5344CB8AC3E}">
        <p14:creationId xmlns:p14="http://schemas.microsoft.com/office/powerpoint/2010/main" val="168309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80571"/>
            <a:ext cx="8596668" cy="921657"/>
          </a:xfrm>
        </p:spPr>
        <p:txBody>
          <a:bodyPr/>
          <a:lstStyle/>
          <a:p>
            <a:r>
              <a:rPr lang="ru-RU" dirty="0"/>
              <a:t>Благодарю за внимание!</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7" y="1630897"/>
            <a:ext cx="7757886" cy="4328900"/>
          </a:xfrm>
          <a:prstGeom prst="rect">
            <a:avLst/>
          </a:prstGeom>
        </p:spPr>
      </p:pic>
    </p:spTree>
    <p:extLst>
      <p:ext uri="{BB962C8B-B14F-4D97-AF65-F5344CB8AC3E}">
        <p14:creationId xmlns:p14="http://schemas.microsoft.com/office/powerpoint/2010/main" val="607194073"/>
      </p:ext>
    </p:extLst>
  </p:cSld>
  <p:clrMapOvr>
    <a:masterClrMapping/>
  </p:clrMapOvr>
</p:sld>
</file>

<file path=ppt/theme/theme1.xml><?xml version="1.0" encoding="utf-8"?>
<a:theme xmlns:a="http://schemas.openxmlformats.org/drawingml/2006/main" name="Гран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TM02900688[[fn=Аспект]]</Template>
  <TotalTime>324</TotalTime>
  <Words>418</Words>
  <Application>Microsoft Macintosh PowerPoint</Application>
  <PresentationFormat>Широкоэкранный</PresentationFormat>
  <Paragraphs>30</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Как украли мои деньги из банка ВТБ</vt:lpstr>
      <vt:lpstr>Как украли мои деньги из банка ВТБ</vt:lpstr>
      <vt:lpstr>Ход событий после утечки средств </vt:lpstr>
      <vt:lpstr>От банка ВТБ получен вежливый отказ и требования погасить задолженность по кредитной карте</vt:lpstr>
      <vt:lpstr>Компенсация потерь клиента должна решаться в рамках экспертной, а не в судебной юрисдикции. В противном случае происходит конфликт интересов </vt:lpstr>
      <vt:lpstr>При краже денег в любом случае происходит подключение нового устройства к личному кабинету</vt:lpstr>
      <vt:lpstr>Что можно предложить глобально?</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Kolodina Viktoriia</dc:creator>
  <cp:lastModifiedBy>Oleg Giz</cp:lastModifiedBy>
  <cp:revision>22</cp:revision>
  <dcterms:created xsi:type="dcterms:W3CDTF">2021-11-15T08:24:21Z</dcterms:created>
  <dcterms:modified xsi:type="dcterms:W3CDTF">2021-11-16T08:11:41Z</dcterms:modified>
</cp:coreProperties>
</file>