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5" r:id="rId3"/>
    <p:sldId id="292" r:id="rId4"/>
    <p:sldId id="260" r:id="rId5"/>
    <p:sldId id="259" r:id="rId6"/>
    <p:sldId id="294" r:id="rId7"/>
    <p:sldId id="289" r:id="rId8"/>
    <p:sldId id="273" r:id="rId9"/>
    <p:sldId id="272" r:id="rId10"/>
    <p:sldId id="264" r:id="rId11"/>
    <p:sldId id="287" r:id="rId12"/>
    <p:sldId id="295" r:id="rId13"/>
    <p:sldId id="271" r:id="rId14"/>
    <p:sldId id="291" r:id="rId15"/>
    <p:sldId id="279" r:id="rId16"/>
    <p:sldId id="267" r:id="rId17"/>
    <p:sldId id="290" r:id="rId18"/>
    <p:sldId id="263" r:id="rId19"/>
    <p:sldId id="266" r:id="rId20"/>
    <p:sldId id="268" r:id="rId21"/>
    <p:sldId id="276" r:id="rId22"/>
    <p:sldId id="293" r:id="rId23"/>
    <p:sldId id="258" r:id="rId24"/>
    <p:sldId id="270" r:id="rId25"/>
    <p:sldId id="288" r:id="rId26"/>
    <p:sldId id="274" r:id="rId27"/>
    <p:sldId id="286" r:id="rId28"/>
    <p:sldId id="282" r:id="rId29"/>
    <p:sldId id="285" r:id="rId30"/>
    <p:sldId id="280" r:id="rId31"/>
    <p:sldId id="281" r:id="rId32"/>
    <p:sldId id="275" r:id="rId33"/>
    <p:sldId id="283" r:id="rId34"/>
    <p:sldId id="296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2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62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7AFFB9B-9FB8-469E-96F9-4D32314110B6}" type="datetimeFigureOut">
              <a:rPr lang="en-US" dirty="0"/>
              <a:t>11/16/2021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2AC3-6A0B-4169-B1EA-E3AE8B351BDD}" type="datetimeFigureOut">
              <a:rPr lang="en-US" dirty="0"/>
              <a:t>11/16/2021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9363-8B87-41B7-9F8E-64519CBB8F34}" type="datetimeFigureOut">
              <a:rPr lang="en-US" dirty="0"/>
              <a:t>11/16/2021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F5746-5284-4951-9F37-7AE924EDBCB7}" type="datetimeFigureOut">
              <a:rPr lang="en-US" dirty="0"/>
              <a:t>11/16/2021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98B29-7265-4A65-A2A4-6703C057B7C1}" type="datetimeFigureOut">
              <a:rPr lang="en-US" dirty="0"/>
              <a:t>11/16/2021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A082-94DF-4C4B-A041-6624924AB0A8}" type="datetimeFigureOut">
              <a:rPr lang="en-US" dirty="0"/>
              <a:t>11/16/2021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686C4-3AB5-4E0C-86CA-FB108C350AA9}" type="datetimeFigureOut">
              <a:rPr lang="en-US" dirty="0"/>
              <a:t>11/16/2021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211-4E0C-4AB3-B04F-585959BDAFE8}" type="datetimeFigureOut">
              <a:rPr lang="en-US" dirty="0"/>
              <a:t>11/16/2021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ECAF-D3BE-4069-9C78-642ECCD01477}" type="datetimeFigureOut">
              <a:rPr lang="en-US" dirty="0"/>
              <a:t>11/16/2021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dirty="0"/>
              <a:t>11/16/2021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dirty="0"/>
              <a:t>11/16/2021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dirty="0"/>
              <a:t>11/16/2021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dirty="0"/>
              <a:t>11/16/2021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dirty="0"/>
              <a:t>11/16/2021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dirty="0"/>
              <a:t>11/16/2021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BFE2-83B7-4B0A-B9D3-AB28331082B3}" type="datetimeFigureOut">
              <a:rPr lang="en-US" dirty="0"/>
              <a:t>11/16/2021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dirty="0"/>
              <a:t>11/16/2021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dirty="0"/>
              <a:t>11/16/2021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21420000">
            <a:off x="881851" y="305586"/>
            <a:ext cx="9755187" cy="312384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ФАЛЬШИВЫЕ</a:t>
            </a:r>
            <a:br>
              <a:rPr lang="ru-RU" dirty="0" smtClean="0"/>
            </a:br>
            <a:r>
              <a:rPr lang="ru-RU" dirty="0" smtClean="0"/>
              <a:t>ФИНАНСОВЫЕ</a:t>
            </a:r>
            <a:br>
              <a:rPr lang="ru-RU" dirty="0" smtClean="0"/>
            </a:br>
            <a:r>
              <a:rPr lang="ru-RU" dirty="0" smtClean="0"/>
              <a:t>УСЛУГИ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16 ноября 2021 года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47998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УГРОЗА БУДУЩЕГО</a:t>
            </a:r>
            <a:r>
              <a:rPr lang="en-US" dirty="0" smtClean="0"/>
              <a:t>: </a:t>
            </a:r>
            <a:r>
              <a:rPr lang="ru-RU" dirty="0" smtClean="0"/>
              <a:t>ДИП-ФЕЙК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 </a:t>
            </a:r>
            <a:r>
              <a:rPr lang="ru-RU" dirty="0"/>
              <a:t>ВИДЕО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Пример</a:t>
            </a:r>
            <a:endParaRPr lang="ru-RU" dirty="0"/>
          </a:p>
          <a:p>
            <a:r>
              <a:rPr lang="ru-RU" dirty="0" smtClean="0"/>
              <a:t>С Олегом </a:t>
            </a:r>
          </a:p>
          <a:p>
            <a:r>
              <a:rPr lang="ru-RU" dirty="0" err="1" smtClean="0"/>
              <a:t>Тиньковым</a:t>
            </a:r>
            <a:endParaRPr lang="ru-RU" dirty="0"/>
          </a:p>
        </p:txBody>
      </p:sp>
      <p:pic>
        <p:nvPicPr>
          <p:cNvPr id="6" name="FFS_fake-tinkoff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60511" y="120650"/>
            <a:ext cx="5337003" cy="5337003"/>
          </a:xfrm>
        </p:spPr>
      </p:pic>
    </p:spTree>
    <p:extLst>
      <p:ext uri="{BB962C8B-B14F-4D97-AF65-F5344CB8AC3E}">
        <p14:creationId xmlns:p14="http://schemas.microsoft.com/office/powerpoint/2010/main" val="387704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ФАЛЬШИВЫЕ ПЕРСОНЫ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076" y="2063750"/>
            <a:ext cx="5644398" cy="3311525"/>
          </a:xfr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42515890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ФАЛЬШИВ</a:t>
            </a:r>
            <a:r>
              <a:rPr lang="ru-RU" dirty="0"/>
              <a:t>Ы</a:t>
            </a:r>
            <a:r>
              <a:rPr lang="ru-RU" dirty="0" smtClean="0"/>
              <a:t>Е</a:t>
            </a:r>
            <a:br>
              <a:rPr lang="ru-RU" dirty="0" smtClean="0"/>
            </a:br>
            <a:r>
              <a:rPr lang="ru-RU" dirty="0" smtClean="0"/>
              <a:t>ГУРУ ФИНАНСОВ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ПРИМЕР</a:t>
            </a:r>
            <a:r>
              <a:rPr lang="en-US" dirty="0" smtClean="0"/>
              <a:t>: </a:t>
            </a:r>
            <a:r>
              <a:rPr lang="ru-RU" dirty="0" smtClean="0"/>
              <a:t>ВЫДУМАННЫЙ </a:t>
            </a:r>
            <a:endParaRPr lang="en-US" dirty="0" smtClean="0"/>
          </a:p>
          <a:p>
            <a:r>
              <a:rPr lang="ru-RU" dirty="0" smtClean="0"/>
              <a:t>ФИНАНСИСТ БОРИС БОРГ</a:t>
            </a:r>
            <a:endParaRPr lang="en-US" dirty="0" smtClean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663" y="502508"/>
            <a:ext cx="6450420" cy="4749508"/>
          </a:xfrm>
        </p:spPr>
      </p:pic>
    </p:spTree>
    <p:extLst>
      <p:ext uri="{BB962C8B-B14F-4D97-AF65-F5344CB8AC3E}">
        <p14:creationId xmlns:p14="http://schemas.microsoft.com/office/powerpoint/2010/main" val="24728736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ФАЛЬШИВЫЕ</a:t>
            </a:r>
            <a:br>
              <a:rPr lang="ru-RU" dirty="0" smtClean="0"/>
            </a:br>
            <a:r>
              <a:rPr lang="ru-RU" dirty="0" smtClean="0"/>
              <a:t>ЛИЦЕНЗИИ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ПРИМЕР ЯКОБЫ СТРУКТУРЫ</a:t>
            </a:r>
          </a:p>
          <a:p>
            <a:r>
              <a:rPr lang="ru-RU" dirty="0" smtClean="0"/>
              <a:t>ГАЗПРОМА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503" y="-177836"/>
            <a:ext cx="6763265" cy="6569308"/>
          </a:xfrm>
        </p:spPr>
      </p:pic>
    </p:spTree>
    <p:extLst>
      <p:ext uri="{BB962C8B-B14F-4D97-AF65-F5344CB8AC3E}">
        <p14:creationId xmlns:p14="http://schemas.microsoft.com/office/powerpoint/2010/main" val="2732928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ФАЛЬШИВЫЕ АКЦИИ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ПРОДАЮТ ФИКТИВНЫЕ ДОЛИ В БИЗНЕСЕ, ОБЕЩАЯ ВЫХОД НА </a:t>
            </a:r>
            <a:r>
              <a:rPr lang="en-US" dirty="0" smtClean="0"/>
              <a:t>IPO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017" y="471616"/>
            <a:ext cx="5841746" cy="4689475"/>
          </a:xfrm>
        </p:spPr>
      </p:pic>
    </p:spTree>
    <p:extLst>
      <p:ext uri="{BB962C8B-B14F-4D97-AF65-F5344CB8AC3E}">
        <p14:creationId xmlns:p14="http://schemas.microsoft.com/office/powerpoint/2010/main" val="11954950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ЯКОБЫ</a:t>
            </a:r>
            <a:br>
              <a:rPr lang="ru-RU" dirty="0" smtClean="0"/>
            </a:br>
            <a:r>
              <a:rPr lang="ru-RU" dirty="0" smtClean="0"/>
              <a:t>ИНВЕСТИЦИИ</a:t>
            </a:r>
            <a:br>
              <a:rPr lang="ru-RU" dirty="0" smtClean="0"/>
            </a:br>
            <a:r>
              <a:rPr lang="ru-RU" dirty="0" smtClean="0"/>
              <a:t>В СТАРТАПЫ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С ОБЕЩАНИЕМ ОГРОМНЫХ ДОХОДОВ.</a:t>
            </a:r>
          </a:p>
          <a:p>
            <a:r>
              <a:rPr lang="ru-RU" dirty="0" smtClean="0"/>
              <a:t>НАСТОЯЩИЕ ВЕНЧУРНЫЕ ФОНДЫ ПРИНОСЯТ 30-40% ГОДОВЫХ.</a:t>
            </a:r>
          </a:p>
          <a:p>
            <a:r>
              <a:rPr lang="ru-RU" dirty="0" smtClean="0"/>
              <a:t>ЗДЕСЬ ОБЕЩАЮТ СОТНИ </a:t>
            </a:r>
          </a:p>
          <a:p>
            <a:r>
              <a:rPr lang="ru-RU" dirty="0" smtClean="0"/>
              <a:t>ПРОЦЕНТОВ</a:t>
            </a:r>
            <a:r>
              <a:rPr lang="ru-RU" dirty="0"/>
              <a:t> </a:t>
            </a:r>
            <a:r>
              <a:rPr lang="ru-RU" dirty="0" smtClean="0"/>
              <a:t>ГОДОВЫХ</a:t>
            </a:r>
            <a:endParaRPr lang="en-US" dirty="0" smtClean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851" y="95041"/>
            <a:ext cx="6712175" cy="538732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61180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УСЛУГИ ПО УЧАСТИЮ</a:t>
            </a:r>
            <a:br>
              <a:rPr lang="ru-RU" dirty="0" smtClean="0"/>
            </a:br>
            <a:r>
              <a:rPr lang="ru-RU" dirty="0" smtClean="0"/>
              <a:t>В </a:t>
            </a:r>
            <a:r>
              <a:rPr lang="en-US" dirty="0" smtClean="0"/>
              <a:t>IPO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Пример</a:t>
            </a:r>
            <a:endParaRPr lang="en-US" dirty="0" smtClean="0"/>
          </a:p>
          <a:p>
            <a:r>
              <a:rPr lang="en-US" dirty="0" smtClean="0"/>
              <a:t>TANZANITE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663" y="790493"/>
            <a:ext cx="6034087" cy="4480088"/>
          </a:xfrm>
        </p:spPr>
      </p:pic>
    </p:spTree>
    <p:extLst>
      <p:ext uri="{BB962C8B-B14F-4D97-AF65-F5344CB8AC3E}">
        <p14:creationId xmlns:p14="http://schemas.microsoft.com/office/powerpoint/2010/main" val="2227343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ЛЕГЕНДА ДОБЫЧИ</a:t>
            </a:r>
            <a:br>
              <a:rPr lang="ru-RU" dirty="0" smtClean="0"/>
            </a:br>
            <a:r>
              <a:rPr lang="ru-RU" dirty="0" smtClean="0"/>
              <a:t>ЗОЛОТА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Финансовая пирамида</a:t>
            </a:r>
            <a:endParaRPr lang="en-US" dirty="0" smtClean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663" y="568411"/>
            <a:ext cx="6553291" cy="4562755"/>
          </a:xfrm>
        </p:spPr>
      </p:pic>
    </p:spTree>
    <p:extLst>
      <p:ext uri="{BB962C8B-B14F-4D97-AF65-F5344CB8AC3E}">
        <p14:creationId xmlns:p14="http://schemas.microsoft.com/office/powerpoint/2010/main" val="28701061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ФАЛЬШИВЫЙ</a:t>
            </a:r>
            <a:br>
              <a:rPr lang="ru-RU" dirty="0" smtClean="0"/>
            </a:br>
            <a:r>
              <a:rPr lang="ru-RU" dirty="0" smtClean="0"/>
              <a:t>РЕГУЛЯТОР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288" y="128277"/>
            <a:ext cx="6466702" cy="516155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На примере</a:t>
            </a:r>
            <a:endParaRPr lang="en-US" dirty="0" smtClean="0"/>
          </a:p>
          <a:p>
            <a:r>
              <a:rPr lang="en-US" dirty="0" smtClean="0"/>
              <a:t>FINSPECTION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09235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ФАЛЬШИВЫЙ</a:t>
            </a:r>
            <a:br>
              <a:rPr lang="ru-RU" dirty="0" smtClean="0"/>
            </a:br>
            <a:r>
              <a:rPr lang="ru-RU" dirty="0" smtClean="0"/>
              <a:t>РЕГУЛЯТОР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На примере</a:t>
            </a:r>
            <a:endParaRPr lang="en-US" dirty="0" smtClean="0"/>
          </a:p>
          <a:p>
            <a:r>
              <a:rPr lang="ru-RU" dirty="0" smtClean="0"/>
              <a:t>ЕББС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990" y="-383663"/>
            <a:ext cx="6680380" cy="5758248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perspectiveRelaxedModerately"/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634590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ФАЛЬШИВОЕ</a:t>
            </a:r>
            <a:br>
              <a:rPr lang="ru-RU" dirty="0" smtClean="0"/>
            </a:br>
            <a:r>
              <a:rPr lang="ru-RU" dirty="0" smtClean="0"/>
              <a:t>УПРАВЛЕНИЕ</a:t>
            </a:r>
            <a:br>
              <a:rPr lang="ru-RU" dirty="0" smtClean="0"/>
            </a:br>
            <a:r>
              <a:rPr lang="ru-RU" dirty="0" smtClean="0"/>
              <a:t>АКТИВАМИ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На примере </a:t>
            </a:r>
            <a:endParaRPr lang="en-US" dirty="0" smtClean="0"/>
          </a:p>
          <a:p>
            <a:r>
              <a:rPr lang="en-US" dirty="0" smtClean="0"/>
              <a:t>HERMES FINANCE / </a:t>
            </a:r>
          </a:p>
          <a:p>
            <a:r>
              <a:rPr lang="en-US" dirty="0" smtClean="0"/>
              <a:t>LIFE IS GOOD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125" y="493003"/>
            <a:ext cx="6798558" cy="4823917"/>
          </a:xfrm>
        </p:spPr>
      </p:pic>
    </p:spTree>
    <p:extLst>
      <p:ext uri="{BB962C8B-B14F-4D97-AF65-F5344CB8AC3E}">
        <p14:creationId xmlns:p14="http://schemas.microsoft.com/office/powerpoint/2010/main" val="25452457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*****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Пример</a:t>
            </a:r>
            <a:endParaRPr lang="en-US" dirty="0" smtClean="0"/>
          </a:p>
          <a:p>
            <a:r>
              <a:rPr lang="en-US" dirty="0" smtClean="0"/>
              <a:t>****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539" y="158030"/>
            <a:ext cx="7038245" cy="53558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18" y="158030"/>
            <a:ext cx="4127840" cy="261142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17" y="2709052"/>
            <a:ext cx="4101407" cy="22910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7623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ОБМАН НА ХАЙПЕ</a:t>
            </a:r>
            <a:br>
              <a:rPr lang="ru-RU" dirty="0" smtClean="0"/>
            </a:br>
            <a:r>
              <a:rPr lang="en-US" dirty="0" smtClean="0"/>
              <a:t>BITCOIN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Пример</a:t>
            </a:r>
            <a:endParaRPr lang="en-US" dirty="0" smtClean="0"/>
          </a:p>
          <a:p>
            <a:r>
              <a:rPr lang="ru-RU" dirty="0" smtClean="0"/>
              <a:t>РУССКИЙ БИТКОИНБАНК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749" y="280086"/>
            <a:ext cx="6994144" cy="5094499"/>
          </a:xfrm>
        </p:spPr>
      </p:pic>
    </p:spTree>
    <p:extLst>
      <p:ext uri="{BB962C8B-B14F-4D97-AF65-F5344CB8AC3E}">
        <p14:creationId xmlns:p14="http://schemas.microsoft.com/office/powerpoint/2010/main" val="398813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ФАЛЬШИВЫЙ</a:t>
            </a:r>
            <a:br>
              <a:rPr lang="ru-RU" dirty="0" smtClean="0"/>
            </a:br>
            <a:r>
              <a:rPr lang="ru-RU" dirty="0" smtClean="0"/>
              <a:t>МАЙНИНГ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Пример</a:t>
            </a:r>
            <a:endParaRPr lang="en-US" dirty="0" smtClean="0"/>
          </a:p>
          <a:p>
            <a:r>
              <a:rPr lang="en-US" dirty="0" smtClean="0"/>
              <a:t>EXOS MINING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760" y="350098"/>
            <a:ext cx="6535737" cy="5024487"/>
          </a:xfrm>
        </p:spPr>
      </p:pic>
    </p:spTree>
    <p:extLst>
      <p:ext uri="{BB962C8B-B14F-4D97-AF65-F5344CB8AC3E}">
        <p14:creationId xmlns:p14="http://schemas.microsoft.com/office/powerpoint/2010/main" val="1952798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ФАЛЬШИВЫЕ КРИПТОКОШЕЛЬКИ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773" y="2063750"/>
            <a:ext cx="3933991" cy="3311525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026" y="2063750"/>
            <a:ext cx="4297098" cy="3311525"/>
          </a:xfrm>
        </p:spPr>
      </p:pic>
    </p:spTree>
    <p:extLst>
      <p:ext uri="{BB962C8B-B14F-4D97-AF65-F5344CB8AC3E}">
        <p14:creationId xmlns:p14="http://schemas.microsoft.com/office/powerpoint/2010/main" val="42720615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АРБИТРАЖ</a:t>
            </a:r>
            <a:br>
              <a:rPr lang="ru-RU" dirty="0" smtClean="0"/>
            </a:br>
            <a:r>
              <a:rPr lang="en-US" dirty="0" smtClean="0"/>
              <a:t>BITCOIN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ЯКОБЫ ЗАРАБОТОК НА</a:t>
            </a:r>
          </a:p>
          <a:p>
            <a:r>
              <a:rPr lang="ru-RU" dirty="0" smtClean="0"/>
              <a:t>ТОРГАХ МЕЖДУ ПЛОЩАДКАМИ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502" y="77312"/>
            <a:ext cx="6539475" cy="5297273"/>
          </a:xfrm>
        </p:spPr>
      </p:pic>
    </p:spTree>
    <p:extLst>
      <p:ext uri="{BB962C8B-B14F-4D97-AF65-F5344CB8AC3E}">
        <p14:creationId xmlns:p14="http://schemas.microsoft.com/office/powerpoint/2010/main" val="3793315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ФАЛЬШИВЫЕ</a:t>
            </a:r>
            <a:br>
              <a:rPr lang="ru-RU" dirty="0" smtClean="0"/>
            </a:br>
            <a:r>
              <a:rPr lang="ru-RU" dirty="0" smtClean="0"/>
              <a:t>ЭКОСИСТЕМЫ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Под них маскируются</a:t>
            </a:r>
          </a:p>
          <a:p>
            <a:r>
              <a:rPr lang="ru-RU" dirty="0" err="1" smtClean="0"/>
              <a:t>Криптовалютные</a:t>
            </a:r>
            <a:endParaRPr lang="ru-RU" dirty="0"/>
          </a:p>
          <a:p>
            <a:r>
              <a:rPr lang="ru-RU" dirty="0" smtClean="0"/>
              <a:t>пирамиды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809" y="395416"/>
            <a:ext cx="6590796" cy="4890135"/>
          </a:xfr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371940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БЛОКЧЕЙН-ПИРАМИДЫ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ОБМАН НА ИНТЕРЕСЕ</a:t>
            </a:r>
            <a:br>
              <a:rPr lang="ru-RU" dirty="0" smtClean="0"/>
            </a:br>
            <a:r>
              <a:rPr lang="ru-RU" dirty="0" smtClean="0"/>
              <a:t>К ТЕХНОЛОГИИ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003" y="118654"/>
            <a:ext cx="5907884" cy="5371951"/>
          </a:xfrm>
        </p:spPr>
      </p:pic>
    </p:spTree>
    <p:extLst>
      <p:ext uri="{BB962C8B-B14F-4D97-AF65-F5344CB8AC3E}">
        <p14:creationId xmlns:p14="http://schemas.microsoft.com/office/powerpoint/2010/main" val="2246672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ФАЛЬШИВЫЕ КРИПТОВАЛЮТЫ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39" y="1830452"/>
            <a:ext cx="4682858" cy="3544824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388" y="1824228"/>
            <a:ext cx="4933120" cy="3551048"/>
          </a:xfrm>
        </p:spPr>
      </p:pic>
    </p:spTree>
    <p:extLst>
      <p:ext uri="{BB962C8B-B14F-4D97-AF65-F5344CB8AC3E}">
        <p14:creationId xmlns:p14="http://schemas.microsoft.com/office/powerpoint/2010/main" val="4238179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4789" y="685800"/>
            <a:ext cx="4126860" cy="2023252"/>
          </a:xfrm>
        </p:spPr>
        <p:txBody>
          <a:bodyPr/>
          <a:lstStyle/>
          <a:p>
            <a:r>
              <a:rPr lang="ru-RU" dirty="0" smtClean="0"/>
              <a:t>ФАЛЬШИВЫЙ</a:t>
            </a:r>
            <a:br>
              <a:rPr lang="ru-RU" dirty="0" smtClean="0"/>
            </a:br>
            <a:r>
              <a:rPr lang="ru-RU" dirty="0" smtClean="0"/>
              <a:t>ЧАРДЖБЭК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В НЕВОЗМОЖНЫХ СЛУЧАЯХ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672" y="101546"/>
            <a:ext cx="6024015" cy="5356108"/>
          </a:xfr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4040890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ФАЛЬШИВЫЕ ЮРИСТЫ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1877316"/>
            <a:ext cx="4602891" cy="3596135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908" y="1843940"/>
            <a:ext cx="4724111" cy="3515712"/>
          </a:xfrm>
        </p:spPr>
      </p:pic>
    </p:spTree>
    <p:extLst>
      <p:ext uri="{BB962C8B-B14F-4D97-AF65-F5344CB8AC3E}">
        <p14:creationId xmlns:p14="http://schemas.microsoft.com/office/powerpoint/2010/main" val="12923897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ФАЛЬШИВОЕ</a:t>
            </a:r>
            <a:br>
              <a:rPr lang="ru-RU" dirty="0" smtClean="0"/>
            </a:br>
            <a:r>
              <a:rPr lang="ru-RU" dirty="0" smtClean="0"/>
              <a:t>УПРАВЛЕНИЕ</a:t>
            </a:r>
            <a:br>
              <a:rPr lang="ru-RU" dirty="0" smtClean="0"/>
            </a:br>
            <a:r>
              <a:rPr lang="ru-RU" dirty="0" smtClean="0"/>
              <a:t>АКТИВАМИ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На </a:t>
            </a:r>
            <a:r>
              <a:rPr lang="ru-RU" dirty="0" smtClean="0"/>
              <a:t>примере</a:t>
            </a:r>
          </a:p>
          <a:p>
            <a:r>
              <a:rPr lang="en-US" dirty="0" smtClean="0"/>
              <a:t>ALTESSO</a:t>
            </a:r>
            <a:endParaRPr lang="en-US" dirty="0" smtClean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910" y="446903"/>
            <a:ext cx="6940943" cy="4677032"/>
          </a:xfrm>
        </p:spPr>
      </p:pic>
    </p:spTree>
    <p:extLst>
      <p:ext uri="{BB962C8B-B14F-4D97-AF65-F5344CB8AC3E}">
        <p14:creationId xmlns:p14="http://schemas.microsoft.com/office/powerpoint/2010/main" val="6347932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4789" y="685800"/>
            <a:ext cx="4126860" cy="2023252"/>
          </a:xfrm>
        </p:spPr>
        <p:txBody>
          <a:bodyPr/>
          <a:lstStyle/>
          <a:p>
            <a:r>
              <a:rPr lang="ru-RU" dirty="0" smtClean="0"/>
              <a:t>РОЛЛИНГ РЕЗЕРВ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ВЫДУМАННАЯ УСЛУГА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356" y="286369"/>
            <a:ext cx="6614056" cy="4845365"/>
          </a:xfr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4035900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4789" y="685800"/>
            <a:ext cx="4126860" cy="2023252"/>
          </a:xfrm>
        </p:spPr>
        <p:txBody>
          <a:bodyPr/>
          <a:lstStyle/>
          <a:p>
            <a:r>
              <a:rPr lang="ru-RU" dirty="0" smtClean="0"/>
              <a:t>Фальшивые</a:t>
            </a:r>
            <a:br>
              <a:rPr lang="ru-RU" dirty="0" smtClean="0"/>
            </a:br>
            <a:r>
              <a:rPr lang="ru-RU" dirty="0" smtClean="0"/>
              <a:t>разоблачители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ПРОДВИГАЮТ СВОИХ МОШЕННИКОВ.</a:t>
            </a:r>
          </a:p>
          <a:p>
            <a:r>
              <a:rPr lang="ru-RU" dirty="0" smtClean="0"/>
              <a:t>Пример сайта </a:t>
            </a:r>
            <a:r>
              <a:rPr lang="en-US" dirty="0" smtClean="0"/>
              <a:t>TELLtrue.net</a:t>
            </a:r>
            <a:endParaRPr lang="ru-RU" dirty="0" smtClean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663" y="693858"/>
            <a:ext cx="6034087" cy="4673359"/>
          </a:xfr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4086574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4789" y="685800"/>
            <a:ext cx="4126860" cy="2023252"/>
          </a:xfrm>
        </p:spPr>
        <p:txBody>
          <a:bodyPr/>
          <a:lstStyle/>
          <a:p>
            <a:r>
              <a:rPr lang="ru-RU" dirty="0" smtClean="0"/>
              <a:t>УСЛУГИ ПО</a:t>
            </a:r>
            <a:br>
              <a:rPr lang="ru-RU" dirty="0" smtClean="0"/>
            </a:br>
            <a:r>
              <a:rPr lang="ru-RU" dirty="0" smtClean="0"/>
              <a:t>ВОЗВРАТУ</a:t>
            </a:r>
            <a:br>
              <a:rPr lang="ru-RU" dirty="0" smtClean="0"/>
            </a:br>
            <a:r>
              <a:rPr lang="ru-RU" dirty="0" smtClean="0"/>
              <a:t>КРИПТОВАЛЮТ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ЭТО НЕВОЗМОЖНО</a:t>
            </a:r>
            <a:br>
              <a:rPr lang="ru-RU" dirty="0" smtClean="0"/>
            </a:br>
            <a:r>
              <a:rPr lang="ru-RU" dirty="0" smtClean="0"/>
              <a:t>В ПРИНЦИПЕ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787" y="240718"/>
            <a:ext cx="7472670" cy="5311584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969340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4789" y="685800"/>
            <a:ext cx="4126860" cy="2023252"/>
          </a:xfrm>
        </p:spPr>
        <p:txBody>
          <a:bodyPr/>
          <a:lstStyle/>
          <a:p>
            <a:r>
              <a:rPr lang="ru-RU" dirty="0" smtClean="0"/>
              <a:t>ВОЗВРАТ ОТ ЮРИСТОВ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ВТОРАЯ ПРОИЗВОДНАЯ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649" y="420130"/>
            <a:ext cx="6858828" cy="4881031"/>
          </a:xfr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2874993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21420000">
            <a:off x="881851" y="305586"/>
            <a:ext cx="9755187" cy="312384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Vklader.com</a:t>
            </a:r>
            <a:br>
              <a:rPr lang="en-US" dirty="0" smtClean="0"/>
            </a:br>
            <a:r>
              <a:rPr lang="en-US" dirty="0" smtClean="0"/>
              <a:t>t.me/</a:t>
            </a:r>
            <a:r>
              <a:rPr lang="en-US" dirty="0" err="1" smtClean="0"/>
              <a:t>vklader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vk.com/</a:t>
            </a:r>
            <a:r>
              <a:rPr lang="en-US" dirty="0" err="1" smtClean="0"/>
              <a:t>vklader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16 ноября 2021 года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03215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ФАЛЬШИВЫЕ </a:t>
            </a:r>
            <a:r>
              <a:rPr lang="ru-RU" dirty="0" smtClean="0"/>
              <a:t>БРОКЕРЫ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36" y="2063750"/>
            <a:ext cx="4643466" cy="3311525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961" y="2063750"/>
            <a:ext cx="4409227" cy="3311525"/>
          </a:xfrm>
        </p:spPr>
      </p:pic>
    </p:spTree>
    <p:extLst>
      <p:ext uri="{BB962C8B-B14F-4D97-AF65-F5344CB8AC3E}">
        <p14:creationId xmlns:p14="http://schemas.microsoft.com/office/powerpoint/2010/main" val="24130316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ФАЛЬШИВЫЕ БРОКЕРЫ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17" y="2063750"/>
            <a:ext cx="4421703" cy="3311525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466" y="2063750"/>
            <a:ext cx="4168218" cy="3311525"/>
          </a:xfrm>
        </p:spPr>
      </p:pic>
    </p:spTree>
    <p:extLst>
      <p:ext uri="{BB962C8B-B14F-4D97-AF65-F5344CB8AC3E}">
        <p14:creationId xmlns:p14="http://schemas.microsoft.com/office/powerpoint/2010/main" val="35092774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КРУПНЫЕ БОНУСЫ — ПРИЗНАК ОБМАНА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На примере </a:t>
            </a:r>
            <a:r>
              <a:rPr lang="en-US" dirty="0" smtClean="0"/>
              <a:t>FINSA INVESTMENT LIMITED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663" y="469557"/>
            <a:ext cx="6531082" cy="4759757"/>
          </a:xfrm>
        </p:spPr>
      </p:pic>
    </p:spTree>
    <p:extLst>
      <p:ext uri="{BB962C8B-B14F-4D97-AF65-F5344CB8AC3E}">
        <p14:creationId xmlns:p14="http://schemas.microsoft.com/office/powerpoint/2010/main" val="9667506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ФАЛЬШИВЫй</a:t>
            </a:r>
            <a:r>
              <a:rPr lang="ru-RU" dirty="0" smtClean="0"/>
              <a:t> ГАЗПРОМ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274" y="1695356"/>
            <a:ext cx="3264217" cy="3845056"/>
          </a:xfrm>
          <a:effectLst>
            <a:innerShdw blurRad="114300">
              <a:prstClr val="black"/>
            </a:innerShdw>
          </a:effectLst>
        </p:spPr>
      </p:pic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842" y="1695356"/>
            <a:ext cx="3229963" cy="3883882"/>
          </a:xfr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5649326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КАЧЕСТВО ПОДДЕЛЬНЫХ ЛИЦЕНЗИЙ НЕ ВЫДЕРЖИВАЕТ</a:t>
            </a:r>
            <a:br>
              <a:rPr lang="ru-RU" dirty="0" smtClean="0"/>
            </a:br>
            <a:r>
              <a:rPr lang="ru-RU" dirty="0" smtClean="0"/>
              <a:t>КРИТИКИ</a:t>
            </a:r>
            <a:endParaRPr lang="ru-RU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" r="1114"/>
          <a:stretch>
            <a:fillRect/>
          </a:stretch>
        </p:blipFill>
        <p:spPr>
          <a:xfrm>
            <a:off x="7504671" y="156432"/>
            <a:ext cx="3773545" cy="5318755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0000" lnSpcReduction="20000"/>
          </a:bodyPr>
          <a:lstStyle/>
          <a:p>
            <a:pPr fontAlgn="base"/>
            <a:r>
              <a:rPr lang="ru-RU" dirty="0"/>
              <a:t>органа </a:t>
            </a:r>
            <a:r>
              <a:rPr lang="ru-RU" dirty="0" err="1"/>
              <a:t>European</a:t>
            </a:r>
            <a:r>
              <a:rPr lang="ru-RU" dirty="0"/>
              <a:t> </a:t>
            </a:r>
            <a:r>
              <a:rPr lang="ru-RU" dirty="0" err="1"/>
              <a:t>Financial</a:t>
            </a:r>
            <a:r>
              <a:rPr lang="ru-RU" dirty="0"/>
              <a:t> </a:t>
            </a:r>
            <a:r>
              <a:rPr lang="ru-RU" dirty="0" err="1"/>
              <a:t>Markets</a:t>
            </a:r>
            <a:r>
              <a:rPr lang="ru-RU" dirty="0"/>
              <a:t> </a:t>
            </a:r>
            <a:r>
              <a:rPr lang="ru-RU" dirty="0" err="1"/>
              <a:t>Commission</a:t>
            </a:r>
            <a:r>
              <a:rPr lang="ru-RU" dirty="0"/>
              <a:t> не существует.</a:t>
            </a:r>
          </a:p>
          <a:p>
            <a:pPr fontAlgn="base"/>
            <a:r>
              <a:rPr lang="ru-RU" dirty="0"/>
              <a:t>лицензии выдаются на компании, а не на физических лиц.</a:t>
            </a:r>
          </a:p>
          <a:p>
            <a:pPr fontAlgn="base"/>
            <a:r>
              <a:rPr lang="ru-RU" dirty="0"/>
              <a:t>аббревиатура комиссии» дана тремя способами: EFMC, </a:t>
            </a:r>
            <a:r>
              <a:rPr lang="ru-RU" dirty="0" err="1"/>
              <a:t>EuFMC</a:t>
            </a:r>
            <a:r>
              <a:rPr lang="ru-RU" dirty="0"/>
              <a:t>, EFCM.</a:t>
            </a:r>
          </a:p>
          <a:p>
            <a:pPr fontAlgn="base"/>
            <a:r>
              <a:rPr lang="ru-RU" dirty="0"/>
              <a:t>слова «лицензия» и «комиссия» написаны по-английски двумя способами.</a:t>
            </a:r>
          </a:p>
          <a:p>
            <a:pPr fontAlgn="base"/>
            <a:r>
              <a:rPr lang="ru-RU" dirty="0"/>
              <a:t>на бланке «лицензии» нарисованы некие призы (</a:t>
            </a:r>
            <a:r>
              <a:rPr lang="ru-RU" dirty="0" err="1"/>
              <a:t>awards</a:t>
            </a:r>
            <a:r>
              <a:rPr lang="ru-RU" dirty="0"/>
              <a:t>), чего не бывает в природе, а год с наградами указан 2020-й, тогда как выдан документ в 2019-м.</a:t>
            </a:r>
          </a:p>
          <a:p>
            <a:pPr fontAlgn="base"/>
            <a:r>
              <a:rPr lang="ru-RU" dirty="0"/>
              <a:t>сложно найти слово, написанное без грамматических ошибок: «</a:t>
            </a:r>
            <a:r>
              <a:rPr lang="ru-RU" dirty="0" err="1"/>
              <a:t>brokarege</a:t>
            </a:r>
            <a:r>
              <a:rPr lang="ru-RU" dirty="0"/>
              <a:t> </a:t>
            </a:r>
            <a:r>
              <a:rPr lang="ru-RU" dirty="0" err="1"/>
              <a:t>servises</a:t>
            </a:r>
            <a:r>
              <a:rPr lang="ru-RU" dirty="0"/>
              <a:t> </a:t>
            </a:r>
            <a:r>
              <a:rPr lang="ru-RU" dirty="0" err="1"/>
              <a:t>in</a:t>
            </a:r>
            <a:r>
              <a:rPr lang="ru-RU" dirty="0"/>
              <a:t> </a:t>
            </a:r>
            <a:r>
              <a:rPr lang="ru-RU" dirty="0" err="1"/>
              <a:t>the</a:t>
            </a:r>
            <a:r>
              <a:rPr lang="ru-RU" dirty="0"/>
              <a:t> </a:t>
            </a:r>
            <a:r>
              <a:rPr lang="ru-RU" dirty="0" err="1"/>
              <a:t>shere</a:t>
            </a:r>
            <a:r>
              <a:rPr lang="ru-RU" dirty="0"/>
              <a:t> </a:t>
            </a:r>
            <a:r>
              <a:rPr lang="ru-RU" dirty="0" err="1"/>
              <a:t>of</a:t>
            </a:r>
            <a:r>
              <a:rPr lang="ru-RU" dirty="0"/>
              <a:t> </a:t>
            </a:r>
            <a:r>
              <a:rPr lang="ru-RU" dirty="0" err="1"/>
              <a:t>exchcange</a:t>
            </a:r>
            <a:r>
              <a:rPr lang="ru-RU" dirty="0"/>
              <a:t> </a:t>
            </a:r>
            <a:r>
              <a:rPr lang="ru-RU" dirty="0" err="1"/>
              <a:t>trade</a:t>
            </a:r>
            <a:r>
              <a:rPr lang="ru-RU" dirty="0"/>
              <a:t>».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37894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ФАЛЬШИВЫЕ ЗНАМЕНИТОСТИ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79" y="1843940"/>
            <a:ext cx="2646817" cy="3311525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278" y="1901605"/>
            <a:ext cx="2621301" cy="3311525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031" y="1843940"/>
            <a:ext cx="3149201" cy="356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15828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лавное мероприятие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TM04033927[[fn=Главное мероприятие]]</Template>
  <TotalTime>544</TotalTime>
  <Words>272</Words>
  <Application>Microsoft Office PowerPoint</Application>
  <PresentationFormat>Широкоэкранный</PresentationFormat>
  <Paragraphs>85</Paragraphs>
  <Slides>34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7" baseType="lpstr">
      <vt:lpstr>Arial</vt:lpstr>
      <vt:lpstr>Impact</vt:lpstr>
      <vt:lpstr>Главное мероприятие</vt:lpstr>
      <vt:lpstr>ФАЛЬШИВЫЕ ФИНАНСОВЫЕ УСЛУГИ</vt:lpstr>
      <vt:lpstr>ФАЛЬШИВОЕ УПРАВЛЕНИЕ АКТИВАМИ</vt:lpstr>
      <vt:lpstr>ФАЛЬШИВОЕ УПРАВЛЕНИЕ АКТИВАМИ</vt:lpstr>
      <vt:lpstr>ФАЛЬШИВЫЕ БРОКЕРЫ</vt:lpstr>
      <vt:lpstr>ФАЛЬШИВЫЕ БРОКЕРЫ</vt:lpstr>
      <vt:lpstr>КРУПНЫЕ БОНУСЫ — ПРИЗНАК ОБМАНА</vt:lpstr>
      <vt:lpstr>ФАЛЬШИВЫй ГАЗПРОМ</vt:lpstr>
      <vt:lpstr>КАЧЕСТВО ПОДДЕЛЬНЫХ ЛИЦЕНЗИЙ НЕ ВЫДЕРЖИВАЕТ КРИТИКИ</vt:lpstr>
      <vt:lpstr>ФАЛЬШИВЫЕ ЗНАМЕНИТОСТИ</vt:lpstr>
      <vt:lpstr>УГРОЗА БУДУЩЕГО: ДИП-ФЕЙК  ВИДЕО</vt:lpstr>
      <vt:lpstr>ФАЛЬШИВЫЕ ПЕРСОНЫ</vt:lpstr>
      <vt:lpstr>ФАЛЬШИВЫЕ ГУРУ ФИНАНСОВ</vt:lpstr>
      <vt:lpstr>ФАЛЬШИВЫЕ ЛИЦЕНЗИИ</vt:lpstr>
      <vt:lpstr>ФАЛЬШИВЫЕ АКЦИИ</vt:lpstr>
      <vt:lpstr>ЯКОБЫ ИНВЕСТИЦИИ В СТАРТАПЫ</vt:lpstr>
      <vt:lpstr>УСЛУГИ ПО УЧАСТИЮ В IPO</vt:lpstr>
      <vt:lpstr>ЛЕГЕНДА ДОБЫЧИ ЗОЛОТА</vt:lpstr>
      <vt:lpstr>ФАЛЬШИВЫЙ РЕГУЛЯТОР</vt:lpstr>
      <vt:lpstr>ФАЛЬШИВЫЙ РЕГУЛЯТОР</vt:lpstr>
      <vt:lpstr>*****</vt:lpstr>
      <vt:lpstr>ОБМАН НА ХАЙПЕ BITCOIN</vt:lpstr>
      <vt:lpstr>ФАЛЬШИВЫЙ МАЙНИНГ</vt:lpstr>
      <vt:lpstr>ФАЛЬШИВЫЕ КРИПТОКОШЕЛЬКИ</vt:lpstr>
      <vt:lpstr>АРБИТРАЖ BITCOIN</vt:lpstr>
      <vt:lpstr>ФАЛЬШИВЫЕ ЭКОСИСТЕМЫ</vt:lpstr>
      <vt:lpstr>БЛОКЧЕЙН-ПИРАМИДЫ</vt:lpstr>
      <vt:lpstr>ФАЛЬШИВЫЕ КРИПТОВАЛЮТЫ</vt:lpstr>
      <vt:lpstr>ФАЛЬШИВЫЙ ЧАРДЖБЭК</vt:lpstr>
      <vt:lpstr>ФАЛЬШИВЫЕ ЮРИСТЫ</vt:lpstr>
      <vt:lpstr>РОЛЛИНГ РЕЗЕРВ</vt:lpstr>
      <vt:lpstr>Фальшивые разоблачители</vt:lpstr>
      <vt:lpstr>УСЛУГИ ПО ВОЗВРАТУ КРИПТОВАЛЮТ</vt:lpstr>
      <vt:lpstr>ВОЗВРАТ ОТ ЮРИСТОВ</vt:lpstr>
      <vt:lpstr>Vklader.com t.me/vklader vk.com/vklader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Oleg Anisimov</dc:creator>
  <cp:lastModifiedBy>Oleg Anisimov</cp:lastModifiedBy>
  <cp:revision>57</cp:revision>
  <dcterms:created xsi:type="dcterms:W3CDTF">2021-11-15T09:00:35Z</dcterms:created>
  <dcterms:modified xsi:type="dcterms:W3CDTF">2021-11-16T07:54:41Z</dcterms:modified>
</cp:coreProperties>
</file>