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12"/>
  </p:notesMasterIdLst>
  <p:sldIdLst>
    <p:sldId id="265" r:id="rId2"/>
    <p:sldId id="257" r:id="rId3"/>
    <p:sldId id="318" r:id="rId4"/>
    <p:sldId id="319" r:id="rId5"/>
    <p:sldId id="325" r:id="rId6"/>
    <p:sldId id="326" r:id="rId7"/>
    <p:sldId id="324" r:id="rId8"/>
    <p:sldId id="322" r:id="rId9"/>
    <p:sldId id="323" r:id="rId10"/>
    <p:sldId id="292" r:id="rId11"/>
  </p:sldIdLst>
  <p:sldSz cx="9144000" cy="5143500" type="screen16x9"/>
  <p:notesSz cx="6858000" cy="9144000"/>
  <p:embeddedFontLst>
    <p:embeddedFont>
      <p:font typeface="Karla" panose="020B0604020202020204" charset="0"/>
      <p:regular r:id="rId13"/>
      <p:bold r:id="rId14"/>
      <p:italic r:id="rId15"/>
      <p:boldItalic r:id="rId16"/>
    </p:embeddedFont>
    <p:embeddedFont>
      <p:font typeface="Montserrat" panose="020B0604020202020204" charset="-52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CD4"/>
    <a:srgbClr val="999999"/>
    <a:srgbClr val="A6F1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53EA76-510B-4599-9188-9D460C5752C7}">
  <a:tblStyle styleId="{4553EA76-510B-4599-9188-9D460C5752C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28"/>
  </p:normalViewPr>
  <p:slideViewPr>
    <p:cSldViewPr snapToGrid="0">
      <p:cViewPr varScale="1">
        <p:scale>
          <a:sx n="139" d="100"/>
          <a:sy n="139" d="100"/>
        </p:scale>
        <p:origin x="72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56709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1697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7799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3769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8217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3281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5248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1_2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21892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20" name="Google Shape;20;p4"/>
          <p:cNvSpPr/>
          <p:nvPr/>
        </p:nvSpPr>
        <p:spPr>
          <a:xfrm>
            <a:off x="-967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838309" y="1807900"/>
            <a:ext cx="314820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838250" y="2419350"/>
            <a:ext cx="3148200" cy="2255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▸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/>
          <p:nvPr/>
        </p:nvSpPr>
        <p:spPr>
          <a:xfrm>
            <a:off x="22860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43" name="Google Shape;43;p8"/>
          <p:cNvSpPr/>
          <p:nvPr/>
        </p:nvSpPr>
        <p:spPr>
          <a:xfrm>
            <a:off x="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841000" y="969700"/>
            <a:ext cx="4801500" cy="409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1"/>
          </p:nvPr>
        </p:nvSpPr>
        <p:spPr>
          <a:xfrm>
            <a:off x="841001" y="1578025"/>
            <a:ext cx="2671800" cy="2433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▸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2"/>
          </p:nvPr>
        </p:nvSpPr>
        <p:spPr>
          <a:xfrm>
            <a:off x="3673842" y="1578025"/>
            <a:ext cx="2671800" cy="2433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▸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">
  <p:cSld name="BLANK_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8BC34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741100"/>
            <a:ext cx="51852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352550"/>
            <a:ext cx="5185200" cy="22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Char char="▸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Char char="▹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Char char="▹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Char char="●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Char char="○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Char char="■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Char char="●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Char char="○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Char char="■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buNone/>
              <a:defRPr sz="1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buNone/>
              <a:defRPr sz="1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buNone/>
              <a:defRPr sz="1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buNone/>
              <a:defRPr sz="1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buNone/>
              <a:defRPr sz="1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buNone/>
              <a:defRPr sz="1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buNone/>
              <a:defRPr sz="1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buNone/>
              <a:defRPr sz="1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59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3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16" name="Google Shape;76;p14"/>
          <p:cNvSpPr txBox="1">
            <a:spLocks/>
          </p:cNvSpPr>
          <p:nvPr/>
        </p:nvSpPr>
        <p:spPr>
          <a:xfrm>
            <a:off x="239591" y="2053841"/>
            <a:ext cx="4229100" cy="11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lang="ru-RU" sz="2800" dirty="0">
              <a:solidFill>
                <a:srgbClr val="00BCD4"/>
              </a:solidFill>
            </a:endParaRPr>
          </a:p>
        </p:txBody>
      </p:sp>
      <p:sp>
        <p:nvSpPr>
          <p:cNvPr id="19" name="Google Shape;76;p14"/>
          <p:cNvSpPr txBox="1">
            <a:spLocks/>
          </p:cNvSpPr>
          <p:nvPr/>
        </p:nvSpPr>
        <p:spPr>
          <a:xfrm>
            <a:off x="419700" y="4814046"/>
            <a:ext cx="1012412" cy="274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800" dirty="0"/>
              <a:t>Moscow</a:t>
            </a:r>
            <a:r>
              <a:rPr lang="ru-RU" sz="800" dirty="0"/>
              <a:t>, 2021</a:t>
            </a:r>
          </a:p>
        </p:txBody>
      </p:sp>
      <p:pic>
        <p:nvPicPr>
          <p:cNvPr id="20" name="Изображение" descr="Изображение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380" y="167668"/>
            <a:ext cx="1202950" cy="1163129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Google Shape;76;p14"/>
          <p:cNvSpPr txBox="1">
            <a:spLocks/>
          </p:cNvSpPr>
          <p:nvPr/>
        </p:nvSpPr>
        <p:spPr>
          <a:xfrm>
            <a:off x="1764329" y="377745"/>
            <a:ext cx="1738629" cy="274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ru-RU" sz="800" dirty="0">
                <a:solidFill>
                  <a:srgbClr val="A6F1FE"/>
                </a:solidFill>
              </a:rPr>
              <a:t>БАНКОВСКИЙ ИНСТИТУТ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3" name="Изображение" descr="Изображение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1071" y="3892310"/>
            <a:ext cx="1090437" cy="105434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Google Shape;404;p36"/>
          <p:cNvSpPr txBox="1">
            <a:spLocks/>
          </p:cNvSpPr>
          <p:nvPr/>
        </p:nvSpPr>
        <p:spPr>
          <a:xfrm>
            <a:off x="3599553" y="594938"/>
            <a:ext cx="1973471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400" b="1" dirty="0">
                <a:solidFill>
                  <a:schemeClr val="bg1"/>
                </a:solidFill>
              </a:rPr>
              <a:t>КОНТАКТЫ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Google Shape;404;p36"/>
          <p:cNvSpPr txBox="1">
            <a:spLocks/>
          </p:cNvSpPr>
          <p:nvPr/>
        </p:nvSpPr>
        <p:spPr>
          <a:xfrm>
            <a:off x="3406668" y="1155576"/>
            <a:ext cx="3802271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https://www.hse.ru/ma/fin</a:t>
            </a:r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7" name="Google Shape;404;p36"/>
          <p:cNvSpPr txBox="1">
            <a:spLocks/>
          </p:cNvSpPr>
          <p:nvPr/>
        </p:nvSpPr>
        <p:spPr>
          <a:xfrm>
            <a:off x="3444793" y="1447780"/>
            <a:ext cx="2781193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https://binst.hse.ru/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54782" y="2063477"/>
            <a:ext cx="18630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E-mail: </a:t>
            </a:r>
            <a:r>
              <a:rPr lang="en-US" sz="16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bank@hse</a:t>
            </a:r>
            <a:endParaRPr lang="ru-RU" sz="16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7073" y="2546780"/>
            <a:ext cx="5791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                                   </a:t>
            </a:r>
            <a:r>
              <a:rPr lang="ru-RU" sz="1600" dirty="0">
                <a:solidFill>
                  <a:schemeClr val="bg1"/>
                </a:solidFill>
              </a:rPr>
              <a:t>Тел.: +7 (495) 772-95-90 *22484</a:t>
            </a:r>
          </a:p>
          <a:p>
            <a:r>
              <a:rPr lang="ru-RU" sz="1600" dirty="0">
                <a:solidFill>
                  <a:schemeClr val="bg1"/>
                </a:solidFill>
              </a:rPr>
              <a:t>                             Адрес: Мясницкая, д.20, кабинет 541</a:t>
            </a:r>
          </a:p>
          <a:p>
            <a:r>
              <a:rPr lang="ru-RU" sz="1600" dirty="0"/>
              <a:t/>
            </a:r>
            <a:br>
              <a:rPr lang="ru-RU" sz="1600" dirty="0"/>
            </a:br>
            <a:endParaRPr lang="ru-RU" sz="16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53465" y="3308975"/>
            <a:ext cx="11560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@</a:t>
            </a:r>
            <a:r>
              <a:rPr lang="en-US" sz="16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hsebinst</a:t>
            </a:r>
            <a:endParaRPr lang="en-US" sz="16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032" name="Picture 8" descr="File:Instagram logo 2016.svg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002" y="3307535"/>
            <a:ext cx="369751" cy="36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Файл:Facebook Logo (2019).png — Викиновост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365" y="3307812"/>
            <a:ext cx="381781" cy="38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592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840999" y="733036"/>
            <a:ext cx="5161867" cy="6369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00BCD4"/>
                </a:solidFill>
              </a:rPr>
              <a:t>Банковская система США</a:t>
            </a:r>
            <a:endParaRPr sz="2400" dirty="0">
              <a:solidFill>
                <a:srgbClr val="00BCD4"/>
              </a:solidFill>
            </a:endParaRPr>
          </a:p>
        </p:txBody>
      </p:sp>
      <p:sp>
        <p:nvSpPr>
          <p:cNvPr id="90" name="Google Shape;90;p15"/>
          <p:cNvSpPr txBox="1"/>
          <p:nvPr/>
        </p:nvSpPr>
        <p:spPr>
          <a:xfrm>
            <a:off x="1632896" y="1344241"/>
            <a:ext cx="5408800" cy="73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92" name="Google Shape;92;p15"/>
          <p:cNvSpPr txBox="1"/>
          <p:nvPr/>
        </p:nvSpPr>
        <p:spPr>
          <a:xfrm>
            <a:off x="761601" y="1319499"/>
            <a:ext cx="6992595" cy="1267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spcBef>
                <a:spcPts val="100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ru-RU" dirty="0"/>
              <a:t>ФРС</a:t>
            </a:r>
            <a:endParaRPr lang="ru-RU" dirty="0">
              <a:solidFill>
                <a:srgbClr val="666666"/>
              </a:solidFill>
              <a:sym typeface="Karla"/>
            </a:endParaRPr>
          </a:p>
          <a:p>
            <a:pPr marL="228600" indent="-457200">
              <a:spcBef>
                <a:spcPts val="100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ru-RU" dirty="0">
                <a:solidFill>
                  <a:srgbClr val="666666"/>
                </a:solidFill>
                <a:sym typeface="Karla"/>
              </a:rPr>
              <a:t>Банки: коммерческие инвестиционные и сберегательные, Федеральные и банки штатов, муниципальные</a:t>
            </a:r>
          </a:p>
          <a:p>
            <a:pPr marL="228600" indent="-228600">
              <a:spcBef>
                <a:spcPts val="100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ru-RU" dirty="0">
                <a:solidFill>
                  <a:srgbClr val="666666"/>
                </a:solidFill>
                <a:sym typeface="Karla"/>
              </a:rPr>
              <a:t>Кредитные союзы (федеральные, штата и муниципальные</a:t>
            </a:r>
            <a:r>
              <a:rPr lang="ru-RU" sz="1600" dirty="0">
                <a:solidFill>
                  <a:srgbClr val="666666"/>
                </a:solidFill>
                <a:sym typeface="Karla"/>
              </a:rPr>
              <a:t>, </a:t>
            </a:r>
            <a:r>
              <a:rPr lang="en-US" sz="1600" dirty="0">
                <a:solidFill>
                  <a:srgbClr val="666666"/>
                </a:solidFill>
                <a:sym typeface="Karla"/>
              </a:rPr>
              <a:t>Mutual funds</a:t>
            </a:r>
            <a:r>
              <a:rPr lang="ru-RU" sz="1600" dirty="0">
                <a:solidFill>
                  <a:srgbClr val="666666"/>
                </a:solidFill>
                <a:sym typeface="Karla"/>
              </a:rPr>
              <a:t> </a:t>
            </a:r>
            <a:endParaRPr lang="ru-RU" sz="1600" dirty="0"/>
          </a:p>
        </p:txBody>
      </p:sp>
      <p:sp>
        <p:nvSpPr>
          <p:cNvPr id="93" name="Google Shape;93;p1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3</a:t>
            </a:r>
            <a:endParaRPr dirty="0"/>
          </a:p>
        </p:txBody>
      </p:sp>
      <p:pic>
        <p:nvPicPr>
          <p:cNvPr id="7" name="Изображение" descr="Изображение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03" y="106270"/>
            <a:ext cx="578169" cy="55903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Google Shape;76;p14"/>
          <p:cNvSpPr txBox="1">
            <a:spLocks/>
          </p:cNvSpPr>
          <p:nvPr/>
        </p:nvSpPr>
        <p:spPr>
          <a:xfrm>
            <a:off x="841000" y="198883"/>
            <a:ext cx="1809067" cy="23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ru-RU" sz="800" dirty="0">
                <a:solidFill>
                  <a:srgbClr val="A6F1FE"/>
                </a:solidFill>
              </a:rPr>
              <a:t>БАНКОВСКИЙ ИНСТИТУТ</a:t>
            </a:r>
          </a:p>
        </p:txBody>
      </p:sp>
      <p:sp>
        <p:nvSpPr>
          <p:cNvPr id="48" name="Google Shape;90;p15"/>
          <p:cNvSpPr txBox="1"/>
          <p:nvPr/>
        </p:nvSpPr>
        <p:spPr>
          <a:xfrm>
            <a:off x="1692637" y="2098797"/>
            <a:ext cx="5408800" cy="498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9" name="Google Shape;90;p15"/>
          <p:cNvSpPr txBox="1"/>
          <p:nvPr/>
        </p:nvSpPr>
        <p:spPr>
          <a:xfrm>
            <a:off x="1677892" y="2299296"/>
            <a:ext cx="5408800" cy="498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50" name="Google Shape;90;p15"/>
          <p:cNvSpPr txBox="1"/>
          <p:nvPr/>
        </p:nvSpPr>
        <p:spPr>
          <a:xfrm>
            <a:off x="1389804" y="2458323"/>
            <a:ext cx="5408800" cy="498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51" name="Google Shape;90;p15"/>
          <p:cNvSpPr txBox="1"/>
          <p:nvPr/>
        </p:nvSpPr>
        <p:spPr>
          <a:xfrm>
            <a:off x="1789813" y="3760843"/>
            <a:ext cx="5964383" cy="692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840999" y="328863"/>
            <a:ext cx="6385969" cy="104112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00BCD4"/>
                </a:solidFill>
              </a:rPr>
              <a:t>Количество </a:t>
            </a:r>
            <a:r>
              <a:rPr lang="ru-RU" dirty="0">
                <a:solidFill>
                  <a:srgbClr val="00BCD4"/>
                </a:solidFill>
              </a:rPr>
              <a:t>коммерческих </a:t>
            </a:r>
            <a:r>
              <a:rPr lang="ru-RU" sz="2400" dirty="0">
                <a:solidFill>
                  <a:srgbClr val="00BCD4"/>
                </a:solidFill>
              </a:rPr>
              <a:t>банков застрахованных в </a:t>
            </a:r>
            <a:r>
              <a:rPr lang="en-US" sz="2400" dirty="0">
                <a:solidFill>
                  <a:srgbClr val="00BCD4"/>
                </a:solidFill>
              </a:rPr>
              <a:t>FDIC</a:t>
            </a:r>
            <a:endParaRPr sz="2400" dirty="0">
              <a:solidFill>
                <a:srgbClr val="00BCD4"/>
              </a:solidFill>
            </a:endParaRPr>
          </a:p>
        </p:txBody>
      </p:sp>
      <p:sp>
        <p:nvSpPr>
          <p:cNvPr id="90" name="Google Shape;90;p15"/>
          <p:cNvSpPr txBox="1"/>
          <p:nvPr/>
        </p:nvSpPr>
        <p:spPr>
          <a:xfrm>
            <a:off x="1707382" y="1376691"/>
            <a:ext cx="5408800" cy="73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92" name="Google Shape;92;p15"/>
          <p:cNvSpPr txBox="1"/>
          <p:nvPr/>
        </p:nvSpPr>
        <p:spPr>
          <a:xfrm>
            <a:off x="840999" y="2194512"/>
            <a:ext cx="6992595" cy="867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05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93" name="Google Shape;93;p1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4</a:t>
            </a:r>
            <a:endParaRPr dirty="0"/>
          </a:p>
        </p:txBody>
      </p:sp>
      <p:pic>
        <p:nvPicPr>
          <p:cNvPr id="7" name="Изображение" descr="Изображение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03" y="106270"/>
            <a:ext cx="578169" cy="55903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Google Shape;76;p14"/>
          <p:cNvSpPr txBox="1">
            <a:spLocks/>
          </p:cNvSpPr>
          <p:nvPr/>
        </p:nvSpPr>
        <p:spPr>
          <a:xfrm>
            <a:off x="841000" y="198883"/>
            <a:ext cx="1809067" cy="23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ru-RU" sz="800" dirty="0">
                <a:solidFill>
                  <a:srgbClr val="A6F1FE"/>
                </a:solidFill>
              </a:rPr>
              <a:t>БАНКОВСКИЙ ИНСТИТУТ</a:t>
            </a:r>
          </a:p>
        </p:txBody>
      </p:sp>
      <p:sp>
        <p:nvSpPr>
          <p:cNvPr id="48" name="Google Shape;90;p15"/>
          <p:cNvSpPr txBox="1"/>
          <p:nvPr/>
        </p:nvSpPr>
        <p:spPr>
          <a:xfrm>
            <a:off x="1692637" y="2098797"/>
            <a:ext cx="5408800" cy="498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9" name="Google Shape;90;p15"/>
          <p:cNvSpPr txBox="1"/>
          <p:nvPr/>
        </p:nvSpPr>
        <p:spPr>
          <a:xfrm>
            <a:off x="1677892" y="2299296"/>
            <a:ext cx="5408800" cy="498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50" name="Google Shape;90;p15"/>
          <p:cNvSpPr txBox="1"/>
          <p:nvPr/>
        </p:nvSpPr>
        <p:spPr>
          <a:xfrm>
            <a:off x="1308718" y="2452779"/>
            <a:ext cx="5408800" cy="498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51" name="Google Shape;90;p15"/>
          <p:cNvSpPr txBox="1"/>
          <p:nvPr/>
        </p:nvSpPr>
        <p:spPr>
          <a:xfrm>
            <a:off x="1789813" y="3760843"/>
            <a:ext cx="5964383" cy="692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AD2730-DA65-1544-88EC-BBF06E38C3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372" y="2098797"/>
            <a:ext cx="5878844" cy="284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21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840999" y="733036"/>
            <a:ext cx="5161867" cy="6369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BCD4"/>
              </a:solidFill>
            </a:endParaRPr>
          </a:p>
        </p:txBody>
      </p:sp>
      <p:sp>
        <p:nvSpPr>
          <p:cNvPr id="90" name="Google Shape;90;p15"/>
          <p:cNvSpPr txBox="1"/>
          <p:nvPr/>
        </p:nvSpPr>
        <p:spPr>
          <a:xfrm>
            <a:off x="1707382" y="1376691"/>
            <a:ext cx="5408800" cy="73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92" name="Google Shape;92;p15"/>
          <p:cNvSpPr txBox="1"/>
          <p:nvPr/>
        </p:nvSpPr>
        <p:spPr>
          <a:xfrm>
            <a:off x="840999" y="2194512"/>
            <a:ext cx="6992595" cy="867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05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93" name="Google Shape;93;p1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6</a:t>
            </a:r>
            <a:endParaRPr dirty="0"/>
          </a:p>
        </p:txBody>
      </p:sp>
      <p:pic>
        <p:nvPicPr>
          <p:cNvPr id="7" name="Изображение" descr="Изображение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03" y="106270"/>
            <a:ext cx="578169" cy="55903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Google Shape;76;p14"/>
          <p:cNvSpPr txBox="1">
            <a:spLocks/>
          </p:cNvSpPr>
          <p:nvPr/>
        </p:nvSpPr>
        <p:spPr>
          <a:xfrm>
            <a:off x="841000" y="198883"/>
            <a:ext cx="1809067" cy="23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ru-RU" sz="800" dirty="0">
                <a:solidFill>
                  <a:srgbClr val="A6F1FE"/>
                </a:solidFill>
              </a:rPr>
              <a:t>БАНКОВСКИЙ ИНСТИТУТ</a:t>
            </a:r>
          </a:p>
        </p:txBody>
      </p:sp>
      <p:sp>
        <p:nvSpPr>
          <p:cNvPr id="48" name="Google Shape;90;p15"/>
          <p:cNvSpPr txBox="1"/>
          <p:nvPr/>
        </p:nvSpPr>
        <p:spPr>
          <a:xfrm>
            <a:off x="1692637" y="2098797"/>
            <a:ext cx="5408800" cy="498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9" name="Google Shape;90;p15"/>
          <p:cNvSpPr txBox="1"/>
          <p:nvPr/>
        </p:nvSpPr>
        <p:spPr>
          <a:xfrm>
            <a:off x="1677892" y="2299296"/>
            <a:ext cx="5408800" cy="498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50" name="Google Shape;90;p15"/>
          <p:cNvSpPr txBox="1"/>
          <p:nvPr/>
        </p:nvSpPr>
        <p:spPr>
          <a:xfrm>
            <a:off x="1308718" y="2452779"/>
            <a:ext cx="5408800" cy="498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51" name="Google Shape;90;p15"/>
          <p:cNvSpPr txBox="1"/>
          <p:nvPr/>
        </p:nvSpPr>
        <p:spPr>
          <a:xfrm>
            <a:off x="1789813" y="3760843"/>
            <a:ext cx="5964383" cy="692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9EFF75-8F70-C148-8113-AF72C6DFE4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372" y="434011"/>
            <a:ext cx="5383614" cy="39373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107100-B461-4746-97AB-F64C5C0031C9}"/>
              </a:ext>
            </a:extLst>
          </p:cNvPr>
          <p:cNvSpPr txBox="1"/>
          <p:nvPr/>
        </p:nvSpPr>
        <p:spPr>
          <a:xfrm>
            <a:off x="1026695" y="4539916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Тренд: снижение количества многофилиальных банков</a:t>
            </a:r>
          </a:p>
        </p:txBody>
      </p:sp>
    </p:spTree>
    <p:extLst>
      <p:ext uri="{BB962C8B-B14F-4D97-AF65-F5344CB8AC3E}">
        <p14:creationId xmlns:p14="http://schemas.microsoft.com/office/powerpoint/2010/main" val="1872986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0F7635-302C-5442-AD7F-81018099E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874" y="193523"/>
            <a:ext cx="7793666" cy="859100"/>
          </a:xfrm>
        </p:spPr>
        <p:txBody>
          <a:bodyPr/>
          <a:lstStyle/>
          <a:p>
            <a:r>
              <a:rPr lang="ru-RU" dirty="0"/>
              <a:t>Причины устойчивости мелких банков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EB4423-9DC9-534A-99E0-4E960EA01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939" y="1052623"/>
            <a:ext cx="6346609" cy="3754724"/>
          </a:xfrm>
        </p:spPr>
        <p:txBody>
          <a:bodyPr/>
          <a:lstStyle/>
          <a:p>
            <a:pPr marL="101600" indent="0" algn="just">
              <a:buNone/>
            </a:pPr>
            <a:r>
              <a:rPr lang="ru-RU" sz="1400" dirty="0"/>
              <a:t>1. Исторически они во многих случаях удовлетворяли конкретные потребности местных потребителей (например, ипотечные кредиты) и небольших местных предприятий (например, управление фондом заработной платы). </a:t>
            </a:r>
          </a:p>
          <a:p>
            <a:pPr marL="101600" indent="0" algn="just">
              <a:buNone/>
            </a:pPr>
            <a:r>
              <a:rPr lang="ru-RU" sz="1400" dirty="0"/>
              <a:t>2. У них есть такое же страхование вкладов, как и у более крупных банков.</a:t>
            </a:r>
          </a:p>
          <a:p>
            <a:pPr marL="101600" indent="0" algn="just">
              <a:buNone/>
            </a:pPr>
            <a:r>
              <a:rPr lang="ru-RU" sz="1400" dirty="0"/>
              <a:t>3. Они часто лучше осведомлены о своих клиентах и ​​о том, что им нужно, и о местных рынках. (например, о местном рынке жилья и влиянии местоположения на ценообразование ипотечных кредитов).</a:t>
            </a:r>
          </a:p>
          <a:p>
            <a:pPr marL="101600" indent="0" algn="just">
              <a:buNone/>
            </a:pPr>
            <a:r>
              <a:rPr lang="ru-RU" sz="1400" dirty="0"/>
              <a:t> 4. У них меньше  регуляторных нормативов, которым нужно соответствовать, чем у средних или крупных банков (например, специальные исключения из некоторых нормативных правил для более крупных банков). </a:t>
            </a:r>
          </a:p>
          <a:p>
            <a:pPr marL="101600" indent="0" algn="just">
              <a:buNone/>
            </a:pPr>
            <a:r>
              <a:rPr lang="ru-RU" sz="1400" dirty="0"/>
              <a:t>5. Многие американцы не любят крупные компании и поэтому могут стараться избегать использования услуг более крупных банков. 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DFA5622-2B4A-C641-BD28-23F65D0552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33974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4104C8-2E5D-774C-BC94-8A4057A4F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999" y="414670"/>
            <a:ext cx="6421037" cy="964530"/>
          </a:xfrm>
        </p:spPr>
        <p:txBody>
          <a:bodyPr/>
          <a:lstStyle/>
          <a:p>
            <a:r>
              <a:rPr lang="ru-RU" dirty="0"/>
              <a:t>Причины устойчивости мелких банков - продолжение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0E61A8-3104-4F43-99CA-E52C48ECF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000" y="1578025"/>
            <a:ext cx="6697483" cy="2433300"/>
          </a:xfrm>
        </p:spPr>
        <p:txBody>
          <a:bodyPr/>
          <a:lstStyle/>
          <a:p>
            <a:pPr marL="101600" indent="0">
              <a:buNone/>
            </a:pPr>
            <a:r>
              <a:rPr lang="ru-RU" sz="1400" dirty="0"/>
              <a:t>6. Инерция при смене финансового учреждения</a:t>
            </a:r>
          </a:p>
          <a:p>
            <a:pPr marL="101600" indent="0" algn="just">
              <a:buNone/>
            </a:pPr>
            <a:r>
              <a:rPr lang="ru-RU" sz="1400" dirty="0"/>
              <a:t>7. В предыдущие десятилетия исследования показали, что средние затраты на наличие текущего / банковского счета КРЕДИТНЫЕ СОЮЗЫ значительно дешевле, чем такое же использование (для типичного клиента). На текущих счетах экономия составляет около 30%</a:t>
            </a:r>
          </a:p>
          <a:p>
            <a:pPr marL="101600" indent="0" algn="just">
              <a:buNone/>
            </a:pPr>
            <a:r>
              <a:rPr lang="ru-RU" sz="1400" dirty="0"/>
              <a:t>8. Политики Конгресса в Вашингтоне (которые пишут и голосуют по финансовым законам) часто благосклонны к небольшим банкам и кредитным союзам из своих округов, когда у них есть пользователи / члены, которые являются многочисленными и часто активными избирателями. 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62305EB-0294-0541-991F-EFEEDD7F31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00573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4BC02-6B55-6A41-9CFF-80873A6D5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001" y="446961"/>
            <a:ext cx="4801500" cy="409500"/>
          </a:xfrm>
        </p:spPr>
        <p:txBody>
          <a:bodyPr/>
          <a:lstStyle/>
          <a:p>
            <a:r>
              <a:rPr lang="ru-RU" dirty="0"/>
              <a:t>Страхование депозитов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8D55C3-6477-304E-90EB-31F94BC93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0369" y="856461"/>
            <a:ext cx="6434094" cy="384007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FDIC</a:t>
            </a:r>
            <a:r>
              <a:rPr lang="ru-RU" dirty="0"/>
              <a:t>-страховое покрытие 250 000 </a:t>
            </a:r>
            <a:r>
              <a:rPr lang="en-US" dirty="0"/>
              <a:t>USD </a:t>
            </a:r>
            <a:r>
              <a:rPr lang="ru-RU" dirty="0"/>
              <a:t>на один счет в одном банке</a:t>
            </a:r>
            <a:r>
              <a:rPr lang="en-US" dirty="0"/>
              <a:t> (</a:t>
            </a:r>
            <a:r>
              <a:rPr lang="ru-RU" dirty="0"/>
              <a:t>нет разницы между юр. и физическими лицами)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" dirty="0"/>
              <a:t>National Credit Union Administration (NCUA).</a:t>
            </a:r>
            <a:r>
              <a:rPr lang="ru-RU" dirty="0"/>
              <a:t> -страховое покрытие 250 000 </a:t>
            </a:r>
            <a:r>
              <a:rPr lang="en-US" dirty="0"/>
              <a:t>USD </a:t>
            </a:r>
            <a:r>
              <a:rPr lang="ru-RU" dirty="0"/>
              <a:t>на один счет в одном кредитном союзе </a:t>
            </a:r>
            <a:r>
              <a:rPr lang="en-US" dirty="0"/>
              <a:t>(</a:t>
            </a:r>
            <a:r>
              <a:rPr lang="ru-RU" dirty="0"/>
              <a:t>нет разницы между юр. и физическими лицами)</a:t>
            </a:r>
            <a:endParaRPr lang="en-US" dirty="0"/>
          </a:p>
          <a:p>
            <a:pPr marL="101600" indent="0">
              <a:buNone/>
            </a:pPr>
            <a:r>
              <a:rPr lang="ru-RU" sz="1200" dirty="0"/>
              <a:t>Национальная администрация кредитных союзов - это правительственное агентство США, которое регулирует и контролирует кредитные союзы. Она также управляет Национальным фондом страхования кредитных союзов (NCUSIF), который обеспечивает страхование для членов кредитного союза от убытков в случае банкротства кредитного союза. NCUSIF </a:t>
            </a:r>
          </a:p>
          <a:p>
            <a:pPr marL="101600" indent="0">
              <a:buNone/>
            </a:pP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CB4382-8FD6-1F4B-B5E8-295436BD59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50799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840999" y="434011"/>
            <a:ext cx="5408800" cy="9359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00BCD4"/>
                </a:solidFill>
              </a:rPr>
              <a:t>Количество кредитных союзов в США</a:t>
            </a:r>
            <a:endParaRPr sz="2400" dirty="0">
              <a:solidFill>
                <a:srgbClr val="00BCD4"/>
              </a:solidFill>
            </a:endParaRPr>
          </a:p>
        </p:txBody>
      </p:sp>
      <p:sp>
        <p:nvSpPr>
          <p:cNvPr id="90" name="Google Shape;90;p15"/>
          <p:cNvSpPr txBox="1"/>
          <p:nvPr/>
        </p:nvSpPr>
        <p:spPr>
          <a:xfrm>
            <a:off x="1692637" y="1225372"/>
            <a:ext cx="5408800" cy="73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92" name="Google Shape;92;p15"/>
          <p:cNvSpPr txBox="1"/>
          <p:nvPr/>
        </p:nvSpPr>
        <p:spPr>
          <a:xfrm>
            <a:off x="840999" y="2194512"/>
            <a:ext cx="6992595" cy="867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05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93" name="Google Shape;93;p1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8</a:t>
            </a:r>
            <a:endParaRPr dirty="0"/>
          </a:p>
        </p:txBody>
      </p:sp>
      <p:pic>
        <p:nvPicPr>
          <p:cNvPr id="7" name="Изображение" descr="Изображение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03" y="106270"/>
            <a:ext cx="578169" cy="55903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Google Shape;76;p14"/>
          <p:cNvSpPr txBox="1">
            <a:spLocks/>
          </p:cNvSpPr>
          <p:nvPr/>
        </p:nvSpPr>
        <p:spPr>
          <a:xfrm>
            <a:off x="841000" y="198883"/>
            <a:ext cx="1809067" cy="23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ru-RU" sz="800" dirty="0">
                <a:solidFill>
                  <a:srgbClr val="A6F1FE"/>
                </a:solidFill>
              </a:rPr>
              <a:t>БАНКОВСКИЙ ИНСТИТУТ</a:t>
            </a:r>
          </a:p>
        </p:txBody>
      </p:sp>
      <p:sp>
        <p:nvSpPr>
          <p:cNvPr id="48" name="Google Shape;90;p15"/>
          <p:cNvSpPr txBox="1"/>
          <p:nvPr/>
        </p:nvSpPr>
        <p:spPr>
          <a:xfrm>
            <a:off x="1692637" y="2098797"/>
            <a:ext cx="5408800" cy="498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9" name="Google Shape;90;p15"/>
          <p:cNvSpPr txBox="1"/>
          <p:nvPr/>
        </p:nvSpPr>
        <p:spPr>
          <a:xfrm>
            <a:off x="1677892" y="2299296"/>
            <a:ext cx="5408800" cy="498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50" name="Google Shape;90;p15"/>
          <p:cNvSpPr txBox="1"/>
          <p:nvPr/>
        </p:nvSpPr>
        <p:spPr>
          <a:xfrm>
            <a:off x="1308718" y="2452779"/>
            <a:ext cx="5408800" cy="498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51" name="Google Shape;90;p15"/>
          <p:cNvSpPr txBox="1"/>
          <p:nvPr/>
        </p:nvSpPr>
        <p:spPr>
          <a:xfrm>
            <a:off x="1789813" y="3760843"/>
            <a:ext cx="5964383" cy="692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3763679-4F8D-D343-B9BF-87DC6FD409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024" y="1225372"/>
            <a:ext cx="6776158" cy="346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25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830848" y="116880"/>
            <a:ext cx="5161867" cy="6369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00BCD4"/>
                </a:solidFill>
              </a:rPr>
              <a:t>Кредитные союзы</a:t>
            </a:r>
            <a:r>
              <a:rPr lang="en-US" sz="2400" dirty="0">
                <a:solidFill>
                  <a:srgbClr val="00BCD4"/>
                </a:solidFill>
              </a:rPr>
              <a:t> </a:t>
            </a:r>
            <a:endParaRPr sz="2400" dirty="0">
              <a:solidFill>
                <a:srgbClr val="00BCD4"/>
              </a:solidFill>
            </a:endParaRPr>
          </a:p>
        </p:txBody>
      </p:sp>
      <p:sp>
        <p:nvSpPr>
          <p:cNvPr id="90" name="Google Shape;90;p15"/>
          <p:cNvSpPr txBox="1"/>
          <p:nvPr/>
        </p:nvSpPr>
        <p:spPr>
          <a:xfrm>
            <a:off x="1707382" y="1376691"/>
            <a:ext cx="5408800" cy="73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93" name="Google Shape;93;p1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9</a:t>
            </a:r>
            <a:endParaRPr dirty="0"/>
          </a:p>
        </p:txBody>
      </p:sp>
      <p:pic>
        <p:nvPicPr>
          <p:cNvPr id="7" name="Изображение" descr="Изображение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03" y="106270"/>
            <a:ext cx="578169" cy="55903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Google Shape;76;p14"/>
          <p:cNvSpPr txBox="1">
            <a:spLocks/>
          </p:cNvSpPr>
          <p:nvPr/>
        </p:nvSpPr>
        <p:spPr>
          <a:xfrm>
            <a:off x="841000" y="198883"/>
            <a:ext cx="1809067" cy="23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ru-RU" sz="800" dirty="0">
                <a:solidFill>
                  <a:srgbClr val="A6F1FE"/>
                </a:solidFill>
              </a:rPr>
              <a:t>БАНКОВСКИЙ ИНСТИТУТ</a:t>
            </a:r>
          </a:p>
        </p:txBody>
      </p:sp>
      <p:sp>
        <p:nvSpPr>
          <p:cNvPr id="48" name="Google Shape;90;p15"/>
          <p:cNvSpPr txBox="1"/>
          <p:nvPr/>
        </p:nvSpPr>
        <p:spPr>
          <a:xfrm>
            <a:off x="1692637" y="2098797"/>
            <a:ext cx="5408800" cy="498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9" name="Google Shape;90;p15"/>
          <p:cNvSpPr txBox="1"/>
          <p:nvPr/>
        </p:nvSpPr>
        <p:spPr>
          <a:xfrm>
            <a:off x="1677892" y="2299296"/>
            <a:ext cx="5408800" cy="498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50" name="Google Shape;90;p15"/>
          <p:cNvSpPr txBox="1"/>
          <p:nvPr/>
        </p:nvSpPr>
        <p:spPr>
          <a:xfrm>
            <a:off x="1308718" y="2452779"/>
            <a:ext cx="5408800" cy="498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51" name="Google Shape;90;p15"/>
          <p:cNvSpPr txBox="1"/>
          <p:nvPr/>
        </p:nvSpPr>
        <p:spPr>
          <a:xfrm>
            <a:off x="1789813" y="3760843"/>
            <a:ext cx="5964383" cy="692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C48A87-C6AD-344C-90D2-5167F8589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668" y="3588746"/>
            <a:ext cx="6464595" cy="15721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00F2814-770E-8A42-806D-1BEB9AEDB236}"/>
              </a:ext>
            </a:extLst>
          </p:cNvPr>
          <p:cNvSpPr txBox="1"/>
          <p:nvPr/>
        </p:nvSpPr>
        <p:spPr>
          <a:xfrm>
            <a:off x="459054" y="705906"/>
            <a:ext cx="6273209" cy="2882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algn="l" rtl="0">
              <a:lnSpc>
                <a:spcPts val="168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rPr>
              <a:t>1</a:t>
            </a:r>
            <a:r>
              <a:rPr lang="ru-RU" sz="1400" dirty="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rPr>
              <a:t>20 млн членов, 1,2 трлн депозитов (2019)</a:t>
            </a:r>
          </a:p>
          <a:p>
            <a:pPr marL="171450" lvl="0" indent="-171450" algn="l" rtl="0">
              <a:lnSpc>
                <a:spcPts val="168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rPr>
              <a:t>Форма организации: </a:t>
            </a:r>
            <a:r>
              <a:rPr lang="en-US" sz="1400" b="1" dirty="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rPr>
              <a:t>non profit </a:t>
            </a:r>
            <a:r>
              <a:rPr lang="ru-RU" sz="1400" b="1" dirty="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rPr>
              <a:t> кооперативы, не платящие налоги на прибыль!!!!!!!!</a:t>
            </a:r>
          </a:p>
          <a:p>
            <a:pPr marL="171450" lvl="0" indent="-171450" algn="l" rtl="0">
              <a:lnSpc>
                <a:spcPts val="168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rPr>
              <a:t>Размер страхового покрытия 250 тысяч долларов США</a:t>
            </a:r>
          </a:p>
          <a:p>
            <a:pPr marL="171450" lvl="0" indent="-171450" algn="l" rtl="0">
              <a:lnSpc>
                <a:spcPts val="168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rPr>
              <a:t>Типы операций:</a:t>
            </a:r>
          </a:p>
          <a:p>
            <a:pPr marL="171450" lvl="0" indent="-171450" algn="l" rtl="0">
              <a:lnSpc>
                <a:spcPts val="168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rPr>
              <a:t>Депозиты</a:t>
            </a:r>
            <a:r>
              <a:rPr lang="en-US" sz="1400" dirty="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rPr>
              <a:t>, CD</a:t>
            </a:r>
          </a:p>
          <a:p>
            <a:pPr marL="171450" lvl="0" indent="-171450" algn="l" rtl="0">
              <a:lnSpc>
                <a:spcPts val="168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rPr>
              <a:t>Платежи, расчеты и переводы, покупка и продажа ценных бумаг</a:t>
            </a:r>
            <a:endParaRPr lang="en-US" sz="14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C3CDE1-E5F5-A546-AF65-FD5C68B22E8D}"/>
              </a:ext>
            </a:extLst>
          </p:cNvPr>
          <p:cNvSpPr txBox="1"/>
          <p:nvPr/>
        </p:nvSpPr>
        <p:spPr>
          <a:xfrm>
            <a:off x="5125806" y="2023928"/>
            <a:ext cx="24561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Более льготные условия по сравнению с ком. банками по депозитам, кредитам и обслуживанию</a:t>
            </a:r>
          </a:p>
        </p:txBody>
      </p:sp>
    </p:spTree>
    <p:extLst>
      <p:ext uri="{BB962C8B-B14F-4D97-AF65-F5344CB8AC3E}">
        <p14:creationId xmlns:p14="http://schemas.microsoft.com/office/powerpoint/2010/main" val="1563130785"/>
      </p:ext>
    </p:extLst>
  </p:cSld>
  <p:clrMapOvr>
    <a:masterClrMapping/>
  </p:clrMapOvr>
</p:sld>
</file>

<file path=ppt/theme/theme1.xml><?xml version="1.0" encoding="utf-8"?>
<a:theme xmlns:a="http://schemas.openxmlformats.org/drawingml/2006/main" name="Arviragu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9636</TotalTime>
  <Words>481</Words>
  <Application>Microsoft Office PowerPoint</Application>
  <PresentationFormat>Экран (16:9)</PresentationFormat>
  <Paragraphs>54</Paragraphs>
  <Slides>10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Karla</vt:lpstr>
      <vt:lpstr>Arial</vt:lpstr>
      <vt:lpstr>Montserrat</vt:lpstr>
      <vt:lpstr>Arviragus template</vt:lpstr>
      <vt:lpstr>Презентация PowerPoint</vt:lpstr>
      <vt:lpstr>Банковская система США</vt:lpstr>
      <vt:lpstr>Количество коммерческих банков застрахованных в FDIC</vt:lpstr>
      <vt:lpstr>Презентация PowerPoint</vt:lpstr>
      <vt:lpstr>Причины устойчивости мелких банков</vt:lpstr>
      <vt:lpstr>Причины устойчивости мелких банков - продолжение</vt:lpstr>
      <vt:lpstr>Страхование депозитов</vt:lpstr>
      <vt:lpstr>Количество кредитных союзов в США</vt:lpstr>
      <vt:lpstr>Кредитные союзы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Богдан</dc:creator>
  <cp:lastModifiedBy>loginov_ie@arb.ru</cp:lastModifiedBy>
  <cp:revision>101</cp:revision>
  <dcterms:modified xsi:type="dcterms:W3CDTF">2021-10-20T12:18:15Z</dcterms:modified>
</cp:coreProperties>
</file>