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166" r:id="rId2"/>
    <p:sldId id="1186" r:id="rId3"/>
    <p:sldId id="1165" r:id="rId4"/>
    <p:sldId id="1147" r:id="rId5"/>
    <p:sldId id="118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ezhda largina" initials="nl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52;&#1057;&#1055;\&#1052;&#1057;&#1055;%20&#1062;&#1041;\&#1052;&#1057;&#1055;%20&#1075;&#1088;&#1072;&#1092;&#1080;&#1082;&#1080;_&#1085;&#1086;&#1074;&#1072;&#1103;%20&#1074;&#1077;&#1088;&#1089;&#108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'Таблица 302-19'!$Y$173</c:f>
              <c:strCache>
                <c:ptCount val="1"/>
                <c:pt idx="0">
                  <c:v>Портфель, трлн рублей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302-19'!$W$177:$W$186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0">
                  <c:v>2020</c:v>
                </c:pt>
                <c:pt idx="9" formatCode="m/d/yyyy">
                  <c:v>44378</c:v>
                </c:pt>
              </c:numCache>
            </c:numRef>
          </c:cat>
          <c:val>
            <c:numRef>
              <c:f>'Таблица 302-19'!$Y$177:$Y$186</c:f>
              <c:numCache>
                <c:formatCode>General</c:formatCode>
                <c:ptCount val="10"/>
                <c:pt idx="0">
                  <c:v>4.5</c:v>
                </c:pt>
                <c:pt idx="1">
                  <c:v>5.2</c:v>
                </c:pt>
                <c:pt idx="2">
                  <c:v>5.0999999999999996</c:v>
                </c:pt>
                <c:pt idx="3">
                  <c:v>4.9000000000000004</c:v>
                </c:pt>
                <c:pt idx="4">
                  <c:v>4.5</c:v>
                </c:pt>
                <c:pt idx="5">
                  <c:v>4.2</c:v>
                </c:pt>
                <c:pt idx="6">
                  <c:v>4.2</c:v>
                </c:pt>
                <c:pt idx="7">
                  <c:v>4.7</c:v>
                </c:pt>
                <c:pt idx="8">
                  <c:v>5.8</c:v>
                </c:pt>
                <c:pt idx="9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A-4D13-ACF0-6D30DDD78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100"/>
        <c:axId val="619509640"/>
        <c:axId val="619509968"/>
      </c:barChart>
      <c:catAx>
        <c:axId val="61950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509968"/>
        <c:crosses val="autoZero"/>
        <c:auto val="1"/>
        <c:lblAlgn val="ctr"/>
        <c:lblOffset val="100"/>
        <c:noMultiLvlLbl val="0"/>
      </c:catAx>
      <c:valAx>
        <c:axId val="61950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50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'Таблица 302-19'!$AI$96</c:f>
              <c:strCache>
                <c:ptCount val="1"/>
                <c:pt idx="0">
                  <c:v>Уровень просроченной задолженности МСП,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302-19'!$AH$101:$AH$110</c:f>
              <c:numCache>
                <c:formatCode>m/d/yyyy</c:formatCode>
                <c:ptCount val="10"/>
                <c:pt idx="0">
                  <c:v>42736</c:v>
                </c:pt>
                <c:pt idx="1">
                  <c:v>42917</c:v>
                </c:pt>
                <c:pt idx="2">
                  <c:v>43101</c:v>
                </c:pt>
                <c:pt idx="3">
                  <c:v>43282</c:v>
                </c:pt>
                <c:pt idx="4">
                  <c:v>43466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44197</c:v>
                </c:pt>
                <c:pt idx="9">
                  <c:v>44378</c:v>
                </c:pt>
              </c:numCache>
            </c:numRef>
          </c:cat>
          <c:val>
            <c:numRef>
              <c:f>'Таблица 302-19'!$AI$101:$AI$110</c:f>
              <c:numCache>
                <c:formatCode>0%</c:formatCode>
                <c:ptCount val="10"/>
                <c:pt idx="0">
                  <c:v>0.14231776194482734</c:v>
                </c:pt>
                <c:pt idx="1">
                  <c:v>0.13195478536366176</c:v>
                </c:pt>
                <c:pt idx="2" formatCode="0.0%">
                  <c:v>0.14933657817844859</c:v>
                </c:pt>
                <c:pt idx="3" formatCode="0.0%">
                  <c:v>0.13806463689805376</c:v>
                </c:pt>
                <c:pt idx="4" formatCode="0.0%">
                  <c:v>0.12379170231474035</c:v>
                </c:pt>
                <c:pt idx="5" formatCode="0.0%">
                  <c:v>0.1300115836627164</c:v>
                </c:pt>
                <c:pt idx="6" formatCode="0.0%">
                  <c:v>0.11930082701941461</c:v>
                </c:pt>
                <c:pt idx="7" formatCode="0.0%">
                  <c:v>0.112</c:v>
                </c:pt>
                <c:pt idx="8" formatCode="0.0%">
                  <c:v>0.11</c:v>
                </c:pt>
                <c:pt idx="9" formatCode="0.0%">
                  <c:v>9.4383146794793191E-2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DA-46D1-A257-5DDF90FD9BE9}"/>
            </c:ext>
          </c:extLst>
        </c:ser>
        <c:ser>
          <c:idx val="1"/>
          <c:order val="1"/>
          <c:tx>
            <c:strRef>
              <c:f>'Таблица 302-19'!$AJ$96</c:f>
              <c:strCache>
                <c:ptCount val="1"/>
                <c:pt idx="0">
                  <c:v>Уровень просроченной задолженности МСП в ТОП-30 банках,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302-19'!$AH$101:$AH$110</c:f>
              <c:numCache>
                <c:formatCode>m/d/yyyy</c:formatCode>
                <c:ptCount val="10"/>
                <c:pt idx="0">
                  <c:v>42736</c:v>
                </c:pt>
                <c:pt idx="1">
                  <c:v>42917</c:v>
                </c:pt>
                <c:pt idx="2">
                  <c:v>43101</c:v>
                </c:pt>
                <c:pt idx="3">
                  <c:v>43282</c:v>
                </c:pt>
                <c:pt idx="4">
                  <c:v>43466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44197</c:v>
                </c:pt>
                <c:pt idx="9">
                  <c:v>44378</c:v>
                </c:pt>
              </c:numCache>
            </c:numRef>
          </c:cat>
          <c:val>
            <c:numRef>
              <c:f>'Таблица 302-19'!$AJ$101:$AJ$110</c:f>
              <c:numCache>
                <c:formatCode>0.0%</c:formatCode>
                <c:ptCount val="10"/>
                <c:pt idx="0" formatCode="0%">
                  <c:v>0.13297860918447726</c:v>
                </c:pt>
                <c:pt idx="1">
                  <c:v>9.6115282108953412E-2</c:v>
                </c:pt>
                <c:pt idx="2">
                  <c:v>0.11564849891826359</c:v>
                </c:pt>
                <c:pt idx="3">
                  <c:v>9.8777397897329644E-2</c:v>
                </c:pt>
                <c:pt idx="4">
                  <c:v>8.4163897750341804E-2</c:v>
                </c:pt>
                <c:pt idx="5">
                  <c:v>8.6762342354856969E-2</c:v>
                </c:pt>
                <c:pt idx="6">
                  <c:v>8.3515077367623258E-2</c:v>
                </c:pt>
                <c:pt idx="7">
                  <c:v>7.9000000000000001E-2</c:v>
                </c:pt>
                <c:pt idx="8">
                  <c:v>6.7000000000000004E-2</c:v>
                </c:pt>
                <c:pt idx="9">
                  <c:v>5.9633914733314093E-2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DA-46D1-A257-5DDF90FD9BE9}"/>
            </c:ext>
          </c:extLst>
        </c:ser>
        <c:ser>
          <c:idx val="2"/>
          <c:order val="2"/>
          <c:tx>
            <c:strRef>
              <c:f>'Таблица 302-19'!$AK$96</c:f>
              <c:strCache>
                <c:ptCount val="1"/>
                <c:pt idx="0">
                  <c:v>Уровень просроченной задолженности МСП в банках вне ТОП-30, %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302-19'!$AH$101:$AH$110</c:f>
              <c:numCache>
                <c:formatCode>m/d/yyyy</c:formatCode>
                <c:ptCount val="10"/>
                <c:pt idx="0">
                  <c:v>42736</c:v>
                </c:pt>
                <c:pt idx="1">
                  <c:v>42917</c:v>
                </c:pt>
                <c:pt idx="2">
                  <c:v>43101</c:v>
                </c:pt>
                <c:pt idx="3">
                  <c:v>43282</c:v>
                </c:pt>
                <c:pt idx="4">
                  <c:v>43466</c:v>
                </c:pt>
                <c:pt idx="5">
                  <c:v>43647</c:v>
                </c:pt>
                <c:pt idx="6">
                  <c:v>43831</c:v>
                </c:pt>
                <c:pt idx="7">
                  <c:v>44013</c:v>
                </c:pt>
                <c:pt idx="8">
                  <c:v>44197</c:v>
                </c:pt>
                <c:pt idx="9">
                  <c:v>44378</c:v>
                </c:pt>
              </c:numCache>
            </c:numRef>
          </c:cat>
          <c:val>
            <c:numRef>
              <c:f>'Таблица 302-19'!$AK$101:$AK$110</c:f>
              <c:numCache>
                <c:formatCode>0.0%</c:formatCode>
                <c:ptCount val="10"/>
                <c:pt idx="0">
                  <c:v>0.15598071673474156</c:v>
                </c:pt>
                <c:pt idx="1">
                  <c:v>0.19875039135670522</c:v>
                </c:pt>
                <c:pt idx="2">
                  <c:v>0.21748128817122456</c:v>
                </c:pt>
                <c:pt idx="3">
                  <c:v>0.22965815972884276</c:v>
                </c:pt>
                <c:pt idx="4">
                  <c:v>0.22361898623098317</c:v>
                </c:pt>
                <c:pt idx="5">
                  <c:v>0.23883661118361305</c:v>
                </c:pt>
                <c:pt idx="6">
                  <c:v>0.23683679900320359</c:v>
                </c:pt>
                <c:pt idx="7">
                  <c:v>0.23200000000000001</c:v>
                </c:pt>
                <c:pt idx="8">
                  <c:v>0.26600000000000001</c:v>
                </c:pt>
                <c:pt idx="9">
                  <c:v>0.22915699575228482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DA-46D1-A257-5DDF90FD9B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2419968"/>
        <c:axId val="112421504"/>
      </c:lineChart>
      <c:catAx>
        <c:axId val="1124199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21504"/>
        <c:crosses val="autoZero"/>
        <c:auto val="0"/>
        <c:lblAlgn val="ctr"/>
        <c:lblOffset val="100"/>
        <c:noMultiLvlLbl val="1"/>
      </c:catAx>
      <c:valAx>
        <c:axId val="1124215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1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'Таблица 302-19'!$AI$88</c:f>
              <c:strCache>
                <c:ptCount val="1"/>
                <c:pt idx="0">
                  <c:v>Объем кредитного портфеля ТОП-30 банков субъектам МСП по активам на дату, трлн рублей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302-19'!$AH$89:$AH$95</c:f>
              <c:numCache>
                <c:formatCode>m/d/yyyy</c:formatCode>
                <c:ptCount val="7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  <c:pt idx="5">
                  <c:v>44197</c:v>
                </c:pt>
                <c:pt idx="6">
                  <c:v>44378</c:v>
                </c:pt>
              </c:numCache>
            </c:numRef>
          </c:cat>
          <c:val>
            <c:numRef>
              <c:f>'Таблица 302-19'!$AI$89:$AI$95</c:f>
              <c:numCache>
                <c:formatCode>0.00</c:formatCode>
                <c:ptCount val="7"/>
                <c:pt idx="0">
                  <c:v>2.744583</c:v>
                </c:pt>
                <c:pt idx="1">
                  <c:v>2.6544569999999998</c:v>
                </c:pt>
                <c:pt idx="2">
                  <c:v>2.7904209999999998</c:v>
                </c:pt>
                <c:pt idx="3">
                  <c:v>3.0171250000000001</c:v>
                </c:pt>
                <c:pt idx="4">
                  <c:v>3.6323979999999998</c:v>
                </c:pt>
                <c:pt idx="5">
                  <c:v>4.5390730000000001</c:v>
                </c:pt>
                <c:pt idx="6">
                  <c:v>5.4391699999999998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F-4152-B785-1A4DB4DB8CF9}"/>
            </c:ext>
          </c:extLst>
        </c:ser>
        <c:ser>
          <c:idx val="1"/>
          <c:order val="1"/>
          <c:tx>
            <c:strRef>
              <c:f>'Таблица 302-19'!$AJ$88</c:f>
              <c:strCache>
                <c:ptCount val="1"/>
                <c:pt idx="0">
                  <c:v>Объем кредитного портфеля прочих банков субъектам МСП по активам на дату, трлн рублей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302-19'!$AH$89:$AH$95</c:f>
              <c:numCache>
                <c:formatCode>m/d/yyyy</c:formatCode>
                <c:ptCount val="7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  <c:pt idx="5">
                  <c:v>44197</c:v>
                </c:pt>
                <c:pt idx="6">
                  <c:v>44378</c:v>
                </c:pt>
              </c:numCache>
            </c:numRef>
          </c:cat>
          <c:val>
            <c:numRef>
              <c:f>'Таблица 302-19'!$AJ$89:$AJ$95</c:f>
              <c:numCache>
                <c:formatCode>0.00</c:formatCode>
                <c:ptCount val="7"/>
                <c:pt idx="0">
                  <c:v>2.1407530000000001</c:v>
                </c:pt>
                <c:pt idx="1">
                  <c:v>1.8144229999999999</c:v>
                </c:pt>
                <c:pt idx="2">
                  <c:v>1.379475</c:v>
                </c:pt>
                <c:pt idx="3">
                  <c:v>1.197689</c:v>
                </c:pt>
                <c:pt idx="4">
                  <c:v>1.1059429999999999</c:v>
                </c:pt>
                <c:pt idx="5">
                  <c:v>1.272362</c:v>
                </c:pt>
                <c:pt idx="6">
                  <c:v>1.402401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F-4152-B785-1A4DB4DB8C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084480"/>
        <c:axId val="112086016"/>
      </c:barChart>
      <c:catAx>
        <c:axId val="1120844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86016"/>
        <c:crosses val="autoZero"/>
        <c:auto val="0"/>
        <c:lblAlgn val="ctr"/>
        <c:lblOffset val="100"/>
        <c:noMultiLvlLbl val="1"/>
      </c:catAx>
      <c:valAx>
        <c:axId val="11208601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8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0241787857929"/>
          <c:y val="0.21987784991075388"/>
          <c:w val="0.32393744461183277"/>
          <c:h val="0.47800940235570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'Объем кредитов МСП 18'!$AA$85</c:f>
              <c:strCache>
                <c:ptCount val="1"/>
                <c:pt idx="0">
                  <c:v>Доля ТОП-30 банков по активам в выданных субъектам МСП кредитах, 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'Объем кредитов МСП 18'!$Z$93:$Z$111</c:f>
              <c:numCache>
                <c:formatCode>m/d/yyyy</c:formatCode>
                <c:ptCount val="19"/>
                <c:pt idx="0">
                  <c:v>42736</c:v>
                </c:pt>
                <c:pt idx="1">
                  <c:v>42826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43191</c:v>
                </c:pt>
                <c:pt idx="6">
                  <c:v>43282</c:v>
                </c:pt>
                <c:pt idx="7">
                  <c:v>43374</c:v>
                </c:pt>
                <c:pt idx="8">
                  <c:v>43466</c:v>
                </c:pt>
                <c:pt idx="9">
                  <c:v>43556</c:v>
                </c:pt>
                <c:pt idx="10">
                  <c:v>43647</c:v>
                </c:pt>
                <c:pt idx="11">
                  <c:v>43739</c:v>
                </c:pt>
                <c:pt idx="12">
                  <c:v>43831</c:v>
                </c:pt>
                <c:pt idx="13">
                  <c:v>43922</c:v>
                </c:pt>
                <c:pt idx="14">
                  <c:v>44013</c:v>
                </c:pt>
                <c:pt idx="15">
                  <c:v>44105</c:v>
                </c:pt>
                <c:pt idx="16">
                  <c:v>44197</c:v>
                </c:pt>
                <c:pt idx="17">
                  <c:v>44287</c:v>
                </c:pt>
                <c:pt idx="18">
                  <c:v>44378</c:v>
                </c:pt>
              </c:numCache>
            </c:numRef>
          </c:cat>
          <c:val>
            <c:numRef>
              <c:f>'Объем кредитов МСП 18'!$AA$93:$AA$111</c:f>
              <c:numCache>
                <c:formatCode>0.0%</c:formatCode>
                <c:ptCount val="19"/>
                <c:pt idx="0">
                  <c:v>0.56776992527286019</c:v>
                </c:pt>
                <c:pt idx="1">
                  <c:v>0.62853836279496955</c:v>
                </c:pt>
                <c:pt idx="2">
                  <c:v>0.64704513711369738</c:v>
                </c:pt>
                <c:pt idx="3">
                  <c:v>0.65037860552000448</c:v>
                </c:pt>
                <c:pt idx="4">
                  <c:v>0.65890564759548231</c:v>
                </c:pt>
                <c:pt idx="5">
                  <c:v>0.69994897444356741</c:v>
                </c:pt>
                <c:pt idx="6">
                  <c:v>0.70865164925857949</c:v>
                </c:pt>
                <c:pt idx="7">
                  <c:v>0.71578416728515637</c:v>
                </c:pt>
                <c:pt idx="8">
                  <c:v>0.73972257665365182</c:v>
                </c:pt>
                <c:pt idx="9">
                  <c:v>0.78182979118667051</c:v>
                </c:pt>
                <c:pt idx="10">
                  <c:v>0.79046582400422449</c:v>
                </c:pt>
                <c:pt idx="11">
                  <c:v>0.79489402865093572</c:v>
                </c:pt>
                <c:pt idx="12">
                  <c:v>0.79427746565993751</c:v>
                </c:pt>
                <c:pt idx="13">
                  <c:v>0.78844883251252307</c:v>
                </c:pt>
                <c:pt idx="14">
                  <c:v>0.78727617409084605</c:v>
                </c:pt>
                <c:pt idx="15">
                  <c:v>0.71462920628995863</c:v>
                </c:pt>
                <c:pt idx="16">
                  <c:v>0.68839084324924182</c:v>
                </c:pt>
                <c:pt idx="17">
                  <c:v>0.80822856469335536</c:v>
                </c:pt>
                <c:pt idx="18">
                  <c:v>0.82254990514718107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7-46A6-A48C-F79CF4388B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1990272"/>
        <c:axId val="111991808"/>
      </c:barChart>
      <c:catAx>
        <c:axId val="1119902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91808"/>
        <c:crosses val="autoZero"/>
        <c:auto val="0"/>
        <c:lblAlgn val="ctr"/>
        <c:lblOffset val="100"/>
        <c:noMultiLvlLbl val="0"/>
      </c:catAx>
      <c:valAx>
        <c:axId val="11199180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9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5500087182863829E-2"/>
          <c:y val="7.8240185488205757E-2"/>
          <c:w val="0.54288191710978961"/>
          <c:h val="4.7154013252866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D9FAB-787F-4484-BABF-F915D170240B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51F7-6923-4DFE-891E-D21B8654D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9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D89-BD9D-4D6F-B708-84D8B7D1F383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6D5-7FF3-436D-A47F-9118C3C4C678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AE9E-DD89-490B-AFFE-D7AF01E4B785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4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2375-2E8F-4C54-A043-834B3A72B635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9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9B83-044E-432D-BD9F-636359A62B7B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1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A56-7208-4A2C-9779-21E15E0BBE15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7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486-7C16-4F8F-B788-E6EA431E2EB3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346-E714-4AB7-8067-578F2A6E0600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3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509-820B-412F-9746-F7BD50EC0126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3211-A37D-4936-BEE0-C66BF59D59E7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7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6BD6-FAD2-451F-8128-C1A385429949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EAFB-04AD-47E9-82F9-C2DF5ECEE367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4DDD-2866-4A4E-867C-440D9AE72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9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компьютер, стол, черный, снег&#10;&#10;Автоматически созданное описание">
            <a:extLst>
              <a:ext uri="{FF2B5EF4-FFF2-40B4-BE49-F238E27FC236}">
                <a16:creationId xmlns:a16="http://schemas.microsoft.com/office/drawing/2014/main" id="{F9F1386A-21BE-4259-A7BA-7614BE11E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06" y="-965901"/>
            <a:ext cx="13176655" cy="87844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580" y="5064808"/>
            <a:ext cx="12192000" cy="1780861"/>
          </a:xfrm>
          <a:prstGeom prst="rect">
            <a:avLst/>
          </a:prstGeom>
          <a:solidFill>
            <a:srgbClr val="F9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Павел Самиев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Генеральный директор аналитического центра «БизнесДром»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Председатель Комитета «ОПОРЫ РОССИИ» по финансовым рынкам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204655"/>
            <a:ext cx="12192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64047" y="6367518"/>
            <a:ext cx="652744" cy="369332"/>
          </a:xfrm>
          <a:prstGeom prst="rect">
            <a:avLst/>
          </a:prstGeom>
          <a:solidFill>
            <a:srgbClr val="F9FCFE"/>
          </a:solidFill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ProximaNova"/>
              </a:rPr>
              <a:t>20</a:t>
            </a:r>
            <a:r>
              <a:rPr lang="en-US" dirty="0">
                <a:latin typeface="ProximaNova"/>
              </a:rPr>
              <a:t>2</a:t>
            </a:r>
            <a:r>
              <a:rPr lang="ru-RU" dirty="0">
                <a:latin typeface="ProximaNova"/>
              </a:rPr>
              <a:t>1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16741" y="1537397"/>
            <a:ext cx="12203161" cy="1200329"/>
          </a:xfrm>
          <a:prstGeom prst="rect">
            <a:avLst/>
          </a:prstGeom>
          <a:solidFill>
            <a:srgbClr val="F9FCFE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Кредитование МСП: малые банки начинают, </a:t>
            </a:r>
            <a:r>
              <a:rPr lang="ru-RU" sz="3600" b="1">
                <a:solidFill>
                  <a:sysClr val="windowText" lastClr="000000"/>
                </a:solidFill>
                <a:latin typeface="Candara" panose="020E0502030303020204" pitchFamily="34" charset="0"/>
              </a:rPr>
              <a:t>крупные выигрывают</a:t>
            </a:r>
            <a:endParaRPr lang="ru-RU" sz="3600" b="1" dirty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605260-C41A-4797-AEB4-BF9182B3A1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8" y="5334510"/>
            <a:ext cx="3124791" cy="718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45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В 2021 году портфель кредитов МСП продолжает расти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652434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28647B-FC3C-48A8-8086-BA5F402DBF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9F95235-7D79-419B-A961-277F6872CC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768339"/>
              </p:ext>
            </p:extLst>
          </p:nvPr>
        </p:nvGraphicFramePr>
        <p:xfrm>
          <a:off x="790415" y="1477992"/>
          <a:ext cx="10293930" cy="436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706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29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Качество кредитов МСП в ТОП-30 банках значительно выше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751285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079351"/>
            <a:ext cx="34060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C3E6EBD-5666-42D8-907F-2F882FA31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758342"/>
              </p:ext>
            </p:extLst>
          </p:nvPr>
        </p:nvGraphicFramePr>
        <p:xfrm>
          <a:off x="321519" y="1028285"/>
          <a:ext cx="11202402" cy="495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7F5B3E-33EB-47BA-8A21-BFF9252F36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60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190769"/>
            <a:ext cx="108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latin typeface="Candara" panose="020E0502030303020204" pitchFamily="34" charset="0"/>
              </a:rPr>
              <a:t>Кредитный портфель МСП растет у крупных банков быстрее, чем у средних и небольших (в том числе региональных)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25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01538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217850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4B1E929-D39B-4D52-A636-D6B5DE1E9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868417"/>
              </p:ext>
            </p:extLst>
          </p:nvPr>
        </p:nvGraphicFramePr>
        <p:xfrm>
          <a:off x="429208" y="1160266"/>
          <a:ext cx="11059447" cy="494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BFFEF3-5323-48F3-AED3-1880F57D09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33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B8DBD-9E1D-4F1F-92B9-D8745F760949}"/>
              </a:ext>
            </a:extLst>
          </p:cNvPr>
          <p:cNvSpPr/>
          <p:nvPr/>
        </p:nvSpPr>
        <p:spPr>
          <a:xfrm>
            <a:off x="321518" y="288126"/>
            <a:ext cx="108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Доля крупных банков в 2021 выше 82% - рекорд за всю историю наблюдений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25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432DF2-2734-4F0F-B14F-65CC165454FC}"/>
              </a:ext>
            </a:extLst>
          </p:cNvPr>
          <p:cNvCxnSpPr>
            <a:cxnSpLocks/>
          </p:cNvCxnSpPr>
          <p:nvPr/>
        </p:nvCxnSpPr>
        <p:spPr>
          <a:xfrm>
            <a:off x="0" y="1001538"/>
            <a:ext cx="90678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4B3C03EF-5D33-42FE-9861-5475FC62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860" y="6217850"/>
            <a:ext cx="33707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БизнесДром по данным Банка России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4D733-E89F-4797-9092-CCFBBA9734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59" y="6242971"/>
            <a:ext cx="2081179" cy="478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F2AC98D-49AA-494C-811D-26B4370BE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879454"/>
              </p:ext>
            </p:extLst>
          </p:nvPr>
        </p:nvGraphicFramePr>
        <p:xfrm>
          <a:off x="494521" y="1446245"/>
          <a:ext cx="10994133" cy="454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5326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10265</TotalTime>
  <Words>113</Words>
  <Application>Microsoft Office PowerPoint</Application>
  <PresentationFormat>Широкоэкранный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Candara</vt:lpstr>
      <vt:lpstr>ProximaNova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nadezhda largina</dc:creator>
  <cp:lastModifiedBy>Павел Самиев</cp:lastModifiedBy>
  <cp:revision>172</cp:revision>
  <dcterms:created xsi:type="dcterms:W3CDTF">2018-09-16T15:39:40Z</dcterms:created>
  <dcterms:modified xsi:type="dcterms:W3CDTF">2021-10-19T08:45:09Z</dcterms:modified>
</cp:coreProperties>
</file>