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63" r:id="rId3"/>
    <p:sldId id="470" r:id="rId4"/>
    <p:sldId id="444" r:id="rId5"/>
    <p:sldId id="452" r:id="rId6"/>
    <p:sldId id="454" r:id="rId7"/>
    <p:sldId id="460" r:id="rId8"/>
    <p:sldId id="464" r:id="rId9"/>
    <p:sldId id="469" r:id="rId10"/>
    <p:sldId id="472" r:id="rId11"/>
    <p:sldId id="453" r:id="rId12"/>
    <p:sldId id="462" r:id="rId13"/>
    <p:sldId id="465" r:id="rId14"/>
    <p:sldId id="466" r:id="rId15"/>
    <p:sldId id="471" r:id="rId16"/>
    <p:sldId id="297" r:id="rId17"/>
  </p:sldIdLst>
  <p:sldSz cx="9144000" cy="6858000" type="screen4x3"/>
  <p:notesSz cx="6669088" cy="97742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6F6F"/>
    <a:srgbClr val="D55E0D"/>
    <a:srgbClr val="D05E0D"/>
    <a:srgbClr val="C06109"/>
    <a:srgbClr val="C0610D"/>
    <a:srgbClr val="C05E0D"/>
    <a:srgbClr val="C06D0D"/>
    <a:srgbClr val="C46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8"/>
    <p:restoredTop sz="50000" autoAdjust="0"/>
  </p:normalViewPr>
  <p:slideViewPr>
    <p:cSldViewPr>
      <p:cViewPr varScale="1">
        <p:scale>
          <a:sx n="229" d="100"/>
          <a:sy n="229" d="100"/>
        </p:scale>
        <p:origin x="33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65" cy="488712"/>
          </a:xfrm>
          <a:prstGeom prst="rect">
            <a:avLst/>
          </a:prstGeom>
        </p:spPr>
        <p:txBody>
          <a:bodyPr vert="horz" lIns="90178" tIns="45089" rIns="90178" bIns="45089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866" y="1"/>
            <a:ext cx="2890665" cy="488712"/>
          </a:xfrm>
          <a:prstGeom prst="rect">
            <a:avLst/>
          </a:prstGeom>
        </p:spPr>
        <p:txBody>
          <a:bodyPr vert="horz" lIns="90178" tIns="45089" rIns="90178" bIns="45089" rtlCol="0"/>
          <a:lstStyle>
            <a:lvl1pPr algn="r">
              <a:defRPr sz="1200"/>
            </a:lvl1pPr>
          </a:lstStyle>
          <a:p>
            <a:pPr>
              <a:defRPr/>
            </a:pPr>
            <a:fld id="{EDDE9B34-2E3E-4C0E-9BE4-5E6AD7D4B383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3425"/>
            <a:ext cx="4884738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78" tIns="45089" rIns="90178" bIns="450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598" y="4643549"/>
            <a:ext cx="5335893" cy="4398407"/>
          </a:xfrm>
          <a:prstGeom prst="rect">
            <a:avLst/>
          </a:prstGeom>
        </p:spPr>
        <p:txBody>
          <a:bodyPr vert="horz" lIns="90178" tIns="45089" rIns="90178" bIns="45089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3955"/>
            <a:ext cx="2890665" cy="488712"/>
          </a:xfrm>
          <a:prstGeom prst="rect">
            <a:avLst/>
          </a:prstGeom>
        </p:spPr>
        <p:txBody>
          <a:bodyPr vert="horz" lIns="90178" tIns="45089" rIns="90178" bIns="450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866" y="9283955"/>
            <a:ext cx="2890665" cy="488712"/>
          </a:xfrm>
          <a:prstGeom prst="rect">
            <a:avLst/>
          </a:prstGeom>
        </p:spPr>
        <p:txBody>
          <a:bodyPr vert="horz" lIns="90178" tIns="45089" rIns="90178" bIns="45089" rtlCol="0" anchor="b"/>
          <a:lstStyle>
            <a:lvl1pPr algn="r">
              <a:defRPr sz="1200"/>
            </a:lvl1pPr>
          </a:lstStyle>
          <a:p>
            <a:pPr>
              <a:defRPr/>
            </a:pPr>
            <a:fld id="{58318F29-5AB4-4E16-AD36-F71ADD28BD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249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2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9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11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90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12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64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13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56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14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24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15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55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oc id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/>
              <a:t>20000209MO-MO0056GCh-r</a:t>
            </a:r>
          </a:p>
        </p:txBody>
      </p:sp>
      <p:sp>
        <p:nvSpPr>
          <p:cNvPr id="122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6809AE-575A-44B1-ADFB-C2AB039FBB47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2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3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4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4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5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4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6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25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7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59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8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85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9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oc id"/>
          <p:cNvSpPr txBox="1">
            <a:spLocks noGrp="1" noChangeArrowheads="1"/>
          </p:cNvSpPr>
          <p:nvPr/>
        </p:nvSpPr>
        <p:spPr bwMode="auto">
          <a:xfrm>
            <a:off x="0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r>
              <a:rPr lang="ru-RU" sz="1200" dirty="0"/>
              <a:t>20000209MO-MO0056GCh-r</a:t>
            </a: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776866" y="9283955"/>
            <a:ext cx="289066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8" tIns="45089" rIns="90178" bIns="45089" anchor="b"/>
          <a:lstStyle/>
          <a:p>
            <a:pPr algn="r"/>
            <a:fld id="{C52310AC-2BFD-4CA8-AF69-E349E997A438}" type="slidenum">
              <a:rPr lang="ru-RU" sz="1200"/>
              <a:pPr algn="r"/>
              <a:t>10</a:t>
            </a:fld>
            <a:endParaRPr lang="ru-RU" sz="1200" dirty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873" y="4640406"/>
            <a:ext cx="4887342" cy="16814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6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6C86-E18C-4C50-9CB1-D76C74C62CF2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4D596-1BA6-44D9-BD78-60BDFBE37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B886A-3134-4B36-9489-80729474D373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F0350-4F93-493C-A18F-8C972BBEC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9F642-960E-4BEE-A2F7-23D88BBDF1C1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8F2C-1194-4A78-9EBF-38F9D6993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74C89-22BF-4BE2-AF31-E09DA40FEF42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6933-008C-45F1-86D7-B837F59700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035EC-A54D-44D2-B630-217A4EBF9974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E6057-4BF5-451A-B084-9C0F271A7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01056-F37F-435E-996E-089843F512DC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87FDF-DA90-47B6-916D-9FF1C7AFC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6BC57-9AB1-4C82-84C9-F8074DC100C4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38152-FEAD-4772-AECC-66E0E096C5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8899-2CEB-4C53-A63F-60056202615E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B7B90-2982-4D5B-9E85-2238A434E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1E398-75EE-4104-95E7-AA5EE48C5C10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5188D-BC3F-48F3-ADB4-0ADA4DC22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2FAAD-97D0-4234-99A8-7FEDD8A4F244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3F201-9EB7-4734-989E-B271274AF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7D008-F484-45F9-8C99-DC10A5DC5059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BD058-F553-4448-99F5-7FC20F93E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BF185F-2A19-44F9-A6AF-9A5E02200052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504AFA-4245-4615-B03B-6E25C72701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10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11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12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13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14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1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9.tif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86313"/>
            <a:ext cx="9144000" cy="2071687"/>
          </a:xfrm>
          <a:solidFill>
            <a:srgbClr val="C06109"/>
          </a:solidFill>
          <a:effectLst>
            <a:outerShdw blurRad="50800" dist="101600" dir="2700000" algn="tl" rotWithShape="0">
              <a:srgbClr val="6F6F6F">
                <a:alpha val="40000"/>
              </a:srgbClr>
            </a:outerShdw>
          </a:effectLst>
        </p:spPr>
        <p:txBody>
          <a:bodyPr/>
          <a:lstStyle/>
          <a:p>
            <a:pPr algn="r"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Максим Осадчий</a:t>
            </a:r>
          </a:p>
          <a:p>
            <a:pPr algn="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Начальник Аналитического управления </a:t>
            </a:r>
          </a:p>
          <a:p>
            <a:pPr algn="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Член Совета директоров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Рисунок 4" descr="1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0" y="142875"/>
            <a:ext cx="24288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66602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Открытая дискуссия Президента АРБ «Сбережения населения: структура, динамика и факторы потребительских предпочтений»</a:t>
            </a:r>
          </a:p>
          <a:p>
            <a:pPr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сентября 2021, Москва</a:t>
            </a:r>
          </a:p>
          <a:p>
            <a:pPr>
              <a:defRPr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844824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6600" b="1" dirty="0">
                <a:solidFill>
                  <a:srgbClr val="D55E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населения в банках</a:t>
            </a:r>
            <a:endParaRPr lang="en-US" sz="6600" b="1" dirty="0">
              <a:solidFill>
                <a:srgbClr val="6F6F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9575ACA-0F1D-F64A-8AA5-7523D61FDDB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220072" y="-991310"/>
            <a:ext cx="60497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0FCF01-CFF0-E840-B4CC-8FE85140EEA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427479" y="1193800"/>
            <a:ext cx="5952833" cy="55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39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3EF76C-9528-044D-A3EE-7636C0F8F348}"/>
              </a:ext>
            </a:extLst>
          </p:cNvPr>
          <p:cNvSpPr/>
          <p:nvPr/>
        </p:nvSpPr>
        <p:spPr>
          <a:xfrm>
            <a:off x="382767" y="5517108"/>
            <a:ext cx="8316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Остатки на счетах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эскроу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физлиц по договорам участия в долевом строительстве, трлн руб.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F1DB5A-7CE3-A244-8129-BAAF556F27C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95535" y="1610599"/>
            <a:ext cx="8530977" cy="36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54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79ADA6-4B47-D740-9371-7664A828CEBD}"/>
              </a:ext>
            </a:extLst>
          </p:cNvPr>
          <p:cNvSpPr/>
          <p:nvPr/>
        </p:nvSpPr>
        <p:spPr>
          <a:xfrm>
            <a:off x="2247900" y="576401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остатков за месяц на счетах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эскроу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физлиц по договорам участия в долевом строительстве, млрд руб.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AC0E62-9C2A-0041-8873-3F205183B56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79512" y="1428750"/>
            <a:ext cx="8784976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482801-8BC8-9946-AA26-667EBD093084}"/>
              </a:ext>
            </a:extLst>
          </p:cNvPr>
          <p:cNvSpPr/>
          <p:nvPr/>
        </p:nvSpPr>
        <p:spPr>
          <a:xfrm>
            <a:off x="827584" y="5805264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остатков за месяц на счетах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эскроу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физлиц по договорам участия в долевом строительстве,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B091D0-EE7F-4542-97E4-2054C05AD3E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7504" y="1193801"/>
            <a:ext cx="9036496" cy="43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4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97AD7B-AA4E-2140-862C-1F2EA6E3900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1193800"/>
            <a:ext cx="9144000" cy="41074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1B8293-8666-064C-91B4-6267C7149982}"/>
              </a:ext>
            </a:extLst>
          </p:cNvPr>
          <p:cNvSpPr/>
          <p:nvPr/>
        </p:nvSpPr>
        <p:spPr>
          <a:xfrm>
            <a:off x="217487" y="5728937"/>
            <a:ext cx="8709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Счета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эскроу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физических лиц по договорам участия в долевом строительстве, остатки,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тыс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рублей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1B8293-8666-064C-91B4-6267C7149982}"/>
              </a:ext>
            </a:extLst>
          </p:cNvPr>
          <p:cNvSpPr/>
          <p:nvPr/>
        </p:nvSpPr>
        <p:spPr>
          <a:xfrm>
            <a:off x="217487" y="5728937"/>
            <a:ext cx="8709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Счета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эскроу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физических лиц по договорам участия в долевом строительстве, Сбербанк, рост остатков за месяц, млрд рублей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381B46-E1C4-7946-9310-2D90FB086F8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7504" y="1193801"/>
            <a:ext cx="8709026" cy="41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6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6147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16388" name="Rectangle 5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2627784" y="3356992"/>
            <a:ext cx="3786187" cy="3063880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br>
              <a:rPr lang="ru-RU" sz="2800" b="1" dirty="0">
                <a:solidFill>
                  <a:srgbClr val="D05E0D"/>
                </a:solidFill>
              </a:rPr>
            </a:br>
            <a:r>
              <a:rPr lang="ru-RU" sz="2800" b="1" dirty="0">
                <a:solidFill>
                  <a:srgbClr val="C06D0D"/>
                </a:solidFill>
              </a:rPr>
              <a:t>М</a:t>
            </a:r>
            <a:r>
              <a:rPr lang="ru-RU" sz="2800" b="1" dirty="0">
                <a:solidFill>
                  <a:srgbClr val="C06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аксим Осадчий</a:t>
            </a:r>
            <a:b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Аналитического управления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 Совета директоров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«Банк БКФ»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123022, г. Москва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ул. Красная Пресня, д.24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Тел.: +7 495 514 08 10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Факс: +7 495 514 08 12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e-mail: osadchyms@cfb.ru</a:t>
            </a:r>
            <a:endParaRPr lang="ru-RU" sz="1600" b="1" dirty="0"/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   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51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6154" name="Прямоугольник 17"/>
          <p:cNvSpPr>
            <a:spLocks noChangeArrowheads="1"/>
          </p:cNvSpPr>
          <p:nvPr/>
        </p:nvSpPr>
        <p:spPr bwMode="auto">
          <a:xfrm>
            <a:off x="4429125" y="40005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br>
              <a:rPr lang="ru-RU" sz="1200"/>
            </a:br>
            <a:endParaRPr lang="ru-RU" sz="1200"/>
          </a:p>
        </p:txBody>
      </p:sp>
      <p:sp>
        <p:nvSpPr>
          <p:cNvPr id="11" name="TextBox 10"/>
          <p:cNvSpPr txBox="1"/>
          <p:nvPr/>
        </p:nvSpPr>
        <p:spPr>
          <a:xfrm>
            <a:off x="1785918" y="2285992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173A6-B688-7D4A-9000-93E4404E9C42}"/>
              </a:ext>
            </a:extLst>
          </p:cNvPr>
          <p:cNvSpPr/>
          <p:nvPr/>
        </p:nvSpPr>
        <p:spPr>
          <a:xfrm>
            <a:off x="3213596" y="6352659"/>
            <a:ext cx="3330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за год, млрд рублей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B181A4-4D6D-7F44-9B7E-5F847B906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93800"/>
            <a:ext cx="9152116" cy="51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3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855676-AE17-0A41-B30A-4CFE6C16F38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" y="1268760"/>
            <a:ext cx="9144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0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635E7F-8C1E-DA4C-B45D-8B25B6962C47}"/>
              </a:ext>
            </a:extLst>
          </p:cNvPr>
          <p:cNvSpPr/>
          <p:nvPr/>
        </p:nvSpPr>
        <p:spPr>
          <a:xfrm>
            <a:off x="3131840" y="6393934"/>
            <a:ext cx="4320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Средства физлиц в рублях, млрд руб. </a:t>
            </a:r>
            <a:endParaRPr lang="ru-RU" dirty="0">
              <a:latin typeface="+mj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4B97BD-6223-D446-97CE-80483901B14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1611311"/>
            <a:ext cx="9144000" cy="46926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5A8F04-F9E7-3444-AA1D-A1F35CD080C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1697672"/>
            <a:ext cx="9134272" cy="410759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0112B2-F47F-3149-AC14-F468897DF287}"/>
              </a:ext>
            </a:extLst>
          </p:cNvPr>
          <p:cNvSpPr/>
          <p:nvPr/>
        </p:nvSpPr>
        <p:spPr>
          <a:xfrm>
            <a:off x="1691680" y="5978581"/>
            <a:ext cx="5364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текущих счетов в средствах физлиц в рублях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69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7BAEF7-DB43-E74C-9C89-92864CC6DD1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79512" y="1268760"/>
            <a:ext cx="8856984" cy="40324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4423DF-D0D6-6E48-945E-A528E12816FE}"/>
              </a:ext>
            </a:extLst>
          </p:cNvPr>
          <p:cNvSpPr/>
          <p:nvPr/>
        </p:nvSpPr>
        <p:spPr>
          <a:xfrm>
            <a:off x="755576" y="5589240"/>
            <a:ext cx="6999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текущих счетов в средствах физлиц в иностранной валюте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21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F16A80-1C41-DB4B-874B-12C80F4FD99A}"/>
              </a:ext>
            </a:extLst>
          </p:cNvPr>
          <p:cNvSpPr/>
          <p:nvPr/>
        </p:nvSpPr>
        <p:spPr>
          <a:xfrm>
            <a:off x="-35496" y="1362809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+mj-lt"/>
                <a:ea typeface="Times New Roman" panose="02020603050405020304" pitchFamily="18" charset="0"/>
              </a:rPr>
              <a:t>Причины сокращения депозитов физлиц:</a:t>
            </a:r>
          </a:p>
          <a:p>
            <a:r>
              <a:rPr lang="ru-RU" sz="3200" b="1" dirty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514350" indent="-514350">
              <a:buFontTx/>
              <a:buAutoNum type="arabicPeriod"/>
            </a:pPr>
            <a:r>
              <a:rPr lang="ru-RU" sz="3200" b="1" dirty="0">
                <a:latin typeface="+mj-lt"/>
                <a:ea typeface="Times New Roman" panose="02020603050405020304" pitchFamily="18" charset="0"/>
              </a:rPr>
              <a:t>Низкие процентные ставки</a:t>
            </a:r>
          </a:p>
          <a:p>
            <a:pPr marL="514350" indent="-514350">
              <a:buAutoNum type="arabicPeriod"/>
            </a:pPr>
            <a:r>
              <a:rPr lang="ru-RU" sz="3200" b="1" dirty="0" err="1">
                <a:latin typeface="+mj-lt"/>
                <a:ea typeface="Times New Roman" panose="02020603050405020304" pitchFamily="18" charset="0"/>
              </a:rPr>
              <a:t>Переток</a:t>
            </a:r>
            <a:r>
              <a:rPr lang="ru-RU" sz="3200" b="1" dirty="0">
                <a:latin typeface="+mj-lt"/>
                <a:ea typeface="Times New Roman" panose="02020603050405020304" pitchFamily="18" charset="0"/>
              </a:rPr>
              <a:t> средств физлиц на накопительные счета</a:t>
            </a:r>
          </a:p>
          <a:p>
            <a:endParaRPr lang="ru-RU" sz="3200" b="1" dirty="0">
              <a:latin typeface="+mj-lt"/>
              <a:ea typeface="Times New Roman" panose="02020603050405020304" pitchFamily="18" charset="0"/>
            </a:endParaRPr>
          </a:p>
          <a:p>
            <a:endParaRPr lang="ru-RU" sz="3200" b="1" dirty="0">
              <a:latin typeface="+mj-lt"/>
              <a:ea typeface="Times New Roman" panose="02020603050405020304" pitchFamily="18" charset="0"/>
            </a:endParaRPr>
          </a:p>
          <a:p>
            <a:endParaRPr lang="ru-RU" sz="3200" b="1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7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F89995-3AAE-4D48-A98A-8CE7A6D7BE5A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23528" y="1240041"/>
            <a:ext cx="8820472" cy="39644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243FDC-7014-5B46-BCAB-621A01FC4BAF}"/>
              </a:ext>
            </a:extLst>
          </p:cNvPr>
          <p:cNvSpPr/>
          <p:nvPr/>
        </p:nvSpPr>
        <p:spPr>
          <a:xfrm>
            <a:off x="1835696" y="5429250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за месяц остатков средств физлиц в рублях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1176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Documen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74900" y="4845050"/>
            <a:ext cx="429736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400"/>
          </a:p>
        </p:txBody>
      </p:sp>
      <p:sp>
        <p:nvSpPr>
          <p:cNvPr id="3075" name="McK Dat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4938" y="6303963"/>
            <a:ext cx="11715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defTabSz="839788">
              <a:spcBef>
                <a:spcPct val="50000"/>
              </a:spcBef>
            </a:pPr>
            <a:endParaRPr lang="en-US" sz="1400"/>
          </a:p>
        </p:txBody>
      </p:sp>
      <p:sp>
        <p:nvSpPr>
          <p:cNvPr id="307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7900" y="4297363"/>
            <a:ext cx="42957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36625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C061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7" descr="лого белый на оранжевом.cdr.JPG"/>
          <p:cNvPicPr>
            <a:picLocks noChangeAspect="1"/>
          </p:cNvPicPr>
          <p:nvPr/>
        </p:nvPicPr>
        <p:blipFill>
          <a:blip r:embed="rId6" cstate="print"/>
          <a:srcRect l="2931" b="2063"/>
          <a:stretch>
            <a:fillRect/>
          </a:stretch>
        </p:blipFill>
        <p:spPr bwMode="auto">
          <a:xfrm>
            <a:off x="6842125" y="0"/>
            <a:ext cx="2301875" cy="1173163"/>
          </a:xfrm>
          <a:prstGeom prst="rect">
            <a:avLst/>
          </a:prstGeom>
          <a:solidFill>
            <a:srgbClr val="D05E0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3" y="1428750"/>
            <a:ext cx="8143875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6F6F6F"/>
              </a:solidFill>
              <a:latin typeface="+mn-lt"/>
            </a:endParaRPr>
          </a:p>
          <a:p>
            <a:pPr algn="ctr">
              <a:defRPr/>
            </a:pP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r>
              <a:rPr lang="en-US" sz="1600" dirty="0">
                <a:solidFill>
                  <a:srgbClr val="D05E0D"/>
                </a:solidFill>
                <a:latin typeface="+mn-lt"/>
              </a:rPr>
              <a:t> </a:t>
            </a: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br>
              <a:rPr lang="ru-RU" sz="1600" dirty="0">
                <a:solidFill>
                  <a:srgbClr val="6F6F6F"/>
                </a:solidFill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09833E-9559-3840-99E8-97FFEDD049E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579485" y="1193800"/>
            <a:ext cx="5584803" cy="566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902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20.75"/>
  <p:tag name="LLEFT" val=" 283.375"/>
  <p:tag name="RESIZE" val="Ye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443.375"/>
  <p:tag name="LLEFT" val=" 283.375"/>
  <p:tag name="RESIZE" val="Ye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40"/>
  <p:tag name="LLEFT" val=" 283.375"/>
  <p:tag name="RESIZE" val="Yes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15030</TotalTime>
  <Words>352</Words>
  <Application>Microsoft Macintosh PowerPoint</Application>
  <PresentationFormat>Экран (4:3)</PresentationFormat>
  <Paragraphs>111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Максим Осадчий начальник Аналитического управления член Совета директоров ООО «Банк БКФ»                                 123022, г. Москва ул. Красная Пресня, д.24  Тел.: +7 495 514 08 10 Факс: +7 495 514 08 12 e-mail: osadchyms@cfb.ru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 В. Иванов</dc:creator>
  <cp:lastModifiedBy>Maksim Osadchiy</cp:lastModifiedBy>
  <cp:revision>1202</cp:revision>
  <dcterms:created xsi:type="dcterms:W3CDTF">2012-01-16T07:55:22Z</dcterms:created>
  <dcterms:modified xsi:type="dcterms:W3CDTF">2021-09-13T13:49:52Z</dcterms:modified>
</cp:coreProperties>
</file>