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0" r:id="rId3"/>
    <p:sldId id="321" r:id="rId4"/>
    <p:sldId id="276" r:id="rId5"/>
    <p:sldId id="323" r:id="rId6"/>
    <p:sldId id="264" r:id="rId7"/>
    <p:sldId id="277" r:id="rId8"/>
    <p:sldId id="269" r:id="rId9"/>
    <p:sldId id="303" r:id="rId10"/>
    <p:sldId id="278" r:id="rId11"/>
    <p:sldId id="312" r:id="rId12"/>
    <p:sldId id="336" r:id="rId13"/>
    <p:sldId id="319" r:id="rId14"/>
    <p:sldId id="335" r:id="rId15"/>
    <p:sldId id="313" r:id="rId16"/>
  </p:sldIdLst>
  <p:sldSz cx="9144000" cy="6858000" type="screen4x3"/>
  <p:notesSz cx="99250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5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ACA4B-5A2E-9649-BD8E-88C51EDE73E1}" type="doc">
      <dgm:prSet loTypeId="urn:microsoft.com/office/officeart/2008/layout/VerticalCurvedList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C475DFA-9882-3F4E-B7A0-4690BD959ED6}">
      <dgm:prSet phldrT="[Текст]"/>
      <dgm:spPr/>
      <dgm:t>
        <a:bodyPr/>
        <a:lstStyle/>
        <a:p>
          <a:r>
            <a:rPr lang="ru-RU" dirty="0"/>
            <a:t>Низкие процентные ставки по депозитам</a:t>
          </a:r>
        </a:p>
      </dgm:t>
    </dgm:pt>
    <dgm:pt modelId="{D6D527F7-D4D5-8142-AFE0-42CC286CD491}" type="parTrans" cxnId="{9E167BCA-21CE-6643-8564-62B92B73F991}">
      <dgm:prSet/>
      <dgm:spPr/>
      <dgm:t>
        <a:bodyPr/>
        <a:lstStyle/>
        <a:p>
          <a:endParaRPr lang="ru-RU"/>
        </a:p>
      </dgm:t>
    </dgm:pt>
    <dgm:pt modelId="{12F820E4-0F22-3443-9DAF-989D80757D06}" type="sibTrans" cxnId="{9E167BCA-21CE-6643-8564-62B92B73F991}">
      <dgm:prSet/>
      <dgm:spPr/>
      <dgm:t>
        <a:bodyPr/>
        <a:lstStyle/>
        <a:p>
          <a:endParaRPr lang="ru-RU"/>
        </a:p>
      </dgm:t>
    </dgm:pt>
    <dgm:pt modelId="{6EE72CE2-4AB2-D74D-B4B8-73A97D4FD938}">
      <dgm:prSet phldrT="[Текст]"/>
      <dgm:spPr/>
      <dgm:t>
        <a:bodyPr/>
        <a:lstStyle/>
        <a:p>
          <a:r>
            <a:rPr lang="ru-RU" dirty="0"/>
            <a:t>Низкая инфляция</a:t>
          </a:r>
        </a:p>
      </dgm:t>
    </dgm:pt>
    <dgm:pt modelId="{98876457-FBD7-474C-8FBB-2A41C4FFD3D6}" type="parTrans" cxnId="{3A52C869-B103-2945-A2D8-9427D36E7C6A}">
      <dgm:prSet/>
      <dgm:spPr/>
      <dgm:t>
        <a:bodyPr/>
        <a:lstStyle/>
        <a:p>
          <a:endParaRPr lang="ru-RU"/>
        </a:p>
      </dgm:t>
    </dgm:pt>
    <dgm:pt modelId="{351CADF8-2D5A-C646-AD7F-7175A3051838}" type="sibTrans" cxnId="{3A52C869-B103-2945-A2D8-9427D36E7C6A}">
      <dgm:prSet/>
      <dgm:spPr/>
      <dgm:t>
        <a:bodyPr/>
        <a:lstStyle/>
        <a:p>
          <a:endParaRPr lang="ru-RU"/>
        </a:p>
      </dgm:t>
    </dgm:pt>
    <dgm:pt modelId="{55F646DB-6798-C048-8506-685BDA64123E}">
      <dgm:prSet phldrT="[Текст]"/>
      <dgm:spPr/>
      <dgm:t>
        <a:bodyPr/>
        <a:lstStyle/>
        <a:p>
          <a:r>
            <a:rPr lang="ru-RU" dirty="0"/>
            <a:t>Высокие бизнес-риски</a:t>
          </a:r>
        </a:p>
      </dgm:t>
    </dgm:pt>
    <dgm:pt modelId="{36BEBFA6-2223-FA4B-8AAE-783A42533E16}" type="parTrans" cxnId="{1475EF4D-E850-BB44-B7CC-B4412885858B}">
      <dgm:prSet/>
      <dgm:spPr/>
      <dgm:t>
        <a:bodyPr/>
        <a:lstStyle/>
        <a:p>
          <a:endParaRPr lang="ru-RU"/>
        </a:p>
      </dgm:t>
    </dgm:pt>
    <dgm:pt modelId="{63107C97-28CD-574C-8B87-46C7BE4B422B}" type="sibTrans" cxnId="{1475EF4D-E850-BB44-B7CC-B4412885858B}">
      <dgm:prSet/>
      <dgm:spPr/>
      <dgm:t>
        <a:bodyPr/>
        <a:lstStyle/>
        <a:p>
          <a:endParaRPr lang="ru-RU"/>
        </a:p>
      </dgm:t>
    </dgm:pt>
    <dgm:pt modelId="{126E3982-387F-504C-9F96-76828FA11CCE}" type="pres">
      <dgm:prSet presAssocID="{D31ACA4B-5A2E-9649-BD8E-88C51EDE73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5A695E-FE69-8043-9C22-5B9EA4D6602C}" type="pres">
      <dgm:prSet presAssocID="{D31ACA4B-5A2E-9649-BD8E-88C51EDE73E1}" presName="Name1" presStyleCnt="0"/>
      <dgm:spPr/>
    </dgm:pt>
    <dgm:pt modelId="{7AC1F46C-0CD4-3040-8756-DE0795E5851A}" type="pres">
      <dgm:prSet presAssocID="{D31ACA4B-5A2E-9649-BD8E-88C51EDE73E1}" presName="cycle" presStyleCnt="0"/>
      <dgm:spPr/>
    </dgm:pt>
    <dgm:pt modelId="{7835E6FC-F416-8645-BD0A-DDD22638C4C8}" type="pres">
      <dgm:prSet presAssocID="{D31ACA4B-5A2E-9649-BD8E-88C51EDE73E1}" presName="srcNode" presStyleLbl="node1" presStyleIdx="0" presStyleCnt="3"/>
      <dgm:spPr/>
    </dgm:pt>
    <dgm:pt modelId="{07F51BFE-84AF-3349-AA76-B035DB0837C7}" type="pres">
      <dgm:prSet presAssocID="{D31ACA4B-5A2E-9649-BD8E-88C51EDE73E1}" presName="conn" presStyleLbl="parChTrans1D2" presStyleIdx="0" presStyleCnt="1"/>
      <dgm:spPr/>
      <dgm:t>
        <a:bodyPr/>
        <a:lstStyle/>
        <a:p>
          <a:endParaRPr lang="ru-RU"/>
        </a:p>
      </dgm:t>
    </dgm:pt>
    <dgm:pt modelId="{8340CBA4-2791-9340-BEED-6EE7B22E679A}" type="pres">
      <dgm:prSet presAssocID="{D31ACA4B-5A2E-9649-BD8E-88C51EDE73E1}" presName="extraNode" presStyleLbl="node1" presStyleIdx="0" presStyleCnt="3"/>
      <dgm:spPr/>
    </dgm:pt>
    <dgm:pt modelId="{8EBE84EA-39EE-A142-AC0B-FADEB114C0B8}" type="pres">
      <dgm:prSet presAssocID="{D31ACA4B-5A2E-9649-BD8E-88C51EDE73E1}" presName="dstNode" presStyleLbl="node1" presStyleIdx="0" presStyleCnt="3"/>
      <dgm:spPr/>
    </dgm:pt>
    <dgm:pt modelId="{A24880FE-FE19-AC42-A515-1ACDA97D7D1B}" type="pres">
      <dgm:prSet presAssocID="{0C475DFA-9882-3F4E-B7A0-4690BD959ED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6F818-EFA4-1144-9C7F-6E40A8021799}" type="pres">
      <dgm:prSet presAssocID="{0C475DFA-9882-3F4E-B7A0-4690BD959ED6}" presName="accent_1" presStyleCnt="0"/>
      <dgm:spPr/>
    </dgm:pt>
    <dgm:pt modelId="{41C66882-D0C2-484B-942D-0CBCC595BD67}" type="pres">
      <dgm:prSet presAssocID="{0C475DFA-9882-3F4E-B7A0-4690BD959ED6}" presName="accentRepeatNode" presStyleLbl="solidFgAcc1" presStyleIdx="0" presStyleCnt="3"/>
      <dgm:spPr/>
    </dgm:pt>
    <dgm:pt modelId="{7FCA16A4-A4A1-5646-8791-5BB3AA46EB05}" type="pres">
      <dgm:prSet presAssocID="{6EE72CE2-4AB2-D74D-B4B8-73A97D4FD93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7DA62-F720-E34C-970A-D197033FD8E9}" type="pres">
      <dgm:prSet presAssocID="{6EE72CE2-4AB2-D74D-B4B8-73A97D4FD938}" presName="accent_2" presStyleCnt="0"/>
      <dgm:spPr/>
    </dgm:pt>
    <dgm:pt modelId="{FE8823F4-8ABB-434F-947C-0345AEB6ED28}" type="pres">
      <dgm:prSet presAssocID="{6EE72CE2-4AB2-D74D-B4B8-73A97D4FD938}" presName="accentRepeatNode" presStyleLbl="solidFgAcc1" presStyleIdx="1" presStyleCnt="3"/>
      <dgm:spPr/>
    </dgm:pt>
    <dgm:pt modelId="{0CD95BCE-1B40-A346-8D08-AE48D0214029}" type="pres">
      <dgm:prSet presAssocID="{55F646DB-6798-C048-8506-685BDA64123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27106-B8A2-814B-955F-CFE67E25A37E}" type="pres">
      <dgm:prSet presAssocID="{55F646DB-6798-C048-8506-685BDA64123E}" presName="accent_3" presStyleCnt="0"/>
      <dgm:spPr/>
    </dgm:pt>
    <dgm:pt modelId="{4AA470F6-7E10-B245-A779-8BB244378C35}" type="pres">
      <dgm:prSet presAssocID="{55F646DB-6798-C048-8506-685BDA64123E}" presName="accentRepeatNode" presStyleLbl="solidFgAcc1" presStyleIdx="2" presStyleCnt="3"/>
      <dgm:spPr/>
    </dgm:pt>
  </dgm:ptLst>
  <dgm:cxnLst>
    <dgm:cxn modelId="{AA16AF7F-20AD-E241-9514-AD265E4B9D46}" type="presOf" srcId="{55F646DB-6798-C048-8506-685BDA64123E}" destId="{0CD95BCE-1B40-A346-8D08-AE48D0214029}" srcOrd="0" destOrd="0" presId="urn:microsoft.com/office/officeart/2008/layout/VerticalCurvedList"/>
    <dgm:cxn modelId="{C960AF2A-38F4-E94E-82A6-28DC903636A2}" type="presOf" srcId="{6EE72CE2-4AB2-D74D-B4B8-73A97D4FD938}" destId="{7FCA16A4-A4A1-5646-8791-5BB3AA46EB05}" srcOrd="0" destOrd="0" presId="urn:microsoft.com/office/officeart/2008/layout/VerticalCurvedList"/>
    <dgm:cxn modelId="{9E167BCA-21CE-6643-8564-62B92B73F991}" srcId="{D31ACA4B-5A2E-9649-BD8E-88C51EDE73E1}" destId="{0C475DFA-9882-3F4E-B7A0-4690BD959ED6}" srcOrd="0" destOrd="0" parTransId="{D6D527F7-D4D5-8142-AFE0-42CC286CD491}" sibTransId="{12F820E4-0F22-3443-9DAF-989D80757D06}"/>
    <dgm:cxn modelId="{A5C74199-B2B3-9F4E-B3E4-CE3F2B1D8502}" type="presOf" srcId="{D31ACA4B-5A2E-9649-BD8E-88C51EDE73E1}" destId="{126E3982-387F-504C-9F96-76828FA11CCE}" srcOrd="0" destOrd="0" presId="urn:microsoft.com/office/officeart/2008/layout/VerticalCurvedList"/>
    <dgm:cxn modelId="{44586447-F40F-A341-AC50-E66A275ED33E}" type="presOf" srcId="{12F820E4-0F22-3443-9DAF-989D80757D06}" destId="{07F51BFE-84AF-3349-AA76-B035DB0837C7}" srcOrd="0" destOrd="0" presId="urn:microsoft.com/office/officeart/2008/layout/VerticalCurvedList"/>
    <dgm:cxn modelId="{3A52C869-B103-2945-A2D8-9427D36E7C6A}" srcId="{D31ACA4B-5A2E-9649-BD8E-88C51EDE73E1}" destId="{6EE72CE2-4AB2-D74D-B4B8-73A97D4FD938}" srcOrd="1" destOrd="0" parTransId="{98876457-FBD7-474C-8FBB-2A41C4FFD3D6}" sibTransId="{351CADF8-2D5A-C646-AD7F-7175A3051838}"/>
    <dgm:cxn modelId="{1475EF4D-E850-BB44-B7CC-B4412885858B}" srcId="{D31ACA4B-5A2E-9649-BD8E-88C51EDE73E1}" destId="{55F646DB-6798-C048-8506-685BDA64123E}" srcOrd="2" destOrd="0" parTransId="{36BEBFA6-2223-FA4B-8AAE-783A42533E16}" sibTransId="{63107C97-28CD-574C-8B87-46C7BE4B422B}"/>
    <dgm:cxn modelId="{38710B7E-83E0-0A42-98A6-DA18627E69F8}" type="presOf" srcId="{0C475DFA-9882-3F4E-B7A0-4690BD959ED6}" destId="{A24880FE-FE19-AC42-A515-1ACDA97D7D1B}" srcOrd="0" destOrd="0" presId="urn:microsoft.com/office/officeart/2008/layout/VerticalCurvedList"/>
    <dgm:cxn modelId="{47DED10B-02FB-C240-944E-4C4E0240B17B}" type="presParOf" srcId="{126E3982-387F-504C-9F96-76828FA11CCE}" destId="{575A695E-FE69-8043-9C22-5B9EA4D6602C}" srcOrd="0" destOrd="0" presId="urn:microsoft.com/office/officeart/2008/layout/VerticalCurvedList"/>
    <dgm:cxn modelId="{16868EAB-5C08-9D4B-AC99-EE8539D80D54}" type="presParOf" srcId="{575A695E-FE69-8043-9C22-5B9EA4D6602C}" destId="{7AC1F46C-0CD4-3040-8756-DE0795E5851A}" srcOrd="0" destOrd="0" presId="urn:microsoft.com/office/officeart/2008/layout/VerticalCurvedList"/>
    <dgm:cxn modelId="{18478243-3474-1242-8BAD-B9A08B5341D2}" type="presParOf" srcId="{7AC1F46C-0CD4-3040-8756-DE0795E5851A}" destId="{7835E6FC-F416-8645-BD0A-DDD22638C4C8}" srcOrd="0" destOrd="0" presId="urn:microsoft.com/office/officeart/2008/layout/VerticalCurvedList"/>
    <dgm:cxn modelId="{87CD8A91-CEB3-2E47-A204-1C3A871F1E5F}" type="presParOf" srcId="{7AC1F46C-0CD4-3040-8756-DE0795E5851A}" destId="{07F51BFE-84AF-3349-AA76-B035DB0837C7}" srcOrd="1" destOrd="0" presId="urn:microsoft.com/office/officeart/2008/layout/VerticalCurvedList"/>
    <dgm:cxn modelId="{FC7FA073-9743-A540-91F8-A15E1D0B64B9}" type="presParOf" srcId="{7AC1F46C-0CD4-3040-8756-DE0795E5851A}" destId="{8340CBA4-2791-9340-BEED-6EE7B22E679A}" srcOrd="2" destOrd="0" presId="urn:microsoft.com/office/officeart/2008/layout/VerticalCurvedList"/>
    <dgm:cxn modelId="{F09CAF74-2965-184A-9DF6-2FC452570D98}" type="presParOf" srcId="{7AC1F46C-0CD4-3040-8756-DE0795E5851A}" destId="{8EBE84EA-39EE-A142-AC0B-FADEB114C0B8}" srcOrd="3" destOrd="0" presId="urn:microsoft.com/office/officeart/2008/layout/VerticalCurvedList"/>
    <dgm:cxn modelId="{770C472F-B6D2-3B44-91C5-D975F244F460}" type="presParOf" srcId="{575A695E-FE69-8043-9C22-5B9EA4D6602C}" destId="{A24880FE-FE19-AC42-A515-1ACDA97D7D1B}" srcOrd="1" destOrd="0" presId="urn:microsoft.com/office/officeart/2008/layout/VerticalCurvedList"/>
    <dgm:cxn modelId="{0515E17C-21DD-884D-83E1-8DD351C5E010}" type="presParOf" srcId="{575A695E-FE69-8043-9C22-5B9EA4D6602C}" destId="{4BD6F818-EFA4-1144-9C7F-6E40A8021799}" srcOrd="2" destOrd="0" presId="urn:microsoft.com/office/officeart/2008/layout/VerticalCurvedList"/>
    <dgm:cxn modelId="{5DD251A9-A2A4-DF4E-8CDB-BC8E5D420942}" type="presParOf" srcId="{4BD6F818-EFA4-1144-9C7F-6E40A8021799}" destId="{41C66882-D0C2-484B-942D-0CBCC595BD67}" srcOrd="0" destOrd="0" presId="urn:microsoft.com/office/officeart/2008/layout/VerticalCurvedList"/>
    <dgm:cxn modelId="{7156F350-5DB0-E849-A2C2-4BA4163655AA}" type="presParOf" srcId="{575A695E-FE69-8043-9C22-5B9EA4D6602C}" destId="{7FCA16A4-A4A1-5646-8791-5BB3AA46EB05}" srcOrd="3" destOrd="0" presId="urn:microsoft.com/office/officeart/2008/layout/VerticalCurvedList"/>
    <dgm:cxn modelId="{9B15E166-FCA0-C440-A5EE-6B1EC540771D}" type="presParOf" srcId="{575A695E-FE69-8043-9C22-5B9EA4D6602C}" destId="{81B7DA62-F720-E34C-970A-D197033FD8E9}" srcOrd="4" destOrd="0" presId="urn:microsoft.com/office/officeart/2008/layout/VerticalCurvedList"/>
    <dgm:cxn modelId="{DB4392CE-33DB-5744-920F-38CFB948DA42}" type="presParOf" srcId="{81B7DA62-F720-E34C-970A-D197033FD8E9}" destId="{FE8823F4-8ABB-434F-947C-0345AEB6ED28}" srcOrd="0" destOrd="0" presId="urn:microsoft.com/office/officeart/2008/layout/VerticalCurvedList"/>
    <dgm:cxn modelId="{8BD272B2-FEFC-384B-BDA9-F893C414B617}" type="presParOf" srcId="{575A695E-FE69-8043-9C22-5B9EA4D6602C}" destId="{0CD95BCE-1B40-A346-8D08-AE48D0214029}" srcOrd="5" destOrd="0" presId="urn:microsoft.com/office/officeart/2008/layout/VerticalCurvedList"/>
    <dgm:cxn modelId="{ED6596BA-22BD-E44C-81BE-6B1D3F15D1FC}" type="presParOf" srcId="{575A695E-FE69-8043-9C22-5B9EA4D6602C}" destId="{01D27106-B8A2-814B-955F-CFE67E25A37E}" srcOrd="6" destOrd="0" presId="urn:microsoft.com/office/officeart/2008/layout/VerticalCurvedList"/>
    <dgm:cxn modelId="{08D53032-897C-7B41-BDA8-FD388733926F}" type="presParOf" srcId="{01D27106-B8A2-814B-955F-CFE67E25A37E}" destId="{4AA470F6-7E10-B245-A779-8BB244378C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2EC4C-C081-4D11-ABAD-3A8C6C9BC82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5BE3C06-BBCD-4BAF-A93C-D7FA30EFBB72}">
      <dgm:prSet/>
      <dgm:spPr/>
      <dgm:t>
        <a:bodyPr/>
        <a:lstStyle/>
        <a:p>
          <a:r>
            <a:rPr lang="ru-RU" dirty="0"/>
            <a:t>Большинство россиян </a:t>
          </a:r>
          <a:r>
            <a:rPr lang="ru-RU" b="1" dirty="0"/>
            <a:t>не имеют знаний в сфере инвестиций</a:t>
          </a:r>
          <a:r>
            <a:rPr lang="ru-RU" dirty="0"/>
            <a:t>. Только 3% отметили, что много знают об операциях на фондовом рынке, а 29% указали, что имеют поверхностные знания. </a:t>
          </a:r>
          <a:endParaRPr lang="en-US" dirty="0"/>
        </a:p>
      </dgm:t>
    </dgm:pt>
    <dgm:pt modelId="{6BD0B2FC-BB2B-4CC4-A1E7-D5F9586FDB69}" type="parTrans" cxnId="{70240665-F148-44F6-B68C-73454CA38BEE}">
      <dgm:prSet/>
      <dgm:spPr/>
      <dgm:t>
        <a:bodyPr/>
        <a:lstStyle/>
        <a:p>
          <a:endParaRPr lang="en-US"/>
        </a:p>
      </dgm:t>
    </dgm:pt>
    <dgm:pt modelId="{E083CA55-1F76-49A6-91BA-C7DCC9C5DFF5}" type="sibTrans" cxnId="{70240665-F148-44F6-B68C-73454CA38BEE}">
      <dgm:prSet/>
      <dgm:spPr/>
      <dgm:t>
        <a:bodyPr/>
        <a:lstStyle/>
        <a:p>
          <a:endParaRPr lang="en-US"/>
        </a:p>
      </dgm:t>
    </dgm:pt>
    <dgm:pt modelId="{49F5068D-937A-4FC9-A026-B4E20FA71F17}">
      <dgm:prSet/>
      <dgm:spPr/>
      <dgm:t>
        <a:bodyPr/>
        <a:lstStyle/>
        <a:p>
          <a:r>
            <a:rPr lang="ru-RU" dirty="0"/>
            <a:t>При этом среди тех, кто интересуется инвестициями, только </a:t>
          </a:r>
          <a:r>
            <a:rPr lang="ru-RU" dirty="0" err="1"/>
            <a:t>каждыи</a:t>
          </a:r>
          <a:r>
            <a:rPr lang="ru-RU" dirty="0"/>
            <a:t>̆ </a:t>
          </a:r>
          <a:r>
            <a:rPr lang="ru-RU" dirty="0" err="1"/>
            <a:t>пятыи</a:t>
          </a:r>
          <a:r>
            <a:rPr lang="ru-RU" dirty="0"/>
            <a:t>̆ (19%) имеет глубокие знания в </a:t>
          </a:r>
          <a:r>
            <a:rPr lang="ru-RU" dirty="0" err="1"/>
            <a:t>этои</a:t>
          </a:r>
          <a:r>
            <a:rPr lang="ru-RU" dirty="0"/>
            <a:t>̆ сфере. Большинство (60%) имеют лишь поверхностные знания и разбираются в теме в общих чертах, а 21% совсем не разбираются в инвестициях. </a:t>
          </a:r>
          <a:endParaRPr lang="en-US" dirty="0"/>
        </a:p>
      </dgm:t>
    </dgm:pt>
    <dgm:pt modelId="{79F50315-1A98-491C-B48B-704601717A56}" type="parTrans" cxnId="{29190F8A-8F63-4E80-AA84-8969DB43D674}">
      <dgm:prSet/>
      <dgm:spPr/>
      <dgm:t>
        <a:bodyPr/>
        <a:lstStyle/>
        <a:p>
          <a:endParaRPr lang="en-US"/>
        </a:p>
      </dgm:t>
    </dgm:pt>
    <dgm:pt modelId="{E861B684-E696-40CA-96D9-54ECA4984298}" type="sibTrans" cxnId="{29190F8A-8F63-4E80-AA84-8969DB43D674}">
      <dgm:prSet/>
      <dgm:spPr/>
      <dgm:t>
        <a:bodyPr/>
        <a:lstStyle/>
        <a:p>
          <a:endParaRPr lang="en-US"/>
        </a:p>
      </dgm:t>
    </dgm:pt>
    <dgm:pt modelId="{789E74F0-AB05-1E4B-8024-35556301E5C2}" type="pres">
      <dgm:prSet presAssocID="{3922EC4C-C081-4D11-ABAD-3A8C6C9BC8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21F115-16EB-A747-84A0-F924CB726573}" type="pres">
      <dgm:prSet presAssocID="{D5BE3C06-BBCD-4BAF-A93C-D7FA30EFBB7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7278D-6A35-704B-9077-F7CAA0888B2F}" type="pres">
      <dgm:prSet presAssocID="{E083CA55-1F76-49A6-91BA-C7DCC9C5DFF5}" presName="spacer" presStyleCnt="0"/>
      <dgm:spPr/>
    </dgm:pt>
    <dgm:pt modelId="{BA9F5769-0C7F-D94D-9213-96FEDD8AC41B}" type="pres">
      <dgm:prSet presAssocID="{49F5068D-937A-4FC9-A026-B4E20FA71F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240665-F148-44F6-B68C-73454CA38BEE}" srcId="{3922EC4C-C081-4D11-ABAD-3A8C6C9BC82B}" destId="{D5BE3C06-BBCD-4BAF-A93C-D7FA30EFBB72}" srcOrd="0" destOrd="0" parTransId="{6BD0B2FC-BB2B-4CC4-A1E7-D5F9586FDB69}" sibTransId="{E083CA55-1F76-49A6-91BA-C7DCC9C5DFF5}"/>
    <dgm:cxn modelId="{DE3948EE-5026-0948-B34A-791DDCD7AE6C}" type="presOf" srcId="{D5BE3C06-BBCD-4BAF-A93C-D7FA30EFBB72}" destId="{0121F115-16EB-A747-84A0-F924CB726573}" srcOrd="0" destOrd="0" presId="urn:microsoft.com/office/officeart/2005/8/layout/vList2"/>
    <dgm:cxn modelId="{29190F8A-8F63-4E80-AA84-8969DB43D674}" srcId="{3922EC4C-C081-4D11-ABAD-3A8C6C9BC82B}" destId="{49F5068D-937A-4FC9-A026-B4E20FA71F17}" srcOrd="1" destOrd="0" parTransId="{79F50315-1A98-491C-B48B-704601717A56}" sibTransId="{E861B684-E696-40CA-96D9-54ECA4984298}"/>
    <dgm:cxn modelId="{09104D90-76CE-B346-82AC-5FA7E98429A5}" type="presOf" srcId="{49F5068D-937A-4FC9-A026-B4E20FA71F17}" destId="{BA9F5769-0C7F-D94D-9213-96FEDD8AC41B}" srcOrd="0" destOrd="0" presId="urn:microsoft.com/office/officeart/2005/8/layout/vList2"/>
    <dgm:cxn modelId="{FEBB5D8C-678E-A849-80F3-3062528C8178}" type="presOf" srcId="{3922EC4C-C081-4D11-ABAD-3A8C6C9BC82B}" destId="{789E74F0-AB05-1E4B-8024-35556301E5C2}" srcOrd="0" destOrd="0" presId="urn:microsoft.com/office/officeart/2005/8/layout/vList2"/>
    <dgm:cxn modelId="{3B290DB4-3146-1E4D-A568-D176680C5BB9}" type="presParOf" srcId="{789E74F0-AB05-1E4B-8024-35556301E5C2}" destId="{0121F115-16EB-A747-84A0-F924CB726573}" srcOrd="0" destOrd="0" presId="urn:microsoft.com/office/officeart/2005/8/layout/vList2"/>
    <dgm:cxn modelId="{5A4405DA-9877-FC40-9AC7-BE186472E93E}" type="presParOf" srcId="{789E74F0-AB05-1E4B-8024-35556301E5C2}" destId="{4357278D-6A35-704B-9077-F7CAA0888B2F}" srcOrd="1" destOrd="0" presId="urn:microsoft.com/office/officeart/2005/8/layout/vList2"/>
    <dgm:cxn modelId="{00038735-BFC5-254E-9BA3-1BF77D3C9958}" type="presParOf" srcId="{789E74F0-AB05-1E4B-8024-35556301E5C2}" destId="{BA9F5769-0C7F-D94D-9213-96FEDD8AC41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51BFE-84AF-3349-AA76-B035DB0837C7}">
      <dsp:nvSpPr>
        <dsp:cNvPr id="0" name=""/>
        <dsp:cNvSpPr/>
      </dsp:nvSpPr>
      <dsp:spPr>
        <a:xfrm>
          <a:off x="-4579967" y="-702223"/>
          <a:ext cx="5455747" cy="5455747"/>
        </a:xfrm>
        <a:prstGeom prst="blockArc">
          <a:avLst>
            <a:gd name="adj1" fmla="val 18900000"/>
            <a:gd name="adj2" fmla="val 2700000"/>
            <a:gd name="adj3" fmla="val 3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880FE-FE19-AC42-A515-1ACDA97D7D1B}">
      <dsp:nvSpPr>
        <dsp:cNvPr id="0" name=""/>
        <dsp:cNvSpPr/>
      </dsp:nvSpPr>
      <dsp:spPr>
        <a:xfrm>
          <a:off x="563242" y="405130"/>
          <a:ext cx="3904580" cy="810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314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Низкие процентные ставки по депозитам</a:t>
          </a:r>
        </a:p>
      </dsp:txBody>
      <dsp:txXfrm>
        <a:off x="563242" y="405130"/>
        <a:ext cx="3904580" cy="810260"/>
      </dsp:txXfrm>
    </dsp:sp>
    <dsp:sp modelId="{41C66882-D0C2-484B-942D-0CBCC595BD67}">
      <dsp:nvSpPr>
        <dsp:cNvPr id="0" name=""/>
        <dsp:cNvSpPr/>
      </dsp:nvSpPr>
      <dsp:spPr>
        <a:xfrm>
          <a:off x="56829" y="303847"/>
          <a:ext cx="1012825" cy="1012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A16A4-A4A1-5646-8791-5BB3AA46EB05}">
      <dsp:nvSpPr>
        <dsp:cNvPr id="0" name=""/>
        <dsp:cNvSpPr/>
      </dsp:nvSpPr>
      <dsp:spPr>
        <a:xfrm>
          <a:off x="857771" y="1620520"/>
          <a:ext cx="3610051" cy="8102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314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Низкая инфляция</a:t>
          </a:r>
        </a:p>
      </dsp:txBody>
      <dsp:txXfrm>
        <a:off x="857771" y="1620520"/>
        <a:ext cx="3610051" cy="810260"/>
      </dsp:txXfrm>
    </dsp:sp>
    <dsp:sp modelId="{FE8823F4-8ABB-434F-947C-0345AEB6ED28}">
      <dsp:nvSpPr>
        <dsp:cNvPr id="0" name=""/>
        <dsp:cNvSpPr/>
      </dsp:nvSpPr>
      <dsp:spPr>
        <a:xfrm>
          <a:off x="351359" y="1519237"/>
          <a:ext cx="1012825" cy="1012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95BCE-1B40-A346-8D08-AE48D0214029}">
      <dsp:nvSpPr>
        <dsp:cNvPr id="0" name=""/>
        <dsp:cNvSpPr/>
      </dsp:nvSpPr>
      <dsp:spPr>
        <a:xfrm>
          <a:off x="563242" y="2835910"/>
          <a:ext cx="3904580" cy="8102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314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Высокие бизнес-риски</a:t>
          </a:r>
        </a:p>
      </dsp:txBody>
      <dsp:txXfrm>
        <a:off x="563242" y="2835910"/>
        <a:ext cx="3904580" cy="810260"/>
      </dsp:txXfrm>
    </dsp:sp>
    <dsp:sp modelId="{4AA470F6-7E10-B245-A779-8BB244378C35}">
      <dsp:nvSpPr>
        <dsp:cNvPr id="0" name=""/>
        <dsp:cNvSpPr/>
      </dsp:nvSpPr>
      <dsp:spPr>
        <a:xfrm>
          <a:off x="56829" y="2734627"/>
          <a:ext cx="1012825" cy="1012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F115-16EB-A747-84A0-F924CB726573}">
      <dsp:nvSpPr>
        <dsp:cNvPr id="0" name=""/>
        <dsp:cNvSpPr/>
      </dsp:nvSpPr>
      <dsp:spPr>
        <a:xfrm>
          <a:off x="0" y="57278"/>
          <a:ext cx="7772400" cy="19349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Большинство россиян </a:t>
          </a:r>
          <a:r>
            <a:rPr lang="ru-RU" sz="2300" b="1" kern="1200" dirty="0"/>
            <a:t>не имеют знаний в сфере инвестиций</a:t>
          </a:r>
          <a:r>
            <a:rPr lang="ru-RU" sz="2300" kern="1200" dirty="0"/>
            <a:t>. Только 3% отметили, что много знают об операциях на фондовом рынке, а 29% указали, что имеют поверхностные знания. </a:t>
          </a:r>
          <a:endParaRPr lang="en-US" sz="2300" kern="1200" dirty="0"/>
        </a:p>
      </dsp:txBody>
      <dsp:txXfrm>
        <a:off x="94459" y="151737"/>
        <a:ext cx="7583482" cy="1746079"/>
      </dsp:txXfrm>
    </dsp:sp>
    <dsp:sp modelId="{BA9F5769-0C7F-D94D-9213-96FEDD8AC41B}">
      <dsp:nvSpPr>
        <dsp:cNvPr id="0" name=""/>
        <dsp:cNvSpPr/>
      </dsp:nvSpPr>
      <dsp:spPr>
        <a:xfrm>
          <a:off x="0" y="2058516"/>
          <a:ext cx="7772400" cy="1934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При этом среди тех, кто интересуется инвестициями, только </a:t>
          </a:r>
          <a:r>
            <a:rPr lang="ru-RU" sz="2300" kern="1200" dirty="0" err="1"/>
            <a:t>каждыи</a:t>
          </a:r>
          <a:r>
            <a:rPr lang="ru-RU" sz="2300" kern="1200" dirty="0"/>
            <a:t>̆ </a:t>
          </a:r>
          <a:r>
            <a:rPr lang="ru-RU" sz="2300" kern="1200" dirty="0" err="1"/>
            <a:t>пятыи</a:t>
          </a:r>
          <a:r>
            <a:rPr lang="ru-RU" sz="2300" kern="1200" dirty="0"/>
            <a:t>̆ (19%) имеет глубокие знания в </a:t>
          </a:r>
          <a:r>
            <a:rPr lang="ru-RU" sz="2300" kern="1200" dirty="0" err="1"/>
            <a:t>этои</a:t>
          </a:r>
          <a:r>
            <a:rPr lang="ru-RU" sz="2300" kern="1200" dirty="0"/>
            <a:t>̆ сфере. Большинство (60%) имеют лишь поверхностные знания и разбираются в теме в общих чертах, а 21% совсем не разбираются в инвестициях. </a:t>
          </a:r>
          <a:endParaRPr lang="en-US" sz="2300" kern="1200" dirty="0"/>
        </a:p>
      </dsp:txBody>
      <dsp:txXfrm>
        <a:off x="94459" y="2152975"/>
        <a:ext cx="7583482" cy="1746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17389-6514-4A91-8FC4-6E57F9C7F31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A5DFE-1942-4B51-A820-4DD1CBC1D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39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5DB7D-1973-4F34-BF6B-1BD272A8EDA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2175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275A5-9A6A-4EC8-9065-A85E6576C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6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75A5-9A6A-4EC8-9065-A85E6576C2D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7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9CE-9230-4895-ABD2-DF388D57B221}" type="datetime1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33DCF12F-2620-4DEF-BCC2-760112B1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3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C8A-A792-47F5-BE70-0C2E6027829A}" type="datetime1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007A-83DF-4E98-9C8C-F7DB77A774AC}" type="datetime1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0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A0DF-53B6-4526-8A71-EBDFA87532C8}" type="datetime1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7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72F9D3-B5B2-4E97-89C4-20D4A749EBA3}" type="datetime1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33DCF12F-2620-4DEF-BCC2-760112B1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5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6900-B307-4EAD-B4A0-91CBA76AD2A4}" type="datetime1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8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FBAC-DB42-4C86-846D-B4B8E2D327B4}" type="datetime1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0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0DF9E1-C00D-4E40-A187-00110C1EE63C}" type="datetime1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8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36DE-1403-4ED7-864A-D3113B15CBEC}" type="datetime1">
              <a:rPr lang="ru-RU" smtClean="0"/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5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9C5A-D704-436F-B281-4858BEE5EFA4}" type="datetime1">
              <a:rPr lang="ru-RU" smtClean="0"/>
              <a:t>17.02.2021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6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C1FE-D015-4BD4-8BFB-BB78FE226D48}" type="datetime1">
              <a:rPr lang="ru-RU" smtClean="0"/>
              <a:t>17.02.2021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4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E2CA23-8AFA-4FA6-9FF7-B8A44B2B539B}" type="datetime1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3DCF12F-2620-4DEF-BCC2-760112B1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0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investorscholl@arb.ru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8670" y="1285233"/>
            <a:ext cx="7593330" cy="3035808"/>
          </a:xfrm>
        </p:spPr>
        <p:txBody>
          <a:bodyPr/>
          <a:lstStyle/>
          <a:p>
            <a:r>
              <a:rPr lang="ru-RU" sz="4000" b="1" dirty="0"/>
              <a:t>Геймификация инвестиций или что вам никогда не расскажет ваш брокер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1139" y="6071231"/>
            <a:ext cx="433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Национальная школа инвестора  </a:t>
            </a:r>
            <a:r>
              <a:rPr lang="ru-RU" dirty="0"/>
              <a:t>АРБ</a:t>
            </a:r>
          </a:p>
        </p:txBody>
      </p:sp>
    </p:spTree>
    <p:extLst>
      <p:ext uri="{BB962C8B-B14F-4D97-AF65-F5344CB8AC3E}">
        <p14:creationId xmlns:p14="http://schemas.microsoft.com/office/powerpoint/2010/main" val="126363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Технический анализ - инструмент трейдера, но не инвестора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10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53C28E2-FAED-4848-BE43-B1D8B6977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00748"/>
            <a:ext cx="7772400" cy="2025447"/>
          </a:xfrm>
        </p:spPr>
        <p:txBody>
          <a:bodyPr/>
          <a:lstStyle/>
          <a:p>
            <a:r>
              <a:rPr lang="ru-RU" dirty="0"/>
              <a:t>Краткосрочные прогнозы</a:t>
            </a:r>
          </a:p>
          <a:p>
            <a:r>
              <a:rPr lang="ru-RU" dirty="0"/>
              <a:t>Психологический фактор влияния на цену актива</a:t>
            </a:r>
          </a:p>
          <a:p>
            <a:r>
              <a:rPr lang="ru-RU" dirty="0"/>
              <a:t>Доступность данных всем участникам рынка</a:t>
            </a:r>
            <a:endParaRPr lang="en-US" dirty="0"/>
          </a:p>
          <a:p>
            <a:r>
              <a:rPr lang="ru-RU" dirty="0"/>
              <a:t>Это тоже, своего рода, игра - «</a:t>
            </a:r>
            <a:r>
              <a:rPr lang="ru-RU" dirty="0" err="1"/>
              <a:t>обнаучивание</a:t>
            </a:r>
            <a:r>
              <a:rPr lang="ru-RU" dirty="0"/>
              <a:t>» 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Картинки по запросу &quot;head and shoulders trading signal&quot;">
            <a:extLst>
              <a:ext uri="{FF2B5EF4-FFF2-40B4-BE49-F238E27FC236}">
                <a16:creationId xmlns:a16="http://schemas.microsoft.com/office/drawing/2014/main" id="{3B999C55-02FB-CB45-B6F7-469080393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4" y="4148918"/>
            <a:ext cx="3968049" cy="22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stokhastic trading signal&quot;">
            <a:extLst>
              <a:ext uri="{FF2B5EF4-FFF2-40B4-BE49-F238E27FC236}">
                <a16:creationId xmlns:a16="http://schemas.microsoft.com/office/drawing/2014/main" id="{E94F06A0-98F3-B24A-8F27-01578088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22" y="4092775"/>
            <a:ext cx="3545222" cy="238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0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2D1DD-C6EA-D646-916B-C966BC57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620837"/>
          </a:xfrm>
        </p:spPr>
        <p:txBody>
          <a:bodyPr>
            <a:noAutofit/>
          </a:bodyPr>
          <a:lstStyle/>
          <a:p>
            <a:r>
              <a:rPr lang="ru-RU" dirty="0"/>
              <a:t>НЕСКОЛЬКО СОВЕТОВ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411B18-2077-1443-B03F-249DAB09F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365597"/>
            <a:ext cx="7939585" cy="4907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Если  вы решили инвестировать  и у вас средства лежат на депозите в надежном банке:</a:t>
            </a:r>
          </a:p>
          <a:p>
            <a:r>
              <a:rPr lang="ru-RU" sz="2800" dirty="0"/>
              <a:t>Не спешите бежать на </a:t>
            </a:r>
            <a:r>
              <a:rPr lang="ru-RU" sz="2800" b="1" dirty="0"/>
              <a:t>фондовый рынок </a:t>
            </a:r>
            <a:r>
              <a:rPr lang="ru-RU" sz="2800" dirty="0">
                <a:solidFill>
                  <a:schemeClr val="accent2"/>
                </a:solidFill>
              </a:rPr>
              <a:t>(2020 г </a:t>
            </a:r>
            <a:r>
              <a:rPr lang="ru-RU" sz="2800" b="1" dirty="0">
                <a:solidFill>
                  <a:schemeClr val="accent2"/>
                </a:solidFill>
              </a:rPr>
              <a:t>минус 11% </a:t>
            </a:r>
            <a:r>
              <a:rPr lang="ru-RU" sz="2800" dirty="0">
                <a:solidFill>
                  <a:schemeClr val="accent2"/>
                </a:solidFill>
              </a:rPr>
              <a:t>падение российских акций (Индекс РТС))</a:t>
            </a:r>
          </a:p>
          <a:p>
            <a:r>
              <a:rPr lang="ru-RU" sz="2800" dirty="0"/>
              <a:t>Или покупать </a:t>
            </a:r>
            <a:r>
              <a:rPr lang="ru-RU" sz="2800" b="1" dirty="0"/>
              <a:t>недвижимость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accent2"/>
                </a:solidFill>
              </a:rPr>
              <a:t>(2020 г </a:t>
            </a:r>
            <a:r>
              <a:rPr lang="ru-RU" sz="2800" b="1" dirty="0">
                <a:solidFill>
                  <a:schemeClr val="accent2"/>
                </a:solidFill>
              </a:rPr>
              <a:t>минус 1,4% </a:t>
            </a:r>
            <a:r>
              <a:rPr lang="ru-RU" sz="2800" dirty="0">
                <a:solidFill>
                  <a:schemeClr val="accent2"/>
                </a:solidFill>
              </a:rPr>
              <a:t>индекс стоимости жилья (</a:t>
            </a:r>
            <a:r>
              <a:rPr lang="en-US" sz="2800" dirty="0">
                <a:solidFill>
                  <a:schemeClr val="accent2"/>
                </a:solidFill>
              </a:rPr>
              <a:t>IRN, </a:t>
            </a:r>
            <a:r>
              <a:rPr lang="ru-RU" sz="2800" dirty="0">
                <a:solidFill>
                  <a:schemeClr val="accent2"/>
                </a:solidFill>
              </a:rPr>
              <a:t>Москва), в </a:t>
            </a:r>
            <a:r>
              <a:rPr lang="en-US" sz="2800" dirty="0">
                <a:solidFill>
                  <a:schemeClr val="accent2"/>
                </a:solidFill>
              </a:rPr>
              <a:t>$ </a:t>
            </a:r>
            <a:r>
              <a:rPr lang="ru-RU" sz="2800" dirty="0">
                <a:solidFill>
                  <a:schemeClr val="accent2"/>
                </a:solidFill>
              </a:rPr>
              <a:t>и </a:t>
            </a:r>
            <a:r>
              <a:rPr lang="en-US" sz="2800" dirty="0">
                <a:solidFill>
                  <a:schemeClr val="accent2"/>
                </a:solidFill>
              </a:rPr>
              <a:t>-7,6% </a:t>
            </a:r>
            <a:r>
              <a:rPr lang="ru-RU" sz="2800" dirty="0">
                <a:solidFill>
                  <a:schemeClr val="accent2"/>
                </a:solidFill>
              </a:rPr>
              <a:t>в евро)</a:t>
            </a:r>
          </a:p>
          <a:p>
            <a:r>
              <a:rPr lang="ru-RU" sz="2800" dirty="0"/>
              <a:t>По совету «экспертов» или рекламы инвестировать в структурированные продукты и ИСЖ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758C06-EE51-3641-91BD-4DBDEF7E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4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6B179-F958-F842-9586-D9F779C9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059" y="-192753"/>
            <a:ext cx="3690014" cy="202155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Будьте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бдительны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277B70-60C9-6245-90D6-06A058132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2"/>
          <a:stretch/>
        </p:blipFill>
        <p:spPr bwMode="auto">
          <a:xfrm>
            <a:off x="20" y="2"/>
            <a:ext cx="4571752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71619EC-E640-FF40-BBEC-82F9BFF3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3" y="1828800"/>
            <a:ext cx="3690014" cy="4613564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Не попадите на курсы, где вас научат </a:t>
            </a:r>
            <a:r>
              <a:rPr lang="ru-RU" sz="2400" b="1" dirty="0">
                <a:solidFill>
                  <a:schemeClr val="bg1"/>
                </a:solidFill>
              </a:rPr>
              <a:t>«заработать миллион»</a:t>
            </a:r>
          </a:p>
          <a:p>
            <a:r>
              <a:rPr lang="ru-RU" sz="2400" dirty="0">
                <a:solidFill>
                  <a:schemeClr val="bg1"/>
                </a:solidFill>
              </a:rPr>
              <a:t>Будут продавать </a:t>
            </a:r>
            <a:r>
              <a:rPr lang="ru-RU" sz="2400" b="1" dirty="0">
                <a:solidFill>
                  <a:schemeClr val="bg1"/>
                </a:solidFill>
              </a:rPr>
              <a:t>«торговые сигналы» </a:t>
            </a:r>
            <a:r>
              <a:rPr lang="ru-RU" sz="2400" dirty="0">
                <a:solidFill>
                  <a:schemeClr val="bg1"/>
                </a:solidFill>
              </a:rPr>
              <a:t>и стратегии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И к тем, кому важно заполучить ваши </a:t>
            </a:r>
            <a:r>
              <a:rPr lang="ru-RU" sz="2400" b="1" dirty="0">
                <a:solidFill>
                  <a:schemeClr val="bg1"/>
                </a:solidFill>
              </a:rPr>
              <a:t>деньги в управление</a:t>
            </a:r>
            <a:r>
              <a:rPr lang="ru-RU" sz="2400" dirty="0">
                <a:solidFill>
                  <a:schemeClr val="bg1"/>
                </a:solidFill>
              </a:rPr>
              <a:t>, а не дать вам знания и реальную картину рынка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759A3-6714-1A49-94F8-56C8A2F8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DCF12F-2620-4DEF-BCC2-760112B13002}" type="slidenum">
              <a:rPr lang="ru-RU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12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58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F3F1E-4DDF-DA4A-BF16-22A7A3AE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392" y="220090"/>
            <a:ext cx="4458013" cy="202155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Прежде чем принимать инвестиционные решения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4394613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8" descr="Картинки по запросу &quot;знание сила плакат&quot;">
            <a:extLst>
              <a:ext uri="{FF2B5EF4-FFF2-40B4-BE49-F238E27FC236}">
                <a16:creationId xmlns:a16="http://schemas.microsoft.com/office/drawing/2014/main" id="{804B5468-28A2-B247-A1FB-929A2B91B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r="2241"/>
          <a:stretch/>
        </p:blipFill>
        <p:spPr bwMode="auto">
          <a:xfrm>
            <a:off x="20" y="2"/>
            <a:ext cx="4571752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6EA152B-8439-3D41-9AAE-58E4108AE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183" y="2461731"/>
            <a:ext cx="4039736" cy="4176178"/>
          </a:xfrm>
        </p:spPr>
        <p:txBody>
          <a:bodyPr>
            <a:normAutofit/>
          </a:bodyPr>
          <a:lstStyle/>
          <a:p>
            <a:r>
              <a:rPr lang="ru-RU" dirty="0"/>
              <a:t>Потратьте время и </a:t>
            </a:r>
            <a:r>
              <a:rPr lang="ru-RU" b="1" dirty="0"/>
              <a:t>изучите рынок </a:t>
            </a:r>
          </a:p>
          <a:p>
            <a:r>
              <a:rPr lang="ru-RU" dirty="0"/>
              <a:t>Даже когда вам кажется, что вы уже все знаете, </a:t>
            </a:r>
            <a:r>
              <a:rPr lang="ru-RU" b="1" dirty="0"/>
              <a:t>начните с небольших сумм </a:t>
            </a:r>
            <a:r>
              <a:rPr lang="ru-RU" dirty="0"/>
              <a:t>(например, 10% от ваших накоплений)</a:t>
            </a:r>
          </a:p>
          <a:p>
            <a:r>
              <a:rPr lang="ru-RU" dirty="0"/>
              <a:t>Лучше потратить несколько тысяч рублей </a:t>
            </a:r>
            <a:r>
              <a:rPr lang="ru-RU" b="1" dirty="0"/>
              <a:t>посетив семинары и купив несколько книг</a:t>
            </a:r>
            <a:r>
              <a:rPr lang="ru-RU" dirty="0"/>
              <a:t>, чем потерять часть ваших накоплений по элементарному незнанию и неподготовленности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653FAC-8F76-2243-BC14-46AA60DB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DCF12F-2620-4DEF-BCC2-760112B13002}" type="slidenum">
              <a:rPr lang="ru-RU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13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5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86648D-901F-431C-8FFE-6455ADDACF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4" y="0"/>
            <a:ext cx="9141492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E0F64-AF45-754C-A747-ED4AB835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О «</a:t>
            </a:r>
            <a:r>
              <a:rPr lang="ru-RU" b="1" dirty="0">
                <a:solidFill>
                  <a:srgbClr val="FFFFFF"/>
                </a:solidFill>
              </a:rPr>
              <a:t>Национальной школе инвестора</a:t>
            </a:r>
            <a:r>
              <a:rPr lang="ru-RU" dirty="0">
                <a:solidFill>
                  <a:srgbClr val="FFFFFF"/>
                </a:solidFill>
              </a:rPr>
              <a:t>» АРБ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B6442-3461-FF43-A233-C6D89ABE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5" y="2121408"/>
            <a:ext cx="7918533" cy="4374926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q"/>
            </a:pPr>
            <a:r>
              <a:rPr lang="ru-RU" dirty="0">
                <a:solidFill>
                  <a:srgbClr val="FFFFFF"/>
                </a:solidFill>
              </a:rPr>
              <a:t>Проект </a:t>
            </a:r>
            <a:r>
              <a:rPr lang="ru-RU" b="1" dirty="0">
                <a:solidFill>
                  <a:srgbClr val="FFFFFF"/>
                </a:solidFill>
              </a:rPr>
              <a:t>не аффилирован</a:t>
            </a:r>
            <a:r>
              <a:rPr lang="ru-RU" dirty="0">
                <a:solidFill>
                  <a:srgbClr val="FFFFFF"/>
                </a:solidFill>
              </a:rPr>
              <a:t> с участниками рынка и </a:t>
            </a:r>
            <a:r>
              <a:rPr lang="ru-RU" b="1" dirty="0">
                <a:solidFill>
                  <a:srgbClr val="FFFFFF"/>
                </a:solidFill>
              </a:rPr>
              <a:t>не ставит своей целью привлечение ваших денег в управление</a:t>
            </a:r>
            <a:r>
              <a:rPr lang="ru-RU" dirty="0">
                <a:solidFill>
                  <a:srgbClr val="FFFFFF"/>
                </a:solidFill>
              </a:rPr>
              <a:t> кого-либо из них</a:t>
            </a:r>
          </a:p>
          <a:p>
            <a:pPr lvl="0">
              <a:buFont typeface="Wingdings" pitchFamily="2" charset="2"/>
              <a:buChar char="q"/>
            </a:pPr>
            <a:r>
              <a:rPr lang="ru-RU" dirty="0">
                <a:solidFill>
                  <a:srgbClr val="FFFFFF"/>
                </a:solidFill>
              </a:rPr>
              <a:t>Проект не продает "торговые сигналы", "стратегии", которые помогут вам "заработать миллион". Мы </a:t>
            </a:r>
            <a:r>
              <a:rPr lang="ru-RU" b="1" dirty="0">
                <a:solidFill>
                  <a:srgbClr val="FFFFFF"/>
                </a:solidFill>
              </a:rPr>
              <a:t>продаем базовые знания и умения</a:t>
            </a:r>
            <a:r>
              <a:rPr lang="ru-RU" dirty="0">
                <a:solidFill>
                  <a:srgbClr val="FFFFFF"/>
                </a:solidFill>
              </a:rPr>
              <a:t>, которые позволят вам грамотно и самостоятельно выбирать пути инвестирования и не поддаваться сомнительным рекламных предложениям</a:t>
            </a:r>
          </a:p>
          <a:p>
            <a:pPr lvl="0">
              <a:buFont typeface="Wingdings" pitchFamily="2" charset="2"/>
              <a:buChar char="q"/>
            </a:pPr>
            <a:r>
              <a:rPr lang="ru-RU" dirty="0">
                <a:solidFill>
                  <a:srgbClr val="FFFFFF"/>
                </a:solidFill>
              </a:rPr>
              <a:t>Проект позволит вам узнать </a:t>
            </a:r>
            <a:r>
              <a:rPr lang="ru-RU" b="1" dirty="0">
                <a:solidFill>
                  <a:srgbClr val="FFFFFF"/>
                </a:solidFill>
              </a:rPr>
              <a:t>детали о налогообложении, операционных расходах</a:t>
            </a:r>
            <a:r>
              <a:rPr lang="ru-RU" dirty="0">
                <a:solidFill>
                  <a:srgbClr val="FFFFFF"/>
                </a:solidFill>
              </a:rPr>
              <a:t> и прочих существенных нюансах при работе на фондовом и финансовых рынках. </a:t>
            </a:r>
          </a:p>
          <a:p>
            <a:pPr lvl="0">
              <a:buFont typeface="Wingdings" pitchFamily="2" charset="2"/>
              <a:buChar char="q"/>
            </a:pPr>
            <a:r>
              <a:rPr lang="ru-RU" dirty="0">
                <a:solidFill>
                  <a:srgbClr val="FFFFFF"/>
                </a:solidFill>
              </a:rPr>
              <a:t>Проект поможет вам понять свой </a:t>
            </a:r>
            <a:r>
              <a:rPr lang="ru-RU" b="1" dirty="0">
                <a:solidFill>
                  <a:srgbClr val="FFFFFF"/>
                </a:solidFill>
              </a:rPr>
              <a:t>психологический профиль</a:t>
            </a:r>
            <a:r>
              <a:rPr lang="ru-RU" dirty="0">
                <a:solidFill>
                  <a:srgbClr val="FFFFFF"/>
                </a:solidFill>
              </a:rPr>
              <a:t> инвестора, толерантность к риску и научит не поддаваться на различные психологические ловушки, которые могут подстерегать инвесторов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8E7ECE-D1D9-4A45-83E3-B3AAC21AF5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99C5D-8E7A-4F30-B5A0-E61C1AF51D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2AB452-BE9A-AA4D-9C8B-A05A631A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DCF12F-2620-4DEF-BCC2-760112B13002}" type="slidenum">
              <a:rPr lang="ru-RU" smtClean="0"/>
              <a:pPr>
                <a:spcAft>
                  <a:spcPts val="60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00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72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74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Rectangle 76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2" name="Group 78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93" name="Rectangle 8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41EAC81-202E-E845-9689-A6DA2DC9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075" y="1360493"/>
            <a:ext cx="3729383" cy="31067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СПАСИБО ЗА ВНИМАНИЕ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F7485D5-FA17-E341-BE46-02D041524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7075" y="4687316"/>
            <a:ext cx="3729384" cy="15170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  <a:hlinkClick r:id="rId6"/>
              </a:rPr>
              <a:t>investorschool@arb.ru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0" name="Picture 49" descr="Изображение выглядит как дым, внешний, поезд, подходит&#10;&#10;Автоматически созданное описание">
            <a:extLst>
              <a:ext uri="{FF2B5EF4-FFF2-40B4-BE49-F238E27FC236}">
                <a16:creationId xmlns:a16="http://schemas.microsoft.com/office/drawing/2014/main" id="{EC428105-1D1D-4415-B835-228FCF47DD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713" r="13788" b="-1"/>
          <a:stretch/>
        </p:blipFill>
        <p:spPr>
          <a:xfrm>
            <a:off x="20" y="2"/>
            <a:ext cx="4571752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94" name="Freeform: Shape 84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598"/>
            <a:ext cx="4571770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8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ABF7CC-13CF-E44A-833B-7088C369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51058" y="500322"/>
            <a:ext cx="895401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</a:pPr>
            <a:fld id="{33DCF12F-2620-4DEF-BCC2-760112B13002}" type="slidenum">
              <a:rPr lang="en-US">
                <a:solidFill>
                  <a:schemeClr val="accent1"/>
                </a:solidFill>
                <a:latin typeface="+mj-lt"/>
              </a:rPr>
              <a:pPr algn="r" defTabSz="457200">
                <a:spcAft>
                  <a:spcPts val="600"/>
                </a:spcAft>
              </a:pPr>
              <a:t>15</a:t>
            </a:fld>
            <a:endParaRPr lang="en-US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327A91-CA8D-5D43-83C2-8BA27E21C7F4}"/>
              </a:ext>
            </a:extLst>
          </p:cNvPr>
          <p:cNvSpPr/>
          <p:nvPr/>
        </p:nvSpPr>
        <p:spPr>
          <a:xfrm>
            <a:off x="8047589" y="653596"/>
            <a:ext cx="739572" cy="37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91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99D5C-2F9F-0243-BB74-DB017ABB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929" y="702364"/>
            <a:ext cx="3536369" cy="417057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”</a:t>
            </a:r>
            <a:r>
              <a:rPr lang="en-US" sz="2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Когда</a:t>
            </a: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2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чистильщик</a:t>
            </a: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2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обуви</a:t>
            </a: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2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начинает</a:t>
            </a: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2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интересоваться</a:t>
            </a: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2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акциями</a:t>
            </a: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, </a:t>
            </a:r>
            <a:r>
              <a:rPr lang="en-US" sz="2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надо</a:t>
            </a: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2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срочно</a:t>
            </a: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2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уходить</a:t>
            </a: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2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с</a:t>
            </a: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2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рынка</a:t>
            </a: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”</a:t>
            </a:r>
            <a:r>
              <a:rPr lang="en-US" sz="25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/>
            </a:r>
            <a:br>
              <a:rPr lang="en-US" sz="25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25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/>
            </a:r>
            <a:br>
              <a:rPr lang="en-US" sz="25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25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Джон</a:t>
            </a:r>
            <a:r>
              <a:rPr lang="en-US" sz="25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25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П</a:t>
            </a:r>
            <a:r>
              <a:rPr lang="en-US" sz="25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. </a:t>
            </a:r>
            <a:r>
              <a:rPr lang="en-US" sz="25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Морган</a:t>
            </a:r>
            <a:endParaRPr lang="en-US" sz="2500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4A31EF-3B92-2E4D-B891-677861C913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18"/>
          <a:stretch/>
        </p:blipFill>
        <p:spPr>
          <a:xfrm>
            <a:off x="20" y="10"/>
            <a:ext cx="5175811" cy="685799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32BF30-A01B-6B45-B6FB-E2C43850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4850" y="6135306"/>
            <a:ext cx="395785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3DCF12F-2620-4DEF-BCC2-760112B13002}" type="slidenum">
              <a:rPr lang="en-US" sz="1200">
                <a:latin typeface="+mj-lt"/>
              </a:rPr>
              <a:pPr defTabSz="457200">
                <a:spcAft>
                  <a:spcPts val="600"/>
                </a:spcAft>
              </a:pPr>
              <a:t>2</a:t>
            </a:fld>
            <a:endParaRPr lang="en-US" sz="1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427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99D5C-2F9F-0243-BB74-DB017ABB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значительный рост рынка частных инвестиций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32BF30-A01B-6B45-B6FB-E2C43850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23D8F-688B-FA4F-B501-1D607C90F3F9}"/>
              </a:ext>
            </a:extLst>
          </p:cNvPr>
          <p:cNvSpPr txBox="1"/>
          <p:nvPr/>
        </p:nvSpPr>
        <p:spPr>
          <a:xfrm>
            <a:off x="6737601" y="6234868"/>
            <a:ext cx="1720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 </a:t>
            </a:r>
            <a:r>
              <a:rPr lang="en-US" sz="1200" dirty="0" err="1"/>
              <a:t>moex.com</a:t>
            </a:r>
            <a:r>
              <a:rPr lang="en-US" sz="1200" dirty="0"/>
              <a:t> </a:t>
            </a:r>
            <a:endParaRPr lang="ru-RU" sz="12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E1F2C4C-2E0A-034B-94B5-9CE673DB6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Количество физических лиц, имеющих брокерские счета на Московской бирже, за январь 2021 года увеличилось почти на 626 тыс. человек и достигло </a:t>
            </a:r>
            <a:r>
              <a:rPr lang="ru-RU" sz="3300" b="1" dirty="0">
                <a:solidFill>
                  <a:srgbClr val="C00000"/>
                </a:solidFill>
              </a:rPr>
              <a:t>9,4 млн</a:t>
            </a:r>
            <a:r>
              <a:rPr lang="ru-RU" b="1" dirty="0"/>
              <a:t>.</a:t>
            </a:r>
          </a:p>
          <a:p>
            <a:r>
              <a:rPr lang="ru-RU" dirty="0"/>
              <a:t>В январе 2021 года активность частных инвесторов на бирже была рекордной: сделки совершали </a:t>
            </a:r>
            <a:r>
              <a:rPr lang="ru-RU" sz="3300" b="1" dirty="0">
                <a:solidFill>
                  <a:srgbClr val="C00000"/>
                </a:solidFill>
              </a:rPr>
              <a:t>1,5 млн </a:t>
            </a:r>
            <a:r>
              <a:rPr lang="ru-RU" dirty="0"/>
              <a:t>человек по сравнению с </a:t>
            </a:r>
            <a:r>
              <a:rPr lang="ru-RU" b="1" dirty="0"/>
              <a:t>425 тыс. </a:t>
            </a:r>
            <a:r>
              <a:rPr lang="ru-RU" dirty="0"/>
              <a:t>человек в январе 2020 года.</a:t>
            </a:r>
          </a:p>
          <a:p>
            <a:r>
              <a:rPr lang="ru-RU" dirty="0"/>
              <a:t>Частные инвесторы вложили в акции на Московской бирже </a:t>
            </a:r>
            <a:r>
              <a:rPr lang="ru-RU" sz="3300" b="1" dirty="0">
                <a:solidFill>
                  <a:srgbClr val="C00000"/>
                </a:solidFill>
              </a:rPr>
              <a:t>28,5 млрд </a:t>
            </a:r>
            <a:r>
              <a:rPr lang="ru-RU" dirty="0"/>
              <a:t>рублей, в облигации – 50 млрд рублей, в биржевые фонды – 14,3 млрд рублей.</a:t>
            </a:r>
          </a:p>
          <a:p>
            <a:r>
              <a:rPr lang="ru-RU" dirty="0"/>
              <a:t>Доля частных инвесторов в объеме торгов акциями в январе 2021 года составила </a:t>
            </a:r>
            <a:r>
              <a:rPr lang="ru-RU" sz="3400" b="1" dirty="0">
                <a:solidFill>
                  <a:srgbClr val="C00000"/>
                </a:solidFill>
              </a:rPr>
              <a:t>41%</a:t>
            </a:r>
            <a:r>
              <a:rPr lang="ru-RU" dirty="0"/>
              <a:t>, в объеме торгов облигациями – 17,4%, на спот-рынке валюты – 14,3%, на срочном рынке – 44,3%. </a:t>
            </a:r>
          </a:p>
        </p:txBody>
      </p:sp>
    </p:spTree>
    <p:extLst>
      <p:ext uri="{BB962C8B-B14F-4D97-AF65-F5344CB8AC3E}">
        <p14:creationId xmlns:p14="http://schemas.microsoft.com/office/powerpoint/2010/main" val="90988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Факторы, влияющие на приток частных инвесторов на рынок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BC790A5-B0E4-9249-9DAF-ACA11644EE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184289"/>
              </p:ext>
            </p:extLst>
          </p:nvPr>
        </p:nvGraphicFramePr>
        <p:xfrm>
          <a:off x="523753" y="2093976"/>
          <a:ext cx="4522809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3A191A-409C-0049-8CA1-946F2E9D40B7}"/>
              </a:ext>
            </a:extLst>
          </p:cNvPr>
          <p:cNvSpPr/>
          <p:nvPr/>
        </p:nvSpPr>
        <p:spPr>
          <a:xfrm>
            <a:off x="5162310" y="2302467"/>
            <a:ext cx="35418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Эти факторы выталкивают традиционных инвесторов в </a:t>
            </a:r>
            <a:r>
              <a:rPr lang="ru-RU" b="1" dirty="0" err="1"/>
              <a:t>высокорисковые</a:t>
            </a:r>
            <a:r>
              <a:rPr lang="ru-RU" b="1" dirty="0"/>
              <a:t> сегменты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Появился  </a:t>
            </a:r>
            <a:r>
              <a:rPr lang="ru-RU" b="1" dirty="0"/>
              <a:t>новый класс инвесторов </a:t>
            </a:r>
            <a:r>
              <a:rPr lang="ru-RU" dirty="0"/>
              <a:t>- инвестиционные игроки, непрофессиональные трейдеры.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Массовый наплыв низкоквалифицированных инвесторов - один из признаков </a:t>
            </a:r>
            <a:r>
              <a:rPr lang="ru-RU" b="1" dirty="0"/>
              <a:t>надувающегося пузыря</a:t>
            </a:r>
          </a:p>
        </p:txBody>
      </p:sp>
    </p:spTree>
    <p:extLst>
      <p:ext uri="{BB962C8B-B14F-4D97-AF65-F5344CB8AC3E}">
        <p14:creationId xmlns:p14="http://schemas.microsoft.com/office/powerpoint/2010/main" val="326918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ABB2A12-182F-5C40-93A5-39E54F57D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ru-RU" dirty="0"/>
              <a:t>У РОССИЯН ВЫРОС «АППЕТИТ» К ИНВЕСТИЦИЯМ БЕЗ ДОЛЖНЫХ ЗНАНИЙ</a:t>
            </a:r>
          </a:p>
        </p:txBody>
      </p:sp>
      <p:graphicFrame>
        <p:nvGraphicFramePr>
          <p:cNvPr id="10" name="Объект 4">
            <a:extLst>
              <a:ext uri="{FF2B5EF4-FFF2-40B4-BE49-F238E27FC236}">
                <a16:creationId xmlns:a16="http://schemas.microsoft.com/office/drawing/2014/main" id="{64777329-685D-4029-8EA7-EDBCDE898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259877"/>
              </p:ext>
            </p:extLst>
          </p:nvPr>
        </p:nvGraphicFramePr>
        <p:xfrm>
          <a:off x="685800" y="2322576"/>
          <a:ext cx="7772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ADE5FE-3876-CE42-B4B6-8D935656E9CC}"/>
              </a:ext>
            </a:extLst>
          </p:cNvPr>
          <p:cNvSpPr txBox="1"/>
          <p:nvPr/>
        </p:nvSpPr>
        <p:spPr>
          <a:xfrm>
            <a:off x="5383704" y="6373368"/>
            <a:ext cx="307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 данным опроса НАФИ (12.02.21)</a:t>
            </a:r>
          </a:p>
        </p:txBody>
      </p:sp>
    </p:spTree>
    <p:extLst>
      <p:ext uri="{BB962C8B-B14F-4D97-AF65-F5344CB8AC3E}">
        <p14:creationId xmlns:p14="http://schemas.microsoft.com/office/powerpoint/2010/main" val="131999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681277"/>
            <a:ext cx="7917287" cy="1206516"/>
          </a:xfrm>
        </p:spPr>
        <p:txBody>
          <a:bodyPr>
            <a:normAutofit fontScale="90000"/>
          </a:bodyPr>
          <a:lstStyle/>
          <a:p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100" dirty="0">
                <a:latin typeface="Cambria" charset="0"/>
                <a:ea typeface="Cambria" charset="0"/>
                <a:cs typeface="Cambria" charset="0"/>
              </a:rPr>
              <a:t/>
            </a:r>
            <a:br>
              <a:rPr lang="ru-RU" sz="3100" dirty="0">
                <a:latin typeface="Cambria" charset="0"/>
                <a:ea typeface="Cambria" charset="0"/>
                <a:cs typeface="Cambria" charset="0"/>
              </a:rPr>
            </a:br>
            <a:r>
              <a:rPr lang="ru-RU" sz="4700" dirty="0">
                <a:latin typeface="Cambria" charset="0"/>
                <a:ea typeface="Cambria" charset="0"/>
                <a:cs typeface="Cambria" charset="0"/>
              </a:rPr>
              <a:t>Реакция профессионалов рынка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6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5799" y="2152677"/>
            <a:ext cx="7573298" cy="48006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6089" y="2392707"/>
            <a:ext cx="7917287" cy="1206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Cambria" charset="0"/>
                <a:ea typeface="Cambria" charset="0"/>
                <a:cs typeface="Cambria" charset="0"/>
              </a:rPr>
              <a:t/>
            </a:r>
            <a:br>
              <a:rPr lang="ru-RU" sz="2000" dirty="0">
                <a:latin typeface="Cambria" charset="0"/>
                <a:ea typeface="Cambria" charset="0"/>
                <a:cs typeface="Cambria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ru-RU" dirty="0"/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733371" y="2084120"/>
            <a:ext cx="4966457" cy="4550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Мобильные приложения для инвестиций</a:t>
            </a:r>
          </a:p>
          <a:p>
            <a:r>
              <a:rPr lang="ru-RU" sz="2800" dirty="0"/>
              <a:t>Быстрый перевод средств</a:t>
            </a:r>
          </a:p>
          <a:p>
            <a:r>
              <a:rPr lang="ru-RU" sz="2800" dirty="0"/>
              <a:t>Доступ к площадкам</a:t>
            </a:r>
          </a:p>
          <a:p>
            <a:r>
              <a:rPr lang="ru-RU" sz="2800" dirty="0"/>
              <a:t>Кредитное плечо</a:t>
            </a:r>
          </a:p>
          <a:p>
            <a:r>
              <a:rPr lang="ru-RU" sz="2800" dirty="0"/>
              <a:t>Короткие продажи</a:t>
            </a:r>
          </a:p>
          <a:p>
            <a:r>
              <a:rPr lang="ru-RU" sz="2800" dirty="0"/>
              <a:t>Инвестиционные рекомендации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46" y="1569150"/>
            <a:ext cx="2565365" cy="48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1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112348"/>
          </a:xfrm>
        </p:spPr>
        <p:txBody>
          <a:bodyPr>
            <a:noAutofit/>
          </a:bodyPr>
          <a:lstStyle/>
          <a:p>
            <a:r>
              <a:rPr lang="ru-RU" dirty="0"/>
              <a:t>Геймификация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654" y="3272652"/>
            <a:ext cx="4625252" cy="2698758"/>
          </a:xfrm>
        </p:spPr>
        <p:txBody>
          <a:bodyPr>
            <a:normAutofit/>
          </a:bodyPr>
          <a:lstStyle/>
          <a:p>
            <a:r>
              <a:rPr lang="ru-RU" sz="2100" dirty="0"/>
              <a:t>Инвестирование как игра, </a:t>
            </a:r>
            <a:r>
              <a:rPr lang="ru-RU" sz="2100" dirty="0" err="1"/>
              <a:t>квест</a:t>
            </a:r>
            <a:endParaRPr lang="ru-RU" sz="2100" b="1" dirty="0"/>
          </a:p>
          <a:p>
            <a:r>
              <a:rPr lang="ru-RU" sz="2100" dirty="0"/>
              <a:t>Клиент должен быть активным – инвестиционные рекомендации</a:t>
            </a:r>
          </a:p>
          <a:p>
            <a:r>
              <a:rPr lang="ru-RU" sz="2100" dirty="0"/>
              <a:t> Частота торговли</a:t>
            </a:r>
          </a:p>
          <a:p>
            <a:r>
              <a:rPr lang="ru-RU" sz="2100" dirty="0"/>
              <a:t> Покупка выгодных брокеру продуктов</a:t>
            </a:r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endParaRPr lang="ru-RU" sz="2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7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44" y="1596980"/>
            <a:ext cx="2753032" cy="357871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5800" y="5433210"/>
            <a:ext cx="4884174" cy="1408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>
                <a:solidFill>
                  <a:srgbClr val="C00000"/>
                </a:solidFill>
              </a:rPr>
              <a:t>Выглядит как </a:t>
            </a:r>
            <a:r>
              <a:rPr lang="ru-RU" sz="2100" b="1" dirty="0">
                <a:solidFill>
                  <a:srgbClr val="C00000"/>
                </a:solidFill>
              </a:rPr>
              <a:t>игра</a:t>
            </a:r>
            <a:r>
              <a:rPr lang="ru-RU" sz="2100" dirty="0">
                <a:solidFill>
                  <a:srgbClr val="C00000"/>
                </a:solidFill>
              </a:rPr>
              <a:t>, но инвестор </a:t>
            </a:r>
            <a:r>
              <a:rPr lang="ru-RU" sz="2100" b="1" dirty="0">
                <a:solidFill>
                  <a:srgbClr val="C00000"/>
                </a:solidFill>
              </a:rPr>
              <a:t>теряет реальные деньги</a:t>
            </a: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66" y="3272652"/>
            <a:ext cx="2717380" cy="3189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28F8EA-3BC6-C348-B128-548E2295461A}"/>
              </a:ext>
            </a:extLst>
          </p:cNvPr>
          <p:cNvSpPr txBox="1"/>
          <p:nvPr/>
        </p:nvSpPr>
        <p:spPr>
          <a:xfrm>
            <a:off x="685800" y="1398305"/>
            <a:ext cx="471871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C00000"/>
                </a:solidFill>
              </a:rPr>
              <a:t>Геймификация – это технология адаптации </a:t>
            </a:r>
            <a:r>
              <a:rPr lang="ru-RU" sz="2100" b="1" dirty="0">
                <a:solidFill>
                  <a:srgbClr val="C00000"/>
                </a:solidFill>
              </a:rPr>
              <a:t>игровых методов к неигровым процессам</a:t>
            </a:r>
            <a:r>
              <a:rPr lang="ru-RU" sz="2100" dirty="0">
                <a:solidFill>
                  <a:srgbClr val="C00000"/>
                </a:solidFill>
              </a:rPr>
              <a:t> и событиям </a:t>
            </a:r>
            <a:r>
              <a:rPr lang="ru-RU" sz="2100" b="1" dirty="0">
                <a:solidFill>
                  <a:srgbClr val="C00000"/>
                </a:solidFill>
              </a:rPr>
              <a:t>для большей вовлеченности </a:t>
            </a:r>
            <a:r>
              <a:rPr lang="ru-RU" sz="2100" dirty="0">
                <a:solidFill>
                  <a:srgbClr val="C00000"/>
                </a:solidFill>
              </a:rPr>
              <a:t>участников в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163597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946" y="512064"/>
            <a:ext cx="7772400" cy="1609344"/>
          </a:xfrm>
        </p:spPr>
        <p:txBody>
          <a:bodyPr>
            <a:normAutofit/>
          </a:bodyPr>
          <a:lstStyle/>
          <a:p>
            <a:r>
              <a:rPr lang="ru-RU" dirty="0" err="1"/>
              <a:t>Финтех</a:t>
            </a:r>
            <a:r>
              <a:rPr lang="ru-RU" dirty="0"/>
              <a:t> платформы -</a:t>
            </a:r>
            <a:br>
              <a:rPr lang="ru-RU" dirty="0"/>
            </a:br>
            <a:r>
              <a:rPr lang="ru-RU" dirty="0"/>
              <a:t>новые игроки рынка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8</a:t>
            </a:fld>
            <a:endParaRPr lang="ru-RU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24" y="2025037"/>
            <a:ext cx="3922094" cy="2147071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24" y="2023760"/>
            <a:ext cx="4038600" cy="2148348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24" y="4172108"/>
            <a:ext cx="4038600" cy="201807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24" y="4172108"/>
            <a:ext cx="3922094" cy="20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3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99D5C-2F9F-0243-BB74-DB017ABB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Инвестиционные аналитики и телеграмм каналы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C28E2-FAED-4848-BE43-B1D8B6977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16" y="2175136"/>
            <a:ext cx="5701351" cy="4376135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Не является инвестиционной рекомендацией, но подвигает вас </a:t>
            </a:r>
            <a:r>
              <a:rPr lang="ru-RU" sz="2800" b="1" dirty="0"/>
              <a:t>к действию</a:t>
            </a:r>
          </a:p>
          <a:p>
            <a:r>
              <a:rPr lang="ru-RU" sz="2800" dirty="0"/>
              <a:t>Не учитывает ваш </a:t>
            </a:r>
            <a:r>
              <a:rPr lang="ru-RU" sz="2800" b="1" dirty="0"/>
              <a:t>риск-профиль</a:t>
            </a:r>
          </a:p>
          <a:p>
            <a:r>
              <a:rPr lang="ru-RU" sz="2800" dirty="0"/>
              <a:t>Все инвестиционные </a:t>
            </a:r>
            <a:r>
              <a:rPr lang="ru-RU" sz="2800" b="1" dirty="0"/>
              <a:t>решения</a:t>
            </a:r>
            <a:r>
              <a:rPr lang="ru-RU" sz="2800" dirty="0"/>
              <a:t> вы принимаете на свой страх и риск</a:t>
            </a:r>
          </a:p>
          <a:p>
            <a:r>
              <a:rPr lang="ru-RU" sz="2800" dirty="0"/>
              <a:t>Раскрывается </a:t>
            </a:r>
            <a:r>
              <a:rPr lang="ru-RU" sz="2800" b="1" dirty="0"/>
              <a:t>информация</a:t>
            </a:r>
            <a:r>
              <a:rPr lang="ru-RU" sz="2800" dirty="0"/>
              <a:t> только об успешных сделках - никто не расскажет вам о неудачных инвестициях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32BF30-A01B-6B45-B6FB-E2C43850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12F-2620-4DEF-BCC2-760112B13002}" type="slidenum">
              <a:rPr lang="ru-RU" smtClean="0"/>
              <a:t>9</a:t>
            </a:fld>
            <a:endParaRPr 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217" y="1968334"/>
            <a:ext cx="1388660" cy="1355791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42" y="3429001"/>
            <a:ext cx="2317009" cy="27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15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7255</TotalTime>
  <Words>750</Words>
  <Application>Microsoft Office PowerPoint</Application>
  <PresentationFormat>Экран (4:3)</PresentationFormat>
  <Paragraphs>86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Cambria</vt:lpstr>
      <vt:lpstr>Rockwell</vt:lpstr>
      <vt:lpstr>Rockwell Condensed</vt:lpstr>
      <vt:lpstr>Rockwell Extra Bold</vt:lpstr>
      <vt:lpstr>Wingdings</vt:lpstr>
      <vt:lpstr>Дерево</vt:lpstr>
      <vt:lpstr>Геймификация инвестиций или что вам никогда не расскажет ваш брокер</vt:lpstr>
      <vt:lpstr>”Когда чистильщик обуви начинает интересоваться акциями, надо срочно уходить с рынка”  Джон П. Морган</vt:lpstr>
      <vt:lpstr>значительный рост рынка частных инвестиций</vt:lpstr>
      <vt:lpstr>Факторы, влияющие на приток частных инвесторов на рынок</vt:lpstr>
      <vt:lpstr>У РОССИЯН ВЫРОС «АППЕТИТ» К ИНВЕСТИЦИЯМ БЕЗ ДОЛЖНЫХ ЗНАНИЙ</vt:lpstr>
      <vt:lpstr>     Реакция профессионалов рынка    </vt:lpstr>
      <vt:lpstr>Геймификация</vt:lpstr>
      <vt:lpstr>Финтех платформы - новые игроки рынка</vt:lpstr>
      <vt:lpstr>Инвестиционные аналитики и телеграмм каналы</vt:lpstr>
      <vt:lpstr>Технический анализ - инструмент трейдера, но не инвестора</vt:lpstr>
      <vt:lpstr>НЕСКОЛЬКО СОВЕТОВ</vt:lpstr>
      <vt:lpstr>Будьте бдительны</vt:lpstr>
      <vt:lpstr>Прежде чем принимать инвестиционные решения</vt:lpstr>
      <vt:lpstr>О «Национальной школе инвестора» АРБ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Инвестирование в ситуации неопределенности и   управление персональным риском</dc:title>
  <dc:creator>Oleg Skvortsov</dc:creator>
  <cp:lastModifiedBy>Логинов Игорь Эдуардович</cp:lastModifiedBy>
  <cp:revision>53</cp:revision>
  <dcterms:created xsi:type="dcterms:W3CDTF">2020-10-30T09:16:27Z</dcterms:created>
  <dcterms:modified xsi:type="dcterms:W3CDTF">2021-02-17T14:58:40Z</dcterms:modified>
</cp:coreProperties>
</file>