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  <p:sldMasterId id="2147483689" r:id="rId2"/>
  </p:sldMasterIdLst>
  <p:notesMasterIdLst>
    <p:notesMasterId r:id="rId11"/>
  </p:notesMasterIdLst>
  <p:handoutMasterIdLst>
    <p:handoutMasterId r:id="rId12"/>
  </p:handoutMasterIdLst>
  <p:sldIdLst>
    <p:sldId id="918" r:id="rId3"/>
    <p:sldId id="1145" r:id="rId4"/>
    <p:sldId id="1144" r:id="rId5"/>
    <p:sldId id="1154" r:id="rId6"/>
    <p:sldId id="1152" r:id="rId7"/>
    <p:sldId id="1146" r:id="rId8"/>
    <p:sldId id="1153" r:id="rId9"/>
    <p:sldId id="1113" r:id="rId10"/>
  </p:sldIdLst>
  <p:sldSz cx="9906000" cy="6858000" type="A4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roxima Nova Rg" panose="02000506030000020004" charset="0"/>
      <p:bold r:id="rId17"/>
    </p:embeddedFont>
    <p:embeddedFont>
      <p:font typeface="Kokila" panose="020B0604020202020204" pitchFamily="34" charset="0"/>
      <p:regular r:id="rId18"/>
      <p:bold r:id="rId19"/>
      <p:italic r:id="rId20"/>
      <p:boldItalic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088" userDrawn="1">
          <p15:clr>
            <a:srgbClr val="A4A3A4"/>
          </p15:clr>
        </p15:guide>
        <p15:guide id="5" pos="1872" userDrawn="1">
          <p15:clr>
            <a:srgbClr val="A4A3A4"/>
          </p15:clr>
        </p15:guide>
        <p15:guide id="6" pos="1104" userDrawn="1">
          <p15:clr>
            <a:srgbClr val="A4A3A4"/>
          </p15:clr>
        </p15:guide>
        <p15:guide id="8" pos="888" userDrawn="1">
          <p15:clr>
            <a:srgbClr val="A4A3A4"/>
          </p15:clr>
        </p15:guide>
        <p15:guide id="9" orient="horz" pos="336" userDrawn="1">
          <p15:clr>
            <a:srgbClr val="A4A3A4"/>
          </p15:clr>
        </p15:guide>
        <p15:guide id="10" pos="3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zarov, Alexey" initials="NA" lastIdx="6" clrIdx="0">
    <p:extLst/>
  </p:cmAuthor>
  <p:cmAuthor id="2" name="Antonov, Artem" initials="ar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C03228"/>
    <a:srgbClr val="1F4E79"/>
    <a:srgbClr val="ED7D31"/>
    <a:srgbClr val="002060"/>
    <a:srgbClr val="007ABB"/>
    <a:srgbClr val="A5C9E9"/>
    <a:srgbClr val="FFFFFF"/>
    <a:srgbClr val="EB7C30"/>
    <a:srgbClr val="2C7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5" autoAdjust="0"/>
    <p:restoredTop sz="96395" autoAdjust="0"/>
  </p:normalViewPr>
  <p:slideViewPr>
    <p:cSldViewPr snapToGrid="0" showGuides="1">
      <p:cViewPr varScale="1">
        <p:scale>
          <a:sx n="111" d="100"/>
          <a:sy n="111" d="100"/>
        </p:scale>
        <p:origin x="1560" y="90"/>
      </p:cViewPr>
      <p:guideLst>
        <p:guide pos="2088"/>
        <p:guide pos="1872"/>
        <p:guide pos="1104"/>
        <p:guide pos="888"/>
        <p:guide orient="horz" pos="336"/>
        <p:guide pos="3144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645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1F4E79"/>
              </a:solidFill>
            </a:ln>
          </c:spPr>
          <c:explosion val="4"/>
          <c:dPt>
            <c:idx val="0"/>
            <c:bubble3D val="0"/>
            <c:spPr>
              <a:solidFill>
                <a:schemeClr val="bg1"/>
              </a:solidFill>
              <a:ln w="38100">
                <a:solidFill>
                  <a:srgbClr val="1F4E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B1-429E-89BB-45222A619BF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38100">
                <a:solidFill>
                  <a:srgbClr val="1F4E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B1-429E-89BB-45222A619BF4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38100">
                <a:solidFill>
                  <a:srgbClr val="1F4E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B1-429E-89BB-45222A619BF4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38100">
                <a:solidFill>
                  <a:srgbClr val="1F4E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B1-429E-89BB-45222A619BF4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B1-429E-89BB-45222A619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выполнении плана на 201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ru-RU" sz="11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разбивке по федеральным округам (по состоянию на 15.11.201</a:t>
            </a:r>
            <a:r>
              <a:rPr lang="en-US" sz="11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9.2508611914229558E-2"/>
          <c:y val="1.8491950051281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510483738659267"/>
          <c:y val="0.30764199192220798"/>
          <c:w val="0.63267561373470582"/>
          <c:h val="0.52507267583533346"/>
        </c:manualLayout>
      </c:layout>
      <c:pieChart>
        <c:varyColors val="1"/>
        <c:ser>
          <c:idx val="0"/>
          <c:order val="0"/>
          <c:tx>
            <c:strRef>
              <c:f>Лист1!$B$1:$C$1</c:f>
              <c:strCache>
                <c:ptCount val="1"/>
                <c:pt idx="0">
                  <c:v>Объем выданных поручительств на 15.08.2019, млрд рублей  % выполнения плана</c:v>
                </c:pt>
              </c:strCache>
            </c:strRef>
          </c:tx>
          <c:explosion val="5"/>
          <c:dPt>
            <c:idx val="0"/>
            <c:bubble3D val="0"/>
            <c:explosion val="0"/>
            <c:spPr>
              <a:solidFill>
                <a:schemeClr val="accent1">
                  <a:shade val="4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3D-4697-BF84-917A9F0BDA54}"/>
              </c:ext>
            </c:extLst>
          </c:dPt>
          <c:dPt>
            <c:idx val="1"/>
            <c:bubble3D val="0"/>
            <c:explosion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3D-4697-BF84-917A9F0BDA54}"/>
              </c:ext>
            </c:extLst>
          </c:dPt>
          <c:dPt>
            <c:idx val="2"/>
            <c:bubble3D val="0"/>
            <c:explosion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3D-4697-BF84-917A9F0BDA54}"/>
              </c:ext>
            </c:extLst>
          </c:dPt>
          <c:dPt>
            <c:idx val="3"/>
            <c:bubble3D val="0"/>
            <c:explosion val="0"/>
            <c:spPr>
              <a:solidFill>
                <a:schemeClr val="accent1">
                  <a:shade val="9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3D-4697-BF84-917A9F0BDA54}"/>
              </c:ext>
            </c:extLst>
          </c:dPt>
          <c:dPt>
            <c:idx val="4"/>
            <c:bubble3D val="0"/>
            <c:explosion val="0"/>
            <c:spPr>
              <a:solidFill>
                <a:schemeClr val="accent1">
                  <a:tint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C3D-4697-BF84-917A9F0BDA54}"/>
              </c:ext>
            </c:extLst>
          </c:dPt>
          <c:dPt>
            <c:idx val="5"/>
            <c:bubble3D val="0"/>
            <c:explosion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C3D-4697-BF84-917A9F0BDA54}"/>
              </c:ext>
            </c:extLst>
          </c:dPt>
          <c:dPt>
            <c:idx val="6"/>
            <c:bubble3D val="0"/>
            <c:explosion val="0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C3D-4697-BF84-917A9F0BDA54}"/>
              </c:ext>
            </c:extLst>
          </c:dPt>
          <c:dPt>
            <c:idx val="7"/>
            <c:bubble3D val="0"/>
            <c:explosion val="0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C3D-4697-BF84-917A9F0BDA54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5FB6D3E-393C-44EC-9B51-C99D74C718C0}" type="CELLRANGE">
                      <a:rPr lang="ru-RU" sz="8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[ДИАПАЗОН ЯЧЕЕК]</a:t>
                    </a:fld>
                    <a:r>
                      <a:rPr lang="ru-RU" sz="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7E3A7636-1F31-4152-8703-51B8F9A86E55}" type="CATEGORYNAME">
                      <a:rPr lang="ru-RU" sz="8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51A6E186-35FD-4962-9FAC-E3C163B3FE20}" type="VALUE">
                      <a:rPr lang="ru-RU" sz="800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800" b="0" i="0" u="none" strike="noStrike" kern="1200" baseline="0" dirty="0" err="1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млрд.руб</a:t>
                    </a:r>
                    <a:r>
                      <a:rPr lang="ru-RU" sz="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800" b="0" i="0" u="none" strike="noStrike" kern="120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C3D-4697-BF84-917A9F0BDA54}"/>
                </c:ext>
              </c:extLst>
            </c:dLbl>
            <c:dLbl>
              <c:idx val="1"/>
              <c:layout>
                <c:manualLayout>
                  <c:x val="0"/>
                  <c:y val="-2.42374217681151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E524C57-8F5D-44DD-B4D6-5B5600D55206}" type="CELLRANGE">
                      <a:rPr lang="ru-RU" sz="8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[ДИАПАЗОН ЯЧЕЕК]</a:t>
                    </a:fld>
                    <a:r>
                      <a:rPr lang="ru-RU" sz="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3616BCCF-11E0-45D8-8EC3-74D77E978B99}" type="CATEGORYNAME">
                      <a:rPr lang="ru-RU" sz="8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A2484C17-70D9-4BC5-A42D-4A3A34BCEA0D}" type="VALUE">
                      <a:rPr lang="ru-RU" sz="800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800" b="0" i="0" u="none" strike="noStrike" kern="1200" baseline="0" dirty="0" err="1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млрд.руб</a:t>
                    </a:r>
                    <a:r>
                      <a:rPr lang="ru-RU" sz="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800" b="0" i="0" u="none" strike="noStrike" kern="120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C3D-4697-BF84-917A9F0BDA54}"/>
                </c:ext>
              </c:extLst>
            </c:dLbl>
            <c:dLbl>
              <c:idx val="2"/>
              <c:layout>
                <c:manualLayout>
                  <c:x val="1.4181479612950573E-2"/>
                  <c:y val="-1.45434072900725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1747AEF-8065-4A8E-B42A-43700D48D7B2}" type="CELLRANGE">
                      <a:rPr lang="ru-RU" sz="8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[ДИАПАЗОН ЯЧЕЕК]</a:t>
                    </a:fld>
                    <a:r>
                      <a:rPr lang="ru-RU" sz="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A8D12272-F53D-43EA-9C62-F01C54EE76B8}" type="CATEGORYNAME">
                      <a:rPr lang="ru-RU" sz="8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E199448D-A965-4BE5-8C9C-EA4D6CBE127B}" type="VALUE">
                      <a:rPr lang="ru-RU" sz="800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800" b="0" i="0" u="none" strike="noStrike" kern="1200" baseline="0" dirty="0" err="1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млрд.руб</a:t>
                    </a:r>
                    <a:r>
                      <a:rPr lang="ru-RU" sz="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800" b="0" i="0" u="none" strike="noStrike" kern="120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AC3D-4697-BF84-917A9F0BDA54}"/>
                </c:ext>
              </c:extLst>
            </c:dLbl>
            <c:dLbl>
              <c:idx val="3"/>
              <c:layout>
                <c:manualLayout>
                  <c:x val="4.6977323702433696E-2"/>
                  <c:y val="2.855530891381282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A39C73B-D505-410B-AEF5-164B611B01FC}" type="CELLRANGE">
                      <a:rPr lang="ru-RU" sz="8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[ДИАПАЗОН ЯЧЕЕК]</a:t>
                    </a:fld>
                    <a:r>
                      <a:rPr lang="ru-RU" sz="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59357265-CDBB-4742-95BD-5D4F3D0F7D96}" type="CATEGORYNAME">
                      <a:rPr lang="ru-RU" sz="8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43A4BD81-DECE-4095-954B-32CC7841F3A9}" type="VALUE">
                      <a:rPr lang="ru-RU" sz="800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800" b="0" i="0" u="none" strike="noStrike" kern="1200" baseline="0" dirty="0" err="1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млрд.руб</a:t>
                    </a:r>
                    <a:r>
                      <a:rPr lang="ru-RU" sz="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800" b="0" i="0" u="none" strike="noStrike" kern="120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AC3D-4697-BF84-917A9F0BDA54}"/>
                </c:ext>
              </c:extLst>
            </c:dLbl>
            <c:dLbl>
              <c:idx val="4"/>
              <c:layout>
                <c:manualLayout>
                  <c:x val="5.672591845180203E-3"/>
                  <c:y val="-2.12077440471007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6097FB8-6BBD-412A-AFAC-C8EAF5A7E0DD}" type="CELLRANGE">
                      <a:rPr lang="ru-RU" sz="8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[ДИАПАЗОН ЯЧЕЕК]</a:t>
                    </a:fld>
                    <a:r>
                      <a:rPr lang="ru-RU" sz="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053718F0-8E61-4C6F-A4AB-E03816C1B277}" type="CATEGORYNAME">
                      <a:rPr lang="ru-RU" sz="8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FEA86083-2E53-4662-A5F9-40B1D2A20BD9}" type="VALUE">
                      <a:rPr lang="ru-RU" sz="800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800" b="0" i="0" u="none" strike="noStrike" kern="1200" baseline="0" dirty="0" err="1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млрд.руб</a:t>
                    </a:r>
                    <a:r>
                      <a:rPr lang="ru-RU" sz="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800" b="0" i="0" u="none" strike="noStrike" kern="120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AC3D-4697-BF84-917A9F0BDA54}"/>
                </c:ext>
              </c:extLst>
            </c:dLbl>
            <c:dLbl>
              <c:idx val="5"/>
              <c:layout>
                <c:manualLayout>
                  <c:x val="2.8362959225901015E-3"/>
                  <c:y val="-4.2415488094201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6B608ED-6ECC-495D-A1B6-6486A9809C18}" type="CELLRANGE">
                      <a:rPr lang="ru-RU" sz="8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[ДИАПАЗОН ЯЧЕЕК]</a:t>
                    </a:fld>
                    <a:r>
                      <a:rPr lang="ru-RU" sz="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147AF4C7-C844-45E8-B3A6-5D2147C178B4}" type="CATEGORYNAME">
                      <a:rPr lang="ru-RU" sz="8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D383E8FF-A903-45BE-B4E8-E58FDCBC9E29}" type="VALUE">
                      <a:rPr lang="ru-RU" sz="800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800" b="0" i="0" u="none" strike="noStrike" kern="1200" baseline="0" dirty="0" err="1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млрд.руб</a:t>
                    </a:r>
                    <a:r>
                      <a:rPr lang="ru-RU" sz="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800" b="0" i="0" u="none" strike="noStrike" kern="120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AC3D-4697-BF84-917A9F0BDA54}"/>
                </c:ext>
              </c:extLst>
            </c:dLbl>
            <c:dLbl>
              <c:idx val="6"/>
              <c:layout>
                <c:manualLayout>
                  <c:x val="1.7017775535540687E-2"/>
                  <c:y val="-3.02967772101444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54B395C-E271-4F39-8DF7-B97BBE319353}" type="CELLRANGE">
                      <a:rPr lang="ru-RU" sz="8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[ДИАПАЗОН ЯЧЕЕК]</a:t>
                    </a:fld>
                    <a:r>
                      <a:rPr lang="ru-RU" sz="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7D6D7A6E-8D11-4C06-A493-82C293205EDC}" type="CATEGORYNAME">
                      <a:rPr lang="ru-RU" sz="8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ED19884A-F50A-4F91-BC91-A34B96021B04}" type="VALUE">
                      <a:rPr lang="ru-RU" sz="800" baseline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80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800" b="0" i="0" u="none" strike="noStrike" kern="1200" baseline="0" dirty="0" err="1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млрд.руб</a:t>
                    </a:r>
                    <a:r>
                      <a:rPr lang="ru-RU" sz="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800" b="0" i="0" u="none" strike="noStrike" kern="120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AC3D-4697-BF84-917A9F0BDA54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F8B0FF4A-945D-4BB2-B669-37639D49D66D}" type="CELLRANGE">
                      <a:rPr lang="ru-RU"/>
                      <a:pPr/>
                      <a:t>[ДИАПАЗОН ЯЧЕЕК]</a:t>
                    </a:fld>
                    <a:r>
                      <a:rPr lang="ru-RU" baseline="0" dirty="0"/>
                      <a:t>; </a:t>
                    </a:r>
                    <a:fld id="{BAC82768-B491-4318-88BE-89D1FAC1260B}" type="CATEGORYNAME">
                      <a:rPr lang="ru-RU" baseline="0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fld id="{7D10C584-3F02-403D-95B1-21ADE0EE7DB3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smtClean="0"/>
                      <a:t> млрд.руб.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AC3D-4697-BF84-917A9F0BDA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ЮФО</c:v>
                </c:pt>
                <c:pt idx="1">
                  <c:v>ПФО</c:v>
                </c:pt>
                <c:pt idx="2">
                  <c:v>СЗФО</c:v>
                </c:pt>
                <c:pt idx="3">
                  <c:v>СКФО</c:v>
                </c:pt>
                <c:pt idx="4">
                  <c:v>СФО</c:v>
                </c:pt>
                <c:pt idx="5">
                  <c:v>УФО</c:v>
                </c:pt>
                <c:pt idx="6">
                  <c:v>ЦФО</c:v>
                </c:pt>
                <c:pt idx="7">
                  <c:v>ДФО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2.851786191</c:v>
                </c:pt>
                <c:pt idx="1">
                  <c:v>6.2218887799999996</c:v>
                </c:pt>
                <c:pt idx="2">
                  <c:v>4.5980737519999995</c:v>
                </c:pt>
                <c:pt idx="3">
                  <c:v>1.17197489</c:v>
                </c:pt>
                <c:pt idx="4">
                  <c:v>3.9249558710000003</c:v>
                </c:pt>
                <c:pt idx="5">
                  <c:v>3.4926625899999997</c:v>
                </c:pt>
                <c:pt idx="6">
                  <c:v>14.94866433</c:v>
                </c:pt>
                <c:pt idx="7">
                  <c:v>4.0542522199999995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Лист1!$C$2:$C$9</c15:f>
                <c15:dlblRangeCache>
                  <c:ptCount val="8"/>
                  <c:pt idx="0">
                    <c:v>90%</c:v>
                  </c:pt>
                  <c:pt idx="1">
                    <c:v>114%</c:v>
                  </c:pt>
                  <c:pt idx="2">
                    <c:v>82%</c:v>
                  </c:pt>
                  <c:pt idx="3">
                    <c:v>77%</c:v>
                  </c:pt>
                  <c:pt idx="4">
                    <c:v>91%</c:v>
                  </c:pt>
                  <c:pt idx="5">
                    <c:v>93%</c:v>
                  </c:pt>
                  <c:pt idx="6">
                    <c:v>105%</c:v>
                  </c:pt>
                  <c:pt idx="7">
                    <c:v>118%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AC3D-4697-BF84-917A9F0BDA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выполнения плана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C3D-4697-BF84-917A9F0BDA54}"/>
              </c:ext>
            </c:extLst>
          </c:dPt>
          <c:dPt>
            <c:idx val="1"/>
            <c:bubble3D val="0"/>
            <c:spPr>
              <a:solidFill>
                <a:schemeClr val="accent1">
                  <a:shade val="6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AC3D-4697-BF84-917A9F0BDA54}"/>
              </c:ext>
            </c:extLst>
          </c:dPt>
          <c:dPt>
            <c:idx val="2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AC3D-4697-BF84-917A9F0BDA54}"/>
              </c:ext>
            </c:extLst>
          </c:dPt>
          <c:dPt>
            <c:idx val="3"/>
            <c:bubble3D val="0"/>
            <c:spPr>
              <a:solidFill>
                <a:schemeClr val="accent1">
                  <a:shade val="9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AC3D-4697-BF84-917A9F0BDA54}"/>
              </c:ext>
            </c:extLst>
          </c:dPt>
          <c:dPt>
            <c:idx val="4"/>
            <c:bubble3D val="0"/>
            <c:spPr>
              <a:solidFill>
                <a:schemeClr val="accent1">
                  <a:tint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AC3D-4697-BF84-917A9F0BDA54}"/>
              </c:ext>
            </c:extLst>
          </c:dPt>
          <c:dPt>
            <c:idx val="5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AC3D-4697-BF84-917A9F0BDA54}"/>
              </c:ext>
            </c:extLst>
          </c:dPt>
          <c:dPt>
            <c:idx val="6"/>
            <c:bubble3D val="0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AC3D-4697-BF84-917A9F0BDA54}"/>
              </c:ext>
            </c:extLst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AC3D-4697-BF84-917A9F0BDA54}"/>
              </c:ext>
            </c:extLst>
          </c:dPt>
          <c:cat>
            <c:strRef>
              <c:f>Лист1!$A$2:$A$9</c:f>
              <c:strCache>
                <c:ptCount val="8"/>
                <c:pt idx="0">
                  <c:v>ЮФО</c:v>
                </c:pt>
                <c:pt idx="1">
                  <c:v>ПФО</c:v>
                </c:pt>
                <c:pt idx="2">
                  <c:v>СЗФО</c:v>
                </c:pt>
                <c:pt idx="3">
                  <c:v>СКФО</c:v>
                </c:pt>
                <c:pt idx="4">
                  <c:v>СФО</c:v>
                </c:pt>
                <c:pt idx="5">
                  <c:v>УФО</c:v>
                </c:pt>
                <c:pt idx="6">
                  <c:v>ЦФО</c:v>
                </c:pt>
                <c:pt idx="7">
                  <c:v>ДФО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AC3D-4697-BF84-917A9F0BDA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фактически выдано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97EE-43E3-A9F1-3A980B8358D7}"/>
              </c:ext>
            </c:extLst>
          </c:dPt>
          <c:dPt>
            <c:idx val="1"/>
            <c:bubble3D val="0"/>
            <c:spPr>
              <a:solidFill>
                <a:schemeClr val="accent1">
                  <a:shade val="6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97EE-43E3-A9F1-3A980B8358D7}"/>
              </c:ext>
            </c:extLst>
          </c:dPt>
          <c:dPt>
            <c:idx val="2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97EE-43E3-A9F1-3A980B8358D7}"/>
              </c:ext>
            </c:extLst>
          </c:dPt>
          <c:dPt>
            <c:idx val="3"/>
            <c:bubble3D val="0"/>
            <c:spPr>
              <a:solidFill>
                <a:schemeClr val="accent1">
                  <a:shade val="9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97EE-43E3-A9F1-3A980B8358D7}"/>
              </c:ext>
            </c:extLst>
          </c:dPt>
          <c:dPt>
            <c:idx val="4"/>
            <c:bubble3D val="0"/>
            <c:spPr>
              <a:solidFill>
                <a:schemeClr val="accent1">
                  <a:tint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97EE-43E3-A9F1-3A980B8358D7}"/>
              </c:ext>
            </c:extLst>
          </c:dPt>
          <c:dPt>
            <c:idx val="5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97EE-43E3-A9F1-3A980B8358D7}"/>
              </c:ext>
            </c:extLst>
          </c:dPt>
          <c:dPt>
            <c:idx val="6"/>
            <c:bubble3D val="0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97EE-43E3-A9F1-3A980B8358D7}"/>
              </c:ext>
            </c:extLst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97EE-43E3-A9F1-3A980B8358D7}"/>
              </c:ext>
            </c:extLst>
          </c:dPt>
          <c:cat>
            <c:strRef>
              <c:f>Лист1!$A$2:$A$9</c:f>
              <c:strCache>
                <c:ptCount val="8"/>
                <c:pt idx="0">
                  <c:v>ЮФО</c:v>
                </c:pt>
                <c:pt idx="1">
                  <c:v>ПФО</c:v>
                </c:pt>
                <c:pt idx="2">
                  <c:v>СЗФО</c:v>
                </c:pt>
                <c:pt idx="3">
                  <c:v>СКФО</c:v>
                </c:pt>
                <c:pt idx="4">
                  <c:v>СФО</c:v>
                </c:pt>
                <c:pt idx="5">
                  <c:v>УФО</c:v>
                </c:pt>
                <c:pt idx="6">
                  <c:v>ЦФО</c:v>
                </c:pt>
                <c:pt idx="7">
                  <c:v>ДФО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22-AC3D-4697-BF84-917A9F0BD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работы РГО: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–</a:t>
            </a:r>
            <a:r>
              <a:rPr lang="ru-RU" sz="11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15.11.2019</a:t>
            </a:r>
          </a:p>
          <a:p>
            <a:pPr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1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на 2019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2011489292369074"/>
          <c:y val="2.970347764574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Поручительства, млрд. руб.</c:v>
                </c:pt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CE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B7-4E2C-99D4-143F3DA60D72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607-417F-9551-128072B2CFD2}"/>
              </c:ext>
            </c:extLst>
          </c:dPt>
          <c:dLbls>
            <c:dLbl>
              <c:idx val="0"/>
              <c:layout>
                <c:manualLayout>
                  <c:x val="-3.6460265201059701E-3"/>
                  <c:y val="1.1294142756778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607-417F-9551-128072B2CFD2}"/>
                </c:ext>
              </c:extLst>
            </c:dLbl>
            <c:dLbl>
              <c:idx val="1"/>
              <c:layout>
                <c:manualLayout>
                  <c:x val="-1.093807956031791E-2"/>
                  <c:y val="-3.7647142522595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454291459340788E-2"/>
                      <c:h val="3.83247910880024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A607-417F-9551-128072B2CFD2}"/>
                </c:ext>
              </c:extLst>
            </c:dLbl>
            <c:dLbl>
              <c:idx val="2"/>
              <c:layout>
                <c:manualLayout>
                  <c:x val="0"/>
                  <c:y val="7.5294285045191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607-417F-9551-128072B2CFD2}"/>
                </c:ext>
              </c:extLst>
            </c:dLbl>
            <c:dLbl>
              <c:idx val="3"/>
              <c:layout>
                <c:manualLayout>
                  <c:x val="-6.6843047358689089E-17"/>
                  <c:y val="1.88235712612978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607-417F-9551-128072B2CFD2}"/>
                </c:ext>
              </c:extLst>
            </c:dLbl>
            <c:dLbl>
              <c:idx val="4"/>
              <c:layout>
                <c:manualLayout>
                  <c:x val="-3.6460265201060369E-3"/>
                  <c:y val="1.5058857009038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4B7-4E2C-99D4-143F3DA60D72}"/>
                </c:ext>
              </c:extLst>
            </c:dLbl>
            <c:dLbl>
              <c:idx val="5"/>
              <c:layout>
                <c:manualLayout>
                  <c:x val="-7.2920530402119403E-3"/>
                  <c:y val="-6.901896397846394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762001169025197E-2"/>
                      <c:h val="4.58542195925215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4B7-4E2C-99D4-143F3DA60D72}"/>
                </c:ext>
              </c:extLst>
            </c:dLbl>
            <c:dLbl>
              <c:idx val="6"/>
              <c:layout>
                <c:manualLayout>
                  <c:x val="0"/>
                  <c:y val="1.5058857009038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607-417F-9551-128072B2CFD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  <c:pt idx="5">
                  <c:v>01.01.2019-15.11.2019</c:v>
                </c:pt>
                <c:pt idx="6">
                  <c:v>план на 2019 год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21.8</c:v>
                </c:pt>
                <c:pt idx="1">
                  <c:v>24.893981804380001</c:v>
                </c:pt>
                <c:pt idx="2">
                  <c:v>27.665169582699999</c:v>
                </c:pt>
                <c:pt idx="3">
                  <c:v>42.591599006999999</c:v>
                </c:pt>
                <c:pt idx="4">
                  <c:v>48.048038751999997</c:v>
                </c:pt>
                <c:pt idx="5">
                  <c:v>41.2</c:v>
                </c:pt>
                <c:pt idx="6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B7-4E2C-99D4-143F3DA60D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Кредиты, под поручительства, млрд. руб.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4B7-4E2C-99D4-143F3DA60D72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07-417F-9551-128072B2CFD2}"/>
              </c:ext>
            </c:extLst>
          </c:dPt>
          <c:dLbls>
            <c:dLbl>
              <c:idx val="0"/>
              <c:layout>
                <c:manualLayout>
                  <c:x val="-3.6460265201059701E-3"/>
                  <c:y val="1.5058857009038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607-417F-9551-128072B2CFD2}"/>
                </c:ext>
              </c:extLst>
            </c:dLbl>
            <c:dLbl>
              <c:idx val="1"/>
              <c:layout>
                <c:manualLayout>
                  <c:x val="-3.6460265201059701E-3"/>
                  <c:y val="1.5058857009038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607-417F-9551-128072B2CFD2}"/>
                </c:ext>
              </c:extLst>
            </c:dLbl>
            <c:dLbl>
              <c:idx val="2"/>
              <c:layout>
                <c:manualLayout>
                  <c:x val="0"/>
                  <c:y val="1.5058857009038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607-417F-9551-128072B2CFD2}"/>
                </c:ext>
              </c:extLst>
            </c:dLbl>
            <c:dLbl>
              <c:idx val="3"/>
              <c:layout>
                <c:manualLayout>
                  <c:x val="3.6460265201059701E-3"/>
                  <c:y val="2.2588285513557418E-2"/>
                </c:manualLayout>
              </c:layout>
              <c:tx>
                <c:rich>
                  <a:bodyPr/>
                  <a:lstStyle/>
                  <a:p>
                    <a:fld id="{70183D41-848B-4993-AA3D-FE4588075BB7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B7-4E2C-99D4-143F3DA60D72}"/>
                </c:ext>
              </c:extLst>
            </c:dLbl>
            <c:dLbl>
              <c:idx val="4"/>
              <c:layout>
                <c:manualLayout>
                  <c:x val="2.5522185640741792E-2"/>
                  <c:y val="1.12941427567787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4B7-4E2C-99D4-143F3DA60D72}"/>
                </c:ext>
              </c:extLst>
            </c:dLbl>
            <c:dLbl>
              <c:idx val="5"/>
              <c:layout>
                <c:manualLayout>
                  <c:x val="-1.3368609471737818E-16"/>
                  <c:y val="1.5058857009038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4B7-4E2C-99D4-143F3DA60D72}"/>
                </c:ext>
              </c:extLst>
            </c:dLbl>
            <c:dLbl>
              <c:idx val="6"/>
              <c:layout>
                <c:manualLayout>
                  <c:x val="0"/>
                  <c:y val="1.12941427567787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607-417F-9551-128072B2CFD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  <c:pt idx="5">
                  <c:v>01.01.2019-15.11.2019</c:v>
                </c:pt>
                <c:pt idx="6">
                  <c:v>план на 2019 год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 formatCode="General">
                  <c:v>48.7</c:v>
                </c:pt>
                <c:pt idx="1">
                  <c:v>64.266725785999995</c:v>
                </c:pt>
                <c:pt idx="2">
                  <c:v>70.053037192000005</c:v>
                </c:pt>
                <c:pt idx="3">
                  <c:v>110.605503086</c:v>
                </c:pt>
                <c:pt idx="4">
                  <c:v>117.65107644300001</c:v>
                </c:pt>
                <c:pt idx="5">
                  <c:v>104.2</c:v>
                </c:pt>
                <c:pt idx="6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B7-4E2C-99D4-143F3DA60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2759120"/>
        <c:axId val="1762759664"/>
      </c:barChart>
      <c:lineChart>
        <c:grouping val="stack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выданных поручительств, тыс. штук</c:v>
                </c:pt>
              </c:strCache>
            </c:strRef>
          </c:tx>
          <c:spPr>
            <a:ln w="38100" cap="rnd">
              <a:solidFill>
                <a:srgbClr val="C03228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  <a:prstDash val="dash"/>
              </a:ln>
              <a:effectLst/>
            </c:spPr>
          </c:marker>
          <c:dLbls>
            <c:dLbl>
              <c:idx val="4"/>
              <c:layout>
                <c:manualLayout>
                  <c:x val="-3.217661467298874E-2"/>
                  <c:y val="-3.6550632442350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4B7-4E2C-99D4-143F3DA60D72}"/>
                </c:ext>
              </c:extLst>
            </c:dLbl>
            <c:dLbl>
              <c:idx val="5"/>
              <c:layout>
                <c:manualLayout>
                  <c:x val="-3.2404276013968586E-2"/>
                  <c:y val="3.5425961113762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607-417F-9551-128072B2CFD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  <c:pt idx="5">
                  <c:v>01.01.2019-15.11.2019</c:v>
                </c:pt>
                <c:pt idx="6">
                  <c:v>план на 2019 год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 formatCode="General">
                  <c:v>5.0999999999999996</c:v>
                </c:pt>
                <c:pt idx="1">
                  <c:v>5.2240000000000002</c:v>
                </c:pt>
                <c:pt idx="2">
                  <c:v>5.3120000000000003</c:v>
                </c:pt>
                <c:pt idx="3">
                  <c:v>5.8</c:v>
                </c:pt>
                <c:pt idx="4">
                  <c:v>5.8</c:v>
                </c:pt>
                <c:pt idx="5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4B7-4E2C-99D4-143F3DA60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2760208"/>
        <c:axId val="1762757488"/>
      </c:lineChart>
      <c:catAx>
        <c:axId val="176275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2759664"/>
        <c:crosses val="autoZero"/>
        <c:auto val="1"/>
        <c:lblAlgn val="ctr"/>
        <c:lblOffset val="100"/>
        <c:noMultiLvlLbl val="0"/>
      </c:catAx>
      <c:valAx>
        <c:axId val="176275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2759120"/>
        <c:crosses val="autoZero"/>
        <c:crossBetween val="between"/>
      </c:valAx>
      <c:valAx>
        <c:axId val="1762757488"/>
        <c:scaling>
          <c:orientation val="minMax"/>
          <c:max val="5.9"/>
          <c:min val="4.0999999999999996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2760208"/>
        <c:crosses val="max"/>
        <c:crossBetween val="between"/>
      </c:valAx>
      <c:catAx>
        <c:axId val="1762760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2757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669859626619596"/>
          <c:y val="4.9671839085764925E-2"/>
          <c:w val="0.38635070749373907"/>
          <c:h val="0.805591993308528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Значение мультипликатора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Рязанская область</c:v>
                </c:pt>
                <c:pt idx="1">
                  <c:v>Свердловская область</c:v>
                </c:pt>
                <c:pt idx="2">
                  <c:v>Тюменская область</c:v>
                </c:pt>
                <c:pt idx="3">
                  <c:v>Нижегородская область</c:v>
                </c:pt>
                <c:pt idx="4">
                  <c:v>Белгородская область</c:v>
                </c:pt>
                <c:pt idx="5">
                  <c:v>Республика Ингушетия</c:v>
                </c:pt>
                <c:pt idx="6">
                  <c:v>Ненецкий автономный округ</c:v>
                </c:pt>
                <c:pt idx="7">
                  <c:v>Республика Северная Осетия — Алания</c:v>
                </c:pt>
                <c:pt idx="8">
                  <c:v>Республика Калмыкия</c:v>
                </c:pt>
                <c:pt idx="9">
                  <c:v>Республика Тыва</c:v>
                </c:pt>
              </c:strCache>
            </c:strRef>
          </c:cat>
          <c:val>
            <c:numRef>
              <c:f>Лист1!$B$2:$B$11</c:f>
              <c:numCache>
                <c:formatCode>0.00</c:formatCode>
                <c:ptCount val="10"/>
                <c:pt idx="0">
                  <c:v>3.4832699014958042</c:v>
                </c:pt>
                <c:pt idx="1">
                  <c:v>3.0942133063443076</c:v>
                </c:pt>
                <c:pt idx="2">
                  <c:v>2.6559274310660137</c:v>
                </c:pt>
                <c:pt idx="3">
                  <c:v>2.4609925841059064</c:v>
                </c:pt>
                <c:pt idx="4">
                  <c:v>2.437747571395259</c:v>
                </c:pt>
                <c:pt idx="5">
                  <c:v>0.22023090909090906</c:v>
                </c:pt>
                <c:pt idx="6">
                  <c:v>9.5709044504705701E-2</c:v>
                </c:pt>
                <c:pt idx="7">
                  <c:v>2.7497456485275112E-2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5-479B-A100-A1E07474E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2756944"/>
        <c:axId val="17627580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Лист1!$A$2:$A$11</c15:sqref>
                        </c15:formulaRef>
                      </c:ext>
                    </c:extLst>
                    <c:strCache>
                      <c:ptCount val="10"/>
                      <c:pt idx="0">
                        <c:v>Рязанская область</c:v>
                      </c:pt>
                      <c:pt idx="1">
                        <c:v>Свердловская область</c:v>
                      </c:pt>
                      <c:pt idx="2">
                        <c:v>Тюменская область</c:v>
                      </c:pt>
                      <c:pt idx="3">
                        <c:v>Нижегородская область</c:v>
                      </c:pt>
                      <c:pt idx="4">
                        <c:v>Белгородская область</c:v>
                      </c:pt>
                      <c:pt idx="5">
                        <c:v>Республика Ингушетия</c:v>
                      </c:pt>
                      <c:pt idx="6">
                        <c:v>Ненецкий автономный округ</c:v>
                      </c:pt>
                      <c:pt idx="7">
                        <c:v>Республика Северная Осетия — Алания</c:v>
                      </c:pt>
                      <c:pt idx="8">
                        <c:v>Республика Калмыкия</c:v>
                      </c:pt>
                      <c:pt idx="9">
                        <c:v>Республика Тыва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E75-479B-A100-A1E07474EEA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Лист1!$A$2:$A$11</c15:sqref>
                        </c15:formulaRef>
                      </c:ext>
                    </c:extLst>
                    <c:strCache>
                      <c:ptCount val="10"/>
                      <c:pt idx="0">
                        <c:v>Рязанская область</c:v>
                      </c:pt>
                      <c:pt idx="1">
                        <c:v>Свердловская область</c:v>
                      </c:pt>
                      <c:pt idx="2">
                        <c:v>Тюменская область</c:v>
                      </c:pt>
                      <c:pt idx="3">
                        <c:v>Нижегородская область</c:v>
                      </c:pt>
                      <c:pt idx="4">
                        <c:v>Белгородская область</c:v>
                      </c:pt>
                      <c:pt idx="5">
                        <c:v>Республика Ингушетия</c:v>
                      </c:pt>
                      <c:pt idx="6">
                        <c:v>Ненецкий автономный округ</c:v>
                      </c:pt>
                      <c:pt idx="7">
                        <c:v>Республика Северная Осетия — Алания</c:v>
                      </c:pt>
                      <c:pt idx="8">
                        <c:v>Республика Калмыкия</c:v>
                      </c:pt>
                      <c:pt idx="9">
                        <c:v>Республика Тыва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E75-479B-A100-A1E07474EEA2}"/>
                  </c:ext>
                </c:extLst>
              </c15:ser>
            </c15:filteredBarSeries>
          </c:ext>
        </c:extLst>
      </c:barChart>
      <c:catAx>
        <c:axId val="17627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2758032"/>
        <c:crosses val="autoZero"/>
        <c:auto val="1"/>
        <c:lblAlgn val="ctr"/>
        <c:lblOffset val="100"/>
        <c:noMultiLvlLbl val="0"/>
      </c:catAx>
      <c:valAx>
        <c:axId val="1762758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275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073266193425686"/>
          <c:w val="0.6454883229686379"/>
          <c:h val="6.926733806574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6" cy="497759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7759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r">
              <a:defRPr sz="1200"/>
            </a:lvl1pPr>
          </a:lstStyle>
          <a:p>
            <a:fld id="{319B5815-FB6C-4A31-8800-6B28F4ABC087}" type="datetimeFigureOut">
              <a:rPr lang="en-US" smtClean="0"/>
              <a:pPr/>
              <a:t>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881"/>
            <a:ext cx="2946346" cy="497759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l">
              <a:defRPr sz="1200"/>
            </a:lvl1pPr>
          </a:lstStyle>
          <a:p>
            <a:r>
              <a:rPr lang="ru-RU" dirty="0"/>
              <a:t>Примечание: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81"/>
            <a:ext cx="2946345" cy="497759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r">
              <a:defRPr sz="1200"/>
            </a:lvl1pPr>
          </a:lstStyle>
          <a:p>
            <a:fld id="{BFC14E36-ED10-496C-8D09-2AD72337FB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8788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6" cy="497759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7759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r">
              <a:defRPr sz="1200"/>
            </a:lvl1pPr>
          </a:lstStyle>
          <a:p>
            <a:fld id="{1B9D03AE-B770-4FA0-A2F0-1ACD2AB0FF1A}" type="datetimeFigureOut">
              <a:rPr lang="en-US" smtClean="0"/>
              <a:pPr/>
              <a:t>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3" tIns="45641" rIns="91283" bIns="456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7848"/>
            <a:ext cx="5437822" cy="3907564"/>
          </a:xfrm>
          <a:prstGeom prst="rect">
            <a:avLst/>
          </a:prstGeom>
        </p:spPr>
        <p:txBody>
          <a:bodyPr vert="horz" lIns="91283" tIns="45641" rIns="91283" bIns="4564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881"/>
            <a:ext cx="2946346" cy="497759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l">
              <a:defRPr sz="1200"/>
            </a:lvl1pPr>
          </a:lstStyle>
          <a:p>
            <a:r>
              <a:rPr lang="ru-RU" dirty="0"/>
              <a:t>Примечание: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744" y="9428881"/>
            <a:ext cx="2946345" cy="497759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r">
              <a:defRPr sz="1200"/>
            </a:lvl1pPr>
          </a:lstStyle>
          <a:p>
            <a:fld id="{B44A2E35-5F58-40DE-9B94-3B2360A7F7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694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Примечание: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A2E35-5F58-40DE-9B94-3B2360A7F73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4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Примечание: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A2E35-5F58-40DE-9B94-3B2360A7F7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6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Примечание: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A2E35-5F58-40DE-9B94-3B2360A7F73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2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2.xml"/><Relationship Id="rId7" Type="http://schemas.openxmlformats.org/officeDocument/2006/relationships/image" Target="../media/image3.jpeg"/><Relationship Id="rId2" Type="http://schemas.openxmlformats.org/officeDocument/2006/relationships/tags" Target="../tags/tag4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21" Type="http://schemas.openxmlformats.org/officeDocument/2006/relationships/tags" Target="../tags/tag62.xml"/><Relationship Id="rId34" Type="http://schemas.openxmlformats.org/officeDocument/2006/relationships/oleObject" Target="../embeddings/oleObject15.bin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image" Target="../media/image1.emf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tags" Target="../tags/tag70.xml"/><Relationship Id="rId1" Type="http://schemas.openxmlformats.org/officeDocument/2006/relationships/vmlDrawing" Target="../drawings/vmlDrawing12.v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oleObject" Target="../embeddings/oleObject14.bin"/><Relationship Id="rId37" Type="http://schemas.openxmlformats.org/officeDocument/2006/relationships/image" Target="../media/image5.emf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oleObject" Target="../embeddings/oleObject16.bin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slideMaster" Target="../slideMasters/slideMaster2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image" Target="../media/image4.emf"/><Relationship Id="rId8" Type="http://schemas.openxmlformats.org/officeDocument/2006/relationships/tags" Target="../tags/tag49.xml"/><Relationship Id="rId3" Type="http://schemas.openxmlformats.org/officeDocument/2006/relationships/tags" Target="../tags/tag4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jpeg"/><Relationship Id="rId2" Type="http://schemas.openxmlformats.org/officeDocument/2006/relationships/tags" Target="../tags/tag7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1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8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21" Type="http://schemas.openxmlformats.org/officeDocument/2006/relationships/tags" Target="../tags/tag24.xml"/><Relationship Id="rId34" Type="http://schemas.openxmlformats.org/officeDocument/2006/relationships/oleObject" Target="../embeddings/oleObject4.bin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1.emf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tags" Target="../tags/tag32.xml"/><Relationship Id="rId1" Type="http://schemas.openxmlformats.org/officeDocument/2006/relationships/vmlDrawing" Target="../drawings/vmlDrawing3.v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oleObject" Target="../embeddings/oleObject3.bin"/><Relationship Id="rId37" Type="http://schemas.openxmlformats.org/officeDocument/2006/relationships/image" Target="../media/image5.emf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oleObject" Target="../embeddings/oleObject5.bin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slideMaster" Target="../slideMasters/slideMaster1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image" Target="../media/image4.emf"/><Relationship Id="rId8" Type="http://schemas.openxmlformats.org/officeDocument/2006/relationships/tags" Target="../tags/tag11.xml"/><Relationship Id="rId3" Type="http://schemas.openxmlformats.org/officeDocument/2006/relationships/tags" Target="../tags/tag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4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3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70543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81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000" b="1" i="0" baseline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0" cap="flat" cmpd="sng" algn="ctr">
                <a:solidFill>
                  <a:srgbClr val="FFFFFF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0" i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4" t="42759" b="19688"/>
          <a:stretch/>
        </p:blipFill>
        <p:spPr>
          <a:xfrm>
            <a:off x="5791200" y="-1"/>
            <a:ext cx="4121644" cy="2381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 userDrawn="1"/>
        </p:nvSpPr>
        <p:spPr>
          <a:xfrm>
            <a:off x="4383024" y="2264839"/>
            <a:ext cx="5529820" cy="4593162"/>
          </a:xfrm>
          <a:custGeom>
            <a:avLst/>
            <a:gdLst>
              <a:gd name="connsiteX0" fmla="*/ 0 w 5522976"/>
              <a:gd name="connsiteY0" fmla="*/ 4328160 h 4328160"/>
              <a:gd name="connsiteX1" fmla="*/ 5522976 w 5522976"/>
              <a:gd name="connsiteY1" fmla="*/ 4328160 h 4328160"/>
              <a:gd name="connsiteX2" fmla="*/ 5510784 w 5522976"/>
              <a:gd name="connsiteY2" fmla="*/ 0 h 4328160"/>
              <a:gd name="connsiteX3" fmla="*/ 1377696 w 5522976"/>
              <a:gd name="connsiteY3" fmla="*/ 0 h 4328160"/>
              <a:gd name="connsiteX4" fmla="*/ 0 w 5522976"/>
              <a:gd name="connsiteY4" fmla="*/ 4328160 h 4328160"/>
              <a:gd name="connsiteX0" fmla="*/ 0 w 5522976"/>
              <a:gd name="connsiteY0" fmla="*/ 4328160 h 4328160"/>
              <a:gd name="connsiteX1" fmla="*/ 5522976 w 5522976"/>
              <a:gd name="connsiteY1" fmla="*/ 4328160 h 4328160"/>
              <a:gd name="connsiteX2" fmla="*/ 5517047 w 5522976"/>
              <a:gd name="connsiteY2" fmla="*/ 6263 h 4328160"/>
              <a:gd name="connsiteX3" fmla="*/ 1377696 w 5522976"/>
              <a:gd name="connsiteY3" fmla="*/ 0 h 4328160"/>
              <a:gd name="connsiteX4" fmla="*/ 0 w 5522976"/>
              <a:gd name="connsiteY4" fmla="*/ 4328160 h 4328160"/>
              <a:gd name="connsiteX0" fmla="*/ 0 w 5529820"/>
              <a:gd name="connsiteY0" fmla="*/ 4328160 h 4328160"/>
              <a:gd name="connsiteX1" fmla="*/ 5522976 w 5529820"/>
              <a:gd name="connsiteY1" fmla="*/ 4328160 h 4328160"/>
              <a:gd name="connsiteX2" fmla="*/ 5529573 w 5529820"/>
              <a:gd name="connsiteY2" fmla="*/ 6263 h 4328160"/>
              <a:gd name="connsiteX3" fmla="*/ 1377696 w 5529820"/>
              <a:gd name="connsiteY3" fmla="*/ 0 h 4328160"/>
              <a:gd name="connsiteX4" fmla="*/ 0 w 5529820"/>
              <a:gd name="connsiteY4" fmla="*/ 4328160 h 43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9820" h="4328160">
                <a:moveTo>
                  <a:pt x="0" y="4328160"/>
                </a:moveTo>
                <a:lnTo>
                  <a:pt x="5522976" y="4328160"/>
                </a:lnTo>
                <a:cubicBezTo>
                  <a:pt x="5521000" y="2887528"/>
                  <a:pt x="5531549" y="1446895"/>
                  <a:pt x="5529573" y="6263"/>
                </a:cubicBezTo>
                <a:lnTo>
                  <a:pt x="1377696" y="0"/>
                </a:lnTo>
                <a:lnTo>
                  <a:pt x="0" y="432816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864772" y="2264839"/>
            <a:ext cx="4048072" cy="4593162"/>
          </a:xfrm>
          <a:prstGeom prst="rect">
            <a:avLst/>
          </a:prstGeom>
          <a:solidFill>
            <a:srgbClr val="EBEBEB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0" i="0" dirty="0">
              <a:solidFill>
                <a:srgbClr val="2E75B6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34404" y="2880450"/>
            <a:ext cx="3655696" cy="2049463"/>
          </a:xfrm>
        </p:spPr>
        <p:txBody>
          <a:bodyPr>
            <a:noAutofit/>
          </a:bodyPr>
          <a:lstStyle>
            <a:lvl1pPr>
              <a:defRPr lang="en-US" sz="3800" b="1" kern="1200" baseline="0" dirty="0">
                <a:solidFill>
                  <a:srgbClr val="007ABB"/>
                </a:solidFill>
                <a:latin typeface="Proxima Nova Rg" panose="02000506030000020004" pitchFamily="50" charset="0"/>
                <a:ea typeface="+mn-ea"/>
                <a:cs typeface="Kokila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dirty="0"/>
              <a:t>Подраздел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383024" y="-12248"/>
            <a:ext cx="1934001" cy="6870248"/>
            <a:chOff x="15533" y="-10510"/>
            <a:chExt cx="1430021" cy="3384331"/>
          </a:xfrm>
        </p:grpSpPr>
        <p:sp>
          <p:nvSpPr>
            <p:cNvPr id="9" name="Parallelogram 8"/>
            <p:cNvSpPr/>
            <p:nvPr userDrawn="1"/>
          </p:nvSpPr>
          <p:spPr>
            <a:xfrm>
              <a:off x="278906" y="-10510"/>
              <a:ext cx="1166648" cy="3384331"/>
            </a:xfrm>
            <a:prstGeom prst="parallelogram">
              <a:avLst>
                <a:gd name="adj" fmla="val 87968"/>
              </a:avLst>
            </a:prstGeom>
            <a:solidFill>
              <a:srgbClr val="C03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0" name="Parallelogram 19"/>
            <p:cNvSpPr/>
            <p:nvPr userDrawn="1"/>
          </p:nvSpPr>
          <p:spPr>
            <a:xfrm>
              <a:off x="148184" y="-10510"/>
              <a:ext cx="1166648" cy="3384331"/>
            </a:xfrm>
            <a:prstGeom prst="parallelogram">
              <a:avLst>
                <a:gd name="adj" fmla="val 87968"/>
              </a:avLst>
            </a:prstGeom>
            <a:solidFill>
              <a:srgbClr val="007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Parallelogram 20"/>
            <p:cNvSpPr/>
            <p:nvPr userDrawn="1"/>
          </p:nvSpPr>
          <p:spPr>
            <a:xfrm>
              <a:off x="15533" y="-10510"/>
              <a:ext cx="1166648" cy="3384331"/>
            </a:xfrm>
            <a:prstGeom prst="parallelogram">
              <a:avLst>
                <a:gd name="adj" fmla="val 87968"/>
              </a:avLst>
            </a:prstGeom>
            <a:solidFill>
              <a:srgbClr val="DAD9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6" y="202075"/>
            <a:ext cx="3041904" cy="1383792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34404" y="5429113"/>
            <a:ext cx="3655696" cy="692439"/>
          </a:xfrm>
          <a:prstGeom prst="rect">
            <a:avLst/>
          </a:prstGeom>
        </p:spPr>
        <p:txBody>
          <a:bodyPr/>
          <a:lstStyle>
            <a:lvl1pPr>
              <a:spcAft>
                <a:spcPts val="200"/>
              </a:spcAft>
              <a:defRPr sz="1100" b="0" baseline="0">
                <a:solidFill>
                  <a:srgbClr val="007ABB"/>
                </a:solidFill>
                <a:latin typeface="Arial Narrow" panose="020B0606020202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  <a:p>
            <a:pPr lvl="0"/>
            <a:r>
              <a:rPr lang="ru-RU" dirty="0"/>
              <a:t>–</a:t>
            </a:r>
          </a:p>
          <a:p>
            <a:pPr lvl="0"/>
            <a:r>
              <a:rPr lang="ru-RU" dirty="0"/>
              <a:t>Дата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8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1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9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0" cap="flat" cmpd="sng" algn="ctr">
                <a:solidFill>
                  <a:srgbClr val="FFFFFF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4" t="42759" b="19688"/>
          <a:stretch/>
        </p:blipFill>
        <p:spPr>
          <a:xfrm>
            <a:off x="5791200" y="-1"/>
            <a:ext cx="4121644" cy="2381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 userDrawn="1"/>
        </p:nvSpPr>
        <p:spPr>
          <a:xfrm>
            <a:off x="4383024" y="2264839"/>
            <a:ext cx="5529820" cy="4593162"/>
          </a:xfrm>
          <a:custGeom>
            <a:avLst/>
            <a:gdLst>
              <a:gd name="connsiteX0" fmla="*/ 0 w 5522976"/>
              <a:gd name="connsiteY0" fmla="*/ 4328160 h 4328160"/>
              <a:gd name="connsiteX1" fmla="*/ 5522976 w 5522976"/>
              <a:gd name="connsiteY1" fmla="*/ 4328160 h 4328160"/>
              <a:gd name="connsiteX2" fmla="*/ 5510784 w 5522976"/>
              <a:gd name="connsiteY2" fmla="*/ 0 h 4328160"/>
              <a:gd name="connsiteX3" fmla="*/ 1377696 w 5522976"/>
              <a:gd name="connsiteY3" fmla="*/ 0 h 4328160"/>
              <a:gd name="connsiteX4" fmla="*/ 0 w 5522976"/>
              <a:gd name="connsiteY4" fmla="*/ 4328160 h 4328160"/>
              <a:gd name="connsiteX0" fmla="*/ 0 w 5522976"/>
              <a:gd name="connsiteY0" fmla="*/ 4328160 h 4328160"/>
              <a:gd name="connsiteX1" fmla="*/ 5522976 w 5522976"/>
              <a:gd name="connsiteY1" fmla="*/ 4328160 h 4328160"/>
              <a:gd name="connsiteX2" fmla="*/ 5517047 w 5522976"/>
              <a:gd name="connsiteY2" fmla="*/ 6263 h 4328160"/>
              <a:gd name="connsiteX3" fmla="*/ 1377696 w 5522976"/>
              <a:gd name="connsiteY3" fmla="*/ 0 h 4328160"/>
              <a:gd name="connsiteX4" fmla="*/ 0 w 5522976"/>
              <a:gd name="connsiteY4" fmla="*/ 4328160 h 4328160"/>
              <a:gd name="connsiteX0" fmla="*/ 0 w 5529820"/>
              <a:gd name="connsiteY0" fmla="*/ 4328160 h 4328160"/>
              <a:gd name="connsiteX1" fmla="*/ 5522976 w 5529820"/>
              <a:gd name="connsiteY1" fmla="*/ 4328160 h 4328160"/>
              <a:gd name="connsiteX2" fmla="*/ 5529573 w 5529820"/>
              <a:gd name="connsiteY2" fmla="*/ 6263 h 4328160"/>
              <a:gd name="connsiteX3" fmla="*/ 1377696 w 5529820"/>
              <a:gd name="connsiteY3" fmla="*/ 0 h 4328160"/>
              <a:gd name="connsiteX4" fmla="*/ 0 w 5529820"/>
              <a:gd name="connsiteY4" fmla="*/ 4328160 h 43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9820" h="4328160">
                <a:moveTo>
                  <a:pt x="0" y="4328160"/>
                </a:moveTo>
                <a:lnTo>
                  <a:pt x="5522976" y="4328160"/>
                </a:lnTo>
                <a:cubicBezTo>
                  <a:pt x="5521000" y="2887528"/>
                  <a:pt x="5531549" y="1446895"/>
                  <a:pt x="5529573" y="6263"/>
                </a:cubicBezTo>
                <a:lnTo>
                  <a:pt x="1377696" y="0"/>
                </a:lnTo>
                <a:lnTo>
                  <a:pt x="0" y="432816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864772" y="2264839"/>
            <a:ext cx="4048072" cy="4593162"/>
          </a:xfrm>
          <a:prstGeom prst="rect">
            <a:avLst/>
          </a:prstGeom>
          <a:solidFill>
            <a:srgbClr val="EBEBEB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rgbClr val="2E75B6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34404" y="2880450"/>
            <a:ext cx="3655696" cy="2049463"/>
          </a:xfrm>
        </p:spPr>
        <p:txBody>
          <a:bodyPr>
            <a:noAutofit/>
          </a:bodyPr>
          <a:lstStyle>
            <a:lvl1pPr>
              <a:defRPr lang="en-US" sz="3800" b="1" kern="1200" baseline="0" dirty="0">
                <a:solidFill>
                  <a:srgbClr val="007ABB"/>
                </a:solidFill>
                <a:latin typeface="Proxima Nova Rg" panose="02000506030000020004" pitchFamily="50" charset="0"/>
                <a:ea typeface="+mn-ea"/>
                <a:cs typeface="Kokila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dirty="0"/>
              <a:t>Подраздел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383024" y="-12248"/>
            <a:ext cx="1934001" cy="6870248"/>
            <a:chOff x="15533" y="-10510"/>
            <a:chExt cx="1430021" cy="3384331"/>
          </a:xfrm>
        </p:grpSpPr>
        <p:sp>
          <p:nvSpPr>
            <p:cNvPr id="9" name="Parallelogram 8"/>
            <p:cNvSpPr/>
            <p:nvPr userDrawn="1"/>
          </p:nvSpPr>
          <p:spPr>
            <a:xfrm>
              <a:off x="278906" y="-10510"/>
              <a:ext cx="1166648" cy="3384331"/>
            </a:xfrm>
            <a:prstGeom prst="parallelogram">
              <a:avLst>
                <a:gd name="adj" fmla="val 87968"/>
              </a:avLst>
            </a:prstGeom>
            <a:solidFill>
              <a:srgbClr val="C03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20" name="Parallelogram 19"/>
            <p:cNvSpPr/>
            <p:nvPr userDrawn="1"/>
          </p:nvSpPr>
          <p:spPr>
            <a:xfrm>
              <a:off x="148184" y="-10510"/>
              <a:ext cx="1166648" cy="3384331"/>
            </a:xfrm>
            <a:prstGeom prst="parallelogram">
              <a:avLst>
                <a:gd name="adj" fmla="val 87968"/>
              </a:avLst>
            </a:prstGeom>
            <a:solidFill>
              <a:srgbClr val="007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21" name="Parallelogram 20"/>
            <p:cNvSpPr/>
            <p:nvPr userDrawn="1"/>
          </p:nvSpPr>
          <p:spPr>
            <a:xfrm>
              <a:off x="15533" y="-10510"/>
              <a:ext cx="1166648" cy="3384331"/>
            </a:xfrm>
            <a:prstGeom prst="parallelogram">
              <a:avLst>
                <a:gd name="adj" fmla="val 87968"/>
              </a:avLst>
            </a:prstGeom>
            <a:solidFill>
              <a:srgbClr val="DAD9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6" y="202075"/>
            <a:ext cx="3041904" cy="1383792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34404" y="5429113"/>
            <a:ext cx="3655696" cy="692439"/>
          </a:xfrm>
          <a:prstGeom prst="rect">
            <a:avLst/>
          </a:prstGeom>
        </p:spPr>
        <p:txBody>
          <a:bodyPr/>
          <a:lstStyle>
            <a:lvl1pPr>
              <a:spcAft>
                <a:spcPts val="200"/>
              </a:spcAft>
              <a:defRPr sz="1100" b="0" baseline="0">
                <a:solidFill>
                  <a:srgbClr val="007ABB"/>
                </a:solidFill>
                <a:latin typeface="Arial Narrow" panose="020B0606020202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  <a:p>
            <a:pPr lvl="0"/>
            <a:r>
              <a:rPr lang="ru-RU" dirty="0"/>
              <a:t>–</a:t>
            </a:r>
          </a:p>
          <a:p>
            <a:pPr lvl="0"/>
            <a:r>
              <a:rPr lang="ru-RU" dirty="0"/>
              <a:t>Дата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4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Golde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423" name="think-cell Slide" r:id="rId32" imgW="360" imgH="360" progId="">
                  <p:embed/>
                </p:oleObj>
              </mc:Choice>
              <mc:Fallback>
                <p:oleObj name="think-cell Slide" r:id="rId32" imgW="360" imgH="360" progId="">
                  <p:embed/>
                  <p:pic>
                    <p:nvPicPr>
                      <p:cNvPr id="0" name="Picture 7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7602022" y="1701592"/>
            <a:ext cx="1014100" cy="2111543"/>
          </a:xfrm>
          <a:prstGeom prst="rect">
            <a:avLst/>
          </a:prstGeom>
          <a:pattFill prst="pct60">
            <a:fgClr>
              <a:srgbClr val="F2F2F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/>
          </p:nvPr>
        </p:nvGraphicFramePr>
        <p:xfrm>
          <a:off x="495298" y="1428174"/>
          <a:ext cx="3988864" cy="164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589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649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Внутренняя</a:t>
                      </a:r>
                      <a:r>
                        <a:rPr lang="ru-RU" sz="1000" baseline="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граница ¼</a:t>
                      </a:r>
                      <a:r>
                        <a:rPr lang="en-US" sz="1000" baseline="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pt.</a:t>
                      </a:r>
                      <a:endParaRPr lang="en-US" sz="1000" dirty="0">
                        <a:solidFill>
                          <a:srgbClr val="2626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24" marR="88524" marT="44262" marB="44262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64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649">
                <a:tc>
                  <a:txBody>
                    <a:bodyPr/>
                    <a:lstStyle/>
                    <a:p>
                      <a:r>
                        <a:rPr lang="ru-RU" sz="1000" i="1" u="none" dirty="0">
                          <a:solidFill>
                            <a:srgbClr val="EF192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Нижняя</a:t>
                      </a:r>
                      <a:r>
                        <a:rPr lang="ru-RU" sz="1000" i="1" u="none" baseline="0" dirty="0">
                          <a:solidFill>
                            <a:srgbClr val="EF192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граница 1</a:t>
                      </a:r>
                      <a:r>
                        <a:rPr lang="en-US" sz="1000" i="1" u="none" baseline="0" dirty="0">
                          <a:solidFill>
                            <a:srgbClr val="EF192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</a:t>
                      </a:r>
                      <a:endParaRPr lang="en-US" sz="1000" i="1" u="none" dirty="0">
                        <a:solidFill>
                          <a:srgbClr val="EF192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24" marR="88524" marT="44262" marB="44262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495300" y="3330300"/>
            <a:ext cx="4126592" cy="30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r>
              <a:rPr lang="ru-RU" sz="1000" i="1" dirty="0">
                <a:solidFill>
                  <a:srgbClr val="262626"/>
                </a:solidFill>
                <a:cs typeface="Calibri" panose="020F0502020204030204" pitchFamily="34" charset="0"/>
              </a:rPr>
              <a:t>График с основными цветами в порядке использования снизу вверх</a:t>
            </a:r>
            <a:endParaRPr lang="en-US" sz="1000" i="1" dirty="0">
              <a:solidFill>
                <a:srgbClr val="262626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/>
          </p:cNvGraphicFramePr>
          <p:nvPr userDrawn="1">
            <p:custDataLst>
              <p:tags r:id="rId4"/>
            </p:custDataLst>
            <p:extLst/>
          </p:nvPr>
        </p:nvGraphicFramePr>
        <p:xfrm>
          <a:off x="381000" y="3848100"/>
          <a:ext cx="4200457" cy="183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424" name="Chart" r:id="rId34" imgW="4200457" imgH="1838235" progId="MSGraph.Chart.8">
                  <p:embed followColorScheme="full"/>
                </p:oleObj>
              </mc:Choice>
              <mc:Fallback>
                <p:oleObj name="Chart" r:id="rId34" imgW="4200457" imgH="1838235" progId="MSGraph.Chart.8">
                  <p:embed followColorScheme="full"/>
                  <p:pic>
                    <p:nvPicPr>
                      <p:cNvPr id="0" name="Picture 782"/>
                      <p:cNvPicPr>
                        <a:picLocks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48100"/>
                        <a:ext cx="4200457" cy="1838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 userDrawn="1">
            <p:custDataLst>
              <p:tags r:id="rId5"/>
            </p:custDataLst>
          </p:nvPr>
        </p:nvCxnSpPr>
        <p:spPr bwMode="white">
          <a:xfrm>
            <a:off x="1533525" y="5048250"/>
            <a:ext cx="0" cy="538163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>
            <p:custDataLst>
              <p:tags r:id="rId6"/>
            </p:custDataLst>
          </p:nvPr>
        </p:nvCxnSpPr>
        <p:spPr bwMode="white">
          <a:xfrm>
            <a:off x="790575" y="5048250"/>
            <a:ext cx="0" cy="538163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>
            <p:custDataLst>
              <p:tags r:id="rId7"/>
            </p:custDataLst>
          </p:nvPr>
        </p:nvCxnSpPr>
        <p:spPr bwMode="white">
          <a:xfrm>
            <a:off x="790575" y="5048250"/>
            <a:ext cx="742950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>
            <p:custDataLst>
              <p:tags r:id="rId8"/>
            </p:custDataLst>
          </p:nvPr>
        </p:nvCxnSpPr>
        <p:spPr bwMode="white">
          <a:xfrm>
            <a:off x="1533525" y="4610100"/>
            <a:ext cx="0" cy="43815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>
            <p:custDataLst>
              <p:tags r:id="rId9"/>
            </p:custDataLst>
          </p:nvPr>
        </p:nvCxnSpPr>
        <p:spPr bwMode="white">
          <a:xfrm>
            <a:off x="790575" y="4610100"/>
            <a:ext cx="0" cy="43815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>
            <p:custDataLst>
              <p:tags r:id="rId10"/>
            </p:custDataLst>
          </p:nvPr>
        </p:nvCxnSpPr>
        <p:spPr bwMode="white">
          <a:xfrm>
            <a:off x="790575" y="4286250"/>
            <a:ext cx="0" cy="32385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>
            <p:custDataLst>
              <p:tags r:id="rId11"/>
            </p:custDataLst>
          </p:nvPr>
        </p:nvCxnSpPr>
        <p:spPr bwMode="white">
          <a:xfrm>
            <a:off x="1533525" y="4286250"/>
            <a:ext cx="0" cy="32385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>
            <p:custDataLst>
              <p:tags r:id="rId12"/>
            </p:custDataLst>
          </p:nvPr>
        </p:nvCxnSpPr>
        <p:spPr bwMode="white">
          <a:xfrm>
            <a:off x="790575" y="4610100"/>
            <a:ext cx="742950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>
            <p:custDataLst>
              <p:tags r:id="rId13"/>
            </p:custDataLst>
          </p:nvPr>
        </p:nvCxnSpPr>
        <p:spPr bwMode="white">
          <a:xfrm>
            <a:off x="790575" y="4286250"/>
            <a:ext cx="742950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>
            <p:custDataLst>
              <p:tags r:id="rId14"/>
            </p:custDataLst>
          </p:nvPr>
        </p:nvCxnSpPr>
        <p:spPr bwMode="white">
          <a:xfrm>
            <a:off x="790575" y="4067175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>
            <p:custDataLst>
              <p:tags r:id="rId15"/>
            </p:custDataLst>
          </p:nvPr>
        </p:nvCxnSpPr>
        <p:spPr bwMode="white">
          <a:xfrm>
            <a:off x="1533525" y="4067175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>
            <p:custDataLst>
              <p:tags r:id="rId16"/>
            </p:custDataLst>
          </p:nvPr>
        </p:nvSpPr>
        <p:spPr bwMode="auto">
          <a:xfrm>
            <a:off x="790575" y="3962400"/>
            <a:ext cx="742950" cy="10477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>
            <p:custDataLst>
              <p:tags r:id="rId17"/>
            </p:custDataLst>
          </p:nvPr>
        </p:nvSpPr>
        <p:spPr bwMode="auto">
          <a:xfrm>
            <a:off x="3683000" y="5665788"/>
            <a:ext cx="273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8669425-4EE1-4C37-BCFE-F7CDA146FE90}" type="datetime'''2''''0''''''''''''''''''1''''''''3'''''''''''''''''''''">
              <a:rPr lang="en-US" altLang="en-US" sz="1000" b="1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en-US" sz="1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 userDrawn="1">
            <p:custDataLst>
              <p:tags r:id="rId18"/>
            </p:custDataLst>
          </p:nvPr>
        </p:nvSpPr>
        <p:spPr bwMode="gray">
          <a:xfrm>
            <a:off x="3736975" y="4452938"/>
            <a:ext cx="165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4677312-66E2-437A-8826-0580D6A1774A}" type="datetime'''''''''''''''4''''''''''''''''''''4'">
              <a:rPr lang="en-US" altLang="en-US" sz="1000" b="1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 userDrawn="1">
            <p:custDataLst>
              <p:tags r:id="rId19"/>
            </p:custDataLst>
          </p:nvPr>
        </p:nvSpPr>
        <p:spPr bwMode="gray">
          <a:xfrm>
            <a:off x="3956050" y="4605338"/>
            <a:ext cx="100013" cy="152400"/>
          </a:xfrm>
          <a:prstGeom prst="rect">
            <a:avLst/>
          </a:prstGeom>
          <a:solidFill>
            <a:srgbClr val="B20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90694EF-FACF-4DD8-8A2F-EAFC630F3C7E}" type="datetime'''''''''''4'''''''''''''''''''''''''''''''">
              <a:rPr lang="en-US" altLang="en-US" sz="100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 userDrawn="1">
            <p:custDataLst>
              <p:tags r:id="rId20"/>
            </p:custDataLst>
          </p:nvPr>
        </p:nvSpPr>
        <p:spPr bwMode="auto">
          <a:xfrm>
            <a:off x="2354263" y="5665788"/>
            <a:ext cx="273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94E5500-C832-4DA9-A519-FC67140111A6}" type="datetime'''2''''0''''''1''''''''''''''2'''''''''">
              <a:rPr lang="en-US" altLang="en-US" sz="1000" b="1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en-US" sz="1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 userDrawn="1">
            <p:custDataLst>
              <p:tags r:id="rId21"/>
            </p:custDataLst>
          </p:nvPr>
        </p:nvSpPr>
        <p:spPr bwMode="gray">
          <a:xfrm>
            <a:off x="2625725" y="4691063"/>
            <a:ext cx="100013" cy="152400"/>
          </a:xfrm>
          <a:prstGeom prst="rect">
            <a:avLst/>
          </a:prstGeom>
          <a:solidFill>
            <a:srgbClr val="C0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5F44F3F-40AB-43CC-BADF-CEA1835788C1}" type="datetime'''''''''''''''''''''''''''''''4'''''''''''''''">
              <a:rPr lang="en-US" altLang="en-US" sz="100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 userDrawn="1">
            <p:custDataLst>
              <p:tags r:id="rId22"/>
            </p:custDataLst>
          </p:nvPr>
        </p:nvSpPr>
        <p:spPr bwMode="gray">
          <a:xfrm>
            <a:off x="1112838" y="3938588"/>
            <a:ext cx="100013" cy="152400"/>
          </a:xfrm>
          <a:prstGeom prst="rect">
            <a:avLst/>
          </a:prstGeom>
          <a:solidFill>
            <a:srgbClr val="C0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2440339-A885-4705-84C2-E2A91F386ACB}" type="datetime'''''''''5'''''">
              <a:rPr lang="en-US" altLang="en-US" sz="100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 userDrawn="1">
            <p:custDataLst>
              <p:tags r:id="rId23"/>
            </p:custDataLst>
          </p:nvPr>
        </p:nvSpPr>
        <p:spPr bwMode="gray">
          <a:xfrm>
            <a:off x="2408238" y="4538663"/>
            <a:ext cx="165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CF40E85-3898-4BF0-B89F-096E9E1D130B}" type="datetime'4''''''''''''''0'''''''''''''''''''''''''''''''''''''''''''">
              <a:rPr lang="en-US" altLang="en-US" sz="1000" b="1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 userDrawn="1">
            <p:custDataLst>
              <p:tags r:id="rId24"/>
            </p:custDataLst>
          </p:nvPr>
        </p:nvSpPr>
        <p:spPr bwMode="gray">
          <a:xfrm>
            <a:off x="3584575" y="4691063"/>
            <a:ext cx="100013" cy="152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0B4B59B-CA4E-4B92-8958-62AAF088D240}" type="datetime'''''''''''''''''''''''''''''''''''''4'''''''''''''">
              <a:rPr lang="en-US" altLang="en-US" sz="100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 userDrawn="1">
            <p:custDataLst>
              <p:tags r:id="rId25"/>
            </p:custDataLst>
          </p:nvPr>
        </p:nvSpPr>
        <p:spPr bwMode="auto">
          <a:xfrm>
            <a:off x="1025525" y="5665788"/>
            <a:ext cx="273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6AD0EE5-9BA2-4312-9CFB-AE1573B6E2EA}" type="datetime'''''''''''''''''''''''2''0''''''''1''''''1'''''''''''''''''''">
              <a:rPr lang="en-US" altLang="en-US" sz="1000" b="1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en-US" sz="1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 userDrawn="1">
            <p:custDataLst>
              <p:tags r:id="rId26"/>
            </p:custDataLst>
          </p:nvPr>
        </p:nvSpPr>
        <p:spPr bwMode="gray">
          <a:xfrm>
            <a:off x="1079500" y="3784600"/>
            <a:ext cx="165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D9CC692-BA93-48B6-9738-A3F4779E624C}" type="datetime'''7''5'''''''''''''''''''''''''''''''''''''''''''''">
              <a:rPr lang="en-US" altLang="en-US" sz="1000" b="1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sz="1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5811838" y="4017963"/>
            <a:ext cx="1014100" cy="440871"/>
          </a:xfrm>
          <a:prstGeom prst="rect">
            <a:avLst/>
          </a:prstGeom>
          <a:pattFill prst="pct60">
            <a:fgClr>
              <a:srgbClr val="F2F2F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961188" y="3846513"/>
            <a:ext cx="1522185" cy="735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r>
              <a:rPr lang="ru-RU" sz="1000" i="1" dirty="0">
                <a:solidFill>
                  <a:srgbClr val="262626"/>
                </a:solidFill>
                <a:cs typeface="Calibri" panose="020F0502020204030204" pitchFamily="34" charset="0"/>
              </a:rPr>
              <a:t>Скопировать паттерн: </a:t>
            </a:r>
            <a:r>
              <a:rPr lang="en-US" sz="1000" i="1" dirty="0">
                <a:solidFill>
                  <a:srgbClr val="262626"/>
                </a:solidFill>
                <a:cs typeface="Calibri" panose="020F0502020204030204" pitchFamily="34" charset="0"/>
              </a:rPr>
              <a:t>CTRL SHIFT C  </a:t>
            </a:r>
            <a:r>
              <a:rPr lang="ru-RU" sz="1000" i="1" dirty="0">
                <a:solidFill>
                  <a:srgbClr val="262626"/>
                </a:solidFill>
                <a:cs typeface="Calibri" panose="020F0502020204030204" pitchFamily="34" charset="0"/>
              </a:rPr>
              <a:t>и </a:t>
            </a:r>
            <a:r>
              <a:rPr lang="en-US" sz="1000" i="1" dirty="0">
                <a:solidFill>
                  <a:srgbClr val="262626"/>
                </a:solidFill>
                <a:cs typeface="Calibri" panose="020F0502020204030204" pitchFamily="34" charset="0"/>
              </a:rPr>
              <a:t>CTRL SHIFT</a:t>
            </a:r>
            <a:r>
              <a:rPr lang="ru-RU" sz="1000" i="1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en-US" sz="1000" i="1" dirty="0">
                <a:solidFill>
                  <a:srgbClr val="262626"/>
                </a:solidFill>
                <a:cs typeface="Calibri" panose="020F0502020204030204" pitchFamily="34" charset="0"/>
              </a:rPr>
              <a:t>V</a:t>
            </a:r>
            <a:r>
              <a:rPr lang="ru-RU" sz="1000" i="1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endParaRPr lang="en-US" sz="1000" i="1" dirty="0">
              <a:solidFill>
                <a:srgbClr val="262626"/>
              </a:solidFill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5815013" y="1428750"/>
            <a:ext cx="2724150" cy="29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r>
              <a:rPr lang="ru-RU" sz="1000" i="1" dirty="0">
                <a:solidFill>
                  <a:srgbClr val="262626"/>
                </a:solidFill>
              </a:rPr>
              <a:t>График</a:t>
            </a:r>
            <a:endParaRPr lang="en-US" sz="1000" i="1" dirty="0">
              <a:solidFill>
                <a:srgbClr val="262626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5815013" y="5214938"/>
            <a:ext cx="1522185" cy="856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r>
              <a:rPr lang="ru-RU" sz="1000" i="1" dirty="0">
                <a:solidFill>
                  <a:srgbClr val="262626"/>
                </a:solidFill>
                <a:cs typeface="Calibri" panose="020F0502020204030204" pitchFamily="34" charset="0"/>
              </a:rPr>
              <a:t>Оформление заголовков и текстовых блоков зашито в мастер-слайды.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7353300" y="5214938"/>
            <a:ext cx="2057855" cy="856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r>
              <a:rPr lang="ru-RU" sz="1000" i="1" dirty="0">
                <a:solidFill>
                  <a:srgbClr val="262626"/>
                </a:solidFill>
                <a:cs typeface="Calibri" panose="020F0502020204030204" pitchFamily="34" charset="0"/>
              </a:rPr>
              <a:t>КАК вставлять текст </a:t>
            </a:r>
            <a:r>
              <a:rPr lang="en-US" sz="1000" i="1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1000" i="1" dirty="0">
                <a:solidFill>
                  <a:srgbClr val="262626"/>
                </a:solidFill>
                <a:cs typeface="Calibri" panose="020F0502020204030204" pitchFamily="34" charset="0"/>
              </a:rPr>
              <a:t>в пустые боксы чтобы сохранить стиль: </a:t>
            </a:r>
            <a:r>
              <a:rPr lang="ru-RU" sz="1000" b="1" i="1" dirty="0">
                <a:solidFill>
                  <a:srgbClr val="262626"/>
                </a:solidFill>
                <a:cs typeface="Calibri" panose="020F0502020204030204" pitchFamily="34" charset="0"/>
              </a:rPr>
              <a:t>ВСТАВИТЬ –</a:t>
            </a:r>
            <a:r>
              <a:rPr lang="en-US" sz="1000" b="1" i="1" dirty="0">
                <a:solidFill>
                  <a:srgbClr val="262626"/>
                </a:solidFill>
                <a:cs typeface="Calibri" panose="020F0502020204030204" pitchFamily="34" charset="0"/>
              </a:rPr>
              <a:t>TEXT ONLY</a:t>
            </a:r>
            <a:endParaRPr lang="ru-RU" sz="1000" b="1" i="1" dirty="0">
              <a:solidFill>
                <a:srgbClr val="262626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40" name="Object 39"/>
          <p:cNvGraphicFramePr>
            <a:graphicFrameLocks/>
          </p:cNvGraphicFramePr>
          <p:nvPr userDrawn="1">
            <p:custDataLst>
              <p:tags r:id="rId27"/>
            </p:custDataLst>
            <p:extLst/>
          </p:nvPr>
        </p:nvGraphicFramePr>
        <p:xfrm>
          <a:off x="5676900" y="1866900"/>
          <a:ext cx="2962343" cy="173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425" name="Chart" r:id="rId36" imgW="2962343" imgH="1733640" progId="MSGraph.Chart.8">
                  <p:embed followColorScheme="full"/>
                </p:oleObj>
              </mc:Choice>
              <mc:Fallback>
                <p:oleObj name="Chart" r:id="rId36" imgW="2962343" imgH="1733640" progId="MSGraph.Chart.8">
                  <p:embed followColorScheme="full"/>
                  <p:pic>
                    <p:nvPicPr>
                      <p:cNvPr id="0" name="Picture 783"/>
                      <p:cNvPicPr>
                        <a:picLocks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1866900"/>
                        <a:ext cx="2962343" cy="1733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 userDrawn="1">
            <p:custDataLst>
              <p:tags r:id="rId28"/>
            </p:custDataLst>
          </p:nvPr>
        </p:nvSpPr>
        <p:spPr bwMode="auto">
          <a:xfrm>
            <a:off x="7056438" y="3571875"/>
            <a:ext cx="222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281FFC4-CD5E-4F67-92C2-7A3E892DF8A0}" type="datetime'''''''''2''''''''''''0''''''''''''''''1''''''7'''''''''''''''">
              <a:rPr lang="en-US" altLang="en-US" sz="900" b="1" smtClean="0">
                <a:solidFill>
                  <a:srgbClr val="262626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en-US" sz="900" b="1" dirty="0">
              <a:solidFill>
                <a:srgbClr val="262626"/>
              </a:solidFill>
              <a:sym typeface="+mn-lt"/>
            </a:endParaRPr>
          </a:p>
        </p:txBody>
      </p:sp>
      <p:sp>
        <p:nvSpPr>
          <p:cNvPr id="41" name="Rectangle 40"/>
          <p:cNvSpPr/>
          <p:nvPr userDrawn="1">
            <p:custDataLst>
              <p:tags r:id="rId29"/>
            </p:custDataLst>
          </p:nvPr>
        </p:nvSpPr>
        <p:spPr bwMode="auto">
          <a:xfrm>
            <a:off x="7961313" y="3571875"/>
            <a:ext cx="222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C84417D-E12A-4B90-93C0-55B743D088B5}" type="datetime'''''''''''''''''''''''''''''''2''''0''''''''''1''''8'">
              <a:rPr lang="en-US" altLang="en-US" sz="900" b="1" smtClean="0">
                <a:solidFill>
                  <a:srgbClr val="262626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en-US" sz="900" b="1" dirty="0">
              <a:solidFill>
                <a:srgbClr val="262626"/>
              </a:solidFill>
              <a:sym typeface="+mn-lt"/>
            </a:endParaRPr>
          </a:p>
        </p:txBody>
      </p:sp>
      <p:sp>
        <p:nvSpPr>
          <p:cNvPr id="43" name="Rectangle 42"/>
          <p:cNvSpPr/>
          <p:nvPr userDrawn="1">
            <p:custDataLst>
              <p:tags r:id="rId30"/>
            </p:custDataLst>
          </p:nvPr>
        </p:nvSpPr>
        <p:spPr bwMode="auto">
          <a:xfrm>
            <a:off x="6151563" y="3571875"/>
            <a:ext cx="222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23D3593-227C-4595-8D88-99A7839D3F38}" type="datetime'''''''''''''''''''2''''''''''''''''''''01''6'''''">
              <a:rPr lang="en-US" altLang="en-US" sz="900" b="1" smtClean="0">
                <a:solidFill>
                  <a:srgbClr val="262626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en-US" sz="900" b="1" dirty="0">
              <a:solidFill>
                <a:srgbClr val="262626"/>
              </a:solidFill>
              <a:sym typeface="+mn-lt"/>
            </a:endParaRP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5795963" y="4987510"/>
            <a:ext cx="3614737" cy="45719"/>
            <a:chOff x="495300" y="1828800"/>
            <a:chExt cx="3614737" cy="45719"/>
          </a:xfrm>
        </p:grpSpPr>
        <p:sp>
          <p:nvSpPr>
            <p:cNvPr id="45" name="Rectangle 44"/>
            <p:cNvSpPr/>
            <p:nvPr userDrawn="1"/>
          </p:nvSpPr>
          <p:spPr>
            <a:xfrm>
              <a:off x="495300" y="1828800"/>
              <a:ext cx="1127023" cy="45719"/>
            </a:xfrm>
            <a:prstGeom prst="rect">
              <a:avLst/>
            </a:prstGeom>
            <a:solidFill>
              <a:srgbClr val="EF1927"/>
            </a:solidFill>
            <a:ln w="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dirty="0">
                <a:solidFill>
                  <a:srgbClr val="FFFFFF"/>
                </a:solidFill>
              </a:endParaRPr>
            </a:p>
          </p:txBody>
        </p:sp>
        <p:cxnSp>
          <p:nvCxnSpPr>
            <p:cNvPr id="46" name="Straight Connector 45"/>
            <p:cNvCxnSpPr/>
            <p:nvPr userDrawn="1"/>
          </p:nvCxnSpPr>
          <p:spPr>
            <a:xfrm>
              <a:off x="495300" y="1828800"/>
              <a:ext cx="3614737" cy="0"/>
            </a:xfrm>
            <a:prstGeom prst="line">
              <a:avLst/>
            </a:prstGeom>
            <a:ln w="158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 userDrawn="1"/>
        </p:nvSpPr>
        <p:spPr>
          <a:xfrm>
            <a:off x="5791200" y="4737602"/>
            <a:ext cx="3712029" cy="252540"/>
          </a:xfrm>
          <a:prstGeom prst="rect">
            <a:avLst/>
          </a:prstGeom>
          <a:noFill/>
          <a:ln w="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wrap="square" lIns="0" tIns="45720" rIns="82296" bIns="45720" rtlCol="0">
            <a:no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sz="1400" b="1" dirty="0">
                <a:solidFill>
                  <a:srgbClr val="262626"/>
                </a:solidFill>
                <a:cs typeface="Calibri" panose="020F0502020204030204" pitchFamily="34" charset="0"/>
              </a:rPr>
              <a:t>Комментарий</a:t>
            </a:r>
            <a:endParaRPr lang="en-US" sz="1400" b="1" dirty="0">
              <a:solidFill>
                <a:srgbClr val="262626"/>
              </a:solidFill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5815013" y="3749200"/>
            <a:ext cx="2724150" cy="29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r>
              <a:rPr lang="ru-RU" sz="1000" i="1" dirty="0">
                <a:solidFill>
                  <a:srgbClr val="262626"/>
                </a:solidFill>
              </a:rPr>
              <a:t>Паттерн для прогноза</a:t>
            </a:r>
            <a:endParaRPr lang="en-US" sz="1000" i="1" dirty="0">
              <a:solidFill>
                <a:srgbClr val="262626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5815013" y="3967757"/>
            <a:ext cx="1010925" cy="29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algn="r"/>
            <a:r>
              <a:rPr lang="ru-RU" sz="1000" i="1" dirty="0">
                <a:solidFill>
                  <a:srgbClr val="262626"/>
                </a:solidFill>
              </a:rPr>
              <a:t>Прогноз</a:t>
            </a:r>
            <a:endParaRPr lang="en-US" sz="1000" i="1" dirty="0">
              <a:solidFill>
                <a:srgbClr val="262626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7605197" y="1651386"/>
            <a:ext cx="1010925" cy="29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algn="r"/>
            <a:r>
              <a:rPr lang="ru-RU" sz="1000" i="1" dirty="0">
                <a:solidFill>
                  <a:srgbClr val="262626"/>
                </a:solidFill>
              </a:rPr>
              <a:t>Прогноз</a:t>
            </a:r>
            <a:endParaRPr lang="en-US" sz="1000" i="1" dirty="0">
              <a:solidFill>
                <a:srgbClr val="26262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 может занимать одну или две строки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7E814-4AB5-43B9-BC8D-2007312F40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8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0"/>
          <a:stretch/>
        </p:blipFill>
        <p:spPr>
          <a:xfrm>
            <a:off x="2318255" y="0"/>
            <a:ext cx="7606795" cy="6858000"/>
          </a:xfrm>
          <a:prstGeom prst="rect">
            <a:avLst/>
          </a:prstGeom>
        </p:spPr>
      </p:pic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9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9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 userDrawn="1"/>
        </p:nvSpPr>
        <p:spPr>
          <a:xfrm>
            <a:off x="0" y="-9236"/>
            <a:ext cx="7068131" cy="6867236"/>
          </a:xfrm>
          <a:custGeom>
            <a:avLst/>
            <a:gdLst>
              <a:gd name="connsiteX0" fmla="*/ 5806440 w 5806440"/>
              <a:gd name="connsiteY0" fmla="*/ 0 h 6903720"/>
              <a:gd name="connsiteX1" fmla="*/ 4099560 w 5806440"/>
              <a:gd name="connsiteY1" fmla="*/ 6903720 h 6903720"/>
              <a:gd name="connsiteX2" fmla="*/ 0 w 5806440"/>
              <a:gd name="connsiteY2" fmla="*/ 6903720 h 6903720"/>
              <a:gd name="connsiteX3" fmla="*/ 0 w 5806440"/>
              <a:gd name="connsiteY3" fmla="*/ 30480 h 6903720"/>
              <a:gd name="connsiteX4" fmla="*/ 5806440 w 5806440"/>
              <a:gd name="connsiteY4" fmla="*/ 0 h 6903720"/>
              <a:gd name="connsiteX0" fmla="*/ 5806440 w 5806440"/>
              <a:gd name="connsiteY0" fmla="*/ 4435 h 6908155"/>
              <a:gd name="connsiteX1" fmla="*/ 4099560 w 5806440"/>
              <a:gd name="connsiteY1" fmla="*/ 6908155 h 6908155"/>
              <a:gd name="connsiteX2" fmla="*/ 0 w 5806440"/>
              <a:gd name="connsiteY2" fmla="*/ 6908155 h 6908155"/>
              <a:gd name="connsiteX3" fmla="*/ 3238 w 5806440"/>
              <a:gd name="connsiteY3" fmla="*/ 0 h 6908155"/>
              <a:gd name="connsiteX4" fmla="*/ 5806440 w 5806440"/>
              <a:gd name="connsiteY4" fmla="*/ 4435 h 6908155"/>
              <a:gd name="connsiteX0" fmla="*/ 5806440 w 5806440"/>
              <a:gd name="connsiteY0" fmla="*/ 4435 h 6908155"/>
              <a:gd name="connsiteX1" fmla="*/ 4099560 w 5806440"/>
              <a:gd name="connsiteY1" fmla="*/ 6908155 h 6908155"/>
              <a:gd name="connsiteX2" fmla="*/ 0 w 5806440"/>
              <a:gd name="connsiteY2" fmla="*/ 6908155 h 6908155"/>
              <a:gd name="connsiteX3" fmla="*/ 3238 w 5806440"/>
              <a:gd name="connsiteY3" fmla="*/ 0 h 6908155"/>
              <a:gd name="connsiteX4" fmla="*/ 5806440 w 5806440"/>
              <a:gd name="connsiteY4" fmla="*/ 4435 h 6908155"/>
              <a:gd name="connsiteX0" fmla="*/ 5535226 w 5535226"/>
              <a:gd name="connsiteY0" fmla="*/ 0 h 6918321"/>
              <a:gd name="connsiteX1" fmla="*/ 4099560 w 5535226"/>
              <a:gd name="connsiteY1" fmla="*/ 6918321 h 6918321"/>
              <a:gd name="connsiteX2" fmla="*/ 0 w 5535226"/>
              <a:gd name="connsiteY2" fmla="*/ 6918321 h 6918321"/>
              <a:gd name="connsiteX3" fmla="*/ 3238 w 5535226"/>
              <a:gd name="connsiteY3" fmla="*/ 10166 h 6918321"/>
              <a:gd name="connsiteX4" fmla="*/ 5535226 w 5535226"/>
              <a:gd name="connsiteY4" fmla="*/ 0 h 6918321"/>
              <a:gd name="connsiteX0" fmla="*/ 5273611 w 5273611"/>
              <a:gd name="connsiteY0" fmla="*/ 8998 h 6908155"/>
              <a:gd name="connsiteX1" fmla="*/ 4099560 w 5273611"/>
              <a:gd name="connsiteY1" fmla="*/ 6908155 h 6908155"/>
              <a:gd name="connsiteX2" fmla="*/ 0 w 5273611"/>
              <a:gd name="connsiteY2" fmla="*/ 6908155 h 6908155"/>
              <a:gd name="connsiteX3" fmla="*/ 3238 w 5273611"/>
              <a:gd name="connsiteY3" fmla="*/ 0 h 6908155"/>
              <a:gd name="connsiteX4" fmla="*/ 5273611 w 5273611"/>
              <a:gd name="connsiteY4" fmla="*/ 8998 h 690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3611" h="6908155">
                <a:moveTo>
                  <a:pt x="5273611" y="8998"/>
                </a:moveTo>
                <a:lnTo>
                  <a:pt x="4099560" y="6908155"/>
                </a:lnTo>
                <a:lnTo>
                  <a:pt x="0" y="6908155"/>
                </a:lnTo>
                <a:cubicBezTo>
                  <a:pt x="1079" y="4605437"/>
                  <a:pt x="2159" y="2302718"/>
                  <a:pt x="3238" y="0"/>
                </a:cubicBezTo>
                <a:lnTo>
                  <a:pt x="5273611" y="89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04535" y="1959296"/>
            <a:ext cx="4769525" cy="1957388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595959"/>
                </a:solidFill>
              </a14:hiddenLine>
            </a:ext>
          </a:extLst>
        </p:spPr>
        <p:txBody>
          <a:bodyPr tIns="91440"/>
          <a:lstStyle>
            <a:lvl1pPr>
              <a:lnSpc>
                <a:spcPct val="90000"/>
              </a:lnSpc>
              <a:spcAft>
                <a:spcPts val="0"/>
              </a:spcAft>
              <a:defRPr sz="4000" baseline="0">
                <a:solidFill>
                  <a:srgbClr val="007ABB"/>
                </a:solidFill>
                <a:latin typeface="Proxima Nova Rg" panose="02000506030000020004" pitchFamily="50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4536" y="4175125"/>
            <a:ext cx="4769524" cy="692439"/>
          </a:xfrm>
          <a:prstGeom prst="rect">
            <a:avLst/>
          </a:prstGeom>
        </p:spPr>
        <p:txBody>
          <a:bodyPr/>
          <a:lstStyle>
            <a:lvl1pPr>
              <a:spcAft>
                <a:spcPts val="200"/>
              </a:spcAft>
              <a:defRPr sz="1100" b="0" baseline="0">
                <a:solidFill>
                  <a:srgbClr val="007ABB"/>
                </a:solidFill>
                <a:latin typeface="Arial Narrow" panose="020B0606020202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  <a:p>
            <a:pPr lvl="0"/>
            <a:r>
              <a:rPr lang="ru-RU" dirty="0"/>
              <a:t>–</a:t>
            </a:r>
          </a:p>
          <a:p>
            <a:pPr lvl="0"/>
            <a:r>
              <a:rPr lang="ru-RU" dirty="0"/>
              <a:t>Дата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6" y="202075"/>
            <a:ext cx="3041904" cy="138379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379002" y="-10510"/>
            <a:ext cx="1794070" cy="6868510"/>
            <a:chOff x="5379002" y="-10510"/>
            <a:chExt cx="1794070" cy="6868510"/>
          </a:xfrm>
        </p:grpSpPr>
        <p:sp>
          <p:nvSpPr>
            <p:cNvPr id="8" name="Parallelogram 7"/>
            <p:cNvSpPr/>
            <p:nvPr userDrawn="1"/>
          </p:nvSpPr>
          <p:spPr>
            <a:xfrm>
              <a:off x="5379002" y="-10510"/>
              <a:ext cx="1584188" cy="6868510"/>
            </a:xfrm>
            <a:prstGeom prst="parallelogram">
              <a:avLst>
                <a:gd name="adj" fmla="val 92935"/>
              </a:avLst>
            </a:prstGeom>
            <a:solidFill>
              <a:srgbClr val="D9D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5483943" y="-10510"/>
              <a:ext cx="1584188" cy="6868510"/>
            </a:xfrm>
            <a:prstGeom prst="parallelogram">
              <a:avLst>
                <a:gd name="adj" fmla="val 92935"/>
              </a:avLst>
            </a:prstGeom>
            <a:solidFill>
              <a:srgbClr val="007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5588884" y="-10510"/>
              <a:ext cx="1584188" cy="6868510"/>
            </a:xfrm>
            <a:prstGeom prst="parallelogram">
              <a:avLst>
                <a:gd name="adj" fmla="val 92935"/>
              </a:avLst>
            </a:prstGeom>
            <a:solidFill>
              <a:srgbClr val="C03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951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09971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4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9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 может занимать одну или две строки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47E814-4AB5-43B9-BC8D-2007312F40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7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16352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0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9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2069" y="154644"/>
            <a:ext cx="7068632" cy="790769"/>
          </a:xfrm>
        </p:spPr>
        <p:txBody>
          <a:bodyPr/>
          <a:lstStyle/>
          <a:p>
            <a:r>
              <a:rPr lang="ru-RU" dirty="0"/>
              <a:t>Заголовок слайда может занимать одну или две строки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47E814-4AB5-43B9-BC8D-2007312F40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44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0431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2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9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 может занимать одну или две строки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47E814-4AB5-43B9-BC8D-2007312F40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6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91965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9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495300" y="1572019"/>
            <a:ext cx="1127023" cy="45719"/>
          </a:xfrm>
          <a:prstGeom prst="rect">
            <a:avLst/>
          </a:prstGeom>
          <a:solidFill>
            <a:srgbClr val="C03228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95300" y="1572019"/>
            <a:ext cx="8915400" cy="0"/>
          </a:xfrm>
          <a:prstGeom prst="line">
            <a:avLst/>
          </a:prstGeom>
          <a:ln w="158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/>
          <p:cNvSpPr>
            <a:spLocks noGrp="1"/>
          </p:cNvSpPr>
          <p:nvPr userDrawn="1">
            <p:ph type="body" sz="quarter" idx="11"/>
          </p:nvPr>
        </p:nvSpPr>
        <p:spPr>
          <a:xfrm>
            <a:off x="495300" y="1291771"/>
            <a:ext cx="8915400" cy="306388"/>
          </a:xfrm>
        </p:spPr>
        <p:txBody>
          <a:bodyPr lIns="0" bIns="45720" anchor="ctr" anchorCtr="0">
            <a:normAutofit/>
          </a:bodyPr>
          <a:lstStyle>
            <a:lvl1pPr>
              <a:defRPr sz="14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 может занимать одну или две строки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C947E814-4AB5-43B9-BC8D-2007312F40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0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00737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6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9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495300" y="1702648"/>
            <a:ext cx="1127023" cy="45719"/>
          </a:xfrm>
          <a:prstGeom prst="rect">
            <a:avLst/>
          </a:prstGeom>
          <a:solidFill>
            <a:srgbClr val="C03228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95300" y="1702648"/>
            <a:ext cx="4229100" cy="0"/>
          </a:xfrm>
          <a:prstGeom prst="line">
            <a:avLst/>
          </a:prstGeom>
          <a:ln w="158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81600" y="1702648"/>
            <a:ext cx="1127023" cy="45719"/>
          </a:xfrm>
          <a:prstGeom prst="rect">
            <a:avLst/>
          </a:prstGeom>
          <a:solidFill>
            <a:srgbClr val="C03228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81600" y="1702648"/>
            <a:ext cx="4229100" cy="0"/>
          </a:xfrm>
          <a:prstGeom prst="line">
            <a:avLst/>
          </a:prstGeom>
          <a:ln w="158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1"/>
          </p:nvPr>
        </p:nvSpPr>
        <p:spPr>
          <a:xfrm>
            <a:off x="495300" y="1422400"/>
            <a:ext cx="4229100" cy="306388"/>
          </a:xfrm>
        </p:spPr>
        <p:txBody>
          <a:bodyPr lIns="0" anchor="ctr" anchorCtr="0">
            <a:normAutofit/>
          </a:bodyPr>
          <a:lstStyle>
            <a:lvl1pPr>
              <a:defRPr sz="14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 userDrawn="1">
            <p:ph type="body" sz="quarter" idx="12"/>
          </p:nvPr>
        </p:nvSpPr>
        <p:spPr>
          <a:xfrm>
            <a:off x="5181600" y="1422400"/>
            <a:ext cx="4229100" cy="306388"/>
          </a:xfrm>
        </p:spPr>
        <p:txBody>
          <a:bodyPr lIns="0" anchor="ctr" anchorCtr="0">
            <a:normAutofit/>
          </a:bodyPr>
          <a:lstStyle>
            <a:lvl1pPr>
              <a:defRPr sz="14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 может занимать одну или две строки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/>
          <a:p>
            <a:fld id="{C947E814-4AB5-43B9-BC8D-2007312F40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362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  <p15:guide id="2" pos="2976">
          <p15:clr>
            <a:srgbClr val="FBAE40"/>
          </p15:clr>
        </p15:guide>
        <p15:guide id="3" pos="31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коммента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95300" y="1702648"/>
            <a:ext cx="1127023" cy="45719"/>
          </a:xfrm>
          <a:prstGeom prst="rect">
            <a:avLst/>
          </a:prstGeom>
          <a:solidFill>
            <a:srgbClr val="C03228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95300" y="1702648"/>
            <a:ext cx="5295900" cy="0"/>
          </a:xfrm>
          <a:prstGeom prst="line">
            <a:avLst/>
          </a:prstGeom>
          <a:ln w="158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/>
          <p:cNvSpPr>
            <a:spLocks noGrp="1"/>
          </p:cNvSpPr>
          <p:nvPr userDrawn="1">
            <p:ph type="body" sz="quarter" idx="11"/>
          </p:nvPr>
        </p:nvSpPr>
        <p:spPr>
          <a:xfrm>
            <a:off x="495300" y="1422400"/>
            <a:ext cx="5295900" cy="306388"/>
          </a:xfrm>
        </p:spPr>
        <p:txBody>
          <a:bodyPr lIns="0" anchor="ctr" anchorCtr="0">
            <a:norm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106632" y="1702648"/>
            <a:ext cx="1127023" cy="45719"/>
          </a:xfrm>
          <a:prstGeom prst="rect">
            <a:avLst/>
          </a:prstGeom>
          <a:solidFill>
            <a:srgbClr val="C03228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06632" y="1702648"/>
            <a:ext cx="3304068" cy="0"/>
          </a:xfrm>
          <a:prstGeom prst="line">
            <a:avLst/>
          </a:prstGeom>
          <a:ln w="158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4"/>
          <p:cNvSpPr>
            <a:spLocks noGrp="1"/>
          </p:cNvSpPr>
          <p:nvPr userDrawn="1">
            <p:ph type="body" sz="quarter" idx="12"/>
          </p:nvPr>
        </p:nvSpPr>
        <p:spPr>
          <a:xfrm>
            <a:off x="6106632" y="1422400"/>
            <a:ext cx="3304068" cy="306388"/>
          </a:xfrm>
        </p:spPr>
        <p:txBody>
          <a:bodyPr lIns="0" anchor="ctr" anchorCtr="0">
            <a:norm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/>
        <p:txBody>
          <a:bodyPr wrap="square"/>
          <a:lstStyle/>
          <a:p>
            <a:r>
              <a:rPr lang="ru-RU" dirty="0"/>
              <a:t>Заголовок слайда может занимать одну или две строки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/>
          <a:p>
            <a:fld id="{C947E814-4AB5-43B9-BC8D-2007312F40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541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3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9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95300" y="1702648"/>
            <a:ext cx="1127023" cy="45719"/>
          </a:xfrm>
          <a:prstGeom prst="rect">
            <a:avLst/>
          </a:prstGeom>
          <a:solidFill>
            <a:srgbClr val="C03228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95300" y="1702648"/>
            <a:ext cx="4229100" cy="0"/>
          </a:xfrm>
          <a:prstGeom prst="line">
            <a:avLst/>
          </a:prstGeom>
          <a:ln w="158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81600" y="1702648"/>
            <a:ext cx="1127023" cy="45719"/>
          </a:xfrm>
          <a:prstGeom prst="rect">
            <a:avLst/>
          </a:prstGeom>
          <a:solidFill>
            <a:srgbClr val="C03228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81600" y="1702648"/>
            <a:ext cx="4229100" cy="0"/>
          </a:xfrm>
          <a:prstGeom prst="line">
            <a:avLst/>
          </a:prstGeom>
          <a:ln w="158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1"/>
          </p:nvPr>
        </p:nvSpPr>
        <p:spPr>
          <a:xfrm>
            <a:off x="495300" y="1422400"/>
            <a:ext cx="4229100" cy="306388"/>
          </a:xfrm>
        </p:spPr>
        <p:txBody>
          <a:bodyPr lIns="0" anchor="ctr" anchorCtr="0">
            <a:normAutofit/>
          </a:bodyPr>
          <a:lstStyle>
            <a:lvl1pPr>
              <a:defRPr sz="14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 userDrawn="1">
            <p:ph type="body" sz="quarter" idx="12"/>
          </p:nvPr>
        </p:nvSpPr>
        <p:spPr>
          <a:xfrm>
            <a:off x="5181600" y="1422400"/>
            <a:ext cx="4229100" cy="306388"/>
          </a:xfrm>
        </p:spPr>
        <p:txBody>
          <a:bodyPr lIns="0" anchor="ctr" anchorCtr="0">
            <a:normAutofit/>
          </a:bodyPr>
          <a:lstStyle>
            <a:lvl1pPr>
              <a:defRPr sz="14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95299" y="6210574"/>
            <a:ext cx="8915402" cy="368300"/>
          </a:xfrm>
        </p:spPr>
        <p:txBody>
          <a:bodyPr anchor="b">
            <a:normAutofit/>
          </a:bodyPr>
          <a:lstStyle>
            <a:lvl1pPr>
              <a:defRPr sz="800" b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ru-RU" dirty="0"/>
              <a:t>Примечание: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47E814-4AB5-43B9-BC8D-2007312F40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520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  <p15:guide id="2" pos="2976">
          <p15:clr>
            <a:srgbClr val="FBAE40"/>
          </p15:clr>
        </p15:guide>
        <p15:guide id="3" pos="3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Golde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14586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33" name="think-cell Slide" r:id="rId32" imgW="360" imgH="360" progId="">
                  <p:embed/>
                </p:oleObj>
              </mc:Choice>
              <mc:Fallback>
                <p:oleObj name="think-cell Slide" r:id="rId32" imgW="360" imgH="360" progId="">
                  <p:embed/>
                  <p:pic>
                    <p:nvPicPr>
                      <p:cNvPr id="0" name="Picture 5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900" b="1" i="0" baseline="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7602022" y="1701592"/>
            <a:ext cx="1014100" cy="2111543"/>
          </a:xfrm>
          <a:prstGeom prst="rect">
            <a:avLst/>
          </a:prstGeom>
          <a:pattFill prst="pct60">
            <a:fgClr>
              <a:srgbClr val="F2F2F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38434631"/>
              </p:ext>
            </p:extLst>
          </p:nvPr>
        </p:nvGraphicFramePr>
        <p:xfrm>
          <a:off x="495298" y="1428174"/>
          <a:ext cx="3988864" cy="164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589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649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Внутренняя</a:t>
                      </a:r>
                      <a:r>
                        <a:rPr lang="ru-RU" sz="1000" baseline="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граница ¼</a:t>
                      </a:r>
                      <a:r>
                        <a:rPr lang="en-US" sz="1000" baseline="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pt.</a:t>
                      </a:r>
                      <a:endParaRPr lang="en-US" sz="1000" dirty="0">
                        <a:solidFill>
                          <a:srgbClr val="2626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24" marR="88524" marT="44262" marB="44262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64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649">
                <a:tc>
                  <a:txBody>
                    <a:bodyPr/>
                    <a:lstStyle/>
                    <a:p>
                      <a:r>
                        <a:rPr lang="ru-RU" sz="1000" i="1" u="none" dirty="0">
                          <a:solidFill>
                            <a:srgbClr val="EF192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Нижняя</a:t>
                      </a:r>
                      <a:r>
                        <a:rPr lang="ru-RU" sz="1000" i="1" u="none" baseline="0" dirty="0">
                          <a:solidFill>
                            <a:srgbClr val="EF192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граница 1</a:t>
                      </a:r>
                      <a:r>
                        <a:rPr lang="en-US" sz="1000" i="1" u="none" baseline="0" dirty="0">
                          <a:solidFill>
                            <a:srgbClr val="EF192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</a:t>
                      </a:r>
                      <a:endParaRPr lang="en-US" sz="1000" i="1" u="none" dirty="0">
                        <a:solidFill>
                          <a:srgbClr val="EF192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24" marR="88524" marT="44262" marB="44262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</a:p>
                  </a:txBody>
                  <a:tcPr marL="88524" marR="88524" marT="44262" marB="442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495300" y="3330300"/>
            <a:ext cx="4126592" cy="30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algn="l"/>
            <a:r>
              <a:rPr lang="ru-RU" sz="1000" i="1" dirty="0">
                <a:solidFill>
                  <a:srgbClr val="262626"/>
                </a:solidFill>
                <a:latin typeface="+mn-lt"/>
                <a:cs typeface="Calibri" panose="020F0502020204030204" pitchFamily="34" charset="0"/>
              </a:rPr>
              <a:t>График</a:t>
            </a:r>
            <a:r>
              <a:rPr lang="ru-RU" sz="1000" i="1" baseline="0" dirty="0">
                <a:solidFill>
                  <a:srgbClr val="262626"/>
                </a:solidFill>
                <a:latin typeface="+mn-lt"/>
                <a:cs typeface="Calibri" panose="020F0502020204030204" pitchFamily="34" charset="0"/>
              </a:rPr>
              <a:t> с основными цветами в порядке использования снизу вверх</a:t>
            </a:r>
            <a:endParaRPr lang="en-US" sz="1000" i="1" dirty="0">
              <a:solidFill>
                <a:srgbClr val="262626"/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54358091"/>
              </p:ext>
            </p:extLst>
          </p:nvPr>
        </p:nvGraphicFramePr>
        <p:xfrm>
          <a:off x="381000" y="3848100"/>
          <a:ext cx="4200457" cy="183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34" name="Chart" r:id="rId34" imgW="4200457" imgH="1838235" progId="MSGraph.Chart.8">
                  <p:embed followColorScheme="full"/>
                </p:oleObj>
              </mc:Choice>
              <mc:Fallback>
                <p:oleObj name="Chart" r:id="rId34" imgW="4200457" imgH="1838235" progId="MSGraph.Chart.8">
                  <p:embed followColorScheme="full"/>
                  <p:pic>
                    <p:nvPicPr>
                      <p:cNvPr id="0" name="Picture 520"/>
                      <p:cNvPicPr>
                        <a:picLocks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48100"/>
                        <a:ext cx="4200457" cy="1838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 userDrawn="1">
            <p:custDataLst>
              <p:tags r:id="rId5"/>
            </p:custDataLst>
          </p:nvPr>
        </p:nvCxnSpPr>
        <p:spPr bwMode="white">
          <a:xfrm>
            <a:off x="1533525" y="5048250"/>
            <a:ext cx="0" cy="538163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>
            <p:custDataLst>
              <p:tags r:id="rId6"/>
            </p:custDataLst>
          </p:nvPr>
        </p:nvCxnSpPr>
        <p:spPr bwMode="white">
          <a:xfrm>
            <a:off x="790575" y="5048250"/>
            <a:ext cx="0" cy="538163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>
            <p:custDataLst>
              <p:tags r:id="rId7"/>
            </p:custDataLst>
          </p:nvPr>
        </p:nvCxnSpPr>
        <p:spPr bwMode="white">
          <a:xfrm>
            <a:off x="790575" y="5048250"/>
            <a:ext cx="742950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>
            <p:custDataLst>
              <p:tags r:id="rId8"/>
            </p:custDataLst>
          </p:nvPr>
        </p:nvCxnSpPr>
        <p:spPr bwMode="white">
          <a:xfrm>
            <a:off x="1533525" y="4610100"/>
            <a:ext cx="0" cy="43815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>
            <p:custDataLst>
              <p:tags r:id="rId9"/>
            </p:custDataLst>
          </p:nvPr>
        </p:nvCxnSpPr>
        <p:spPr bwMode="white">
          <a:xfrm>
            <a:off x="790575" y="4610100"/>
            <a:ext cx="0" cy="43815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>
            <p:custDataLst>
              <p:tags r:id="rId10"/>
            </p:custDataLst>
          </p:nvPr>
        </p:nvCxnSpPr>
        <p:spPr bwMode="white">
          <a:xfrm>
            <a:off x="790575" y="4286250"/>
            <a:ext cx="0" cy="32385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>
            <p:custDataLst>
              <p:tags r:id="rId11"/>
            </p:custDataLst>
          </p:nvPr>
        </p:nvCxnSpPr>
        <p:spPr bwMode="white">
          <a:xfrm>
            <a:off x="1533525" y="4286250"/>
            <a:ext cx="0" cy="32385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>
            <p:custDataLst>
              <p:tags r:id="rId12"/>
            </p:custDataLst>
          </p:nvPr>
        </p:nvCxnSpPr>
        <p:spPr bwMode="white">
          <a:xfrm>
            <a:off x="790575" y="4610100"/>
            <a:ext cx="742950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>
            <p:custDataLst>
              <p:tags r:id="rId13"/>
            </p:custDataLst>
          </p:nvPr>
        </p:nvCxnSpPr>
        <p:spPr bwMode="white">
          <a:xfrm>
            <a:off x="790575" y="4286250"/>
            <a:ext cx="742950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>
            <p:custDataLst>
              <p:tags r:id="rId14"/>
            </p:custDataLst>
          </p:nvPr>
        </p:nvCxnSpPr>
        <p:spPr bwMode="white">
          <a:xfrm>
            <a:off x="790575" y="4067175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>
            <p:custDataLst>
              <p:tags r:id="rId15"/>
            </p:custDataLst>
          </p:nvPr>
        </p:nvCxnSpPr>
        <p:spPr bwMode="white">
          <a:xfrm>
            <a:off x="1533525" y="4067175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>
            <p:custDataLst>
              <p:tags r:id="rId16"/>
            </p:custDataLst>
          </p:nvPr>
        </p:nvSpPr>
        <p:spPr bwMode="auto">
          <a:xfrm>
            <a:off x="790575" y="3962400"/>
            <a:ext cx="742950" cy="10477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 userDrawn="1">
            <p:custDataLst>
              <p:tags r:id="rId17"/>
            </p:custDataLst>
          </p:nvPr>
        </p:nvSpPr>
        <p:spPr bwMode="auto">
          <a:xfrm>
            <a:off x="3683000" y="5665788"/>
            <a:ext cx="273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algn="ctr">
              <a:spcBef>
                <a:spcPct val="0"/>
              </a:spcBef>
              <a:spcAft>
                <a:spcPct val="0"/>
              </a:spcAft>
            </a:pPr>
            <a:fld id="{68669425-4EE1-4C37-BCFE-F7CDA146FE90}" type="datetime'''2''''0''''''''''''''''''1''''''''3'''''''''''''''''''''">
              <a:rPr lang="en-US" altLang="en-US" sz="1000" b="1" u="none" baseline="0" smtClean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kumimoji="0" lang="en-US" sz="1000" b="1" i="0" u="none" cap="none" baseline="0" dirty="0">
              <a:solidFill>
                <a:srgbClr val="26262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 userDrawn="1">
            <p:custDataLst>
              <p:tags r:id="rId18"/>
            </p:custDataLst>
          </p:nvPr>
        </p:nvSpPr>
        <p:spPr bwMode="gray">
          <a:xfrm>
            <a:off x="3736975" y="4452938"/>
            <a:ext cx="165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/>
          <a:lstStyle/>
          <a:p>
            <a:pPr lvl="0" algn="ctr">
              <a:spcBef>
                <a:spcPct val="0"/>
              </a:spcBef>
              <a:spcAft>
                <a:spcPct val="0"/>
              </a:spcAft>
            </a:pPr>
            <a:fld id="{94677312-66E2-437A-8826-0580D6A1774A}" type="datetime'''''''''''''''4''''''''''''''''''''4'">
              <a:rPr lang="en-US" altLang="en-US" sz="1000" b="1" u="none" baseline="0" smtClean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kumimoji="0" lang="en-US" sz="1000" b="1" i="0" u="none" cap="none" baseline="0" dirty="0">
              <a:solidFill>
                <a:srgbClr val="26262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 userDrawn="1">
            <p:custDataLst>
              <p:tags r:id="rId19"/>
            </p:custDataLst>
          </p:nvPr>
        </p:nvSpPr>
        <p:spPr bwMode="gray">
          <a:xfrm>
            <a:off x="3956050" y="4605338"/>
            <a:ext cx="100013" cy="152400"/>
          </a:xfrm>
          <a:prstGeom prst="rect">
            <a:avLst/>
          </a:prstGeom>
          <a:solidFill>
            <a:srgbClr val="B20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A90694EF-FACF-4DD8-8A2F-EAFC630F3C7E}" type="datetime'''''''''''4'''''''''''''''''''''''''''''''">
              <a:rPr lang="en-US" altLang="en-US" sz="1000" u="none" baseline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marL="0" lvl="0" indent="0"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kumimoji="0" lang="en-US" sz="1000" b="0" i="0" u="none" cap="none" baseline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 userDrawn="1">
            <p:custDataLst>
              <p:tags r:id="rId20"/>
            </p:custDataLst>
          </p:nvPr>
        </p:nvSpPr>
        <p:spPr bwMode="auto">
          <a:xfrm>
            <a:off x="2354263" y="5665788"/>
            <a:ext cx="273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algn="ctr">
              <a:spcBef>
                <a:spcPct val="0"/>
              </a:spcBef>
              <a:spcAft>
                <a:spcPct val="0"/>
              </a:spcAft>
            </a:pPr>
            <a:fld id="{194E5500-C832-4DA9-A519-FC67140111A6}" type="datetime'''2''''0''''''1''''''''''''''2'''''''''">
              <a:rPr lang="en-US" altLang="en-US" sz="1000" b="1" u="none" baseline="0" smtClean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kumimoji="0" lang="en-US" sz="1000" b="1" i="0" u="none" cap="none" baseline="0" dirty="0">
              <a:solidFill>
                <a:srgbClr val="26262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 userDrawn="1">
            <p:custDataLst>
              <p:tags r:id="rId21"/>
            </p:custDataLst>
          </p:nvPr>
        </p:nvSpPr>
        <p:spPr bwMode="gray">
          <a:xfrm>
            <a:off x="2625725" y="4691063"/>
            <a:ext cx="100013" cy="152400"/>
          </a:xfrm>
          <a:prstGeom prst="rect">
            <a:avLst/>
          </a:prstGeom>
          <a:solidFill>
            <a:srgbClr val="C0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65F44F3F-40AB-43CC-BADF-CEA1835788C1}" type="datetime'''''''''''''''''''''''''''''''4'''''''''''''''">
              <a:rPr lang="en-US" altLang="en-US" sz="1000" u="none" baseline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marL="0" lvl="0" indent="0"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kumimoji="0" lang="en-US" sz="1000" b="0" i="0" u="none" cap="none" baseline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 userDrawn="1">
            <p:custDataLst>
              <p:tags r:id="rId22"/>
            </p:custDataLst>
          </p:nvPr>
        </p:nvSpPr>
        <p:spPr bwMode="gray">
          <a:xfrm>
            <a:off x="1112838" y="3938588"/>
            <a:ext cx="100013" cy="152400"/>
          </a:xfrm>
          <a:prstGeom prst="rect">
            <a:avLst/>
          </a:prstGeom>
          <a:solidFill>
            <a:srgbClr val="C0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52440339-A885-4705-84C2-E2A91F386ACB}" type="datetime'''''''''5'''''">
              <a:rPr lang="en-US" altLang="en-US" sz="1000" u="none" baseline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marL="0" lvl="0" indent="0"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kumimoji="0" lang="en-US" sz="1000" b="0" i="0" u="none" cap="none" baseline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 userDrawn="1">
            <p:custDataLst>
              <p:tags r:id="rId23"/>
            </p:custDataLst>
          </p:nvPr>
        </p:nvSpPr>
        <p:spPr bwMode="gray">
          <a:xfrm>
            <a:off x="2408238" y="4538663"/>
            <a:ext cx="165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/>
          <a:lstStyle/>
          <a:p>
            <a:pPr lvl="0" algn="ctr">
              <a:spcBef>
                <a:spcPct val="0"/>
              </a:spcBef>
              <a:spcAft>
                <a:spcPct val="0"/>
              </a:spcAft>
            </a:pPr>
            <a:fld id="{1CF40E85-3898-4BF0-B89F-096E9E1D130B}" type="datetime'4''''''''''''''0'''''''''''''''''''''''''''''''''''''''''''">
              <a:rPr lang="en-US" altLang="en-US" sz="1000" b="1" u="none" baseline="0" smtClean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kumimoji="0" lang="en-US" sz="1000" b="1" i="0" u="none" cap="none" baseline="0" dirty="0">
              <a:solidFill>
                <a:srgbClr val="26262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 userDrawn="1">
            <p:custDataLst>
              <p:tags r:id="rId24"/>
            </p:custDataLst>
          </p:nvPr>
        </p:nvSpPr>
        <p:spPr bwMode="gray">
          <a:xfrm>
            <a:off x="3584575" y="4691063"/>
            <a:ext cx="100013" cy="152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E0B4B59B-CA4E-4B92-8958-62AAF088D240}" type="datetime'''''''''''''''''''''''''''''''''''''4'''''''''''''">
              <a:rPr lang="en-US" altLang="en-US" sz="1000" u="none" baseline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marL="0" lvl="0" indent="0"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kumimoji="0" lang="en-US" sz="1000" b="0" i="0" u="none" cap="none" baseline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 userDrawn="1">
            <p:custDataLst>
              <p:tags r:id="rId25"/>
            </p:custDataLst>
          </p:nvPr>
        </p:nvSpPr>
        <p:spPr bwMode="auto">
          <a:xfrm>
            <a:off x="1025525" y="5665788"/>
            <a:ext cx="273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algn="ctr">
              <a:spcBef>
                <a:spcPct val="0"/>
              </a:spcBef>
              <a:spcAft>
                <a:spcPct val="0"/>
              </a:spcAft>
            </a:pPr>
            <a:fld id="{36AD0EE5-9BA2-4312-9CFB-AE1573B6E2EA}" type="datetime'''''''''''''''''''''''2''0''''''''1''''''1'''''''''''''''''''">
              <a:rPr lang="en-US" altLang="en-US" sz="1000" b="1" u="none" baseline="0" smtClean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kumimoji="0" lang="en-US" sz="1000" b="1" i="0" u="none" cap="none" baseline="0" dirty="0">
              <a:solidFill>
                <a:srgbClr val="26262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 userDrawn="1">
            <p:custDataLst>
              <p:tags r:id="rId26"/>
            </p:custDataLst>
          </p:nvPr>
        </p:nvSpPr>
        <p:spPr bwMode="gray">
          <a:xfrm>
            <a:off x="1079500" y="3784600"/>
            <a:ext cx="165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/>
          <a:lstStyle/>
          <a:p>
            <a:pPr lvl="0" algn="ctr">
              <a:spcBef>
                <a:spcPct val="0"/>
              </a:spcBef>
              <a:spcAft>
                <a:spcPct val="0"/>
              </a:spcAft>
            </a:pPr>
            <a:fld id="{1D9CC692-BA93-48B6-9738-A3F4779E624C}" type="datetime'''7''5'''''''''''''''''''''''''''''''''''''''''''''">
              <a:rPr lang="en-US" altLang="en-US" sz="1000" b="1" u="none" baseline="0" smtClean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kumimoji="0" lang="en-US" sz="1000" b="1" i="0" u="none" cap="none" baseline="0" dirty="0">
              <a:solidFill>
                <a:srgbClr val="26262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5811838" y="4017963"/>
            <a:ext cx="1014100" cy="440871"/>
          </a:xfrm>
          <a:prstGeom prst="rect">
            <a:avLst/>
          </a:prstGeom>
          <a:pattFill prst="pct60">
            <a:fgClr>
              <a:srgbClr val="F2F2F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961188" y="3846513"/>
            <a:ext cx="1522185" cy="735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marL="0" algn="l" defTabSz="914400" rtl="0" eaLnBrk="1" latinLnBrk="0" hangingPunct="1"/>
            <a:r>
              <a:rPr lang="ru-RU" sz="1000" i="1" kern="1200" dirty="0">
                <a:solidFill>
                  <a:srgbClr val="262626"/>
                </a:solidFill>
                <a:latin typeface="+mn-lt"/>
                <a:ea typeface="+mn-ea"/>
                <a:cs typeface="Calibri" panose="020F0502020204030204" pitchFamily="34" charset="0"/>
              </a:rPr>
              <a:t>Скопировать паттерн: </a:t>
            </a:r>
            <a:r>
              <a:rPr lang="en-US" sz="1000" i="1" kern="1200" dirty="0">
                <a:solidFill>
                  <a:srgbClr val="262626"/>
                </a:solidFill>
                <a:latin typeface="+mn-lt"/>
                <a:ea typeface="+mn-ea"/>
                <a:cs typeface="Calibri" panose="020F0502020204030204" pitchFamily="34" charset="0"/>
              </a:rPr>
              <a:t>CTRL SHIFT C  </a:t>
            </a:r>
            <a:r>
              <a:rPr lang="ru-RU" sz="1000" i="1" kern="1200" dirty="0">
                <a:solidFill>
                  <a:srgbClr val="262626"/>
                </a:solidFill>
                <a:latin typeface="+mn-lt"/>
                <a:ea typeface="+mn-ea"/>
                <a:cs typeface="Calibri" panose="020F0502020204030204" pitchFamily="34" charset="0"/>
              </a:rPr>
              <a:t>и </a:t>
            </a:r>
            <a:r>
              <a:rPr lang="en-US" sz="1000" i="1" kern="1200" dirty="0">
                <a:solidFill>
                  <a:srgbClr val="262626"/>
                </a:solidFill>
                <a:latin typeface="+mn-lt"/>
                <a:ea typeface="+mn-ea"/>
                <a:cs typeface="Calibri" panose="020F0502020204030204" pitchFamily="34" charset="0"/>
              </a:rPr>
              <a:t>CTRL SHIFT</a:t>
            </a:r>
            <a:r>
              <a:rPr lang="ru-RU" sz="1000" i="1" kern="1200" dirty="0">
                <a:solidFill>
                  <a:srgbClr val="262626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sz="1000" i="1" kern="1200" dirty="0">
                <a:solidFill>
                  <a:srgbClr val="262626"/>
                </a:solidFill>
                <a:latin typeface="+mn-lt"/>
                <a:ea typeface="+mn-ea"/>
                <a:cs typeface="Calibri" panose="020F0502020204030204" pitchFamily="34" charset="0"/>
              </a:rPr>
              <a:t>V</a:t>
            </a:r>
            <a:r>
              <a:rPr lang="ru-RU" sz="1000" i="1" kern="1200" dirty="0">
                <a:solidFill>
                  <a:srgbClr val="262626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endParaRPr lang="en-US" sz="1000" i="1" kern="1200" dirty="0">
              <a:solidFill>
                <a:srgbClr val="262626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5815013" y="1428750"/>
            <a:ext cx="2724150" cy="29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marL="0" algn="l" defTabSz="914400" rtl="0" eaLnBrk="1" latinLnBrk="0" hangingPunct="1"/>
            <a:r>
              <a:rPr lang="ru-RU" sz="1000" i="1" kern="1200" dirty="0">
                <a:solidFill>
                  <a:srgbClr val="262626"/>
                </a:solidFill>
                <a:latin typeface="+mn-lt"/>
                <a:ea typeface="+mn-ea"/>
                <a:cs typeface="+mn-cs"/>
              </a:rPr>
              <a:t>График</a:t>
            </a:r>
            <a:endParaRPr lang="en-US" sz="1000" i="1" kern="1200" dirty="0">
              <a:solidFill>
                <a:srgbClr val="26262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5815013" y="5214938"/>
            <a:ext cx="1522185" cy="856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marL="0" algn="l" defTabSz="914400" rtl="0" eaLnBrk="1" latinLnBrk="0" hangingPunct="1"/>
            <a:r>
              <a:rPr lang="ru-RU" sz="1000" i="1" kern="1200" dirty="0">
                <a:solidFill>
                  <a:srgbClr val="262626"/>
                </a:solidFill>
                <a:latin typeface="+mn-lt"/>
                <a:ea typeface="+mn-ea"/>
                <a:cs typeface="Calibri" panose="020F0502020204030204" pitchFamily="34" charset="0"/>
              </a:rPr>
              <a:t>Оформление заголовков и текстовых блоков зашито в мастер-слайды.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7353300" y="5214938"/>
            <a:ext cx="2057855" cy="856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marL="0" algn="l" defTabSz="914400" rtl="0" eaLnBrk="1" latinLnBrk="0" hangingPunct="1"/>
            <a:r>
              <a:rPr lang="ru-RU" sz="1000" i="1" kern="1200" dirty="0">
                <a:solidFill>
                  <a:srgbClr val="262626"/>
                </a:solidFill>
                <a:latin typeface="+mn-lt"/>
                <a:ea typeface="+mn-ea"/>
                <a:cs typeface="Calibri" panose="020F0502020204030204" pitchFamily="34" charset="0"/>
              </a:rPr>
              <a:t>КАК вставлять текст </a:t>
            </a:r>
            <a:r>
              <a:rPr lang="en-US" sz="1000" i="1" kern="1200" dirty="0">
                <a:solidFill>
                  <a:srgbClr val="262626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ru-RU" sz="1000" i="1" kern="1200" dirty="0">
                <a:solidFill>
                  <a:srgbClr val="262626"/>
                </a:solidFill>
                <a:latin typeface="+mn-lt"/>
                <a:ea typeface="+mn-ea"/>
                <a:cs typeface="Calibri" panose="020F0502020204030204" pitchFamily="34" charset="0"/>
              </a:rPr>
              <a:t>в пустые боксы чтобы сохранить стиль: </a:t>
            </a:r>
            <a:r>
              <a:rPr lang="ru-RU" sz="1000" b="1" i="1" kern="1200" dirty="0">
                <a:solidFill>
                  <a:srgbClr val="262626"/>
                </a:solidFill>
                <a:latin typeface="+mn-lt"/>
                <a:ea typeface="+mn-ea"/>
                <a:cs typeface="Calibri" panose="020F0502020204030204" pitchFamily="34" charset="0"/>
              </a:rPr>
              <a:t>ВСТАВИТЬ –</a:t>
            </a:r>
            <a:r>
              <a:rPr lang="en-US" sz="1000" b="1" i="1" kern="1200" dirty="0">
                <a:solidFill>
                  <a:srgbClr val="262626"/>
                </a:solidFill>
                <a:latin typeface="+mn-lt"/>
                <a:ea typeface="+mn-ea"/>
                <a:cs typeface="Calibri" panose="020F0502020204030204" pitchFamily="34" charset="0"/>
              </a:rPr>
              <a:t>TEXT ONLY</a:t>
            </a:r>
            <a:endParaRPr lang="ru-RU" sz="1000" b="1" i="1" kern="1200" dirty="0">
              <a:solidFill>
                <a:srgbClr val="262626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40" name="Object 39"/>
          <p:cNvGraphicFramePr>
            <a:graphicFrameLocks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814151049"/>
              </p:ext>
            </p:extLst>
          </p:nvPr>
        </p:nvGraphicFramePr>
        <p:xfrm>
          <a:off x="5676900" y="1866900"/>
          <a:ext cx="2962343" cy="173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35" name="Chart" r:id="rId36" imgW="2962343" imgH="1733640" progId="MSGraph.Chart.8">
                  <p:embed followColorScheme="full"/>
                </p:oleObj>
              </mc:Choice>
              <mc:Fallback>
                <p:oleObj name="Chart" r:id="rId36" imgW="2962343" imgH="1733640" progId="MSGraph.Chart.8">
                  <p:embed followColorScheme="full"/>
                  <p:pic>
                    <p:nvPicPr>
                      <p:cNvPr id="0" name="Picture 521"/>
                      <p:cNvPicPr>
                        <a:picLocks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1866900"/>
                        <a:ext cx="2962343" cy="1733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 userDrawn="1">
            <p:custDataLst>
              <p:tags r:id="rId28"/>
            </p:custDataLst>
          </p:nvPr>
        </p:nvSpPr>
        <p:spPr bwMode="auto">
          <a:xfrm>
            <a:off x="7056438" y="3571875"/>
            <a:ext cx="222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F281FFC4-CD5E-4F67-92C2-7A3E892DF8A0}" type="datetime'''''''''2''''''''''''0''''''''''''''''1''''''7'''''''''''''''">
              <a:rPr lang="en-US" altLang="en-US" sz="900" b="1" u="none" baseline="0" smtClean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  <a:sym typeface="+mn-lt"/>
              </a:rPr>
              <a:pPr marL="0" lvl="0" indent="0"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kumimoji="0" lang="en-US" sz="900" b="1" i="0" u="none" cap="none" baseline="0" dirty="0">
              <a:solidFill>
                <a:srgbClr val="262626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1" name="Rectangle 40"/>
          <p:cNvSpPr/>
          <p:nvPr userDrawn="1">
            <p:custDataLst>
              <p:tags r:id="rId29"/>
            </p:custDataLst>
          </p:nvPr>
        </p:nvSpPr>
        <p:spPr bwMode="auto">
          <a:xfrm>
            <a:off x="7961313" y="3571875"/>
            <a:ext cx="222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C84417D-E12A-4B90-93C0-55B743D088B5}" type="datetime'''''''''''''''''''''''''''''''2''''0''''''''''1''''8'">
              <a:rPr lang="en-US" altLang="en-US" sz="900" b="1" u="none" baseline="0" smtClean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  <a:sym typeface="+mn-lt"/>
              </a:rPr>
              <a:pPr marL="0" lvl="0" indent="0"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kumimoji="0" lang="en-US" sz="900" b="1" i="0" u="none" cap="none" baseline="0" dirty="0">
              <a:solidFill>
                <a:srgbClr val="262626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3" name="Rectangle 42"/>
          <p:cNvSpPr/>
          <p:nvPr userDrawn="1">
            <p:custDataLst>
              <p:tags r:id="rId30"/>
            </p:custDataLst>
          </p:nvPr>
        </p:nvSpPr>
        <p:spPr bwMode="auto">
          <a:xfrm>
            <a:off x="6151563" y="3571875"/>
            <a:ext cx="222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A23D3593-227C-4595-8D88-99A7839D3F38}" type="datetime'''''''''''''''''''2''''''''''''''''''''01''6'''''">
              <a:rPr lang="en-US" altLang="en-US" sz="900" b="1" u="none" baseline="0" smtClean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  <a:sym typeface="+mn-lt"/>
              </a:rPr>
              <a:pPr marL="0" lvl="0" indent="0"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2016</a:t>
            </a:fld>
            <a:endParaRPr kumimoji="0" lang="en-US" sz="900" b="1" i="0" u="none" cap="none" baseline="0" dirty="0">
              <a:solidFill>
                <a:srgbClr val="262626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5795963" y="4987510"/>
            <a:ext cx="3614737" cy="45719"/>
            <a:chOff x="495300" y="1828800"/>
            <a:chExt cx="3614737" cy="45719"/>
          </a:xfrm>
        </p:grpSpPr>
        <p:sp>
          <p:nvSpPr>
            <p:cNvPr id="45" name="Rectangle 44"/>
            <p:cNvSpPr/>
            <p:nvPr userDrawn="1"/>
          </p:nvSpPr>
          <p:spPr>
            <a:xfrm>
              <a:off x="495300" y="1828800"/>
              <a:ext cx="1127023" cy="45719"/>
            </a:xfrm>
            <a:prstGeom prst="rect">
              <a:avLst/>
            </a:prstGeom>
            <a:solidFill>
              <a:srgbClr val="EF1927"/>
            </a:solidFill>
            <a:ln w="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900" b="0" i="0" dirty="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46" name="Straight Connector 45"/>
            <p:cNvCxnSpPr/>
            <p:nvPr userDrawn="1"/>
          </p:nvCxnSpPr>
          <p:spPr>
            <a:xfrm>
              <a:off x="495300" y="1828800"/>
              <a:ext cx="3614737" cy="0"/>
            </a:xfrm>
            <a:prstGeom prst="line">
              <a:avLst/>
            </a:prstGeom>
            <a:ln w="158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 userDrawn="1"/>
        </p:nvSpPr>
        <p:spPr>
          <a:xfrm>
            <a:off x="5791200" y="4737602"/>
            <a:ext cx="3712029" cy="252540"/>
          </a:xfrm>
          <a:prstGeom prst="rect">
            <a:avLst/>
          </a:prstGeom>
          <a:noFill/>
          <a:ln w="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wrap="square" lIns="0" tIns="45720" rIns="82296" bIns="45720" rtlCol="0">
            <a:noAutofit/>
          </a:bodyPr>
          <a:lstStyle/>
          <a:p>
            <a:pPr algn="l">
              <a:spcAft>
                <a:spcPts val="600"/>
              </a:spcAft>
              <a:buClr>
                <a:srgbClr val="000000"/>
              </a:buClr>
            </a:pPr>
            <a:r>
              <a:rPr lang="ru-RU" sz="1400" b="1" i="0" dirty="0">
                <a:solidFill>
                  <a:srgbClr val="262626"/>
                </a:solidFill>
                <a:latin typeface="+mn-lt"/>
                <a:cs typeface="Calibri" panose="020F0502020204030204" pitchFamily="34" charset="0"/>
              </a:rPr>
              <a:t>Комментарий</a:t>
            </a:r>
            <a:endParaRPr lang="en-US" sz="1400" b="1" i="0" dirty="0">
              <a:solidFill>
                <a:srgbClr val="262626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5815013" y="3749200"/>
            <a:ext cx="2724150" cy="29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marL="0" algn="l" defTabSz="914400" rtl="0" eaLnBrk="1" latinLnBrk="0" hangingPunct="1"/>
            <a:r>
              <a:rPr lang="ru-RU" sz="1000" i="1" kern="1200" dirty="0">
                <a:solidFill>
                  <a:srgbClr val="262626"/>
                </a:solidFill>
                <a:latin typeface="+mn-lt"/>
                <a:ea typeface="+mn-ea"/>
                <a:cs typeface="+mn-cs"/>
              </a:rPr>
              <a:t>Паттерн для прогноза</a:t>
            </a:r>
            <a:endParaRPr lang="en-US" sz="1000" i="1" kern="1200" dirty="0">
              <a:solidFill>
                <a:srgbClr val="26262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5815013" y="3967757"/>
            <a:ext cx="1010925" cy="29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marL="0" algn="r" defTabSz="914400" rtl="0" eaLnBrk="1" latinLnBrk="0" hangingPunct="1"/>
            <a:r>
              <a:rPr lang="ru-RU" sz="1000" i="1" kern="1200" dirty="0">
                <a:solidFill>
                  <a:srgbClr val="262626"/>
                </a:solidFill>
                <a:latin typeface="+mn-lt"/>
                <a:ea typeface="+mn-ea"/>
                <a:cs typeface="+mn-cs"/>
              </a:rPr>
              <a:t>Прогноз</a:t>
            </a:r>
            <a:endParaRPr lang="en-US" sz="1000" i="1" kern="1200" dirty="0">
              <a:solidFill>
                <a:srgbClr val="26262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7605197" y="1651386"/>
            <a:ext cx="1010925" cy="29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54000" bIns="54000" rtlCol="0" anchor="ctr"/>
          <a:lstStyle/>
          <a:p>
            <a:pPr marL="0" algn="r" defTabSz="914400" rtl="0" eaLnBrk="1" latinLnBrk="0" hangingPunct="1"/>
            <a:r>
              <a:rPr lang="ru-RU" sz="1000" i="1" kern="1200" dirty="0">
                <a:solidFill>
                  <a:srgbClr val="262626"/>
                </a:solidFill>
                <a:latin typeface="+mn-lt"/>
                <a:ea typeface="+mn-ea"/>
                <a:cs typeface="+mn-cs"/>
              </a:rPr>
              <a:t>Прогноз</a:t>
            </a:r>
            <a:endParaRPr lang="en-US" sz="1000" i="1" kern="1200" dirty="0">
              <a:solidFill>
                <a:srgbClr val="26262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 может занимать одну или две строки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7E814-4AB5-43B9-BC8D-2007312F4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3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 может занимать одну или две строки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C947E814-4AB5-43B9-BC8D-2007312F40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63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 может занимать одну или две строки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C947E814-4AB5-43B9-BC8D-2007312F40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8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График и коммента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6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9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4114801" y="1601190"/>
            <a:ext cx="1127023" cy="45719"/>
          </a:xfrm>
          <a:prstGeom prst="rect">
            <a:avLst/>
          </a:prstGeom>
          <a:solidFill>
            <a:srgbClr val="C03228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14801" y="1601190"/>
            <a:ext cx="5295900" cy="0"/>
          </a:xfrm>
          <a:prstGeom prst="line">
            <a:avLst/>
          </a:prstGeom>
          <a:ln w="158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/>
          <p:cNvSpPr>
            <a:spLocks noGrp="1"/>
          </p:cNvSpPr>
          <p:nvPr userDrawn="1">
            <p:ph type="body" sz="quarter" idx="11"/>
          </p:nvPr>
        </p:nvSpPr>
        <p:spPr>
          <a:xfrm>
            <a:off x="4114801" y="1320942"/>
            <a:ext cx="5295900" cy="306388"/>
          </a:xfrm>
        </p:spPr>
        <p:txBody>
          <a:bodyPr lIns="0" anchor="ctr" anchorCtr="0">
            <a:norm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18213" y="1596871"/>
            <a:ext cx="1127023" cy="45719"/>
          </a:xfrm>
          <a:prstGeom prst="rect">
            <a:avLst/>
          </a:prstGeom>
          <a:solidFill>
            <a:srgbClr val="C03228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8213" y="1596871"/>
            <a:ext cx="3304068" cy="0"/>
          </a:xfrm>
          <a:prstGeom prst="line">
            <a:avLst/>
          </a:prstGeom>
          <a:ln w="158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4"/>
          <p:cNvSpPr>
            <a:spLocks noGrp="1"/>
          </p:cNvSpPr>
          <p:nvPr userDrawn="1">
            <p:ph type="body" sz="quarter" idx="12"/>
          </p:nvPr>
        </p:nvSpPr>
        <p:spPr>
          <a:xfrm>
            <a:off x="418213" y="1316623"/>
            <a:ext cx="3304068" cy="306388"/>
          </a:xfrm>
        </p:spPr>
        <p:txBody>
          <a:bodyPr lIns="0" anchor="ctr" anchorCtr="0">
            <a:norm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/>
        <p:txBody>
          <a:bodyPr wrap="square"/>
          <a:lstStyle/>
          <a:p>
            <a:r>
              <a:rPr lang="ru-RU" dirty="0"/>
              <a:t>Заголовок слайда может занимать одну или две строки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/>
          <a:p>
            <a:fld id="{C947E814-4AB5-43B9-BC8D-2007312F40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602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044C-450E-45DE-97DD-3BF435752E68}" type="datetime1">
              <a:rPr lang="ru-RU" smtClean="0"/>
              <a:t>20.11.2019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2EBA-E15B-4815-AF31-EB25BF4082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609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76726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6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3"/>
          <a:stretch/>
        </p:blipFill>
        <p:spPr>
          <a:xfrm>
            <a:off x="1697713" y="-16330"/>
            <a:ext cx="8208287" cy="6874329"/>
          </a:xfrm>
          <a:prstGeom prst="rect">
            <a:avLst/>
          </a:prstGeom>
        </p:spPr>
      </p:pic>
      <p:sp>
        <p:nvSpPr>
          <p:cNvPr id="6" name="Freeform 5"/>
          <p:cNvSpPr/>
          <p:nvPr userDrawn="1"/>
        </p:nvSpPr>
        <p:spPr>
          <a:xfrm>
            <a:off x="0" y="-9236"/>
            <a:ext cx="7068131" cy="6867236"/>
          </a:xfrm>
          <a:custGeom>
            <a:avLst/>
            <a:gdLst>
              <a:gd name="connsiteX0" fmla="*/ 5806440 w 5806440"/>
              <a:gd name="connsiteY0" fmla="*/ 0 h 6903720"/>
              <a:gd name="connsiteX1" fmla="*/ 4099560 w 5806440"/>
              <a:gd name="connsiteY1" fmla="*/ 6903720 h 6903720"/>
              <a:gd name="connsiteX2" fmla="*/ 0 w 5806440"/>
              <a:gd name="connsiteY2" fmla="*/ 6903720 h 6903720"/>
              <a:gd name="connsiteX3" fmla="*/ 0 w 5806440"/>
              <a:gd name="connsiteY3" fmla="*/ 30480 h 6903720"/>
              <a:gd name="connsiteX4" fmla="*/ 5806440 w 5806440"/>
              <a:gd name="connsiteY4" fmla="*/ 0 h 6903720"/>
              <a:gd name="connsiteX0" fmla="*/ 5806440 w 5806440"/>
              <a:gd name="connsiteY0" fmla="*/ 4435 h 6908155"/>
              <a:gd name="connsiteX1" fmla="*/ 4099560 w 5806440"/>
              <a:gd name="connsiteY1" fmla="*/ 6908155 h 6908155"/>
              <a:gd name="connsiteX2" fmla="*/ 0 w 5806440"/>
              <a:gd name="connsiteY2" fmla="*/ 6908155 h 6908155"/>
              <a:gd name="connsiteX3" fmla="*/ 3238 w 5806440"/>
              <a:gd name="connsiteY3" fmla="*/ 0 h 6908155"/>
              <a:gd name="connsiteX4" fmla="*/ 5806440 w 5806440"/>
              <a:gd name="connsiteY4" fmla="*/ 4435 h 6908155"/>
              <a:gd name="connsiteX0" fmla="*/ 5806440 w 5806440"/>
              <a:gd name="connsiteY0" fmla="*/ 4435 h 6908155"/>
              <a:gd name="connsiteX1" fmla="*/ 4099560 w 5806440"/>
              <a:gd name="connsiteY1" fmla="*/ 6908155 h 6908155"/>
              <a:gd name="connsiteX2" fmla="*/ 0 w 5806440"/>
              <a:gd name="connsiteY2" fmla="*/ 6908155 h 6908155"/>
              <a:gd name="connsiteX3" fmla="*/ 3238 w 5806440"/>
              <a:gd name="connsiteY3" fmla="*/ 0 h 6908155"/>
              <a:gd name="connsiteX4" fmla="*/ 5806440 w 5806440"/>
              <a:gd name="connsiteY4" fmla="*/ 4435 h 6908155"/>
              <a:gd name="connsiteX0" fmla="*/ 5535226 w 5535226"/>
              <a:gd name="connsiteY0" fmla="*/ 0 h 6918321"/>
              <a:gd name="connsiteX1" fmla="*/ 4099560 w 5535226"/>
              <a:gd name="connsiteY1" fmla="*/ 6918321 h 6918321"/>
              <a:gd name="connsiteX2" fmla="*/ 0 w 5535226"/>
              <a:gd name="connsiteY2" fmla="*/ 6918321 h 6918321"/>
              <a:gd name="connsiteX3" fmla="*/ 3238 w 5535226"/>
              <a:gd name="connsiteY3" fmla="*/ 10166 h 6918321"/>
              <a:gd name="connsiteX4" fmla="*/ 5535226 w 5535226"/>
              <a:gd name="connsiteY4" fmla="*/ 0 h 6918321"/>
              <a:gd name="connsiteX0" fmla="*/ 5273611 w 5273611"/>
              <a:gd name="connsiteY0" fmla="*/ 8998 h 6908155"/>
              <a:gd name="connsiteX1" fmla="*/ 4099560 w 5273611"/>
              <a:gd name="connsiteY1" fmla="*/ 6908155 h 6908155"/>
              <a:gd name="connsiteX2" fmla="*/ 0 w 5273611"/>
              <a:gd name="connsiteY2" fmla="*/ 6908155 h 6908155"/>
              <a:gd name="connsiteX3" fmla="*/ 3238 w 5273611"/>
              <a:gd name="connsiteY3" fmla="*/ 0 h 6908155"/>
              <a:gd name="connsiteX4" fmla="*/ 5273611 w 5273611"/>
              <a:gd name="connsiteY4" fmla="*/ 8998 h 690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3611" h="6908155">
                <a:moveTo>
                  <a:pt x="5273611" y="8998"/>
                </a:moveTo>
                <a:lnTo>
                  <a:pt x="4099560" y="6908155"/>
                </a:lnTo>
                <a:lnTo>
                  <a:pt x="0" y="6908155"/>
                </a:lnTo>
                <a:cubicBezTo>
                  <a:pt x="1079" y="4605437"/>
                  <a:pt x="2159" y="2302718"/>
                  <a:pt x="3238" y="0"/>
                </a:cubicBezTo>
                <a:lnTo>
                  <a:pt x="5273611" y="89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04535" y="1959296"/>
            <a:ext cx="4769525" cy="1957388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595959"/>
                </a:solidFill>
              </a14:hiddenLine>
            </a:ext>
          </a:extLst>
        </p:spPr>
        <p:txBody>
          <a:bodyPr tIns="91440"/>
          <a:lstStyle>
            <a:lvl1pPr>
              <a:lnSpc>
                <a:spcPct val="90000"/>
              </a:lnSpc>
              <a:spcAft>
                <a:spcPts val="0"/>
              </a:spcAft>
              <a:defRPr sz="4000" baseline="0">
                <a:solidFill>
                  <a:srgbClr val="007ABB"/>
                </a:solidFill>
                <a:latin typeface="Proxima Nova Rg" panose="02000506030000020004" pitchFamily="50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4536" y="4175125"/>
            <a:ext cx="4769524" cy="692439"/>
          </a:xfrm>
          <a:prstGeom prst="rect">
            <a:avLst/>
          </a:prstGeom>
        </p:spPr>
        <p:txBody>
          <a:bodyPr/>
          <a:lstStyle>
            <a:lvl1pPr>
              <a:spcAft>
                <a:spcPts val="200"/>
              </a:spcAft>
              <a:defRPr sz="1100" b="0" baseline="0">
                <a:solidFill>
                  <a:srgbClr val="007ABB"/>
                </a:solidFill>
                <a:latin typeface="Arial Narrow" panose="020B0606020202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  <a:p>
            <a:pPr lvl="0"/>
            <a:r>
              <a:rPr lang="ru-RU" dirty="0"/>
              <a:t>–</a:t>
            </a:r>
          </a:p>
          <a:p>
            <a:pPr lvl="0"/>
            <a:r>
              <a:rPr lang="ru-RU" dirty="0"/>
              <a:t>Дата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6" y="202075"/>
            <a:ext cx="3041904" cy="1383792"/>
          </a:xfrm>
          <a:prstGeom prst="rect">
            <a:avLst/>
          </a:prstGeom>
        </p:spPr>
      </p:pic>
      <p:sp>
        <p:nvSpPr>
          <p:cNvPr id="8" name="Parallelogram 7"/>
          <p:cNvSpPr/>
          <p:nvPr userDrawn="1"/>
        </p:nvSpPr>
        <p:spPr>
          <a:xfrm>
            <a:off x="5379002" y="-10510"/>
            <a:ext cx="1584188" cy="6868510"/>
          </a:xfrm>
          <a:prstGeom prst="parallelogram">
            <a:avLst>
              <a:gd name="adj" fmla="val 92935"/>
            </a:avLst>
          </a:prstGeom>
          <a:solidFill>
            <a:srgbClr val="D9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4" name="Parallelogram 13"/>
          <p:cNvSpPr/>
          <p:nvPr userDrawn="1"/>
        </p:nvSpPr>
        <p:spPr>
          <a:xfrm>
            <a:off x="5483943" y="-10510"/>
            <a:ext cx="1584188" cy="6868510"/>
          </a:xfrm>
          <a:prstGeom prst="parallelogram">
            <a:avLst>
              <a:gd name="adj" fmla="val 92935"/>
            </a:avLst>
          </a:prstGeom>
          <a:solidFill>
            <a:srgbClr val="007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5" name="Parallelogram 14"/>
          <p:cNvSpPr/>
          <p:nvPr userDrawn="1"/>
        </p:nvSpPr>
        <p:spPr>
          <a:xfrm>
            <a:off x="5588884" y="-10510"/>
            <a:ext cx="1584188" cy="6868510"/>
          </a:xfrm>
          <a:prstGeom prst="parallelogram">
            <a:avLst>
              <a:gd name="adj" fmla="val 92935"/>
            </a:avLst>
          </a:prstGeom>
          <a:solidFill>
            <a:srgbClr val="C0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9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54469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6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 может занимать одну или две строки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47E814-4AB5-43B9-BC8D-2007312F4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0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58656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83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2069" y="154644"/>
            <a:ext cx="7068632" cy="790769"/>
          </a:xfrm>
        </p:spPr>
        <p:txBody>
          <a:bodyPr/>
          <a:lstStyle/>
          <a:p>
            <a:r>
              <a:rPr lang="ru-RU" dirty="0"/>
              <a:t>Заголовок слайда может занимать одну или две строки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47E814-4AB5-43B9-BC8D-2007312F4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9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31822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69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 может занимать одну или две строки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47E814-4AB5-43B9-BC8D-2007312F4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5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904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9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495300" y="1572019"/>
            <a:ext cx="1127023" cy="45719"/>
          </a:xfrm>
          <a:prstGeom prst="rect">
            <a:avLst/>
          </a:prstGeom>
          <a:solidFill>
            <a:srgbClr val="C03228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0" i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95300" y="1572019"/>
            <a:ext cx="8915400" cy="0"/>
          </a:xfrm>
          <a:prstGeom prst="line">
            <a:avLst/>
          </a:prstGeom>
          <a:ln w="158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/>
          <p:cNvSpPr>
            <a:spLocks noGrp="1"/>
          </p:cNvSpPr>
          <p:nvPr userDrawn="1">
            <p:ph type="body" sz="quarter" idx="11"/>
          </p:nvPr>
        </p:nvSpPr>
        <p:spPr>
          <a:xfrm>
            <a:off x="495300" y="1291771"/>
            <a:ext cx="8915400" cy="306388"/>
          </a:xfrm>
        </p:spPr>
        <p:txBody>
          <a:bodyPr lIns="0" bIns="45720" anchor="ctr" anchorCtr="0">
            <a:normAutofit/>
          </a:bodyPr>
          <a:lstStyle>
            <a:lvl1pPr>
              <a:defRPr sz="14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 может занимать одну или две строки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C947E814-4AB5-43B9-BC8D-2007312F4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1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70808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76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495300" y="1702648"/>
            <a:ext cx="1127023" cy="45719"/>
          </a:xfrm>
          <a:prstGeom prst="rect">
            <a:avLst/>
          </a:prstGeom>
          <a:solidFill>
            <a:srgbClr val="C03228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0" i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95300" y="1702648"/>
            <a:ext cx="4229100" cy="0"/>
          </a:xfrm>
          <a:prstGeom prst="line">
            <a:avLst/>
          </a:prstGeom>
          <a:ln w="158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81600" y="1702648"/>
            <a:ext cx="1127023" cy="45719"/>
          </a:xfrm>
          <a:prstGeom prst="rect">
            <a:avLst/>
          </a:prstGeom>
          <a:solidFill>
            <a:srgbClr val="C03228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0" i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81600" y="1702648"/>
            <a:ext cx="4229100" cy="0"/>
          </a:xfrm>
          <a:prstGeom prst="line">
            <a:avLst/>
          </a:prstGeom>
          <a:ln w="158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1"/>
          </p:nvPr>
        </p:nvSpPr>
        <p:spPr>
          <a:xfrm>
            <a:off x="495300" y="1422400"/>
            <a:ext cx="4229100" cy="306388"/>
          </a:xfrm>
        </p:spPr>
        <p:txBody>
          <a:bodyPr lIns="0" anchor="ctr" anchorCtr="0">
            <a:normAutofit/>
          </a:bodyPr>
          <a:lstStyle>
            <a:lvl1pPr>
              <a:defRPr sz="14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 userDrawn="1">
            <p:ph type="body" sz="quarter" idx="12"/>
          </p:nvPr>
        </p:nvSpPr>
        <p:spPr>
          <a:xfrm>
            <a:off x="5181600" y="1422400"/>
            <a:ext cx="4229100" cy="306388"/>
          </a:xfrm>
        </p:spPr>
        <p:txBody>
          <a:bodyPr lIns="0" anchor="ctr" anchorCtr="0">
            <a:normAutofit/>
          </a:bodyPr>
          <a:lstStyle>
            <a:lvl1pPr>
              <a:defRPr sz="14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 может занимать одну или две строки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/>
          <a:p>
            <a:fld id="{C947E814-4AB5-43B9-BC8D-2007312F4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458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264" userDrawn="1">
          <p15:clr>
            <a:srgbClr val="FBAE40"/>
          </p15:clr>
        </p15:guide>
        <p15:guide id="2" pos="2976" userDrawn="1">
          <p15:clr>
            <a:srgbClr val="FBAE40"/>
          </p15:clr>
        </p15:guide>
        <p15:guide id="3" pos="31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комментар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95300" y="1702648"/>
            <a:ext cx="1127023" cy="45719"/>
          </a:xfrm>
          <a:prstGeom prst="rect">
            <a:avLst/>
          </a:prstGeom>
          <a:solidFill>
            <a:srgbClr val="C03228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0" i="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95300" y="1702648"/>
            <a:ext cx="5295900" cy="0"/>
          </a:xfrm>
          <a:prstGeom prst="line">
            <a:avLst/>
          </a:prstGeom>
          <a:ln w="158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/>
          <p:cNvSpPr>
            <a:spLocks noGrp="1"/>
          </p:cNvSpPr>
          <p:nvPr userDrawn="1">
            <p:ph type="body" sz="quarter" idx="11"/>
          </p:nvPr>
        </p:nvSpPr>
        <p:spPr>
          <a:xfrm>
            <a:off x="495300" y="1422400"/>
            <a:ext cx="5295900" cy="306388"/>
          </a:xfrm>
        </p:spPr>
        <p:txBody>
          <a:bodyPr lIns="0" anchor="ctr" anchorCtr="0">
            <a:norm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106632" y="1702648"/>
            <a:ext cx="1127023" cy="45719"/>
          </a:xfrm>
          <a:prstGeom prst="rect">
            <a:avLst/>
          </a:prstGeom>
          <a:solidFill>
            <a:srgbClr val="C03228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0" i="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06632" y="1702648"/>
            <a:ext cx="3304068" cy="0"/>
          </a:xfrm>
          <a:prstGeom prst="line">
            <a:avLst/>
          </a:prstGeom>
          <a:ln w="158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4"/>
          <p:cNvSpPr>
            <a:spLocks noGrp="1"/>
          </p:cNvSpPr>
          <p:nvPr userDrawn="1">
            <p:ph type="body" sz="quarter" idx="12"/>
          </p:nvPr>
        </p:nvSpPr>
        <p:spPr>
          <a:xfrm>
            <a:off x="6106632" y="1422400"/>
            <a:ext cx="3304068" cy="306388"/>
          </a:xfrm>
        </p:spPr>
        <p:txBody>
          <a:bodyPr lIns="0" anchor="ctr" anchorCtr="0">
            <a:norm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/>
        <p:txBody>
          <a:bodyPr wrap="square"/>
          <a:lstStyle/>
          <a:p>
            <a:r>
              <a:rPr lang="ru-RU" dirty="0"/>
              <a:t>Заголовок слайда может занимать одну или две строки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/>
          <a:p>
            <a:fld id="{C947E814-4AB5-43B9-BC8D-2007312F4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170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oleObject" Target="../embeddings/oleObject12.bin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ags" Target="../tags/tag40.xml"/><Relationship Id="rId2" Type="http://schemas.openxmlformats.org/officeDocument/2006/relationships/slideLayout" Target="../slideLayouts/slideLayout11.xml"/><Relationship Id="rId16" Type="http://schemas.openxmlformats.org/officeDocument/2006/relationships/vmlDrawing" Target="../drawings/vmlDrawing10.v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 userDrawn="1"/>
        </p:nvSpPr>
        <p:spPr>
          <a:xfrm>
            <a:off x="8978900" y="6578957"/>
            <a:ext cx="927100" cy="279043"/>
          </a:xfrm>
          <a:prstGeom prst="flowChartProcess">
            <a:avLst/>
          </a:prstGeom>
          <a:solidFill>
            <a:srgbClr val="C0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" y="6578957"/>
            <a:ext cx="9410703" cy="279044"/>
            <a:chOff x="-3" y="6578957"/>
            <a:chExt cx="9410703" cy="279044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-3" y="6578959"/>
              <a:ext cx="9284497" cy="279042"/>
              <a:chOff x="-3" y="6578959"/>
              <a:chExt cx="9284497" cy="279042"/>
            </a:xfrm>
          </p:grpSpPr>
          <p:sp>
            <p:nvSpPr>
              <p:cNvPr id="14" name="Parallelogram 13"/>
              <p:cNvSpPr/>
              <p:nvPr userDrawn="1"/>
            </p:nvSpPr>
            <p:spPr>
              <a:xfrm>
                <a:off x="-3" y="6578959"/>
                <a:ext cx="9284497" cy="279042"/>
              </a:xfrm>
              <a:prstGeom prst="parallelogram">
                <a:avLst>
                  <a:gd name="adj" fmla="val 46110"/>
                </a:avLst>
              </a:prstGeom>
              <a:solidFill>
                <a:srgbClr val="EBE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-3" y="6578959"/>
                <a:ext cx="247650" cy="279042"/>
              </a:xfrm>
              <a:prstGeom prst="rect">
                <a:avLst/>
              </a:prstGeom>
              <a:solidFill>
                <a:srgbClr val="EBEBEB"/>
              </a:solidFill>
              <a:ln w="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 b="0" i="0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" name="Parallelogram 1"/>
            <p:cNvSpPr/>
            <p:nvPr userDrawn="1"/>
          </p:nvSpPr>
          <p:spPr>
            <a:xfrm>
              <a:off x="8724901" y="6578957"/>
              <a:ext cx="685799" cy="279043"/>
            </a:xfrm>
            <a:prstGeom prst="parallelogram">
              <a:avLst>
                <a:gd name="adj" fmla="val 52308"/>
              </a:avLst>
            </a:prstGeom>
            <a:solidFill>
              <a:srgbClr val="007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266765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45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342069" y="154644"/>
            <a:ext cx="7068632" cy="79076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title style</a:t>
            </a:r>
            <a:r>
              <a:rPr lang="ru-RU" dirty="0"/>
              <a:t> </a:t>
            </a:r>
            <a:r>
              <a:rPr lang="en-US" dirty="0"/>
              <a:t>Click to edit Master title </a:t>
            </a:r>
            <a:r>
              <a:rPr lang="en-US" dirty="0" err="1"/>
              <a:t>styleClick</a:t>
            </a:r>
            <a:r>
              <a:rPr lang="en-US" dirty="0"/>
              <a:t> to edit Master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04631" y="1426547"/>
            <a:ext cx="8906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-810818" y="3617396"/>
            <a:ext cx="795867" cy="74506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latin typeface="Arial Narrow" panose="020B0606020202030204" pitchFamily="34" charset="0"/>
              </a:rPr>
              <a:t>237</a:t>
            </a:r>
          </a:p>
          <a:p>
            <a:r>
              <a:rPr lang="en-US" sz="1050" b="1" dirty="0">
                <a:latin typeface="Arial Narrow" panose="020B0606020202030204" pitchFamily="34" charset="0"/>
              </a:rPr>
              <a:t>125</a:t>
            </a:r>
            <a:br>
              <a:rPr lang="en-US" sz="1050" b="1" dirty="0">
                <a:latin typeface="Arial Narrow" panose="020B0606020202030204" pitchFamily="34" charset="0"/>
              </a:rPr>
            </a:br>
            <a:r>
              <a:rPr lang="en-US" sz="1050" b="1" dirty="0">
                <a:latin typeface="Arial Narrow" panose="020B0606020202030204" pitchFamily="34" charset="0"/>
              </a:rPr>
              <a:t>49</a:t>
            </a:r>
          </a:p>
        </p:txBody>
      </p:sp>
      <p:sp>
        <p:nvSpPr>
          <p:cNvPr id="25" name="Rectangle 24"/>
          <p:cNvSpPr>
            <a:spLocks/>
          </p:cNvSpPr>
          <p:nvPr userDrawn="1"/>
        </p:nvSpPr>
        <p:spPr>
          <a:xfrm>
            <a:off x="-808130" y="2127258"/>
            <a:ext cx="795867" cy="745069"/>
          </a:xfrm>
          <a:prstGeom prst="rect">
            <a:avLst/>
          </a:prstGeom>
          <a:solidFill>
            <a:srgbClr val="C0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latin typeface="Arial Narrow" panose="020B0606020202030204" pitchFamily="34" charset="0"/>
              </a:rPr>
              <a:t>192</a:t>
            </a:r>
          </a:p>
          <a:p>
            <a:r>
              <a:rPr lang="en-US" sz="1050" b="1" dirty="0">
                <a:latin typeface="Arial Narrow" panose="020B0606020202030204" pitchFamily="34" charset="0"/>
              </a:rPr>
              <a:t>50</a:t>
            </a:r>
          </a:p>
          <a:p>
            <a:r>
              <a:rPr lang="en-US" sz="1050" b="1" dirty="0">
                <a:latin typeface="Arial Narrow" panose="020B0606020202030204" pitchFamily="34" charset="0"/>
              </a:rPr>
              <a:t>40</a:t>
            </a:r>
          </a:p>
        </p:txBody>
      </p:sp>
      <p:sp>
        <p:nvSpPr>
          <p:cNvPr id="27" name="Rectangle 26"/>
          <p:cNvSpPr>
            <a:spLocks/>
          </p:cNvSpPr>
          <p:nvPr userDrawn="1"/>
        </p:nvSpPr>
        <p:spPr>
          <a:xfrm>
            <a:off x="-808131" y="1386450"/>
            <a:ext cx="795867" cy="74506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50" b="1" dirty="0">
                <a:latin typeface="Arial Narrow" panose="020B0606020202030204" pitchFamily="34" charset="0"/>
              </a:rPr>
              <a:t>31</a:t>
            </a:r>
            <a:endParaRPr lang="en-US" sz="1050" b="1" dirty="0">
              <a:latin typeface="Arial Narrow" panose="020B0606020202030204" pitchFamily="34" charset="0"/>
            </a:endParaRPr>
          </a:p>
          <a:p>
            <a:r>
              <a:rPr lang="ru-RU" sz="1050" b="1" dirty="0">
                <a:latin typeface="Arial Narrow" panose="020B0606020202030204" pitchFamily="34" charset="0"/>
              </a:rPr>
              <a:t>78</a:t>
            </a:r>
            <a:r>
              <a:rPr lang="en-US" sz="1050" b="1" dirty="0">
                <a:latin typeface="Arial Narrow" panose="020B0606020202030204" pitchFamily="34" charset="0"/>
              </a:rPr>
              <a:t/>
            </a:r>
            <a:br>
              <a:rPr lang="en-US" sz="1050" b="1" dirty="0">
                <a:latin typeface="Arial Narrow" panose="020B0606020202030204" pitchFamily="34" charset="0"/>
              </a:rPr>
            </a:br>
            <a:r>
              <a:rPr lang="ru-RU" sz="1050" b="1" dirty="0">
                <a:latin typeface="Arial Narrow" panose="020B0606020202030204" pitchFamily="34" charset="0"/>
              </a:rPr>
              <a:t>121</a:t>
            </a:r>
            <a:endParaRPr lang="en-US" sz="1050" b="1" dirty="0">
              <a:latin typeface="Arial Narrow" panose="020B0606020202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572376" y="653591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C947E814-4AB5-43B9-BC8D-2007312F40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Рисунок 45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6"/>
          <a:stretch/>
        </p:blipFill>
        <p:spPr>
          <a:xfrm>
            <a:off x="71918" y="44388"/>
            <a:ext cx="2163618" cy="901025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-3" y="1041864"/>
            <a:ext cx="9906003" cy="0"/>
          </a:xfrm>
          <a:prstGeom prst="line">
            <a:avLst/>
          </a:prstGeom>
          <a:ln w="19050">
            <a:solidFill>
              <a:srgbClr val="EBE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 userDrawn="1"/>
        </p:nvSpPr>
        <p:spPr>
          <a:xfrm>
            <a:off x="-807996" y="642475"/>
            <a:ext cx="795866" cy="745069"/>
          </a:xfrm>
          <a:prstGeom prst="rect">
            <a:avLst/>
          </a:prstGeom>
          <a:solidFill>
            <a:srgbClr val="007A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latin typeface="Arial Narrow" panose="020B0606020202030204" pitchFamily="34" charset="0"/>
              </a:rPr>
              <a:t>0</a:t>
            </a:r>
          </a:p>
          <a:p>
            <a:r>
              <a:rPr lang="en-US" sz="1050" b="1" dirty="0">
                <a:latin typeface="Arial Narrow" panose="020B0606020202030204" pitchFamily="34" charset="0"/>
              </a:rPr>
              <a:t>122</a:t>
            </a:r>
            <a:br>
              <a:rPr lang="en-US" sz="1050" b="1" dirty="0">
                <a:latin typeface="Arial Narrow" panose="020B0606020202030204" pitchFamily="34" charset="0"/>
              </a:rPr>
            </a:br>
            <a:r>
              <a:rPr lang="ru-RU" sz="1050" b="1" dirty="0">
                <a:latin typeface="Arial Narrow" panose="020B0606020202030204" pitchFamily="34" charset="0"/>
              </a:rPr>
              <a:t>1</a:t>
            </a:r>
            <a:r>
              <a:rPr lang="en-US" sz="1050" b="1" dirty="0">
                <a:latin typeface="Arial Narrow" panose="020B0606020202030204" pitchFamily="34" charset="0"/>
              </a:rPr>
              <a:t>87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810819" y="2872327"/>
            <a:ext cx="795867" cy="74506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latin typeface="Arial Narrow" panose="020B0606020202030204" pitchFamily="34" charset="0"/>
              </a:rPr>
              <a:t>235</a:t>
            </a:r>
            <a:br>
              <a:rPr lang="en-US" sz="1050" b="1" dirty="0">
                <a:latin typeface="Arial Narrow" panose="020B0606020202030204" pitchFamily="34" charset="0"/>
              </a:rPr>
            </a:br>
            <a:r>
              <a:rPr lang="en-US" sz="1050" b="1" dirty="0">
                <a:latin typeface="Arial Narrow" panose="020B0606020202030204" pitchFamily="34" charset="0"/>
              </a:rPr>
              <a:t>235</a:t>
            </a:r>
            <a:br>
              <a:rPr lang="en-US" sz="1050" b="1" dirty="0">
                <a:latin typeface="Arial Narrow" panose="020B0606020202030204" pitchFamily="34" charset="0"/>
              </a:rPr>
            </a:br>
            <a:r>
              <a:rPr lang="en-US" sz="1050" b="1" dirty="0">
                <a:latin typeface="Arial Narrow" panose="020B0606020202030204" pitchFamily="34" charset="0"/>
              </a:rPr>
              <a:t>235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-807996" y="-9832"/>
            <a:ext cx="795866" cy="745069"/>
          </a:xfrm>
          <a:prstGeom prst="rect">
            <a:avLst/>
          </a:prstGeom>
          <a:solidFill>
            <a:srgbClr val="87A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latin typeface="Arial Narrow" panose="020B0606020202030204" pitchFamily="34" charset="0"/>
              </a:rPr>
              <a:t>135</a:t>
            </a:r>
            <a:br>
              <a:rPr lang="en-US" sz="1050" b="1" dirty="0">
                <a:latin typeface="Arial Narrow" panose="020B0606020202030204" pitchFamily="34" charset="0"/>
              </a:rPr>
            </a:br>
            <a:r>
              <a:rPr lang="en-US" sz="1050" b="1" dirty="0">
                <a:latin typeface="Arial Narrow" panose="020B0606020202030204" pitchFamily="34" charset="0"/>
              </a:rPr>
              <a:t>171</a:t>
            </a:r>
            <a:br>
              <a:rPr lang="en-US" sz="1050" b="1" dirty="0">
                <a:latin typeface="Arial Narrow" panose="020B0606020202030204" pitchFamily="34" charset="0"/>
              </a:rPr>
            </a:br>
            <a:r>
              <a:rPr lang="en-US" sz="1050" b="1" dirty="0">
                <a:latin typeface="Arial Narrow" panose="020B0606020202030204" pitchFamily="34" charset="0"/>
              </a:rPr>
              <a:t>211</a:t>
            </a:r>
          </a:p>
        </p:txBody>
      </p:sp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3" r:id="rId3"/>
    <p:sldLayoutId id="2147483684" r:id="rId4"/>
    <p:sldLayoutId id="2147483682" r:id="rId5"/>
    <p:sldLayoutId id="2147483676" r:id="rId6"/>
    <p:sldLayoutId id="2147483679" r:id="rId7"/>
    <p:sldLayoutId id="2147483677" r:id="rId8"/>
    <p:sldLayoutId id="2147483678" r:id="rId9"/>
  </p:sldLayoutIdLs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Tx/>
        <a:buNone/>
        <a:defRPr lang="en-US" sz="2400" b="1" kern="1200" baseline="0" dirty="0">
          <a:solidFill>
            <a:srgbClr val="007ABC"/>
          </a:solidFill>
          <a:latin typeface="Proxima Nova Rg" panose="02000506030000020004" pitchFamily="50" charset="0"/>
          <a:ea typeface="+mn-ea"/>
          <a:cs typeface="Kokila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000" b="1" kern="1200">
          <a:solidFill>
            <a:srgbClr val="26262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000" kern="1200">
          <a:solidFill>
            <a:srgbClr val="26262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2713" indent="-1127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04040"/>
        </a:buClr>
        <a:buFont typeface="Arial" panose="020B0604020202020204" pitchFamily="34" charset="0"/>
        <a:buChar char="•"/>
        <a:defRPr sz="1000" kern="1200">
          <a:solidFill>
            <a:srgbClr val="26262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344488" indent="-1285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04040"/>
        </a:buClr>
        <a:buFont typeface="Calibri" panose="020F0502020204030204" pitchFamily="34" charset="0"/>
        <a:buChar char="–"/>
        <a:defRPr sz="1000" kern="1200">
          <a:solidFill>
            <a:srgbClr val="26262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457200" indent="-984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04040"/>
        </a:buClr>
        <a:buFont typeface="Arial" panose="020B0604020202020204" pitchFamily="34" charset="0"/>
        <a:buChar char="•"/>
        <a:defRPr sz="1000" kern="1200" baseline="0">
          <a:solidFill>
            <a:srgbClr val="26262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640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pos="5928" userDrawn="1">
          <p15:clr>
            <a:srgbClr val="F26B43"/>
          </p15:clr>
        </p15:guide>
        <p15:guide id="4" orient="horz" pos="624" userDrawn="1">
          <p15:clr>
            <a:srgbClr val="F26B43"/>
          </p15:clr>
        </p15:guide>
        <p15:guide id="6" orient="horz" pos="120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2232" userDrawn="1">
          <p15:clr>
            <a:srgbClr val="F26B43"/>
          </p15:clr>
        </p15:guide>
        <p15:guide id="9" pos="3648" userDrawn="1">
          <p15:clr>
            <a:srgbClr val="F26B43"/>
          </p15:clr>
        </p15:guide>
        <p15:guide id="10" pos="480" userDrawn="1">
          <p15:clr>
            <a:srgbClr val="F26B43"/>
          </p15:clr>
        </p15:guide>
        <p15:guide id="11" pos="840" userDrawn="1">
          <p15:clr>
            <a:srgbClr val="F26B43"/>
          </p15:clr>
        </p15:guide>
        <p15:guide id="12" pos="13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 userDrawn="1"/>
        </p:nvSpPr>
        <p:spPr>
          <a:xfrm>
            <a:off x="8978900" y="6578957"/>
            <a:ext cx="927100" cy="279043"/>
          </a:xfrm>
          <a:prstGeom prst="flowChartProcess">
            <a:avLst/>
          </a:prstGeom>
          <a:solidFill>
            <a:srgbClr val="C0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" y="6578957"/>
            <a:ext cx="9410703" cy="279044"/>
            <a:chOff x="-3" y="6578957"/>
            <a:chExt cx="9410703" cy="279044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-3" y="6578959"/>
              <a:ext cx="9284497" cy="279042"/>
              <a:chOff x="-3" y="6578959"/>
              <a:chExt cx="9284497" cy="279042"/>
            </a:xfrm>
          </p:grpSpPr>
          <p:sp>
            <p:nvSpPr>
              <p:cNvPr id="14" name="Parallelogram 13"/>
              <p:cNvSpPr/>
              <p:nvPr userDrawn="1"/>
            </p:nvSpPr>
            <p:spPr>
              <a:xfrm>
                <a:off x="-3" y="6578959"/>
                <a:ext cx="9284497" cy="279042"/>
              </a:xfrm>
              <a:prstGeom prst="parallelogram">
                <a:avLst>
                  <a:gd name="adj" fmla="val 46110"/>
                </a:avLst>
              </a:prstGeom>
              <a:solidFill>
                <a:srgbClr val="EBE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-3" y="6578959"/>
                <a:ext cx="247650" cy="279042"/>
              </a:xfrm>
              <a:prstGeom prst="rect">
                <a:avLst/>
              </a:prstGeom>
              <a:solidFill>
                <a:srgbClr val="EBEBEB"/>
              </a:solidFill>
              <a:ln w="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" name="Parallelogram 1"/>
            <p:cNvSpPr/>
            <p:nvPr userDrawn="1"/>
          </p:nvSpPr>
          <p:spPr>
            <a:xfrm>
              <a:off x="8724901" y="6578957"/>
              <a:ext cx="685799" cy="279043"/>
            </a:xfrm>
            <a:prstGeom prst="parallelogram">
              <a:avLst>
                <a:gd name="adj" fmla="val 52308"/>
              </a:avLst>
            </a:prstGeom>
            <a:solidFill>
              <a:srgbClr val="007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9422927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84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342069" y="154644"/>
            <a:ext cx="7068632" cy="79076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title style</a:t>
            </a:r>
            <a:r>
              <a:rPr lang="ru-RU" dirty="0"/>
              <a:t> </a:t>
            </a:r>
            <a:r>
              <a:rPr lang="en-US" dirty="0"/>
              <a:t>Click to edit Master title </a:t>
            </a:r>
            <a:r>
              <a:rPr lang="en-US" dirty="0" err="1"/>
              <a:t>styleClick</a:t>
            </a:r>
            <a:r>
              <a:rPr lang="en-US" dirty="0"/>
              <a:t> to edit Master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04631" y="1426547"/>
            <a:ext cx="8906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922868" y="2425503"/>
            <a:ext cx="795867" cy="745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prstClr val="white"/>
                </a:solidFill>
              </a:rPr>
              <a:t>0</a:t>
            </a:r>
            <a:br>
              <a:rPr lang="en-US" sz="1050" b="1" dirty="0">
                <a:solidFill>
                  <a:prstClr val="white"/>
                </a:solidFill>
              </a:rPr>
            </a:br>
            <a:r>
              <a:rPr lang="en-US" sz="1050" b="1" dirty="0">
                <a:solidFill>
                  <a:prstClr val="white"/>
                </a:solidFill>
              </a:rPr>
              <a:t>32</a:t>
            </a:r>
            <a:br>
              <a:rPr lang="en-US" sz="1050" b="1" dirty="0">
                <a:solidFill>
                  <a:prstClr val="white"/>
                </a:solidFill>
              </a:rPr>
            </a:br>
            <a:r>
              <a:rPr lang="en-US" sz="1050" b="1" dirty="0">
                <a:solidFill>
                  <a:prstClr val="white"/>
                </a:solidFill>
              </a:rPr>
              <a:t>96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-922868" y="3170572"/>
            <a:ext cx="795867" cy="74506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prstClr val="white"/>
                </a:solidFill>
              </a:rPr>
              <a:t>237</a:t>
            </a:r>
          </a:p>
          <a:p>
            <a:r>
              <a:rPr lang="en-US" sz="1050" b="1" dirty="0">
                <a:solidFill>
                  <a:prstClr val="white"/>
                </a:solidFill>
              </a:rPr>
              <a:t>125</a:t>
            </a:r>
            <a:br>
              <a:rPr lang="en-US" sz="1050" b="1" dirty="0">
                <a:solidFill>
                  <a:prstClr val="white"/>
                </a:solidFill>
              </a:rPr>
            </a:br>
            <a:r>
              <a:rPr lang="en-US" sz="1050" b="1" dirty="0">
                <a:solidFill>
                  <a:prstClr val="white"/>
                </a:solidFill>
              </a:rPr>
              <a:t>49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-922868" y="3915641"/>
            <a:ext cx="795867" cy="74506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prstClr val="white"/>
                </a:solidFill>
              </a:rPr>
              <a:t>235</a:t>
            </a:r>
            <a:br>
              <a:rPr lang="en-US" sz="1050" b="1" dirty="0">
                <a:solidFill>
                  <a:prstClr val="white"/>
                </a:solidFill>
              </a:rPr>
            </a:br>
            <a:r>
              <a:rPr lang="en-US" sz="1050" b="1" dirty="0">
                <a:solidFill>
                  <a:prstClr val="white"/>
                </a:solidFill>
              </a:rPr>
              <a:t>235</a:t>
            </a:r>
            <a:br>
              <a:rPr lang="en-US" sz="1050" b="1" dirty="0">
                <a:solidFill>
                  <a:prstClr val="white"/>
                </a:solidFill>
              </a:rPr>
            </a:br>
            <a:r>
              <a:rPr lang="en-US" sz="1050" b="1" dirty="0">
                <a:solidFill>
                  <a:prstClr val="white"/>
                </a:solidFill>
              </a:rPr>
              <a:t>235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-922868" y="4660710"/>
            <a:ext cx="795867" cy="745069"/>
          </a:xfrm>
          <a:prstGeom prst="rect">
            <a:avLst/>
          </a:prstGeom>
          <a:solidFill>
            <a:srgbClr val="C0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prstClr val="white"/>
                </a:solidFill>
              </a:rPr>
              <a:t>192</a:t>
            </a:r>
          </a:p>
          <a:p>
            <a:r>
              <a:rPr lang="en-US" sz="1050" b="1" dirty="0">
                <a:solidFill>
                  <a:prstClr val="white"/>
                </a:solidFill>
              </a:rPr>
              <a:t>50</a:t>
            </a:r>
          </a:p>
          <a:p>
            <a:r>
              <a:rPr lang="en-US" sz="1050" b="1" dirty="0">
                <a:solidFill>
                  <a:prstClr val="white"/>
                </a:solidFill>
              </a:rPr>
              <a:t>40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-922868" y="5405779"/>
            <a:ext cx="795867" cy="745069"/>
          </a:xfrm>
          <a:prstGeom prst="rect">
            <a:avLst/>
          </a:prstGeom>
          <a:solidFill>
            <a:srgbClr val="E60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prstClr val="white"/>
                </a:solidFill>
              </a:rPr>
              <a:t>230</a:t>
            </a:r>
            <a:br>
              <a:rPr lang="en-US" sz="1050" b="1" dirty="0">
                <a:solidFill>
                  <a:prstClr val="white"/>
                </a:solidFill>
              </a:rPr>
            </a:br>
            <a:r>
              <a:rPr lang="en-US" sz="1050" b="1" dirty="0">
                <a:solidFill>
                  <a:prstClr val="white"/>
                </a:solidFill>
              </a:rPr>
              <a:t>10</a:t>
            </a:r>
            <a:br>
              <a:rPr lang="en-US" sz="1050" b="1" dirty="0">
                <a:solidFill>
                  <a:prstClr val="white"/>
                </a:solidFill>
              </a:rPr>
            </a:br>
            <a:r>
              <a:rPr lang="en-US" sz="1050" b="1" dirty="0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-922868" y="1690482"/>
            <a:ext cx="795867" cy="74506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50" b="1" dirty="0">
                <a:solidFill>
                  <a:prstClr val="white"/>
                </a:solidFill>
              </a:rPr>
              <a:t>31</a:t>
            </a:r>
            <a:endParaRPr lang="en-US" sz="1050" b="1" dirty="0">
              <a:solidFill>
                <a:prstClr val="white"/>
              </a:solidFill>
            </a:endParaRPr>
          </a:p>
          <a:p>
            <a:r>
              <a:rPr lang="ru-RU" sz="1050" b="1" dirty="0">
                <a:solidFill>
                  <a:prstClr val="white"/>
                </a:solidFill>
              </a:rPr>
              <a:t>78</a:t>
            </a:r>
            <a:r>
              <a:rPr lang="en-US" sz="1050" b="1" dirty="0">
                <a:solidFill>
                  <a:prstClr val="white"/>
                </a:solidFill>
              </a:rPr>
              <a:t/>
            </a:r>
            <a:br>
              <a:rPr lang="en-US" sz="1050" b="1" dirty="0">
                <a:solidFill>
                  <a:prstClr val="white"/>
                </a:solidFill>
              </a:rPr>
            </a:br>
            <a:r>
              <a:rPr lang="ru-RU" sz="1050" b="1" dirty="0">
                <a:solidFill>
                  <a:prstClr val="white"/>
                </a:solidFill>
              </a:rPr>
              <a:t>121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572376" y="653591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C947E814-4AB5-43B9-BC8D-2007312F400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Рисунок 45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6"/>
          <a:stretch/>
        </p:blipFill>
        <p:spPr>
          <a:xfrm>
            <a:off x="71918" y="44389"/>
            <a:ext cx="1583887" cy="659600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-922868" y="945413"/>
            <a:ext cx="795867" cy="745069"/>
          </a:xfrm>
          <a:prstGeom prst="rect">
            <a:avLst/>
          </a:prstGeom>
          <a:solidFill>
            <a:srgbClr val="007A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prstClr val="white"/>
                </a:solidFill>
              </a:rPr>
              <a:t>0</a:t>
            </a:r>
          </a:p>
          <a:p>
            <a:r>
              <a:rPr lang="en-US" sz="1050" b="1" dirty="0">
                <a:solidFill>
                  <a:prstClr val="white"/>
                </a:solidFill>
              </a:rPr>
              <a:t>122</a:t>
            </a:r>
            <a:br>
              <a:rPr lang="en-US" sz="1050" b="1" dirty="0">
                <a:solidFill>
                  <a:prstClr val="white"/>
                </a:solidFill>
              </a:rPr>
            </a:br>
            <a:r>
              <a:rPr lang="ru-RU" sz="1050" b="1" dirty="0">
                <a:solidFill>
                  <a:prstClr val="white"/>
                </a:solidFill>
              </a:rPr>
              <a:t>1</a:t>
            </a:r>
            <a:r>
              <a:rPr lang="en-US" sz="1050" b="1" dirty="0">
                <a:solidFill>
                  <a:prstClr val="white"/>
                </a:solidFill>
              </a:rPr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405065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3" r:id="rId11"/>
    <p:sldLayoutId id="2147483704" r:id="rId12"/>
    <p:sldLayoutId id="2147483705" r:id="rId13"/>
    <p:sldLayoutId id="214748370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Tx/>
        <a:buNone/>
        <a:defRPr lang="en-US" sz="2400" b="1" kern="1200" baseline="0" dirty="0">
          <a:solidFill>
            <a:srgbClr val="007ABC"/>
          </a:solidFill>
          <a:latin typeface="Proxima Nova Rg" panose="02000506030000020004" pitchFamily="50" charset="0"/>
          <a:ea typeface="+mn-ea"/>
          <a:cs typeface="Kokila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000" b="1" kern="1200">
          <a:solidFill>
            <a:srgbClr val="26262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000" kern="1200">
          <a:solidFill>
            <a:srgbClr val="26262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2713" indent="-1127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04040"/>
        </a:buClr>
        <a:buFont typeface="Arial" panose="020B0604020202020204" pitchFamily="34" charset="0"/>
        <a:buChar char="•"/>
        <a:defRPr sz="1000" kern="1200">
          <a:solidFill>
            <a:srgbClr val="26262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344488" indent="-1285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04040"/>
        </a:buClr>
        <a:buFont typeface="Calibri" panose="020F0502020204030204" pitchFamily="34" charset="0"/>
        <a:buChar char="–"/>
        <a:defRPr sz="1000" kern="1200">
          <a:solidFill>
            <a:srgbClr val="26262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457200" indent="-984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04040"/>
        </a:buClr>
        <a:buFont typeface="Arial" panose="020B0604020202020204" pitchFamily="34" charset="0"/>
        <a:buChar char="•"/>
        <a:defRPr sz="1000" kern="1200" baseline="0">
          <a:solidFill>
            <a:srgbClr val="26262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640">
          <p15:clr>
            <a:srgbClr val="F26B43"/>
          </p15:clr>
        </p15:guide>
        <p15:guide id="2" pos="312">
          <p15:clr>
            <a:srgbClr val="F26B43"/>
          </p15:clr>
        </p15:guide>
        <p15:guide id="3" pos="5928">
          <p15:clr>
            <a:srgbClr val="F26B43"/>
          </p15:clr>
        </p15:guide>
        <p15:guide id="4" orient="horz" pos="624">
          <p15:clr>
            <a:srgbClr val="F26B43"/>
          </p15:clr>
        </p15:guide>
        <p15:guide id="5" orient="horz" pos="120">
          <p15:clr>
            <a:srgbClr val="F26B43"/>
          </p15:clr>
        </p15:guide>
        <p15:guide id="6" orient="horz" pos="896">
          <p15:clr>
            <a:srgbClr val="F26B43"/>
          </p15:clr>
        </p15:guide>
        <p15:guide id="7" pos="2232">
          <p15:clr>
            <a:srgbClr val="F26B43"/>
          </p15:clr>
        </p15:guide>
        <p15:guide id="8" pos="3648">
          <p15:clr>
            <a:srgbClr val="F26B43"/>
          </p15:clr>
        </p15:guide>
        <p15:guide id="9" pos="480">
          <p15:clr>
            <a:srgbClr val="F26B43"/>
          </p15:clr>
        </p15:guide>
        <p15:guide id="10" pos="840">
          <p15:clr>
            <a:srgbClr val="F26B43"/>
          </p15:clr>
        </p15:guide>
        <p15:guide id="11" pos="1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81.xml"/><Relationship Id="rId7" Type="http://schemas.openxmlformats.org/officeDocument/2006/relationships/oleObject" Target="../embeddings/oleObject25.bin"/><Relationship Id="rId2" Type="http://schemas.openxmlformats.org/officeDocument/2006/relationships/tags" Target="../tags/tag80.xml"/><Relationship Id="rId1" Type="http://schemas.openxmlformats.org/officeDocument/2006/relationships/vmlDrawing" Target="../drawings/vmlDrawing21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5.png"/><Relationship Id="rId4" Type="http://schemas.openxmlformats.org/officeDocument/2006/relationships/tags" Target="../tags/tag82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5015" y="2486154"/>
            <a:ext cx="5126645" cy="8818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200" dirty="0" smtClean="0">
                <a:solidFill>
                  <a:srgbClr val="002060"/>
                </a:solidFill>
              </a:rPr>
              <a:t>Деятельность региональных гарантийных организаций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528511" y="3934244"/>
            <a:ext cx="6079741" cy="2145842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945215"/>
            <a:ext cx="3450540" cy="10128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52EBA-E15B-4815-AF31-EB25BF408243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2158" y="740015"/>
            <a:ext cx="9462932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4207" y="56965"/>
            <a:ext cx="6709405" cy="669116"/>
          </a:xfrm>
          <a:prstGeom prst="rect">
            <a:avLst/>
          </a:prstGeom>
          <a:noFill/>
        </p:spPr>
        <p:txBody>
          <a:bodyPr wrap="square" lIns="56606" tIns="28303" rIns="0" bIns="28303" rtlCol="0" anchor="ctr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гарантийная система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42" y="4579881"/>
            <a:ext cx="803389" cy="80338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111" y="6111755"/>
            <a:ext cx="9630979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86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 Специальный </a:t>
            </a:r>
            <a:r>
              <a:rPr lang="ru-RU" sz="786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перечень РГО с капиталом свыше 1 млрд рублей, а именно РГО г. Москвы, г. Санкт- Петербурга, Новосибирской области, Ростовской области, Ставропольского края, Ханты-Мансийского автономного округа – </a:t>
            </a:r>
            <a:r>
              <a:rPr lang="ru-RU" sz="786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Югры</a:t>
            </a:r>
          </a:p>
          <a:p>
            <a:r>
              <a:rPr lang="ru-RU" sz="786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**  В Республике Адыгея осуществляют деятельность 2 РГО – </a:t>
            </a:r>
            <a:r>
              <a:rPr lang="ru-RU" sz="786" i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микрокредитная</a:t>
            </a:r>
            <a:r>
              <a:rPr lang="ru-RU" sz="786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компания «Фонд поддержки предпринимательства Республики Адыгея» и автономное учреждение Республики Адыгея «Фонд развития промышленности Республики Адыгея»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2656" y="2058448"/>
            <a:ext cx="7084416" cy="92661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02" y="2105708"/>
            <a:ext cx="753695" cy="75369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917869" y="2052736"/>
            <a:ext cx="60098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РГО</a:t>
            </a:r>
            <a:r>
              <a:rPr lang="ru-RU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участник НГС – юридическое лицо, одним из учредителей (участников) или акционеров которого является субъект РФ, осуществляющий гарантийную </a:t>
            </a:r>
            <a:r>
              <a:rPr lang="ru-RU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поддержку субъектам МСП </a:t>
            </a:r>
            <a:r>
              <a:rPr lang="ru-RU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сегменте до 25 млн рублей (в отдельных случаях до 100 млн рублей*)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58077" y="2990987"/>
            <a:ext cx="6909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</a:t>
            </a:r>
            <a:r>
              <a:rPr lang="ru-RU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РГО</a:t>
            </a:r>
            <a:r>
              <a:rPr lang="ru-RU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</a:t>
            </a:r>
            <a:r>
              <a:rPr lang="ru-RU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субъектах Российской </a:t>
            </a:r>
            <a:r>
              <a:rPr lang="ru-RU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</a:p>
          <a:p>
            <a:r>
              <a:rPr lang="ru-RU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 РГО </a:t>
            </a:r>
            <a:r>
              <a:rPr lang="ru-RU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статус аккредитованного участника НГС</a:t>
            </a:r>
            <a:endParaRPr lang="ru-RU" b="1" i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2158" y="898923"/>
            <a:ext cx="9462932" cy="1084081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4905" y="1016064"/>
            <a:ext cx="94629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u="sng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</a:t>
            </a:r>
            <a:r>
              <a:rPr lang="ru-RU" sz="1400" b="1" u="sng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гарантийная система (НГС) </a:t>
            </a:r>
            <a:r>
              <a:rPr lang="ru-RU" sz="12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трехуровневая система гарантийных организаций, включающая в себя </a:t>
            </a:r>
            <a:r>
              <a:rPr lang="ru-RU" sz="1200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«Корпорация «МСП»</a:t>
            </a:r>
            <a:r>
              <a:rPr lang="ru-RU" sz="1200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«МСП Банк»</a:t>
            </a:r>
            <a:r>
              <a:rPr lang="ru-RU" sz="1200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гарантийные организации</a:t>
            </a:r>
            <a:r>
              <a:rPr lang="ru-RU" sz="1200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(РГО), которые во взаимодействии друг с другом обеспечивают значимую и эффективную поддержку субъектам </a:t>
            </a:r>
            <a:r>
              <a:rPr lang="ru-RU" sz="12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 с </a:t>
            </a:r>
            <a:r>
              <a:rPr lang="ru-RU" sz="12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помощью гарантий и поручительств, </a:t>
            </a:r>
            <a:r>
              <a:rPr lang="ru-RU" sz="12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2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единых стандартов работы гарантийных организаций</a:t>
            </a:r>
            <a:r>
              <a:rPr lang="ru-RU" sz="12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i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6240" y="3601750"/>
            <a:ext cx="4001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Нормативное регулирование РГО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18606" y="3934244"/>
            <a:ext cx="2872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br>
              <a:rPr lang="ru-RU" sz="1200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24.07.2007</a:t>
            </a:r>
            <a:r>
              <a:rPr lang="ru-RU" sz="1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200" b="1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209-ФЗ </a:t>
            </a:r>
            <a:r>
              <a:rPr lang="ru-RU" sz="1200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200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развитии малого и среднего предпринимательства </a:t>
            </a:r>
            <a:r>
              <a:rPr lang="ru-RU" sz="1200" b="1" i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i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1200" b="1" i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endParaRPr lang="ru-RU" sz="1200" i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" y="4011965"/>
            <a:ext cx="803876" cy="8038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69145" y="3987205"/>
            <a:ext cx="544581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b="1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Минэкономразвития России </a:t>
            </a:r>
            <a:r>
              <a:rPr lang="ru-RU" sz="10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28.11.2016 </a:t>
            </a:r>
            <a:r>
              <a:rPr lang="ru-RU" sz="1000" b="1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763 </a:t>
            </a:r>
            <a:r>
              <a:rPr lang="ru-RU" sz="10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установлении требований к РГО и их деятельности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b="1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Минэкономразвития России </a:t>
            </a:r>
            <a:r>
              <a:rPr lang="ru-RU" sz="10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19.02.2015 </a:t>
            </a:r>
            <a:r>
              <a:rPr lang="ru-RU" sz="1000" b="1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74 </a:t>
            </a:r>
            <a:r>
              <a:rPr lang="ru-RU" sz="10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основных положений Стратегии развития Национальной гарантийной системы поддержки малого и среднего предпринимательства на период до 2020 года»;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b="1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Минэкономразвития России </a:t>
            </a:r>
            <a:r>
              <a:rPr lang="ru-RU" sz="10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01.03.2017 </a:t>
            </a:r>
            <a:r>
              <a:rPr lang="ru-RU" sz="1000" b="1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91 </a:t>
            </a:r>
            <a:r>
              <a:rPr lang="ru-RU" sz="10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установлении форм мониторинга деятельности РГО на основании которого проводится оценка соблюдений РГО требований законодательства (соглашение о конфиденциальности между Корпорацией и РГО для предоставления в рамках мониторинга информации в полном объеме)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b="1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Минэкономразвития России </a:t>
            </a:r>
            <a:r>
              <a:rPr lang="ru-RU" sz="10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31.03.2017 </a:t>
            </a:r>
            <a:r>
              <a:rPr lang="ru-RU" sz="1000" b="1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153 </a:t>
            </a:r>
            <a:r>
              <a:rPr lang="ru-RU" sz="1000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порядка проведения Корпорацией оценки соблюдения РГО требований законодательства</a:t>
            </a: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75735" y="6693846"/>
            <a:ext cx="8693815" cy="17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1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2713" indent="-1127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  <a:defRPr sz="1000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344488" indent="-1285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Font typeface="Calibri" panose="020F0502020204030204" pitchFamily="34" charset="0"/>
              <a:buChar char="–"/>
              <a:defRPr sz="1000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457200" indent="-98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  <a:defRPr sz="1000" kern="1200" baseline="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600" dirty="0">
                <a:latin typeface="+mn-lt"/>
              </a:rPr>
              <a:t>Материалы являются собственностью АО «Корпорация «МСП» и не могут использоваться без согласования с АО «Корпорация «МСП»</a:t>
            </a:r>
            <a:endParaRPr lang="en-US" sz="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71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22159" y="916909"/>
            <a:ext cx="4220446" cy="255953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52EBA-E15B-4815-AF31-EB25BF408243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2158" y="740015"/>
            <a:ext cx="9462932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34207" y="56965"/>
            <a:ext cx="7862819" cy="669116"/>
          </a:xfrm>
          <a:prstGeom prst="rect">
            <a:avLst/>
          </a:prstGeom>
          <a:noFill/>
        </p:spPr>
        <p:txBody>
          <a:bodyPr wrap="square" lIns="56606" tIns="28303" rIns="0" bIns="28303" rtlCol="0" anchor="ctr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взаимодействия Корпорации и РГО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300242" y="916909"/>
            <a:ext cx="4220446" cy="255953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22159" y="3746562"/>
            <a:ext cx="4220446" cy="255953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300242" y="3746562"/>
            <a:ext cx="4220446" cy="255953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:p14="http://schemas.microsoft.com/office/powerpoint/2010/main" val="1809441289"/>
              </p:ext>
            </p:extLst>
          </p:nvPr>
        </p:nvGraphicFramePr>
        <p:xfrm>
          <a:off x="2534343" y="2088979"/>
          <a:ext cx="4605153" cy="307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230208" y="1331984"/>
            <a:ext cx="4204347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35987" y="4201708"/>
            <a:ext cx="3231832" cy="48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193766" y="4204501"/>
            <a:ext cx="3338216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316341" y="1326496"/>
            <a:ext cx="4204347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22158" y="3783578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649585" y="3790866"/>
            <a:ext cx="1869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Ранжирование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880913" y="937220"/>
            <a:ext cx="263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соответствия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30208" y="916937"/>
            <a:ext cx="362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Методологическая поддержка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30207" y="1392473"/>
            <a:ext cx="42123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Tx/>
              <a:buChar char="-"/>
            </a:pP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единых требований </a:t>
            </a:r>
            <a:r>
              <a:rPr lang="ru-RU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НГС</a:t>
            </a:r>
          </a:p>
          <a:p>
            <a:pPr marL="171450" lvl="0" indent="-171450" algn="just">
              <a:buFontTx/>
              <a:buChar char="-"/>
            </a:pPr>
            <a:endParaRPr lang="ru-RU" sz="1000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r>
              <a:rPr lang="ru-RU" sz="1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Сегментация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гарантийной поддержки между участниками НГС</a:t>
            </a:r>
          </a:p>
          <a:p>
            <a:pPr marL="171450" lvl="0" indent="-171450">
              <a:buFontTx/>
              <a:buChar char="-"/>
            </a:pPr>
            <a:endParaRPr lang="ru-RU" sz="1000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r>
              <a:rPr lang="ru-RU" sz="1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деятельности РГО, </a:t>
            </a:r>
            <a:r>
              <a:rPr lang="ru-RU" sz="1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</a:t>
            </a:r>
            <a:r>
              <a:rPr lang="ru-RU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1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деятельности</a:t>
            </a:r>
          </a:p>
          <a:p>
            <a:pPr marL="171450" lvl="0" indent="-171450">
              <a:buFontTx/>
              <a:buChar char="-"/>
            </a:pPr>
            <a:endParaRPr lang="ru-RU" sz="1000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r>
              <a:rPr lang="ru-RU" sz="1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деятельности РГО</a:t>
            </a:r>
          </a:p>
          <a:p>
            <a:pPr lvl="0"/>
            <a:endParaRPr lang="ru-RU" sz="1000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2990" y="1366494"/>
            <a:ext cx="4350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Tx/>
              <a:buChar char="-"/>
            </a:pPr>
            <a:r>
              <a:rPr lang="ru-RU" sz="1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Ежегодное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проведение </a:t>
            </a:r>
            <a:r>
              <a:rPr lang="ru-RU" sz="1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соответствия РГО требованиям 209-ФЗ и 763 приказа на основании предоставленной информации РГО в соответствии с Приказом Минэкономразвития России № 91</a:t>
            </a:r>
          </a:p>
          <a:p>
            <a:pPr lvl="0"/>
            <a:endParaRPr lang="ru-RU" sz="1000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2829" y="4580750"/>
            <a:ext cx="3392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Tx/>
              <a:buChar char="-"/>
            </a:pPr>
            <a:r>
              <a:rPr lang="ru-RU" sz="1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вновь созданных РГО</a:t>
            </a:r>
          </a:p>
          <a:p>
            <a:pPr marL="171450" lvl="0" indent="-171450">
              <a:buFontTx/>
              <a:buChar char="-"/>
            </a:pPr>
            <a:endParaRPr lang="ru-RU" sz="1000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r>
              <a:rPr lang="ru-RU" sz="1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 аккредитации 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РГО по результатам проведения оценки</a:t>
            </a:r>
          </a:p>
          <a:p>
            <a:pPr marL="171450" lvl="0" indent="-171450">
              <a:buFontTx/>
              <a:buChar char="-"/>
            </a:pPr>
            <a:endParaRPr lang="ru-RU" sz="1000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по </a:t>
            </a:r>
            <a:r>
              <a:rPr lang="ru-RU" sz="1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устранению</a:t>
            </a:r>
            <a:r>
              <a:rPr lang="ru-RU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РГО выявленных несоответствий 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критериям аккредитации</a:t>
            </a:r>
            <a:endParaRPr lang="ru-RU" sz="1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64370" y="4334800"/>
            <a:ext cx="3455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Tx/>
              <a:buChar char="-"/>
            </a:pPr>
            <a:r>
              <a:rPr lang="ru-RU" sz="1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методологии 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созданию системы внутренних рангов РГО в целях: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61272" y="4739351"/>
            <a:ext cx="4121511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Повышения прозрачности </a:t>
            </a:r>
            <a:r>
              <a:rPr lang="ru-RU" sz="85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 РГО</a:t>
            </a:r>
            <a:endParaRPr lang="en-US" sz="85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Стандартизация подходов </a:t>
            </a:r>
            <a:r>
              <a:rPr lang="ru-RU" sz="85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 оценке деятельности РГО</a:t>
            </a:r>
            <a:endParaRPr lang="ru-RU" sz="85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5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8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инструмента комплексной независимой оценки деятельности </a:t>
            </a:r>
            <a:r>
              <a:rPr lang="ru-RU" sz="85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РГО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Оперативного аналитического обеспечения </a:t>
            </a:r>
            <a:r>
              <a:rPr lang="ru-RU" sz="85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решений о предоставлении </a:t>
            </a:r>
            <a:r>
              <a:rPr lang="ru-RU" sz="8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финансовой поддержки </a:t>
            </a:r>
            <a:r>
              <a:rPr lang="ru-RU" sz="85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РГО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Мотивация РГО </a:t>
            </a:r>
            <a:r>
              <a:rPr lang="ru-RU" sz="85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улучшение эффективности работы</a:t>
            </a:r>
            <a:endParaRPr lang="ru-RU" sz="8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8249" y="1878012"/>
            <a:ext cx="34487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</a:t>
            </a:r>
            <a:r>
              <a:rPr lang="ru-RU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несоответствий</a:t>
            </a:r>
            <a:r>
              <a:rPr lang="ru-RU" sz="1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</a:t>
            </a:r>
            <a:r>
              <a:rPr lang="ru-RU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Минэкономразвития России </a:t>
            </a:r>
            <a:r>
              <a:rPr lang="ru-RU" sz="1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принятия решений </a:t>
            </a:r>
            <a:r>
              <a:rPr lang="ru-RU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 </a:t>
            </a:r>
            <a:r>
              <a:rPr lang="ru-RU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бюджетным законодательством Российской Федерации, в том числе </a:t>
            </a:r>
            <a:r>
              <a:rPr lang="ru-RU" sz="1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прекращении, приостановлении </a:t>
            </a:r>
            <a:r>
              <a:rPr lang="ru-RU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субсидий</a:t>
            </a:r>
          </a:p>
          <a:p>
            <a:pPr marL="171450" indent="-171450">
              <a:buFontTx/>
              <a:buChar char="-"/>
            </a:pPr>
            <a:endParaRPr lang="ru-RU" sz="1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по устранению </a:t>
            </a:r>
            <a:r>
              <a:rPr lang="ru-RU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РГО выявленных </a:t>
            </a:r>
            <a:r>
              <a:rPr lang="ru-RU" sz="1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несоответствий</a:t>
            </a:r>
            <a:r>
              <a:rPr lang="ru-RU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требованиям законодательства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0207" y="2800523"/>
            <a:ext cx="34711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предложений к </a:t>
            </a:r>
            <a:r>
              <a:rPr lang="ru-RU" sz="1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подходам</a:t>
            </a:r>
            <a:r>
              <a:rPr lang="ru-RU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1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распределении субсидии </a:t>
            </a:r>
            <a:r>
              <a:rPr lang="ru-RU" sz="1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бюджетам субъектов Российской Федерации для РГО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13" y="2701236"/>
            <a:ext cx="746351" cy="7463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40" y="2735369"/>
            <a:ext cx="645007" cy="6450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40" y="3902107"/>
            <a:ext cx="650339" cy="6503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83" y="3891520"/>
            <a:ext cx="744068" cy="74406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5334746" y="5764026"/>
            <a:ext cx="3455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Tx/>
              <a:buChar char="-"/>
            </a:pP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ранжирования</a:t>
            </a:r>
          </a:p>
          <a:p>
            <a:pPr marL="171450" lvl="0" indent="-171450">
              <a:buFontTx/>
              <a:buChar char="-"/>
            </a:pPr>
            <a:endParaRPr lang="ru-RU" sz="1000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r>
              <a:rPr lang="ru-RU" sz="1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r>
              <a:rPr lang="ru-RU" sz="1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присвоенного ранга</a:t>
            </a:r>
            <a:endParaRPr lang="ru-RU" sz="1000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75735" y="6693846"/>
            <a:ext cx="8693815" cy="17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1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2713" indent="-1127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  <a:defRPr sz="1000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344488" indent="-1285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Font typeface="Calibri" panose="020F0502020204030204" pitchFamily="34" charset="0"/>
              <a:buChar char="–"/>
              <a:defRPr sz="1000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457200" indent="-98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  <a:defRPr sz="1000" kern="1200" baseline="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600" dirty="0">
                <a:latin typeface="+mn-lt"/>
              </a:rPr>
              <a:t>Материалы являются собственностью АО «Корпорация «МСП» и не могут использоваться без согласования с АО «Корпорация «МСП»</a:t>
            </a:r>
            <a:endParaRPr lang="en-US" sz="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60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068" y="154645"/>
            <a:ext cx="7289909" cy="466458"/>
          </a:xfrm>
        </p:spPr>
        <p:txBody>
          <a:bodyPr/>
          <a:lstStyle/>
          <a:p>
            <a:r>
              <a:rPr lang="ru-RU" sz="2000" dirty="0" smtClean="0"/>
              <a:t>Проведение Корпорацией оценки соблюдения РГО требований законодательства и критериям аккредитации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52EBA-E15B-4815-AF31-EB25BF408243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2158" y="740015"/>
            <a:ext cx="9462932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22158" y="1512458"/>
            <a:ext cx="9462932" cy="997049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Скругленный прямоугольник 25"/>
          <p:cNvSpPr/>
          <p:nvPr/>
        </p:nvSpPr>
        <p:spPr>
          <a:xfrm>
            <a:off x="222158" y="2591849"/>
            <a:ext cx="9462932" cy="997049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Группа 30"/>
          <p:cNvGrpSpPr/>
          <p:nvPr/>
        </p:nvGrpSpPr>
        <p:grpSpPr>
          <a:xfrm>
            <a:off x="1925647" y="2667239"/>
            <a:ext cx="1402172" cy="830874"/>
            <a:chOff x="4008455" y="622672"/>
            <a:chExt cx="1246311" cy="830874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008455" y="622672"/>
              <a:ext cx="1246311" cy="8308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 txBox="1"/>
            <p:nvPr/>
          </p:nvSpPr>
          <p:spPr>
            <a:xfrm>
              <a:off x="4032790" y="647007"/>
              <a:ext cx="1197641" cy="7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71 РГО – выявлены замечания критериям аккредитации</a:t>
              </a:r>
              <a:endParaRPr lang="ru-RU" sz="1200" kern="1200" dirty="0"/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222158" y="3677645"/>
            <a:ext cx="9462932" cy="997049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2" name="Группа 51"/>
          <p:cNvGrpSpPr/>
          <p:nvPr/>
        </p:nvGrpSpPr>
        <p:grpSpPr>
          <a:xfrm>
            <a:off x="1855052" y="1594112"/>
            <a:ext cx="1526872" cy="830874"/>
            <a:chOff x="4008455" y="622672"/>
            <a:chExt cx="1246311" cy="830874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008455" y="622672"/>
              <a:ext cx="1246311" cy="8308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Скругленный прямоугольник 4"/>
            <p:cNvSpPr txBox="1"/>
            <p:nvPr/>
          </p:nvSpPr>
          <p:spPr>
            <a:xfrm>
              <a:off x="4032790" y="647007"/>
              <a:ext cx="1197641" cy="7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2018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dirty="0" smtClean="0"/>
                <a:t>(86 РГО)</a:t>
              </a:r>
              <a:endParaRPr lang="ru-RU" sz="2300" kern="1200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23503" y="2667239"/>
            <a:ext cx="1260600" cy="830874"/>
            <a:chOff x="4008456" y="622672"/>
            <a:chExt cx="999121" cy="830874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4008456" y="622672"/>
              <a:ext cx="965354" cy="8308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Скругленный прямоугольник 4"/>
            <p:cNvSpPr txBox="1"/>
            <p:nvPr/>
          </p:nvSpPr>
          <p:spPr>
            <a:xfrm>
              <a:off x="4032791" y="647007"/>
              <a:ext cx="974786" cy="7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11 РГО полностью соответствуют критериям аккредитации</a:t>
              </a:r>
              <a:endParaRPr lang="ru-RU" sz="1200" kern="1200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411968" y="2667239"/>
            <a:ext cx="1159322" cy="830874"/>
            <a:chOff x="4008455" y="622672"/>
            <a:chExt cx="1246311" cy="830874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4008455" y="622672"/>
              <a:ext cx="1246311" cy="8308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Скругленный прямоугольник 4"/>
            <p:cNvSpPr txBox="1"/>
            <p:nvPr/>
          </p:nvSpPr>
          <p:spPr>
            <a:xfrm>
              <a:off x="4032790" y="647007"/>
              <a:ext cx="1197641" cy="7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4 РГО – не аккредитованы</a:t>
              </a:r>
              <a:endParaRPr lang="ru-RU" sz="1200" kern="1200" dirty="0"/>
            </a:p>
          </p:txBody>
        </p:sp>
      </p:grpSp>
      <p:cxnSp>
        <p:nvCxnSpPr>
          <p:cNvPr id="79" name="Соединительная линия уступом 78"/>
          <p:cNvCxnSpPr>
            <a:stCxn id="54" idx="2"/>
            <a:endCxn id="65" idx="0"/>
          </p:cNvCxnSpPr>
          <p:nvPr/>
        </p:nvCxnSpPr>
        <p:spPr>
          <a:xfrm rot="5400000">
            <a:off x="1798361" y="1871446"/>
            <a:ext cx="290923" cy="1349333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оединительная линия уступом 81"/>
          <p:cNvCxnSpPr>
            <a:stCxn id="53" idx="2"/>
            <a:endCxn id="32" idx="0"/>
          </p:cNvCxnSpPr>
          <p:nvPr/>
        </p:nvCxnSpPr>
        <p:spPr>
          <a:xfrm rot="16200000" flipH="1">
            <a:off x="2501484" y="2541989"/>
            <a:ext cx="242253" cy="8245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ная линия уступом 84"/>
          <p:cNvCxnSpPr>
            <a:stCxn id="54" idx="2"/>
            <a:endCxn id="68" idx="0"/>
          </p:cNvCxnSpPr>
          <p:nvPr/>
        </p:nvCxnSpPr>
        <p:spPr>
          <a:xfrm rot="16200000" flipH="1">
            <a:off x="3159597" y="1859541"/>
            <a:ext cx="290923" cy="137314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Группа 110"/>
          <p:cNvGrpSpPr/>
          <p:nvPr/>
        </p:nvGrpSpPr>
        <p:grpSpPr>
          <a:xfrm>
            <a:off x="1296113" y="3760732"/>
            <a:ext cx="1303492" cy="830874"/>
            <a:chOff x="4008455" y="622672"/>
            <a:chExt cx="1246311" cy="830874"/>
          </a:xfrm>
        </p:grpSpPr>
        <p:sp>
          <p:nvSpPr>
            <p:cNvPr id="112" name="Скругленный прямоугольник 111"/>
            <p:cNvSpPr/>
            <p:nvPr/>
          </p:nvSpPr>
          <p:spPr>
            <a:xfrm>
              <a:off x="4008455" y="622672"/>
              <a:ext cx="1246311" cy="8308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" name="Скругленный прямоугольник 4"/>
            <p:cNvSpPr txBox="1"/>
            <p:nvPr/>
          </p:nvSpPr>
          <p:spPr>
            <a:xfrm>
              <a:off x="4032790" y="647007"/>
              <a:ext cx="1197641" cy="7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69 РГО – устранили замечания</a:t>
              </a:r>
              <a:endParaRPr lang="ru-RU" sz="1200" kern="1200" dirty="0"/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2803410" y="3758671"/>
            <a:ext cx="1303492" cy="830874"/>
            <a:chOff x="4008455" y="622672"/>
            <a:chExt cx="1246311" cy="830874"/>
          </a:xfrm>
        </p:grpSpPr>
        <p:sp>
          <p:nvSpPr>
            <p:cNvPr id="115" name="Скругленный прямоугольник 114"/>
            <p:cNvSpPr/>
            <p:nvPr/>
          </p:nvSpPr>
          <p:spPr>
            <a:xfrm>
              <a:off x="4008455" y="622672"/>
              <a:ext cx="1246311" cy="8308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6" name="Скругленный прямоугольник 4"/>
            <p:cNvSpPr txBox="1"/>
            <p:nvPr/>
          </p:nvSpPr>
          <p:spPr>
            <a:xfrm>
              <a:off x="4032790" y="647007"/>
              <a:ext cx="1197641" cy="7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2 РГО – </a:t>
              </a:r>
              <a:r>
                <a:rPr lang="ru-RU" sz="1200" kern="1200" dirty="0" err="1" smtClean="0"/>
                <a:t>деаккредитованы</a:t>
              </a:r>
              <a:r>
                <a:rPr lang="ru-RU" sz="1200" kern="1200" dirty="0" smtClean="0"/>
                <a:t> по причине не устранения</a:t>
              </a:r>
              <a:endParaRPr lang="ru-RU" sz="1200" kern="1200" dirty="0"/>
            </a:p>
          </p:txBody>
        </p:sp>
      </p:grpSp>
      <p:cxnSp>
        <p:nvCxnSpPr>
          <p:cNvPr id="120" name="Соединительная линия уступом 119"/>
          <p:cNvCxnSpPr>
            <a:stCxn id="32" idx="2"/>
            <a:endCxn id="112" idx="0"/>
          </p:cNvCxnSpPr>
          <p:nvPr/>
        </p:nvCxnSpPr>
        <p:spPr>
          <a:xfrm rot="5400000">
            <a:off x="2155987" y="3289985"/>
            <a:ext cx="262619" cy="678874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>
            <a:stCxn id="32" idx="2"/>
            <a:endCxn id="115" idx="0"/>
          </p:cNvCxnSpPr>
          <p:nvPr/>
        </p:nvCxnSpPr>
        <p:spPr>
          <a:xfrm rot="16200000" flipH="1">
            <a:off x="2910665" y="3214180"/>
            <a:ext cx="260558" cy="828423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Прямоугольник 128"/>
          <p:cNvSpPr/>
          <p:nvPr/>
        </p:nvSpPr>
        <p:spPr>
          <a:xfrm>
            <a:off x="138133" y="742856"/>
            <a:ext cx="9630980" cy="76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1" dirty="0" smtClean="0">
                <a:latin typeface="Arial" panose="020B0604020202020204" pitchFamily="34" charset="0"/>
                <a:cs typeface="Arial" panose="020B0604020202020204" pitchFamily="34" charset="0"/>
              </a:rPr>
              <a:t>Начиная с 2017 года проводится оценка соблюдения требований </a:t>
            </a:r>
            <a:r>
              <a:rPr lang="ru-RU" sz="1101" dirty="0">
                <a:latin typeface="Arial" panose="020B0604020202020204" pitchFamily="34" charset="0"/>
                <a:cs typeface="Arial" panose="020B0604020202020204" pitchFamily="34" charset="0"/>
              </a:rPr>
              <a:t>РГО </a:t>
            </a:r>
            <a:r>
              <a:rPr lang="ru-RU" sz="110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</a:t>
            </a:r>
            <a:r>
              <a:rPr lang="ru-RU" sz="1101" dirty="0">
                <a:latin typeface="Arial" panose="020B0604020202020204" pitchFamily="34" charset="0"/>
                <a:cs typeface="Arial" panose="020B0604020202020204" pitchFamily="34" charset="0"/>
              </a:rPr>
              <a:t>от 24.07.2007 № 209-ФЗ в части регулирования деятельности РГО и их взаимодействия с Корпорацией.</a:t>
            </a:r>
            <a:endParaRPr lang="ru-RU" sz="110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1" dirty="0" smtClean="0">
                <a:latin typeface="Arial" panose="020B0604020202020204" pitchFamily="34" charset="0"/>
                <a:cs typeface="Arial" panose="020B0604020202020204" pitchFamily="34" charset="0"/>
              </a:rPr>
              <a:t>Начиная с 2018 года также проводится оценка соблюдения требований </a:t>
            </a:r>
            <a:r>
              <a:rPr lang="ru-RU" sz="1101" dirty="0">
                <a:latin typeface="Arial" panose="020B0604020202020204" pitchFamily="34" charset="0"/>
                <a:cs typeface="Arial" panose="020B0604020202020204" pitchFamily="34" charset="0"/>
              </a:rPr>
              <a:t>РГО </a:t>
            </a:r>
            <a:r>
              <a:rPr lang="ru-RU" sz="110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Приказа </a:t>
            </a:r>
            <a:r>
              <a:rPr lang="ru-RU" sz="1101" dirty="0">
                <a:latin typeface="Arial" panose="020B0604020202020204" pitchFamily="34" charset="0"/>
                <a:cs typeface="Arial" panose="020B0604020202020204" pitchFamily="34" charset="0"/>
              </a:rPr>
              <a:t>Минэкономразвития России от 28.11.2016 № 763 об установлении требований к РГО и их </a:t>
            </a:r>
            <a:r>
              <a:rPr lang="ru-RU" sz="110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 в связи с его вступлением в силу 10.01.2017)</a:t>
            </a:r>
            <a:endParaRPr lang="ru-RU" sz="11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22158" y="4740350"/>
            <a:ext cx="9462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 algn="ctr"/>
            <a:r>
              <a:rPr lang="ru-RU" b="1" dirty="0" smtClean="0">
                <a:solidFill>
                  <a:srgbClr val="1F4E79"/>
                </a:solidFill>
              </a:rPr>
              <a:t>Основные нарушения, выявленные в рамках проведения оценки</a:t>
            </a:r>
            <a:endParaRPr lang="ru-RU" b="1" dirty="0">
              <a:solidFill>
                <a:srgbClr val="1F4E79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96641" y="5148235"/>
            <a:ext cx="948844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средств целевого финансирования:</a:t>
            </a: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- совместно со средствами на иные виды деятельности</a:t>
            </a:r>
          </a:p>
          <a:p>
            <a:pPr algn="just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- в активы, не предусмотренные Приказом; </a:t>
            </a: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- с нарушением лимитов размещения в одной кредитной организации / на расчетном счете кредитной организации (более 10 %);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(полное либо частичное) закрепленных требований Приказа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в ВНД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РГО в </a:t>
            </a:r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В части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597524" y="2655077"/>
            <a:ext cx="1326966" cy="830874"/>
            <a:chOff x="4008455" y="622672"/>
            <a:chExt cx="1246311" cy="830874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4008455" y="622672"/>
              <a:ext cx="1246311" cy="8308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Скругленный прямоугольник 4"/>
            <p:cNvSpPr txBox="1"/>
            <p:nvPr/>
          </p:nvSpPr>
          <p:spPr>
            <a:xfrm>
              <a:off x="4032790" y="647007"/>
              <a:ext cx="1197641" cy="7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24 РГО – выявлены замечания критериям аккредитации</a:t>
              </a:r>
              <a:endParaRPr lang="ru-RU" sz="1200" kern="1200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6382233" y="1581950"/>
            <a:ext cx="1526872" cy="830874"/>
            <a:chOff x="4008455" y="622672"/>
            <a:chExt cx="1246311" cy="830874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4008455" y="622672"/>
              <a:ext cx="1246311" cy="8308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Скругленный прямоугольник 4"/>
            <p:cNvSpPr txBox="1"/>
            <p:nvPr/>
          </p:nvSpPr>
          <p:spPr>
            <a:xfrm>
              <a:off x="4032790" y="647007"/>
              <a:ext cx="1197641" cy="7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2019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dirty="0" smtClean="0"/>
                <a:t>(</a:t>
              </a:r>
              <a:r>
                <a:rPr lang="ru-RU" sz="2300" dirty="0" smtClean="0"/>
                <a:t>86* </a:t>
              </a:r>
              <a:r>
                <a:rPr lang="ru-RU" sz="2300" dirty="0" smtClean="0"/>
                <a:t>РГО)</a:t>
              </a:r>
              <a:endParaRPr lang="ru-RU" sz="2300" kern="1200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098916" y="2663703"/>
            <a:ext cx="1387805" cy="830874"/>
            <a:chOff x="4008456" y="622672"/>
            <a:chExt cx="999122" cy="830874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4008456" y="622672"/>
              <a:ext cx="965354" cy="8308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4"/>
            <p:cNvSpPr txBox="1"/>
            <p:nvPr/>
          </p:nvSpPr>
          <p:spPr>
            <a:xfrm>
              <a:off x="4032792" y="647007"/>
              <a:ext cx="974786" cy="7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/>
                <a:t>58</a:t>
              </a:r>
              <a:r>
                <a:rPr lang="ru-RU" sz="1200" kern="1200" dirty="0" smtClean="0"/>
                <a:t> РГО полностью соответствуют критериям аккредитации</a:t>
              </a:r>
              <a:endParaRPr lang="ru-RU" sz="1200" kern="1200" dirty="0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8041741" y="2655077"/>
            <a:ext cx="1504833" cy="830874"/>
            <a:chOff x="4008455" y="622672"/>
            <a:chExt cx="1246311" cy="830874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4008455" y="622672"/>
              <a:ext cx="1246311" cy="8308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 txBox="1"/>
            <p:nvPr/>
          </p:nvSpPr>
          <p:spPr>
            <a:xfrm>
              <a:off x="4032790" y="647007"/>
              <a:ext cx="1197641" cy="7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4 </a:t>
              </a:r>
              <a:r>
                <a:rPr lang="ru-RU" sz="1200" kern="1200" dirty="0" smtClean="0"/>
                <a:t>РГО – не </a:t>
              </a:r>
              <a:r>
                <a:rPr lang="ru-RU" sz="1200" kern="1200" dirty="0" smtClean="0"/>
                <a:t>аккредитованы</a:t>
              </a:r>
              <a:endParaRPr lang="ru-RU" sz="1200" kern="1200" dirty="0"/>
            </a:p>
          </p:txBody>
        </p:sp>
      </p:grpSp>
      <p:cxnSp>
        <p:nvCxnSpPr>
          <p:cNvPr id="80" name="Соединительная линия уступом 79"/>
          <p:cNvCxnSpPr>
            <a:stCxn id="70" idx="2"/>
            <a:endCxn id="74" idx="0"/>
          </p:cNvCxnSpPr>
          <p:nvPr/>
        </p:nvCxnSpPr>
        <p:spPr>
          <a:xfrm rot="5400000">
            <a:off x="6327921" y="1870289"/>
            <a:ext cx="299549" cy="1335949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69" idx="2"/>
            <a:endCxn id="60" idx="0"/>
          </p:cNvCxnSpPr>
          <p:nvPr/>
        </p:nvCxnSpPr>
        <p:spPr>
          <a:xfrm rot="16200000" flipH="1">
            <a:off x="7082212" y="2476281"/>
            <a:ext cx="242253" cy="115338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ная линия уступом 82"/>
          <p:cNvCxnSpPr>
            <a:stCxn id="70" idx="2"/>
            <a:endCxn id="78" idx="0"/>
          </p:cNvCxnSpPr>
          <p:nvPr/>
        </p:nvCxnSpPr>
        <p:spPr>
          <a:xfrm rot="16200000" flipH="1">
            <a:off x="7824452" y="1709705"/>
            <a:ext cx="290923" cy="1648489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Группа 83"/>
          <p:cNvGrpSpPr/>
          <p:nvPr/>
        </p:nvGrpSpPr>
        <p:grpSpPr>
          <a:xfrm>
            <a:off x="5331594" y="3748570"/>
            <a:ext cx="1303492" cy="830874"/>
            <a:chOff x="4008455" y="622672"/>
            <a:chExt cx="1246311" cy="830874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4008455" y="622672"/>
              <a:ext cx="1246311" cy="8308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 txBox="1"/>
            <p:nvPr/>
          </p:nvSpPr>
          <p:spPr>
            <a:xfrm>
              <a:off x="4032790" y="647007"/>
              <a:ext cx="1197641" cy="7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/>
                <a:t>17</a:t>
              </a:r>
              <a:r>
                <a:rPr lang="ru-RU" sz="1200" kern="1200" dirty="0" smtClean="0"/>
                <a:t> РГО – устранили замечания</a:t>
              </a:r>
              <a:endParaRPr lang="ru-RU" sz="1200" kern="1200" dirty="0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6855255" y="3748570"/>
            <a:ext cx="1382982" cy="830874"/>
            <a:chOff x="4008455" y="622672"/>
            <a:chExt cx="1246311" cy="830874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4008455" y="622672"/>
              <a:ext cx="1246311" cy="8308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Скругленный прямоугольник 4"/>
            <p:cNvSpPr txBox="1"/>
            <p:nvPr/>
          </p:nvSpPr>
          <p:spPr>
            <a:xfrm>
              <a:off x="4032790" y="647007"/>
              <a:ext cx="1197641" cy="7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7 РГО по состоянию на 20.11 продолжают устранение</a:t>
              </a:r>
              <a:endParaRPr lang="ru-RU" sz="1200" kern="1200" dirty="0"/>
            </a:p>
          </p:txBody>
        </p:sp>
      </p:grpSp>
      <p:cxnSp>
        <p:nvCxnSpPr>
          <p:cNvPr id="101" name="Соединительная линия уступом 100"/>
          <p:cNvCxnSpPr>
            <a:stCxn id="60" idx="2"/>
            <a:endCxn id="86" idx="0"/>
          </p:cNvCxnSpPr>
          <p:nvPr/>
        </p:nvCxnSpPr>
        <p:spPr>
          <a:xfrm rot="5400000">
            <a:off x="6490865" y="2978427"/>
            <a:ext cx="262619" cy="1277667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оединительная линия уступом 102"/>
          <p:cNvCxnSpPr>
            <a:stCxn id="60" idx="2"/>
            <a:endCxn id="98" idx="0"/>
          </p:cNvCxnSpPr>
          <p:nvPr/>
        </p:nvCxnSpPr>
        <p:spPr>
          <a:xfrm rot="16200000" flipH="1">
            <a:off x="7272567" y="3474390"/>
            <a:ext cx="262619" cy="285739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Группа 103"/>
          <p:cNvGrpSpPr/>
          <p:nvPr/>
        </p:nvGrpSpPr>
        <p:grpSpPr>
          <a:xfrm>
            <a:off x="8375023" y="3758671"/>
            <a:ext cx="1171551" cy="830874"/>
            <a:chOff x="4008455" y="622672"/>
            <a:chExt cx="1246311" cy="830874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4008455" y="622672"/>
              <a:ext cx="1246311" cy="8308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Скругленный прямоугольник 4"/>
            <p:cNvSpPr txBox="1"/>
            <p:nvPr/>
          </p:nvSpPr>
          <p:spPr>
            <a:xfrm>
              <a:off x="4032790" y="647007"/>
              <a:ext cx="1197641" cy="7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1 РГО аккредитована в 2019 году</a:t>
              </a:r>
              <a:endParaRPr lang="ru-RU" sz="1200" kern="1200" dirty="0"/>
            </a:p>
          </p:txBody>
        </p:sp>
      </p:grpSp>
      <p:cxnSp>
        <p:nvCxnSpPr>
          <p:cNvPr id="108" name="Соединительная линия уступом 107"/>
          <p:cNvCxnSpPr>
            <a:stCxn id="77" idx="2"/>
            <a:endCxn id="107" idx="0"/>
          </p:cNvCxnSpPr>
          <p:nvPr/>
        </p:nvCxnSpPr>
        <p:spPr>
          <a:xfrm rot="16200000" flipH="1">
            <a:off x="8728951" y="3551158"/>
            <a:ext cx="297055" cy="16664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4111" y="6223895"/>
            <a:ext cx="9630979" cy="21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86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786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Дополнительно проводится оценка соблюдения требований законодательства РГО Республики Северная Осетия – Алания, прекратившей деятельность в связи с полной потерей гарантийного капитала в 2013 году</a:t>
            </a:r>
            <a:endParaRPr lang="ru-RU" sz="786" i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1DFA0D9-F5B6-46FC-A716-00C28B7CADD8}"/>
              </a:ext>
            </a:extLst>
          </p:cNvPr>
          <p:cNvSpPr/>
          <p:nvPr/>
        </p:nvSpPr>
        <p:spPr>
          <a:xfrm>
            <a:off x="1197239" y="5501875"/>
            <a:ext cx="8708761" cy="725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1DFA0D9-F5B6-46FC-A716-00C28B7CADD8}"/>
              </a:ext>
            </a:extLst>
          </p:cNvPr>
          <p:cNvSpPr/>
          <p:nvPr/>
        </p:nvSpPr>
        <p:spPr>
          <a:xfrm>
            <a:off x="1197239" y="4436807"/>
            <a:ext cx="8708761" cy="725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1DFA0D9-F5B6-46FC-A716-00C28B7CADD8}"/>
              </a:ext>
            </a:extLst>
          </p:cNvPr>
          <p:cNvSpPr/>
          <p:nvPr/>
        </p:nvSpPr>
        <p:spPr>
          <a:xfrm>
            <a:off x="1197238" y="3371739"/>
            <a:ext cx="8708761" cy="725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781299" y="990159"/>
            <a:ext cx="7124701" cy="1062761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1DFA0D9-F5B6-46FC-A716-00C28B7CADD8}"/>
              </a:ext>
            </a:extLst>
          </p:cNvPr>
          <p:cNvSpPr/>
          <p:nvPr/>
        </p:nvSpPr>
        <p:spPr>
          <a:xfrm>
            <a:off x="1197239" y="2255030"/>
            <a:ext cx="8708761" cy="725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71411" y="5507927"/>
            <a:ext cx="763907" cy="733668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71411" y="4438615"/>
            <a:ext cx="763907" cy="733668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71411" y="3367497"/>
            <a:ext cx="763907" cy="733668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1412" y="2246541"/>
            <a:ext cx="763908" cy="733668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52EBA-E15B-4815-AF31-EB25BF408243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2158" y="740015"/>
            <a:ext cx="9462932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34207" y="56965"/>
            <a:ext cx="6709405" cy="669116"/>
          </a:xfrm>
          <a:prstGeom prst="rect">
            <a:avLst/>
          </a:prstGeom>
          <a:noFill/>
        </p:spPr>
        <p:txBody>
          <a:bodyPr wrap="square" lIns="56606" tIns="28303" rIns="0" bIns="28303" rtlCol="0" anchor="ctr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Методологическая поддержка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39" y="18347"/>
            <a:ext cx="746351" cy="7463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81299" y="1180748"/>
            <a:ext cx="7124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Корпорации, как центра компетенции НГС, с РГО в рамках методологической поддержки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5" y="895082"/>
            <a:ext cx="2162702" cy="112460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243066" y="2326756"/>
            <a:ext cx="849326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algn="just">
              <a:lnSpc>
                <a:spcPct val="90000"/>
              </a:lnSpc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представителей РГО в Рабочих группах по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нормативных правовых актов и иных регулирующих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РГО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35319" y="3438864"/>
            <a:ext cx="856853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algn="just">
              <a:lnSpc>
                <a:spcPct val="90000"/>
              </a:lnSpc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РГО в опросах, используемых для последующей подготовки документов, регулирующих деятельность РГО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35319" y="4501629"/>
            <a:ext cx="85018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algn="just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вопросов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связанных с деятельностью РГО и нормативным регулированием деятельности РГО на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форуме Корпорации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97241" y="5585894"/>
            <a:ext cx="87087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>
              <a:lnSpc>
                <a:spcPct val="90000"/>
              </a:lnSpc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РГО типовой гарантийной документации для взаимодействия РГО с финансовыми организациями-партнерами, разработанной Корпорацией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0" y="5585894"/>
            <a:ext cx="577733" cy="57773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1" y="4518338"/>
            <a:ext cx="574222" cy="5742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5" y="2293015"/>
            <a:ext cx="687194" cy="68719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7" y="3453809"/>
            <a:ext cx="589121" cy="58912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rot="16200000">
            <a:off x="799446" y="5843800"/>
            <a:ext cx="733669" cy="619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799446" y="4774489"/>
            <a:ext cx="733669" cy="619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799446" y="3703371"/>
            <a:ext cx="733669" cy="619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799445" y="2592952"/>
            <a:ext cx="733669" cy="619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75735" y="6693846"/>
            <a:ext cx="8693815" cy="17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1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2713" indent="-1127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  <a:defRPr sz="1000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344488" indent="-1285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Font typeface="Calibri" panose="020F0502020204030204" pitchFamily="34" charset="0"/>
              <a:buChar char="–"/>
              <a:defRPr sz="1000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457200" indent="-98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  <a:defRPr sz="1000" kern="1200" baseline="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600" dirty="0">
                <a:latin typeface="+mn-lt"/>
              </a:rPr>
              <a:t>Материалы являются собственностью АО «Корпорация «МСП» и не могут использоваться без согласования с АО «Корпорация «МСП»</a:t>
            </a:r>
            <a:endParaRPr lang="en-US" sz="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53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97786763"/>
              </p:ext>
            </p:extLst>
          </p:nvPr>
        </p:nvGraphicFramePr>
        <p:xfrm>
          <a:off x="3461115" y="2992731"/>
          <a:ext cx="3197605" cy="3368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434747" y="826125"/>
            <a:ext cx="9250343" cy="864837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52EBA-E15B-4815-AF31-EB25BF408243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2158" y="740015"/>
            <a:ext cx="9462932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34207" y="56965"/>
            <a:ext cx="6709405" cy="669116"/>
          </a:xfrm>
          <a:prstGeom prst="rect">
            <a:avLst/>
          </a:prstGeom>
          <a:noFill/>
        </p:spPr>
        <p:txBody>
          <a:bodyPr wrap="square" lIns="56606" tIns="28303" rIns="0" bIns="28303" rtlCol="0" anchor="ctr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Методологическая поддержка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97878" y="867446"/>
            <a:ext cx="4856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Корпорация проводит еженедельный мониторинг объема выданных поручительств РГО на основании формы 9.1 Приказа Минэкономразвития России № 91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39" y="18347"/>
            <a:ext cx="746351" cy="74635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005569" y="2903962"/>
            <a:ext cx="620683" cy="21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86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тыс. штук</a:t>
            </a:r>
            <a:endParaRPr lang="ru-RU" sz="786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32816" y="2897337"/>
            <a:ext cx="580608" cy="21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86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млрд. руб.</a:t>
            </a:r>
            <a:endParaRPr lang="ru-RU" sz="786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289262"/>
              </p:ext>
            </p:extLst>
          </p:nvPr>
        </p:nvGraphicFramePr>
        <p:xfrm>
          <a:off x="1181899" y="1692399"/>
          <a:ext cx="7433962" cy="78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82">
                  <a:extLst>
                    <a:ext uri="{9D8B030D-6E8A-4147-A177-3AD203B41FA5}">
                      <a16:colId xmlns:a16="http://schemas.microsoft.com/office/drawing/2014/main" val="1601930956"/>
                    </a:ext>
                  </a:extLst>
                </a:gridCol>
                <a:gridCol w="2363343">
                  <a:extLst>
                    <a:ext uri="{9D8B030D-6E8A-4147-A177-3AD203B41FA5}">
                      <a16:colId xmlns:a16="http://schemas.microsoft.com/office/drawing/2014/main" val="1994400336"/>
                    </a:ext>
                  </a:extLst>
                </a:gridCol>
                <a:gridCol w="2934575">
                  <a:extLst>
                    <a:ext uri="{9D8B030D-6E8A-4147-A177-3AD203B41FA5}">
                      <a16:colId xmlns:a16="http://schemas.microsoft.com/office/drawing/2014/main" val="1130391067"/>
                    </a:ext>
                  </a:extLst>
                </a:gridCol>
                <a:gridCol w="1746662">
                  <a:extLst>
                    <a:ext uri="{9D8B030D-6E8A-4147-A177-3AD203B41FA5}">
                      <a16:colId xmlns:a16="http://schemas.microsoft.com/office/drawing/2014/main" val="3469301449"/>
                    </a:ext>
                  </a:extLst>
                </a:gridCol>
              </a:tblGrid>
              <a:tr h="546657">
                <a:tc rowSpan="2">
                  <a:txBody>
                    <a:bodyPr/>
                    <a:lstStyle/>
                    <a:p>
                      <a:pPr marL="0" marR="0" lvl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На 01.01.2019</a:t>
                      </a:r>
                    </a:p>
                  </a:txBody>
                  <a:tcPr marL="71889" marR="71889" marT="35945" marB="35945" vert="vert27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ln cmpd="dbl"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Гарантийный капитал РГО</a:t>
                      </a:r>
                    </a:p>
                    <a:p>
                      <a:pPr marL="0" marR="0" lvl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ln cmpd="dbl"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руб. (на 01.</a:t>
                      </a:r>
                      <a:r>
                        <a:rPr lang="en-US" sz="1100" b="1" kern="1200" dirty="0" smtClean="0">
                          <a:ln cmpd="dbl"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dirty="0" smtClean="0">
                          <a:ln cmpd="dbl"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.201</a:t>
                      </a:r>
                      <a:r>
                        <a:rPr lang="en-US" sz="1100" b="1" kern="1200" dirty="0" smtClean="0">
                          <a:ln cmpd="dbl"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100" b="1" kern="1200" dirty="0" smtClean="0">
                          <a:ln cmpd="dbl"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71889" marR="71889" marT="35945" marB="3594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ln cmpd="dbl"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Действующий портфель</a:t>
                      </a:r>
                      <a:r>
                        <a:rPr lang="ru-RU" sz="1100" b="1" kern="1200" baseline="0" dirty="0" smtClean="0">
                          <a:ln cmpd="dbl"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1" kern="1200" baseline="0" dirty="0" smtClean="0">
                          <a:ln cmpd="dbl"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поручительств РГО, млрд. руб.</a:t>
                      </a:r>
                      <a:r>
                        <a:rPr lang="en-US" sz="1100" b="1" kern="1200" baseline="0" dirty="0" smtClean="0">
                          <a:ln cmpd="dbl"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00" b="1" kern="1200" baseline="0" dirty="0" smtClean="0">
                          <a:ln cmpd="dbl"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01.10.2019)</a:t>
                      </a:r>
                      <a:endParaRPr lang="ru-RU" sz="1100" b="1" kern="1200" dirty="0" smtClean="0">
                        <a:ln cmpd="dbl">
                          <a:noFill/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889" marR="71889" marT="35945" marB="3594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ln cmpd="dbl"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Мультипликатор*</a:t>
                      </a:r>
                    </a:p>
                  </a:txBody>
                  <a:tcPr marL="71889" marR="71889" marT="35945" marB="3594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867856"/>
                  </a:ext>
                </a:extLst>
              </a:tr>
              <a:tr h="176341"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52</a:t>
                      </a:r>
                      <a:r>
                        <a:rPr lang="ru-RU" sz="1100" b="1" dirty="0" smtClean="0"/>
                        <a:t>,</a:t>
                      </a:r>
                      <a:r>
                        <a:rPr lang="en-US" sz="1100" b="1" dirty="0" smtClean="0"/>
                        <a:t>1</a:t>
                      </a:r>
                      <a:endParaRPr lang="ru-RU" sz="1100" b="1" dirty="0"/>
                    </a:p>
                  </a:txBody>
                  <a:tcPr marL="71889" marR="71889" marT="35945" marB="35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87</a:t>
                      </a:r>
                      <a:r>
                        <a:rPr lang="ru-RU" sz="1100" b="1" dirty="0" smtClean="0"/>
                        <a:t>,2</a:t>
                      </a:r>
                      <a:endParaRPr lang="ru-RU" sz="1100" b="1" dirty="0"/>
                    </a:p>
                  </a:txBody>
                  <a:tcPr marL="71889" marR="71889" marT="35945" marB="35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1,6</a:t>
                      </a:r>
                      <a:r>
                        <a:rPr lang="en-US" sz="1100" b="1" dirty="0" smtClean="0"/>
                        <a:t>7</a:t>
                      </a:r>
                      <a:endParaRPr lang="ru-RU" sz="1100" b="1" dirty="0"/>
                    </a:p>
                  </a:txBody>
                  <a:tcPr marL="71889" marR="71889" marT="35945" marB="35945" anchor="ctr"/>
                </a:tc>
                <a:extLst>
                  <a:ext uri="{0D108BD9-81ED-4DB2-BD59-A6C34878D82A}">
                    <a16:rowId xmlns:a16="http://schemas.microsoft.com/office/drawing/2014/main" val="2713797615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597377" y="3008192"/>
            <a:ext cx="32038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РГО с </a:t>
            </a: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значением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мультипликатора по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состоянию на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01.10.2019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562439" y="3081736"/>
            <a:ext cx="1940" cy="3005404"/>
          </a:xfrm>
          <a:prstGeom prst="line">
            <a:avLst/>
          </a:prstGeom>
          <a:ln w="1905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72456913"/>
              </p:ext>
            </p:extLst>
          </p:nvPr>
        </p:nvGraphicFramePr>
        <p:xfrm>
          <a:off x="50464" y="2575749"/>
          <a:ext cx="3483244" cy="337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199053881"/>
              </p:ext>
            </p:extLst>
          </p:nvPr>
        </p:nvGraphicFramePr>
        <p:xfrm>
          <a:off x="6422154" y="3371471"/>
          <a:ext cx="3394447" cy="2814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8" name="Прямая соединительная линия 27"/>
          <p:cNvCxnSpPr/>
          <p:nvPr/>
        </p:nvCxnSpPr>
        <p:spPr>
          <a:xfrm>
            <a:off x="6597377" y="3062866"/>
            <a:ext cx="1940" cy="3005404"/>
          </a:xfrm>
          <a:prstGeom prst="line">
            <a:avLst/>
          </a:prstGeom>
          <a:ln w="1905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89052" y="934117"/>
            <a:ext cx="2498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деятельности РГО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5" y="906871"/>
            <a:ext cx="697524" cy="697524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8022" y="6387458"/>
            <a:ext cx="9630979" cy="21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86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 Отношение размера действующих поручительств </a:t>
            </a:r>
            <a:r>
              <a:rPr lang="ru-RU" sz="786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к величине </a:t>
            </a:r>
            <a:r>
              <a:rPr lang="ru-RU" sz="786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гарантийного капитала </a:t>
            </a:r>
            <a:r>
              <a:rPr lang="ru-RU" sz="786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РГО по состоянию на 01.10.2019</a:t>
            </a:r>
            <a:endParaRPr lang="ru-RU" sz="786" i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12603" y="2444443"/>
            <a:ext cx="6372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01.01.2019 по 15.11.2019</a:t>
            </a:r>
            <a:r>
              <a:rPr lang="ru-RU" sz="12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РГО выдано </a:t>
            </a:r>
            <a:r>
              <a:rPr lang="ru-RU" sz="12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</a:t>
            </a:r>
            <a:r>
              <a:rPr lang="ru-RU" sz="12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41,2 млрд рублей</a:t>
            </a:r>
            <a:r>
              <a:rPr lang="ru-RU" sz="12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позволило субъектам МСП привлечь </a:t>
            </a:r>
            <a:r>
              <a:rPr lang="ru-RU" sz="12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  <a:r>
              <a:rPr lang="ru-RU" sz="1200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размере </a:t>
            </a:r>
            <a:r>
              <a:rPr lang="ru-RU" sz="1200" b="1" i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104,2 млрд рублей</a:t>
            </a:r>
            <a:endParaRPr lang="ru-RU" sz="1200" b="1" dirty="0"/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75735" y="6693846"/>
            <a:ext cx="8693815" cy="17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1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2713" indent="-1127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  <a:defRPr sz="1000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344488" indent="-1285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Font typeface="Calibri" panose="020F0502020204030204" pitchFamily="34" charset="0"/>
              <a:buChar char="–"/>
              <a:defRPr sz="1000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457200" indent="-98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  <a:defRPr sz="1000" kern="1200" baseline="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600" dirty="0">
                <a:latin typeface="+mn-lt"/>
              </a:rPr>
              <a:t>Материалы являются собственностью АО «Корпорация «МСП» и не могут использоваться без согласования с АО «Корпорация «МСП»</a:t>
            </a:r>
            <a:endParaRPr lang="en-US" sz="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18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23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34" name="Object 3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880" y="1775"/>
            <a:ext cx="8191447" cy="790769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ранжирования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РГО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47E814-4AB5-43B9-BC8D-2007312F4001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48" name="Freeform 47"/>
          <p:cNvSpPr/>
          <p:nvPr>
            <p:custDataLst>
              <p:tags r:id="rId4"/>
            </p:custDataLst>
          </p:nvPr>
        </p:nvSpPr>
        <p:spPr bwMode="auto">
          <a:xfrm>
            <a:off x="7436739" y="3233687"/>
            <a:ext cx="428626" cy="173038"/>
          </a:xfrm>
          <a:custGeom>
            <a:avLst/>
            <a:gdLst/>
            <a:ahLst/>
            <a:cxnLst/>
            <a:rect l="0" t="0" r="0" b="0"/>
            <a:pathLst>
              <a:path w="428626" h="173038">
                <a:moveTo>
                  <a:pt x="0" y="115887"/>
                </a:moveTo>
                <a:lnTo>
                  <a:pt x="428625" y="0"/>
                </a:lnTo>
                <a:lnTo>
                  <a:pt x="428625" y="57150"/>
                </a:lnTo>
                <a:lnTo>
                  <a:pt x="0" y="1730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0" name="Parallelogram 59"/>
          <p:cNvSpPr/>
          <p:nvPr/>
        </p:nvSpPr>
        <p:spPr>
          <a:xfrm>
            <a:off x="340092" y="2363176"/>
            <a:ext cx="4158596" cy="232987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>
              <a:lnSpc>
                <a:spcPct val="107000"/>
              </a:lnSpc>
              <a:spcBef>
                <a:spcPts val="600"/>
              </a:spcBef>
              <a:tabLst>
                <a:tab pos="7728550" algn="l"/>
              </a:tabLst>
            </a:pPr>
            <a:r>
              <a:rPr lang="ru-RU" sz="900" b="1" dirty="0"/>
              <a:t>        Финансовая устойчивость</a:t>
            </a:r>
          </a:p>
        </p:txBody>
      </p:sp>
      <p:sp>
        <p:nvSpPr>
          <p:cNvPr id="63" name="Oval 62"/>
          <p:cNvSpPr/>
          <p:nvPr/>
        </p:nvSpPr>
        <p:spPr>
          <a:xfrm>
            <a:off x="429953" y="2316891"/>
            <a:ext cx="354773" cy="336891"/>
          </a:xfrm>
          <a:prstGeom prst="ellipse">
            <a:avLst/>
          </a:prstGeom>
          <a:solidFill>
            <a:srgbClr val="FFFFFF"/>
          </a:solidFill>
          <a:ln>
            <a:solidFill>
              <a:srgbClr val="007A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b="1" dirty="0" err="1">
              <a:solidFill>
                <a:srgbClr val="007ABB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1911131" y="2387803"/>
            <a:ext cx="219456" cy="245405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grpSp>
        <p:nvGrpSpPr>
          <p:cNvPr id="65" name="Group 64"/>
          <p:cNvGrpSpPr>
            <a:grpSpLocks/>
          </p:cNvGrpSpPr>
          <p:nvPr/>
        </p:nvGrpSpPr>
        <p:grpSpPr>
          <a:xfrm>
            <a:off x="506514" y="2378190"/>
            <a:ext cx="196933" cy="220949"/>
            <a:chOff x="327026" y="5159376"/>
            <a:chExt cx="923925" cy="931863"/>
          </a:xfrm>
          <a:solidFill>
            <a:srgbClr val="007ABB"/>
          </a:solidFill>
        </p:grpSpPr>
        <p:sp>
          <p:nvSpPr>
            <p:cNvPr id="66" name="Freeform 42"/>
            <p:cNvSpPr>
              <a:spLocks/>
            </p:cNvSpPr>
            <p:nvPr/>
          </p:nvSpPr>
          <p:spPr bwMode="auto">
            <a:xfrm>
              <a:off x="673101" y="5334001"/>
              <a:ext cx="577850" cy="142875"/>
            </a:xfrm>
            <a:custGeom>
              <a:avLst/>
              <a:gdLst>
                <a:gd name="T0" fmla="*/ 246 w 258"/>
                <a:gd name="T1" fmla="*/ 11 h 64"/>
                <a:gd name="T2" fmla="*/ 129 w 258"/>
                <a:gd name="T3" fmla="*/ 43 h 64"/>
                <a:gd name="T4" fmla="*/ 12 w 258"/>
                <a:gd name="T5" fmla="*/ 11 h 64"/>
                <a:gd name="T6" fmla="*/ 1 w 258"/>
                <a:gd name="T7" fmla="*/ 0 h 64"/>
                <a:gd name="T8" fmla="*/ 0 w 258"/>
                <a:gd name="T9" fmla="*/ 9 h 64"/>
                <a:gd name="T10" fmla="*/ 129 w 258"/>
                <a:gd name="T11" fmla="*/ 64 h 64"/>
                <a:gd name="T12" fmla="*/ 258 w 258"/>
                <a:gd name="T13" fmla="*/ 9 h 64"/>
                <a:gd name="T14" fmla="*/ 256 w 258"/>
                <a:gd name="T15" fmla="*/ 0 h 64"/>
                <a:gd name="T16" fmla="*/ 246 w 258"/>
                <a:gd name="T17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64">
                  <a:moveTo>
                    <a:pt x="246" y="11"/>
                  </a:moveTo>
                  <a:cubicBezTo>
                    <a:pt x="231" y="29"/>
                    <a:pt x="184" y="43"/>
                    <a:pt x="129" y="43"/>
                  </a:cubicBezTo>
                  <a:cubicBezTo>
                    <a:pt x="73" y="43"/>
                    <a:pt x="27" y="29"/>
                    <a:pt x="12" y="11"/>
                  </a:cubicBezTo>
                  <a:cubicBezTo>
                    <a:pt x="8" y="7"/>
                    <a:pt x="4" y="4"/>
                    <a:pt x="1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39"/>
                    <a:pt x="58" y="64"/>
                    <a:pt x="129" y="64"/>
                  </a:cubicBezTo>
                  <a:cubicBezTo>
                    <a:pt x="200" y="64"/>
                    <a:pt x="258" y="39"/>
                    <a:pt x="258" y="9"/>
                  </a:cubicBezTo>
                  <a:cubicBezTo>
                    <a:pt x="258" y="6"/>
                    <a:pt x="257" y="3"/>
                    <a:pt x="256" y="0"/>
                  </a:cubicBezTo>
                  <a:cubicBezTo>
                    <a:pt x="254" y="4"/>
                    <a:pt x="250" y="7"/>
                    <a:pt x="24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67" name="Freeform 43"/>
            <p:cNvSpPr>
              <a:spLocks/>
            </p:cNvSpPr>
            <p:nvPr/>
          </p:nvSpPr>
          <p:spPr bwMode="auto">
            <a:xfrm>
              <a:off x="673101" y="5411788"/>
              <a:ext cx="577850" cy="144463"/>
            </a:xfrm>
            <a:custGeom>
              <a:avLst/>
              <a:gdLst>
                <a:gd name="T0" fmla="*/ 246 w 258"/>
                <a:gd name="T1" fmla="*/ 10 h 64"/>
                <a:gd name="T2" fmla="*/ 129 w 258"/>
                <a:gd name="T3" fmla="*/ 42 h 64"/>
                <a:gd name="T4" fmla="*/ 12 w 258"/>
                <a:gd name="T5" fmla="*/ 10 h 64"/>
                <a:gd name="T6" fmla="*/ 1 w 258"/>
                <a:gd name="T7" fmla="*/ 0 h 64"/>
                <a:gd name="T8" fmla="*/ 0 w 258"/>
                <a:gd name="T9" fmla="*/ 8 h 64"/>
                <a:gd name="T10" fmla="*/ 129 w 258"/>
                <a:gd name="T11" fmla="*/ 64 h 64"/>
                <a:gd name="T12" fmla="*/ 258 w 258"/>
                <a:gd name="T13" fmla="*/ 8 h 64"/>
                <a:gd name="T14" fmla="*/ 256 w 258"/>
                <a:gd name="T15" fmla="*/ 0 h 64"/>
                <a:gd name="T16" fmla="*/ 246 w 258"/>
                <a:gd name="T17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64">
                  <a:moveTo>
                    <a:pt x="246" y="10"/>
                  </a:moveTo>
                  <a:cubicBezTo>
                    <a:pt x="231" y="29"/>
                    <a:pt x="184" y="42"/>
                    <a:pt x="129" y="42"/>
                  </a:cubicBezTo>
                  <a:cubicBezTo>
                    <a:pt x="73" y="42"/>
                    <a:pt x="27" y="29"/>
                    <a:pt x="12" y="10"/>
                  </a:cubicBezTo>
                  <a:cubicBezTo>
                    <a:pt x="8" y="7"/>
                    <a:pt x="4" y="3"/>
                    <a:pt x="1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39"/>
                    <a:pt x="58" y="64"/>
                    <a:pt x="129" y="64"/>
                  </a:cubicBezTo>
                  <a:cubicBezTo>
                    <a:pt x="200" y="64"/>
                    <a:pt x="258" y="39"/>
                    <a:pt x="258" y="8"/>
                  </a:cubicBezTo>
                  <a:cubicBezTo>
                    <a:pt x="258" y="5"/>
                    <a:pt x="257" y="3"/>
                    <a:pt x="256" y="0"/>
                  </a:cubicBezTo>
                  <a:cubicBezTo>
                    <a:pt x="254" y="3"/>
                    <a:pt x="250" y="7"/>
                    <a:pt x="24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673101" y="5487988"/>
              <a:ext cx="577850" cy="144463"/>
            </a:xfrm>
            <a:custGeom>
              <a:avLst/>
              <a:gdLst>
                <a:gd name="T0" fmla="*/ 256 w 258"/>
                <a:gd name="T1" fmla="*/ 0 h 64"/>
                <a:gd name="T2" fmla="*/ 246 w 258"/>
                <a:gd name="T3" fmla="*/ 10 h 64"/>
                <a:gd name="T4" fmla="*/ 129 w 258"/>
                <a:gd name="T5" fmla="*/ 43 h 64"/>
                <a:gd name="T6" fmla="*/ 12 w 258"/>
                <a:gd name="T7" fmla="*/ 10 h 64"/>
                <a:gd name="T8" fmla="*/ 1 w 258"/>
                <a:gd name="T9" fmla="*/ 0 h 64"/>
                <a:gd name="T10" fmla="*/ 0 w 258"/>
                <a:gd name="T11" fmla="*/ 9 h 64"/>
                <a:gd name="T12" fmla="*/ 129 w 258"/>
                <a:gd name="T13" fmla="*/ 64 h 64"/>
                <a:gd name="T14" fmla="*/ 258 w 258"/>
                <a:gd name="T15" fmla="*/ 9 h 64"/>
                <a:gd name="T16" fmla="*/ 256 w 258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64">
                  <a:moveTo>
                    <a:pt x="256" y="0"/>
                  </a:moveTo>
                  <a:cubicBezTo>
                    <a:pt x="254" y="4"/>
                    <a:pt x="250" y="7"/>
                    <a:pt x="246" y="10"/>
                  </a:cubicBezTo>
                  <a:cubicBezTo>
                    <a:pt x="231" y="29"/>
                    <a:pt x="184" y="43"/>
                    <a:pt x="129" y="43"/>
                  </a:cubicBezTo>
                  <a:cubicBezTo>
                    <a:pt x="73" y="43"/>
                    <a:pt x="27" y="29"/>
                    <a:pt x="12" y="10"/>
                  </a:cubicBezTo>
                  <a:cubicBezTo>
                    <a:pt x="8" y="7"/>
                    <a:pt x="4" y="4"/>
                    <a:pt x="1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39"/>
                    <a:pt x="58" y="64"/>
                    <a:pt x="129" y="64"/>
                  </a:cubicBezTo>
                  <a:cubicBezTo>
                    <a:pt x="200" y="64"/>
                    <a:pt x="258" y="39"/>
                    <a:pt x="258" y="9"/>
                  </a:cubicBezTo>
                  <a:cubicBezTo>
                    <a:pt x="258" y="6"/>
                    <a:pt x="257" y="3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69" name="Freeform 45"/>
            <p:cNvSpPr>
              <a:spLocks/>
            </p:cNvSpPr>
            <p:nvPr/>
          </p:nvSpPr>
          <p:spPr bwMode="auto">
            <a:xfrm>
              <a:off x="673101" y="5567363"/>
              <a:ext cx="38100" cy="33338"/>
            </a:xfrm>
            <a:custGeom>
              <a:avLst/>
              <a:gdLst>
                <a:gd name="T0" fmla="*/ 12 w 17"/>
                <a:gd name="T1" fmla="*/ 10 h 15"/>
                <a:gd name="T2" fmla="*/ 1 w 17"/>
                <a:gd name="T3" fmla="*/ 0 h 15"/>
                <a:gd name="T4" fmla="*/ 0 w 17"/>
                <a:gd name="T5" fmla="*/ 8 h 15"/>
                <a:gd name="T6" fmla="*/ 0 w 17"/>
                <a:gd name="T7" fmla="*/ 12 h 15"/>
                <a:gd name="T8" fmla="*/ 17 w 17"/>
                <a:gd name="T9" fmla="*/ 15 h 15"/>
                <a:gd name="T10" fmla="*/ 12 w 17"/>
                <a:gd name="T1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12" y="10"/>
                  </a:moveTo>
                  <a:cubicBezTo>
                    <a:pt x="8" y="7"/>
                    <a:pt x="4" y="3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0" y="9"/>
                    <a:pt x="0" y="11"/>
                    <a:pt x="0" y="12"/>
                  </a:cubicBezTo>
                  <a:cubicBezTo>
                    <a:pt x="6" y="13"/>
                    <a:pt x="12" y="14"/>
                    <a:pt x="17" y="15"/>
                  </a:cubicBezTo>
                  <a:cubicBezTo>
                    <a:pt x="15" y="13"/>
                    <a:pt x="14" y="12"/>
                    <a:pt x="1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70" name="Freeform 46"/>
            <p:cNvSpPr>
              <a:spLocks/>
            </p:cNvSpPr>
            <p:nvPr/>
          </p:nvSpPr>
          <p:spPr bwMode="auto">
            <a:xfrm>
              <a:off x="868363" y="5567363"/>
              <a:ext cx="382588" cy="139700"/>
            </a:xfrm>
            <a:custGeom>
              <a:avLst/>
              <a:gdLst>
                <a:gd name="T0" fmla="*/ 169 w 171"/>
                <a:gd name="T1" fmla="*/ 0 h 63"/>
                <a:gd name="T2" fmla="*/ 159 w 171"/>
                <a:gd name="T3" fmla="*/ 10 h 63"/>
                <a:gd name="T4" fmla="*/ 42 w 171"/>
                <a:gd name="T5" fmla="*/ 42 h 63"/>
                <a:gd name="T6" fmla="*/ 0 w 171"/>
                <a:gd name="T7" fmla="*/ 39 h 63"/>
                <a:gd name="T8" fmla="*/ 22 w 171"/>
                <a:gd name="T9" fmla="*/ 63 h 63"/>
                <a:gd name="T10" fmla="*/ 42 w 171"/>
                <a:gd name="T11" fmla="*/ 63 h 63"/>
                <a:gd name="T12" fmla="*/ 171 w 171"/>
                <a:gd name="T13" fmla="*/ 8 h 63"/>
                <a:gd name="T14" fmla="*/ 169 w 17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63">
                  <a:moveTo>
                    <a:pt x="169" y="0"/>
                  </a:moveTo>
                  <a:cubicBezTo>
                    <a:pt x="167" y="3"/>
                    <a:pt x="163" y="7"/>
                    <a:pt x="159" y="10"/>
                  </a:cubicBezTo>
                  <a:cubicBezTo>
                    <a:pt x="144" y="28"/>
                    <a:pt x="97" y="42"/>
                    <a:pt x="42" y="42"/>
                  </a:cubicBezTo>
                  <a:cubicBezTo>
                    <a:pt x="27" y="42"/>
                    <a:pt x="13" y="41"/>
                    <a:pt x="0" y="39"/>
                  </a:cubicBezTo>
                  <a:cubicBezTo>
                    <a:pt x="13" y="48"/>
                    <a:pt x="19" y="57"/>
                    <a:pt x="22" y="63"/>
                  </a:cubicBezTo>
                  <a:cubicBezTo>
                    <a:pt x="28" y="63"/>
                    <a:pt x="35" y="63"/>
                    <a:pt x="42" y="63"/>
                  </a:cubicBezTo>
                  <a:cubicBezTo>
                    <a:pt x="113" y="63"/>
                    <a:pt x="171" y="39"/>
                    <a:pt x="171" y="8"/>
                  </a:cubicBezTo>
                  <a:cubicBezTo>
                    <a:pt x="171" y="5"/>
                    <a:pt x="170" y="2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71" name="Freeform 47"/>
            <p:cNvSpPr>
              <a:spLocks/>
            </p:cNvSpPr>
            <p:nvPr/>
          </p:nvSpPr>
          <p:spPr bwMode="auto">
            <a:xfrm>
              <a:off x="922338" y="5643563"/>
              <a:ext cx="328613" cy="142875"/>
            </a:xfrm>
            <a:custGeom>
              <a:avLst/>
              <a:gdLst>
                <a:gd name="T0" fmla="*/ 145 w 147"/>
                <a:gd name="T1" fmla="*/ 0 h 64"/>
                <a:gd name="T2" fmla="*/ 135 w 147"/>
                <a:gd name="T3" fmla="*/ 10 h 64"/>
                <a:gd name="T4" fmla="*/ 18 w 147"/>
                <a:gd name="T5" fmla="*/ 42 h 64"/>
                <a:gd name="T6" fmla="*/ 0 w 147"/>
                <a:gd name="T7" fmla="*/ 42 h 64"/>
                <a:gd name="T8" fmla="*/ 0 w 147"/>
                <a:gd name="T9" fmla="*/ 63 h 64"/>
                <a:gd name="T10" fmla="*/ 18 w 147"/>
                <a:gd name="T11" fmla="*/ 64 h 64"/>
                <a:gd name="T12" fmla="*/ 147 w 147"/>
                <a:gd name="T13" fmla="*/ 8 h 64"/>
                <a:gd name="T14" fmla="*/ 145 w 147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64">
                  <a:moveTo>
                    <a:pt x="145" y="0"/>
                  </a:moveTo>
                  <a:cubicBezTo>
                    <a:pt x="143" y="4"/>
                    <a:pt x="139" y="7"/>
                    <a:pt x="135" y="10"/>
                  </a:cubicBezTo>
                  <a:cubicBezTo>
                    <a:pt x="120" y="29"/>
                    <a:pt x="73" y="42"/>
                    <a:pt x="18" y="42"/>
                  </a:cubicBezTo>
                  <a:cubicBezTo>
                    <a:pt x="12" y="42"/>
                    <a:pt x="6" y="42"/>
                    <a:pt x="0" y="4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6" y="64"/>
                    <a:pt x="12" y="64"/>
                    <a:pt x="18" y="64"/>
                  </a:cubicBezTo>
                  <a:cubicBezTo>
                    <a:pt x="89" y="64"/>
                    <a:pt x="147" y="39"/>
                    <a:pt x="147" y="8"/>
                  </a:cubicBezTo>
                  <a:cubicBezTo>
                    <a:pt x="147" y="6"/>
                    <a:pt x="146" y="3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72" name="Freeform 48"/>
            <p:cNvSpPr>
              <a:spLocks/>
            </p:cNvSpPr>
            <p:nvPr/>
          </p:nvSpPr>
          <p:spPr bwMode="auto">
            <a:xfrm>
              <a:off x="922338" y="5719763"/>
              <a:ext cx="328613" cy="142875"/>
            </a:xfrm>
            <a:custGeom>
              <a:avLst/>
              <a:gdLst>
                <a:gd name="T0" fmla="*/ 145 w 147"/>
                <a:gd name="T1" fmla="*/ 0 h 64"/>
                <a:gd name="T2" fmla="*/ 135 w 147"/>
                <a:gd name="T3" fmla="*/ 11 h 64"/>
                <a:gd name="T4" fmla="*/ 18 w 147"/>
                <a:gd name="T5" fmla="*/ 43 h 64"/>
                <a:gd name="T6" fmla="*/ 0 w 147"/>
                <a:gd name="T7" fmla="*/ 42 h 64"/>
                <a:gd name="T8" fmla="*/ 0 w 147"/>
                <a:gd name="T9" fmla="*/ 64 h 64"/>
                <a:gd name="T10" fmla="*/ 18 w 147"/>
                <a:gd name="T11" fmla="*/ 64 h 64"/>
                <a:gd name="T12" fmla="*/ 147 w 147"/>
                <a:gd name="T13" fmla="*/ 9 h 64"/>
                <a:gd name="T14" fmla="*/ 145 w 147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64">
                  <a:moveTo>
                    <a:pt x="145" y="0"/>
                  </a:moveTo>
                  <a:cubicBezTo>
                    <a:pt x="143" y="4"/>
                    <a:pt x="139" y="7"/>
                    <a:pt x="135" y="11"/>
                  </a:cubicBezTo>
                  <a:cubicBezTo>
                    <a:pt x="120" y="29"/>
                    <a:pt x="73" y="43"/>
                    <a:pt x="18" y="43"/>
                  </a:cubicBezTo>
                  <a:cubicBezTo>
                    <a:pt x="12" y="43"/>
                    <a:pt x="6" y="43"/>
                    <a:pt x="0" y="4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" y="64"/>
                    <a:pt x="12" y="64"/>
                    <a:pt x="18" y="64"/>
                  </a:cubicBezTo>
                  <a:cubicBezTo>
                    <a:pt x="89" y="64"/>
                    <a:pt x="147" y="39"/>
                    <a:pt x="147" y="9"/>
                  </a:cubicBezTo>
                  <a:cubicBezTo>
                    <a:pt x="147" y="6"/>
                    <a:pt x="146" y="3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73" name="Freeform 49"/>
            <p:cNvSpPr>
              <a:spLocks/>
            </p:cNvSpPr>
            <p:nvPr/>
          </p:nvSpPr>
          <p:spPr bwMode="auto">
            <a:xfrm>
              <a:off x="922338" y="5797551"/>
              <a:ext cx="328613" cy="142875"/>
            </a:xfrm>
            <a:custGeom>
              <a:avLst/>
              <a:gdLst>
                <a:gd name="T0" fmla="*/ 145 w 147"/>
                <a:gd name="T1" fmla="*/ 0 h 64"/>
                <a:gd name="T2" fmla="*/ 135 w 147"/>
                <a:gd name="T3" fmla="*/ 10 h 64"/>
                <a:gd name="T4" fmla="*/ 18 w 147"/>
                <a:gd name="T5" fmla="*/ 42 h 64"/>
                <a:gd name="T6" fmla="*/ 0 w 147"/>
                <a:gd name="T7" fmla="*/ 42 h 64"/>
                <a:gd name="T8" fmla="*/ 0 w 147"/>
                <a:gd name="T9" fmla="*/ 63 h 64"/>
                <a:gd name="T10" fmla="*/ 18 w 147"/>
                <a:gd name="T11" fmla="*/ 64 h 64"/>
                <a:gd name="T12" fmla="*/ 147 w 147"/>
                <a:gd name="T13" fmla="*/ 8 h 64"/>
                <a:gd name="T14" fmla="*/ 145 w 147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64">
                  <a:moveTo>
                    <a:pt x="145" y="0"/>
                  </a:moveTo>
                  <a:cubicBezTo>
                    <a:pt x="143" y="3"/>
                    <a:pt x="139" y="7"/>
                    <a:pt x="135" y="10"/>
                  </a:cubicBezTo>
                  <a:cubicBezTo>
                    <a:pt x="120" y="29"/>
                    <a:pt x="73" y="42"/>
                    <a:pt x="18" y="42"/>
                  </a:cubicBezTo>
                  <a:cubicBezTo>
                    <a:pt x="12" y="42"/>
                    <a:pt x="6" y="42"/>
                    <a:pt x="0" y="4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6" y="63"/>
                    <a:pt x="12" y="64"/>
                    <a:pt x="18" y="64"/>
                  </a:cubicBezTo>
                  <a:cubicBezTo>
                    <a:pt x="89" y="64"/>
                    <a:pt x="147" y="39"/>
                    <a:pt x="147" y="8"/>
                  </a:cubicBezTo>
                  <a:cubicBezTo>
                    <a:pt x="147" y="5"/>
                    <a:pt x="146" y="3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74" name="Freeform 50"/>
            <p:cNvSpPr>
              <a:spLocks noEditPoints="1"/>
            </p:cNvSpPr>
            <p:nvPr/>
          </p:nvSpPr>
          <p:spPr bwMode="auto">
            <a:xfrm>
              <a:off x="673101" y="5159376"/>
              <a:ext cx="577850" cy="246063"/>
            </a:xfrm>
            <a:custGeom>
              <a:avLst/>
              <a:gdLst>
                <a:gd name="T0" fmla="*/ 129 w 258"/>
                <a:gd name="T1" fmla="*/ 0 h 110"/>
                <a:gd name="T2" fmla="*/ 0 w 258"/>
                <a:gd name="T3" fmla="*/ 55 h 110"/>
                <a:gd name="T4" fmla="*/ 129 w 258"/>
                <a:gd name="T5" fmla="*/ 110 h 110"/>
                <a:gd name="T6" fmla="*/ 258 w 258"/>
                <a:gd name="T7" fmla="*/ 55 h 110"/>
                <a:gd name="T8" fmla="*/ 129 w 258"/>
                <a:gd name="T9" fmla="*/ 0 h 110"/>
                <a:gd name="T10" fmla="*/ 129 w 258"/>
                <a:gd name="T11" fmla="*/ 89 h 110"/>
                <a:gd name="T12" fmla="*/ 26 w 258"/>
                <a:gd name="T13" fmla="*/ 47 h 110"/>
                <a:gd name="T14" fmla="*/ 129 w 258"/>
                <a:gd name="T15" fmla="*/ 5 h 110"/>
                <a:gd name="T16" fmla="*/ 232 w 258"/>
                <a:gd name="T17" fmla="*/ 47 h 110"/>
                <a:gd name="T18" fmla="*/ 129 w 258"/>
                <a:gd name="T19" fmla="*/ 8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10">
                  <a:moveTo>
                    <a:pt x="129" y="0"/>
                  </a:moveTo>
                  <a:cubicBezTo>
                    <a:pt x="58" y="0"/>
                    <a:pt x="0" y="24"/>
                    <a:pt x="0" y="55"/>
                  </a:cubicBezTo>
                  <a:cubicBezTo>
                    <a:pt x="0" y="86"/>
                    <a:pt x="58" y="110"/>
                    <a:pt x="129" y="110"/>
                  </a:cubicBezTo>
                  <a:cubicBezTo>
                    <a:pt x="200" y="110"/>
                    <a:pt x="258" y="86"/>
                    <a:pt x="258" y="55"/>
                  </a:cubicBezTo>
                  <a:cubicBezTo>
                    <a:pt x="258" y="24"/>
                    <a:pt x="200" y="0"/>
                    <a:pt x="129" y="0"/>
                  </a:cubicBezTo>
                  <a:close/>
                  <a:moveTo>
                    <a:pt x="129" y="89"/>
                  </a:moveTo>
                  <a:cubicBezTo>
                    <a:pt x="72" y="89"/>
                    <a:pt x="26" y="70"/>
                    <a:pt x="26" y="47"/>
                  </a:cubicBezTo>
                  <a:cubicBezTo>
                    <a:pt x="26" y="24"/>
                    <a:pt x="72" y="5"/>
                    <a:pt x="129" y="5"/>
                  </a:cubicBezTo>
                  <a:cubicBezTo>
                    <a:pt x="186" y="5"/>
                    <a:pt x="232" y="24"/>
                    <a:pt x="232" y="47"/>
                  </a:cubicBezTo>
                  <a:cubicBezTo>
                    <a:pt x="232" y="70"/>
                    <a:pt x="186" y="89"/>
                    <a:pt x="12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75" name="Freeform 51"/>
            <p:cNvSpPr>
              <a:spLocks/>
            </p:cNvSpPr>
            <p:nvPr/>
          </p:nvSpPr>
          <p:spPr bwMode="auto">
            <a:xfrm>
              <a:off x="327026" y="5794376"/>
              <a:ext cx="577850" cy="144463"/>
            </a:xfrm>
            <a:custGeom>
              <a:avLst/>
              <a:gdLst>
                <a:gd name="T0" fmla="*/ 246 w 258"/>
                <a:gd name="T1" fmla="*/ 10 h 64"/>
                <a:gd name="T2" fmla="*/ 129 w 258"/>
                <a:gd name="T3" fmla="*/ 42 h 64"/>
                <a:gd name="T4" fmla="*/ 13 w 258"/>
                <a:gd name="T5" fmla="*/ 10 h 64"/>
                <a:gd name="T6" fmla="*/ 2 w 258"/>
                <a:gd name="T7" fmla="*/ 0 h 64"/>
                <a:gd name="T8" fmla="*/ 0 w 258"/>
                <a:gd name="T9" fmla="*/ 8 h 64"/>
                <a:gd name="T10" fmla="*/ 129 w 258"/>
                <a:gd name="T11" fmla="*/ 64 h 64"/>
                <a:gd name="T12" fmla="*/ 258 w 258"/>
                <a:gd name="T13" fmla="*/ 8 h 64"/>
                <a:gd name="T14" fmla="*/ 257 w 258"/>
                <a:gd name="T15" fmla="*/ 0 h 64"/>
                <a:gd name="T16" fmla="*/ 246 w 258"/>
                <a:gd name="T17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64">
                  <a:moveTo>
                    <a:pt x="246" y="10"/>
                  </a:moveTo>
                  <a:cubicBezTo>
                    <a:pt x="232" y="29"/>
                    <a:pt x="185" y="42"/>
                    <a:pt x="129" y="42"/>
                  </a:cubicBezTo>
                  <a:cubicBezTo>
                    <a:pt x="74" y="42"/>
                    <a:pt x="27" y="29"/>
                    <a:pt x="13" y="10"/>
                  </a:cubicBezTo>
                  <a:cubicBezTo>
                    <a:pt x="8" y="7"/>
                    <a:pt x="5" y="4"/>
                    <a:pt x="2" y="0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39"/>
                    <a:pt x="58" y="64"/>
                    <a:pt x="129" y="64"/>
                  </a:cubicBezTo>
                  <a:cubicBezTo>
                    <a:pt x="201" y="64"/>
                    <a:pt x="258" y="39"/>
                    <a:pt x="258" y="8"/>
                  </a:cubicBezTo>
                  <a:cubicBezTo>
                    <a:pt x="258" y="5"/>
                    <a:pt x="258" y="3"/>
                    <a:pt x="257" y="0"/>
                  </a:cubicBezTo>
                  <a:cubicBezTo>
                    <a:pt x="254" y="4"/>
                    <a:pt x="250" y="7"/>
                    <a:pt x="24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76" name="Freeform 52"/>
            <p:cNvSpPr>
              <a:spLocks/>
            </p:cNvSpPr>
            <p:nvPr/>
          </p:nvSpPr>
          <p:spPr bwMode="auto">
            <a:xfrm>
              <a:off x="327026" y="5870576"/>
              <a:ext cx="577850" cy="144463"/>
            </a:xfrm>
            <a:custGeom>
              <a:avLst/>
              <a:gdLst>
                <a:gd name="T0" fmla="*/ 246 w 258"/>
                <a:gd name="T1" fmla="*/ 11 h 64"/>
                <a:gd name="T2" fmla="*/ 129 w 258"/>
                <a:gd name="T3" fmla="*/ 43 h 64"/>
                <a:gd name="T4" fmla="*/ 13 w 258"/>
                <a:gd name="T5" fmla="*/ 10 h 64"/>
                <a:gd name="T6" fmla="*/ 2 w 258"/>
                <a:gd name="T7" fmla="*/ 0 h 64"/>
                <a:gd name="T8" fmla="*/ 0 w 258"/>
                <a:gd name="T9" fmla="*/ 9 h 64"/>
                <a:gd name="T10" fmla="*/ 129 w 258"/>
                <a:gd name="T11" fmla="*/ 64 h 64"/>
                <a:gd name="T12" fmla="*/ 258 w 258"/>
                <a:gd name="T13" fmla="*/ 9 h 64"/>
                <a:gd name="T14" fmla="*/ 257 w 258"/>
                <a:gd name="T15" fmla="*/ 0 h 64"/>
                <a:gd name="T16" fmla="*/ 246 w 258"/>
                <a:gd name="T17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64">
                  <a:moveTo>
                    <a:pt x="246" y="11"/>
                  </a:moveTo>
                  <a:cubicBezTo>
                    <a:pt x="232" y="29"/>
                    <a:pt x="185" y="43"/>
                    <a:pt x="129" y="43"/>
                  </a:cubicBezTo>
                  <a:cubicBezTo>
                    <a:pt x="74" y="43"/>
                    <a:pt x="27" y="29"/>
                    <a:pt x="13" y="10"/>
                  </a:cubicBezTo>
                  <a:cubicBezTo>
                    <a:pt x="8" y="7"/>
                    <a:pt x="5" y="4"/>
                    <a:pt x="2" y="0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0" y="39"/>
                    <a:pt x="58" y="64"/>
                    <a:pt x="129" y="64"/>
                  </a:cubicBezTo>
                  <a:cubicBezTo>
                    <a:pt x="201" y="64"/>
                    <a:pt x="258" y="39"/>
                    <a:pt x="258" y="9"/>
                  </a:cubicBezTo>
                  <a:cubicBezTo>
                    <a:pt x="258" y="6"/>
                    <a:pt x="258" y="3"/>
                    <a:pt x="257" y="0"/>
                  </a:cubicBezTo>
                  <a:cubicBezTo>
                    <a:pt x="254" y="4"/>
                    <a:pt x="250" y="7"/>
                    <a:pt x="24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77" name="Freeform 53"/>
            <p:cNvSpPr>
              <a:spLocks/>
            </p:cNvSpPr>
            <p:nvPr/>
          </p:nvSpPr>
          <p:spPr bwMode="auto">
            <a:xfrm>
              <a:off x="327026" y="5949951"/>
              <a:ext cx="577850" cy="141288"/>
            </a:xfrm>
            <a:custGeom>
              <a:avLst/>
              <a:gdLst>
                <a:gd name="T0" fmla="*/ 246 w 258"/>
                <a:gd name="T1" fmla="*/ 10 h 63"/>
                <a:gd name="T2" fmla="*/ 129 w 258"/>
                <a:gd name="T3" fmla="*/ 42 h 63"/>
                <a:gd name="T4" fmla="*/ 13 w 258"/>
                <a:gd name="T5" fmla="*/ 10 h 63"/>
                <a:gd name="T6" fmla="*/ 2 w 258"/>
                <a:gd name="T7" fmla="*/ 0 h 63"/>
                <a:gd name="T8" fmla="*/ 0 w 258"/>
                <a:gd name="T9" fmla="*/ 8 h 63"/>
                <a:gd name="T10" fmla="*/ 129 w 258"/>
                <a:gd name="T11" fmla="*/ 63 h 63"/>
                <a:gd name="T12" fmla="*/ 258 w 258"/>
                <a:gd name="T13" fmla="*/ 8 h 63"/>
                <a:gd name="T14" fmla="*/ 257 w 258"/>
                <a:gd name="T15" fmla="*/ 0 h 63"/>
                <a:gd name="T16" fmla="*/ 246 w 258"/>
                <a:gd name="T17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63">
                  <a:moveTo>
                    <a:pt x="246" y="10"/>
                  </a:moveTo>
                  <a:cubicBezTo>
                    <a:pt x="232" y="28"/>
                    <a:pt x="185" y="42"/>
                    <a:pt x="129" y="42"/>
                  </a:cubicBezTo>
                  <a:cubicBezTo>
                    <a:pt x="74" y="42"/>
                    <a:pt x="27" y="28"/>
                    <a:pt x="13" y="10"/>
                  </a:cubicBezTo>
                  <a:cubicBezTo>
                    <a:pt x="8" y="7"/>
                    <a:pt x="5" y="3"/>
                    <a:pt x="2" y="0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39"/>
                    <a:pt x="58" y="63"/>
                    <a:pt x="129" y="63"/>
                  </a:cubicBezTo>
                  <a:cubicBezTo>
                    <a:pt x="201" y="63"/>
                    <a:pt x="258" y="39"/>
                    <a:pt x="258" y="8"/>
                  </a:cubicBezTo>
                  <a:cubicBezTo>
                    <a:pt x="258" y="5"/>
                    <a:pt x="258" y="2"/>
                    <a:pt x="257" y="0"/>
                  </a:cubicBezTo>
                  <a:cubicBezTo>
                    <a:pt x="254" y="3"/>
                    <a:pt x="250" y="7"/>
                    <a:pt x="24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78" name="Freeform 54"/>
            <p:cNvSpPr>
              <a:spLocks noEditPoints="1"/>
            </p:cNvSpPr>
            <p:nvPr/>
          </p:nvSpPr>
          <p:spPr bwMode="auto">
            <a:xfrm>
              <a:off x="327026" y="5618163"/>
              <a:ext cx="577850" cy="249238"/>
            </a:xfrm>
            <a:custGeom>
              <a:avLst/>
              <a:gdLst>
                <a:gd name="T0" fmla="*/ 129 w 258"/>
                <a:gd name="T1" fmla="*/ 0 h 111"/>
                <a:gd name="T2" fmla="*/ 0 w 258"/>
                <a:gd name="T3" fmla="*/ 55 h 111"/>
                <a:gd name="T4" fmla="*/ 129 w 258"/>
                <a:gd name="T5" fmla="*/ 111 h 111"/>
                <a:gd name="T6" fmla="*/ 258 w 258"/>
                <a:gd name="T7" fmla="*/ 55 h 111"/>
                <a:gd name="T8" fmla="*/ 129 w 258"/>
                <a:gd name="T9" fmla="*/ 0 h 111"/>
                <a:gd name="T10" fmla="*/ 129 w 258"/>
                <a:gd name="T11" fmla="*/ 89 h 111"/>
                <a:gd name="T12" fmla="*/ 26 w 258"/>
                <a:gd name="T13" fmla="*/ 48 h 111"/>
                <a:gd name="T14" fmla="*/ 129 w 258"/>
                <a:gd name="T15" fmla="*/ 6 h 111"/>
                <a:gd name="T16" fmla="*/ 233 w 258"/>
                <a:gd name="T17" fmla="*/ 48 h 111"/>
                <a:gd name="T18" fmla="*/ 129 w 258"/>
                <a:gd name="T19" fmla="*/ 8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11">
                  <a:moveTo>
                    <a:pt x="129" y="0"/>
                  </a:moveTo>
                  <a:cubicBezTo>
                    <a:pt x="58" y="0"/>
                    <a:pt x="0" y="25"/>
                    <a:pt x="0" y="55"/>
                  </a:cubicBezTo>
                  <a:cubicBezTo>
                    <a:pt x="0" y="86"/>
                    <a:pt x="58" y="111"/>
                    <a:pt x="129" y="111"/>
                  </a:cubicBezTo>
                  <a:cubicBezTo>
                    <a:pt x="201" y="111"/>
                    <a:pt x="258" y="86"/>
                    <a:pt x="258" y="55"/>
                  </a:cubicBezTo>
                  <a:cubicBezTo>
                    <a:pt x="258" y="25"/>
                    <a:pt x="201" y="0"/>
                    <a:pt x="129" y="0"/>
                  </a:cubicBezTo>
                  <a:close/>
                  <a:moveTo>
                    <a:pt x="129" y="89"/>
                  </a:moveTo>
                  <a:cubicBezTo>
                    <a:pt x="72" y="89"/>
                    <a:pt x="26" y="71"/>
                    <a:pt x="26" y="48"/>
                  </a:cubicBezTo>
                  <a:cubicBezTo>
                    <a:pt x="26" y="25"/>
                    <a:pt x="72" y="6"/>
                    <a:pt x="129" y="6"/>
                  </a:cubicBezTo>
                  <a:cubicBezTo>
                    <a:pt x="187" y="6"/>
                    <a:pt x="233" y="25"/>
                    <a:pt x="233" y="48"/>
                  </a:cubicBezTo>
                  <a:cubicBezTo>
                    <a:pt x="233" y="71"/>
                    <a:pt x="187" y="89"/>
                    <a:pt x="12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79" name="Freeform 55"/>
            <p:cNvSpPr>
              <a:spLocks/>
            </p:cNvSpPr>
            <p:nvPr/>
          </p:nvSpPr>
          <p:spPr bwMode="auto">
            <a:xfrm>
              <a:off x="465138" y="5683251"/>
              <a:ext cx="303213" cy="92075"/>
            </a:xfrm>
            <a:custGeom>
              <a:avLst/>
              <a:gdLst>
                <a:gd name="T0" fmla="*/ 95 w 135"/>
                <a:gd name="T1" fmla="*/ 0 h 41"/>
                <a:gd name="T2" fmla="*/ 119 w 135"/>
                <a:gd name="T3" fmla="*/ 15 h 41"/>
                <a:gd name="T4" fmla="*/ 135 w 135"/>
                <a:gd name="T5" fmla="*/ 15 h 41"/>
                <a:gd name="T6" fmla="*/ 135 w 135"/>
                <a:gd name="T7" fmla="*/ 23 h 41"/>
                <a:gd name="T8" fmla="*/ 119 w 135"/>
                <a:gd name="T9" fmla="*/ 23 h 41"/>
                <a:gd name="T10" fmla="*/ 111 w 135"/>
                <a:gd name="T11" fmla="*/ 36 h 41"/>
                <a:gd name="T12" fmla="*/ 90 w 135"/>
                <a:gd name="T13" fmla="*/ 40 h 41"/>
                <a:gd name="T14" fmla="*/ 82 w 135"/>
                <a:gd name="T15" fmla="*/ 40 h 41"/>
                <a:gd name="T16" fmla="*/ 82 w 135"/>
                <a:gd name="T17" fmla="*/ 28 h 41"/>
                <a:gd name="T18" fmla="*/ 90 w 135"/>
                <a:gd name="T19" fmla="*/ 28 h 41"/>
                <a:gd name="T20" fmla="*/ 107 w 135"/>
                <a:gd name="T21" fmla="*/ 20 h 41"/>
                <a:gd name="T22" fmla="*/ 104 w 135"/>
                <a:gd name="T23" fmla="*/ 15 h 41"/>
                <a:gd name="T24" fmla="*/ 95 w 135"/>
                <a:gd name="T25" fmla="*/ 13 h 41"/>
                <a:gd name="T26" fmla="*/ 74 w 135"/>
                <a:gd name="T27" fmla="*/ 22 h 41"/>
                <a:gd name="T28" fmla="*/ 70 w 135"/>
                <a:gd name="T29" fmla="*/ 25 h 41"/>
                <a:gd name="T30" fmla="*/ 67 w 135"/>
                <a:gd name="T31" fmla="*/ 29 h 41"/>
                <a:gd name="T32" fmla="*/ 39 w 135"/>
                <a:gd name="T33" fmla="*/ 41 h 41"/>
                <a:gd name="T34" fmla="*/ 16 w 135"/>
                <a:gd name="T35" fmla="*/ 24 h 41"/>
                <a:gd name="T36" fmla="*/ 0 w 135"/>
                <a:gd name="T37" fmla="*/ 24 h 41"/>
                <a:gd name="T38" fmla="*/ 0 w 135"/>
                <a:gd name="T39" fmla="*/ 16 h 41"/>
                <a:gd name="T40" fmla="*/ 16 w 135"/>
                <a:gd name="T41" fmla="*/ 16 h 41"/>
                <a:gd name="T42" fmla="*/ 18 w 135"/>
                <a:gd name="T43" fmla="*/ 10 h 41"/>
                <a:gd name="T44" fmla="*/ 47 w 135"/>
                <a:gd name="T45" fmla="*/ 1 h 41"/>
                <a:gd name="T46" fmla="*/ 52 w 135"/>
                <a:gd name="T47" fmla="*/ 1 h 41"/>
                <a:gd name="T48" fmla="*/ 52 w 135"/>
                <a:gd name="T49" fmla="*/ 14 h 41"/>
                <a:gd name="T50" fmla="*/ 45 w 135"/>
                <a:gd name="T51" fmla="*/ 14 h 41"/>
                <a:gd name="T52" fmla="*/ 32 w 135"/>
                <a:gd name="T53" fmla="*/ 15 h 41"/>
                <a:gd name="T54" fmla="*/ 27 w 135"/>
                <a:gd name="T55" fmla="*/ 21 h 41"/>
                <a:gd name="T56" fmla="*/ 30 w 135"/>
                <a:gd name="T57" fmla="*/ 27 h 41"/>
                <a:gd name="T58" fmla="*/ 39 w 135"/>
                <a:gd name="T59" fmla="*/ 28 h 41"/>
                <a:gd name="T60" fmla="*/ 58 w 135"/>
                <a:gd name="T61" fmla="*/ 20 h 41"/>
                <a:gd name="T62" fmla="*/ 65 w 135"/>
                <a:gd name="T63" fmla="*/ 13 h 41"/>
                <a:gd name="T64" fmla="*/ 95 w 135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41">
                  <a:moveTo>
                    <a:pt x="95" y="0"/>
                  </a:moveTo>
                  <a:cubicBezTo>
                    <a:pt x="109" y="0"/>
                    <a:pt x="117" y="5"/>
                    <a:pt x="119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8"/>
                    <a:pt x="116" y="33"/>
                    <a:pt x="111" y="36"/>
                  </a:cubicBezTo>
                  <a:cubicBezTo>
                    <a:pt x="107" y="39"/>
                    <a:pt x="100" y="40"/>
                    <a:pt x="90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101" y="28"/>
                    <a:pt x="107" y="25"/>
                    <a:pt x="107" y="20"/>
                  </a:cubicBezTo>
                  <a:cubicBezTo>
                    <a:pt x="107" y="18"/>
                    <a:pt x="106" y="16"/>
                    <a:pt x="104" y="15"/>
                  </a:cubicBezTo>
                  <a:cubicBezTo>
                    <a:pt x="103" y="13"/>
                    <a:pt x="99" y="13"/>
                    <a:pt x="95" y="13"/>
                  </a:cubicBezTo>
                  <a:cubicBezTo>
                    <a:pt x="87" y="13"/>
                    <a:pt x="80" y="16"/>
                    <a:pt x="74" y="22"/>
                  </a:cubicBezTo>
                  <a:cubicBezTo>
                    <a:pt x="73" y="23"/>
                    <a:pt x="72" y="24"/>
                    <a:pt x="70" y="25"/>
                  </a:cubicBezTo>
                  <a:cubicBezTo>
                    <a:pt x="69" y="27"/>
                    <a:pt x="68" y="28"/>
                    <a:pt x="67" y="29"/>
                  </a:cubicBezTo>
                  <a:cubicBezTo>
                    <a:pt x="59" y="37"/>
                    <a:pt x="49" y="41"/>
                    <a:pt x="39" y="41"/>
                  </a:cubicBezTo>
                  <a:cubicBezTo>
                    <a:pt x="25" y="41"/>
                    <a:pt x="17" y="35"/>
                    <a:pt x="16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4"/>
                    <a:pt x="17" y="12"/>
                    <a:pt x="18" y="10"/>
                  </a:cubicBezTo>
                  <a:cubicBezTo>
                    <a:pt x="22" y="4"/>
                    <a:pt x="32" y="1"/>
                    <a:pt x="47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39" y="14"/>
                    <a:pt x="35" y="14"/>
                    <a:pt x="32" y="15"/>
                  </a:cubicBezTo>
                  <a:cubicBezTo>
                    <a:pt x="29" y="16"/>
                    <a:pt x="27" y="18"/>
                    <a:pt x="27" y="21"/>
                  </a:cubicBezTo>
                  <a:cubicBezTo>
                    <a:pt x="27" y="23"/>
                    <a:pt x="28" y="25"/>
                    <a:pt x="30" y="27"/>
                  </a:cubicBezTo>
                  <a:cubicBezTo>
                    <a:pt x="32" y="28"/>
                    <a:pt x="35" y="28"/>
                    <a:pt x="39" y="28"/>
                  </a:cubicBezTo>
                  <a:cubicBezTo>
                    <a:pt x="45" y="28"/>
                    <a:pt x="52" y="26"/>
                    <a:pt x="58" y="2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74" y="4"/>
                    <a:pt x="84" y="0"/>
                    <a:pt x="9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80" name="Freeform 56"/>
            <p:cNvSpPr>
              <a:spLocks/>
            </p:cNvSpPr>
            <p:nvPr/>
          </p:nvSpPr>
          <p:spPr bwMode="auto">
            <a:xfrm>
              <a:off x="830263" y="5195888"/>
              <a:ext cx="263525" cy="117475"/>
            </a:xfrm>
            <a:custGeom>
              <a:avLst/>
              <a:gdLst>
                <a:gd name="T0" fmla="*/ 87 w 118"/>
                <a:gd name="T1" fmla="*/ 13 h 53"/>
                <a:gd name="T2" fmla="*/ 104 w 118"/>
                <a:gd name="T3" fmla="*/ 33 h 53"/>
                <a:gd name="T4" fmla="*/ 118 w 118"/>
                <a:gd name="T5" fmla="*/ 37 h 53"/>
                <a:gd name="T6" fmla="*/ 116 w 118"/>
                <a:gd name="T7" fmla="*/ 44 h 53"/>
                <a:gd name="T8" fmla="*/ 102 w 118"/>
                <a:gd name="T9" fmla="*/ 41 h 53"/>
                <a:gd name="T10" fmla="*/ 93 w 118"/>
                <a:gd name="T11" fmla="*/ 51 h 53"/>
                <a:gd name="T12" fmla="*/ 73 w 118"/>
                <a:gd name="T13" fmla="*/ 51 h 53"/>
                <a:gd name="T14" fmla="*/ 66 w 118"/>
                <a:gd name="T15" fmla="*/ 49 h 53"/>
                <a:gd name="T16" fmla="*/ 70 w 118"/>
                <a:gd name="T17" fmla="*/ 37 h 53"/>
                <a:gd name="T18" fmla="*/ 76 w 118"/>
                <a:gd name="T19" fmla="*/ 39 h 53"/>
                <a:gd name="T20" fmla="*/ 93 w 118"/>
                <a:gd name="T21" fmla="*/ 35 h 53"/>
                <a:gd name="T22" fmla="*/ 92 w 118"/>
                <a:gd name="T23" fmla="*/ 29 h 53"/>
                <a:gd name="T24" fmla="*/ 84 w 118"/>
                <a:gd name="T25" fmla="*/ 25 h 53"/>
                <a:gd name="T26" fmla="*/ 64 w 118"/>
                <a:gd name="T27" fmla="*/ 30 h 53"/>
                <a:gd name="T28" fmla="*/ 60 w 118"/>
                <a:gd name="T29" fmla="*/ 32 h 53"/>
                <a:gd name="T30" fmla="*/ 56 w 118"/>
                <a:gd name="T31" fmla="*/ 35 h 53"/>
                <a:gd name="T32" fmla="*/ 30 w 118"/>
                <a:gd name="T33" fmla="*/ 40 h 53"/>
                <a:gd name="T34" fmla="*/ 14 w 118"/>
                <a:gd name="T35" fmla="*/ 19 h 53"/>
                <a:gd name="T36" fmla="*/ 0 w 118"/>
                <a:gd name="T37" fmla="*/ 15 h 53"/>
                <a:gd name="T38" fmla="*/ 2 w 118"/>
                <a:gd name="T39" fmla="*/ 8 h 53"/>
                <a:gd name="T40" fmla="*/ 16 w 118"/>
                <a:gd name="T41" fmla="*/ 11 h 53"/>
                <a:gd name="T42" fmla="*/ 20 w 118"/>
                <a:gd name="T43" fmla="*/ 6 h 53"/>
                <a:gd name="T44" fmla="*/ 46 w 118"/>
                <a:gd name="T45" fmla="*/ 4 h 53"/>
                <a:gd name="T46" fmla="*/ 50 w 118"/>
                <a:gd name="T47" fmla="*/ 5 h 53"/>
                <a:gd name="T48" fmla="*/ 47 w 118"/>
                <a:gd name="T49" fmla="*/ 17 h 53"/>
                <a:gd name="T50" fmla="*/ 41 w 118"/>
                <a:gd name="T51" fmla="*/ 15 h 53"/>
                <a:gd name="T52" fmla="*/ 30 w 118"/>
                <a:gd name="T53" fmla="*/ 14 h 53"/>
                <a:gd name="T54" fmla="*/ 25 w 118"/>
                <a:gd name="T55" fmla="*/ 18 h 53"/>
                <a:gd name="T56" fmla="*/ 25 w 118"/>
                <a:gd name="T57" fmla="*/ 24 h 53"/>
                <a:gd name="T58" fmla="*/ 32 w 118"/>
                <a:gd name="T59" fmla="*/ 28 h 53"/>
                <a:gd name="T60" fmla="*/ 51 w 118"/>
                <a:gd name="T61" fmla="*/ 24 h 53"/>
                <a:gd name="T62" fmla="*/ 58 w 118"/>
                <a:gd name="T63" fmla="*/ 19 h 53"/>
                <a:gd name="T64" fmla="*/ 87 w 118"/>
                <a:gd name="T65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53">
                  <a:moveTo>
                    <a:pt x="87" y="13"/>
                  </a:moveTo>
                  <a:cubicBezTo>
                    <a:pt x="99" y="16"/>
                    <a:pt x="105" y="23"/>
                    <a:pt x="104" y="33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0" y="46"/>
                    <a:pt x="97" y="49"/>
                    <a:pt x="93" y="51"/>
                  </a:cubicBezTo>
                  <a:cubicBezTo>
                    <a:pt x="88" y="53"/>
                    <a:pt x="82" y="53"/>
                    <a:pt x="73" y="51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86" y="41"/>
                    <a:pt x="92" y="40"/>
                    <a:pt x="93" y="35"/>
                  </a:cubicBezTo>
                  <a:cubicBezTo>
                    <a:pt x="93" y="33"/>
                    <a:pt x="93" y="31"/>
                    <a:pt x="92" y="29"/>
                  </a:cubicBezTo>
                  <a:cubicBezTo>
                    <a:pt x="91" y="28"/>
                    <a:pt x="88" y="26"/>
                    <a:pt x="84" y="25"/>
                  </a:cubicBezTo>
                  <a:cubicBezTo>
                    <a:pt x="78" y="24"/>
                    <a:pt x="71" y="25"/>
                    <a:pt x="64" y="30"/>
                  </a:cubicBezTo>
                  <a:cubicBezTo>
                    <a:pt x="63" y="30"/>
                    <a:pt x="62" y="31"/>
                    <a:pt x="60" y="32"/>
                  </a:cubicBezTo>
                  <a:cubicBezTo>
                    <a:pt x="58" y="33"/>
                    <a:pt x="57" y="34"/>
                    <a:pt x="56" y="35"/>
                  </a:cubicBezTo>
                  <a:cubicBezTo>
                    <a:pt x="47" y="41"/>
                    <a:pt x="38" y="43"/>
                    <a:pt x="30" y="40"/>
                  </a:cubicBezTo>
                  <a:cubicBezTo>
                    <a:pt x="17" y="37"/>
                    <a:pt x="12" y="30"/>
                    <a:pt x="14" y="1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9"/>
                    <a:pt x="18" y="7"/>
                    <a:pt x="20" y="6"/>
                  </a:cubicBezTo>
                  <a:cubicBezTo>
                    <a:pt x="25" y="1"/>
                    <a:pt x="33" y="0"/>
                    <a:pt x="46" y="4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6" y="14"/>
                    <a:pt x="32" y="13"/>
                    <a:pt x="30" y="14"/>
                  </a:cubicBezTo>
                  <a:cubicBezTo>
                    <a:pt x="27" y="14"/>
                    <a:pt x="25" y="16"/>
                    <a:pt x="25" y="18"/>
                  </a:cubicBezTo>
                  <a:cubicBezTo>
                    <a:pt x="24" y="21"/>
                    <a:pt x="24" y="23"/>
                    <a:pt x="25" y="24"/>
                  </a:cubicBezTo>
                  <a:cubicBezTo>
                    <a:pt x="27" y="26"/>
                    <a:pt x="29" y="27"/>
                    <a:pt x="32" y="28"/>
                  </a:cubicBezTo>
                  <a:cubicBezTo>
                    <a:pt x="38" y="30"/>
                    <a:pt x="44" y="28"/>
                    <a:pt x="51" y="24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8" y="12"/>
                    <a:pt x="78" y="10"/>
                    <a:pt x="8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</p:grpSp>
      <p:sp>
        <p:nvSpPr>
          <p:cNvPr id="81" name="Parallelogram 80"/>
          <p:cNvSpPr/>
          <p:nvPr/>
        </p:nvSpPr>
        <p:spPr>
          <a:xfrm>
            <a:off x="5086361" y="2363176"/>
            <a:ext cx="4142486" cy="232987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>
              <a:lnSpc>
                <a:spcPct val="107000"/>
              </a:lnSpc>
              <a:spcBef>
                <a:spcPts val="600"/>
              </a:spcBef>
              <a:tabLst>
                <a:tab pos="7728550" algn="l"/>
              </a:tabLst>
            </a:pPr>
            <a:r>
              <a:rPr lang="ru-RU" sz="900" b="1" dirty="0"/>
              <a:t>        Эффективность</a:t>
            </a:r>
          </a:p>
        </p:txBody>
      </p:sp>
      <p:sp>
        <p:nvSpPr>
          <p:cNvPr id="82" name="Oval 81"/>
          <p:cNvSpPr/>
          <p:nvPr/>
        </p:nvSpPr>
        <p:spPr>
          <a:xfrm>
            <a:off x="5202101" y="2316891"/>
            <a:ext cx="354773" cy="336891"/>
          </a:xfrm>
          <a:prstGeom prst="ellipse">
            <a:avLst/>
          </a:prstGeom>
          <a:solidFill>
            <a:srgbClr val="FFFFFF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b="1" dirty="0" err="1">
              <a:solidFill>
                <a:srgbClr val="007ABB"/>
              </a:solidFill>
            </a:endParaRPr>
          </a:p>
        </p:txBody>
      </p:sp>
      <p:sp>
        <p:nvSpPr>
          <p:cNvPr id="102" name="Freeform 65"/>
          <p:cNvSpPr>
            <a:spLocks noEditPoints="1"/>
          </p:cNvSpPr>
          <p:nvPr/>
        </p:nvSpPr>
        <p:spPr bwMode="auto">
          <a:xfrm>
            <a:off x="5232446" y="2366196"/>
            <a:ext cx="242323" cy="226946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rgbClr val="ED7D3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Text Placeholder 2"/>
          <p:cNvSpPr txBox="1">
            <a:spLocks/>
          </p:cNvSpPr>
          <p:nvPr/>
        </p:nvSpPr>
        <p:spPr>
          <a:xfrm>
            <a:off x="75735" y="6693846"/>
            <a:ext cx="8693815" cy="1758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1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2713" indent="-1127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  <a:defRPr sz="1000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344488" indent="-1285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Font typeface="Calibri" panose="020F0502020204030204" pitchFamily="34" charset="0"/>
              <a:buChar char="–"/>
              <a:defRPr sz="1000" kern="120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457200" indent="-98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  <a:defRPr sz="1000" kern="1200" baseline="0">
                <a:solidFill>
                  <a:srgbClr val="26262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600" dirty="0">
                <a:latin typeface="+mn-lt"/>
              </a:rPr>
              <a:t>Материалы являются собственностью АО «Корпорация «МСП» и не могут использоваться без согласования с АО «Корпорация «МСП»</a:t>
            </a:r>
            <a:endParaRPr lang="en-US" sz="600" b="0" dirty="0"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6185" y="5771751"/>
            <a:ext cx="9164516" cy="0"/>
          </a:xfrm>
          <a:prstGeom prst="line">
            <a:avLst/>
          </a:prstGeom>
          <a:ln>
            <a:solidFill>
              <a:srgbClr val="4C7194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9953" y="5750177"/>
            <a:ext cx="8859277" cy="80673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tx2"/>
                </a:solidFill>
              </a:rPr>
              <a:t>В распределении рангов не участвуют организации </a:t>
            </a:r>
            <a:r>
              <a:rPr lang="ru-RU" sz="1100" b="1" dirty="0" err="1" smtClean="0">
                <a:solidFill>
                  <a:schemeClr val="tx2"/>
                </a:solidFill>
              </a:rPr>
              <a:t>деаккредитованные</a:t>
            </a:r>
            <a:r>
              <a:rPr lang="ru-RU" sz="1100" b="1" dirty="0" smtClean="0">
                <a:solidFill>
                  <a:schemeClr val="tx2"/>
                </a:solidFill>
              </a:rPr>
              <a:t> и неаккредитованные </a:t>
            </a:r>
            <a:r>
              <a:rPr lang="ru-RU" sz="1100" b="1" dirty="0">
                <a:solidFill>
                  <a:schemeClr val="tx2"/>
                </a:solidFill>
              </a:rPr>
              <a:t>РГО на </a:t>
            </a:r>
            <a:r>
              <a:rPr lang="ru-RU" sz="1100" b="1" dirty="0" smtClean="0">
                <a:solidFill>
                  <a:schemeClr val="tx2"/>
                </a:solidFill>
              </a:rPr>
              <a:t>начало 2018 г.</a:t>
            </a:r>
            <a:endParaRPr lang="ru-RU" sz="1100" b="1" dirty="0">
              <a:solidFill>
                <a:schemeClr val="tx2"/>
              </a:solidFill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tx2"/>
                </a:solidFill>
              </a:rPr>
              <a:t>При </a:t>
            </a:r>
            <a:r>
              <a:rPr lang="ru-RU" sz="1100" b="1" dirty="0">
                <a:solidFill>
                  <a:schemeClr val="tx2"/>
                </a:solidFill>
              </a:rPr>
              <a:t>определении эффективности учитываются различия регионов присутствия и размера капитала РГО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100" b="1" dirty="0">
                <a:solidFill>
                  <a:schemeClr val="tx2"/>
                </a:solidFill>
              </a:rPr>
              <a:t>При определении баллов по большинству показателей результаты РГО сравниваются с результатами РГО в целом (без усреднения)</a:t>
            </a:r>
          </a:p>
          <a:p>
            <a:pPr>
              <a:spcAft>
                <a:spcPts val="600"/>
              </a:spcAft>
            </a:pPr>
            <a:endParaRPr lang="ru-RU" sz="1100" b="1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ru-RU" sz="1100" b="1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ru-RU" sz="11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091" y="5457367"/>
            <a:ext cx="4896513" cy="22084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2"/>
                </a:solidFill>
              </a:rPr>
              <a:t>Основные предпосылки </a:t>
            </a:r>
            <a:r>
              <a:rPr lang="ru-RU" sz="1200" b="1" dirty="0" smtClean="0">
                <a:solidFill>
                  <a:schemeClr val="tx2"/>
                </a:solidFill>
              </a:rPr>
              <a:t>Методологии:</a:t>
            </a:r>
            <a:endParaRPr lang="ru-RU" sz="1200" b="1" dirty="0">
              <a:solidFill>
                <a:schemeClr val="tx2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22158" y="740010"/>
            <a:ext cx="9462932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14631" y="795972"/>
            <a:ext cx="9193569" cy="1015663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Ранжирование осуществляется в соответствии с Методологией, разработанной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участии Минэкономразвития России, Банка России с учетом мнения банковского сообщества, консалтинговых компаний, РГО и утверждена Советом директоров Корпорации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(протокол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директоров Корпорации от 29 января 2019 г. № 69.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35321" y="1966906"/>
            <a:ext cx="4110155" cy="35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ранжирования за 2018 год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5973" y="2641521"/>
            <a:ext cx="4562820" cy="27044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482" y="2698611"/>
            <a:ext cx="4431221" cy="26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rgbClr val="002060"/>
                </a:solidFill>
              </a:rPr>
              <a:t>Спасибо за внимание!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5.1"/>
  <p:tag name="TYPE" val="Report"/>
  <p:tag name="KEYWORD" val="REPORT"/>
  <p:tag name="TEMPLATEVERSION" val="12/02/2016 01:32:30"/>
  <p:tag name="COLORS" val="&lt;?xml version=&quot;1.0&quot; encoding=&quot;utf-16&quot;?&gt;&#10;&lt;ArrayOfColorCatalogItem xmlns:xsi=&quot;http://www.w3.org/2001/XMLSchema-instance&quot; xmlns:xsd=&quot;http://www.w3.org/2001/XMLSchema&quot;&gt;&#10;  &lt;ColorCatalogItem&gt;&#10;    &lt;Argb&gt;-16777216&lt;/Argb&gt;&#10;    &lt;ColorType&gt;Text&lt;/ColorType&gt;&#10;    &lt;Index&gt;0&lt;/Index&gt;&#10;  &lt;/ColorCatalogItem&gt;&#10;  &lt;ColorCatalogItem&gt;&#10;    &lt;Argb&gt;-16777216&lt;/Argb&gt;&#10;    &lt;ColorType&gt;Border&lt;/ColorType&gt;&#10;    &lt;Index&gt;0&lt;/Index&gt;&#10;  &lt;/ColorCatalogItem&gt;&#10;  &lt;ColorCatalogItem&gt;&#10;    &lt;Argb&gt;-16777216&lt;/Argb&gt;&#10;    &lt;ColorType&gt;Fill&lt;/ColorType&gt;&#10;    &lt;Index&gt;0&lt;/Index&gt;&#10;  &lt;/ColorCatalogItem&gt;&#10;  &lt;ColorCatalogItem&gt;&#10;    &lt;Argb&gt;-1&lt;/Argb&gt;&#10;    &lt;ColorType&gt;Text&lt;/ColorType&gt;&#10;    &lt;Index&gt;1&lt;/Index&gt;&#10;  &lt;/ColorCatalogItem&gt;&#10;  &lt;ColorCatalogItem&gt;&#10;    &lt;Argb&gt;-1&lt;/Argb&gt;&#10;    &lt;ColorType&gt;Border&lt;/ColorType&gt;&#10;    &lt;Index&gt;1&lt;/Index&gt;&#10;  &lt;/ColorCatalogItem&gt;&#10;  &lt;ColorCatalogItem&gt;&#10;    &lt;Argb&gt;-1&lt;/Argb&gt;&#10;    &lt;ColorType&gt;Fill&lt;/ColorType&gt;&#10;    &lt;Index&gt;1&lt;/Index&gt;&#10;  &lt;/ColorCatalogItem&gt;&#10;  &lt;ColorCatalogItem&gt;&#10;    &lt;Argb&gt;-16745326&lt;/Argb&gt;&#10;    &lt;ColorType&gt;Text&lt;/ColorType&gt;&#10;    &lt;Index&gt;2&lt;/Index&gt;&#10;  &lt;/ColorCatalogItem&gt;&#10;  &lt;ColorCatalogItem&gt;&#10;    &lt;Argb&gt;-16745326&lt;/Argb&gt;&#10;    &lt;ColorType&gt;Border&lt;/ColorType&gt;&#10;    &lt;Index&gt;2&lt;/Index&gt;&#10;  &lt;/ColorCatalogItem&gt;&#10;  &lt;ColorCatalogItem&gt;&#10;    &lt;Argb&gt;-16745326&lt;/Argb&gt;&#10;    &lt;ColorType&gt;Fill&lt;/ColorType&gt;&#10;    &lt;Index&gt;2&lt;/Index&gt;&#10;  &lt;/ColorCatalogItem&gt;&#10;  &lt;ColorCatalogItem&gt;&#10;    &lt;Argb&gt;-12542547&lt;/Argb&gt;&#10;    &lt;ColorType&gt;Text&lt;/ColorType&gt;&#10;    &lt;Index&gt;3&lt;/Index&gt;&#10;  &lt;/ColorCatalogItem&gt;&#10;  &lt;ColorCatalogItem&gt;&#10;    &lt;Argb&gt;-12542547&lt;/Argb&gt;&#10;    &lt;ColorType&gt;Border&lt;/ColorType&gt;&#10;    &lt;Index&gt;3&lt;/Index&gt;&#10;  &lt;/ColorCatalogItem&gt;&#10;  &lt;ColorCatalogItem&gt;&#10;    &lt;Argb&gt;-12542547&lt;/Argb&gt;&#10;    &lt;ColorType&gt;Fill&lt;/ColorType&gt;&#10;    &lt;Index&gt;3&lt;/Index&gt;&#10;  &lt;/ColorCatalogItem&gt;&#10;  &lt;ColorCatalogItem&gt;&#10;    &lt;Argb&gt;-8339767&lt;/Argb&gt;&#10;    &lt;ColorType&gt;Text&lt;/ColorType&gt;&#10;    &lt;Index&gt;4&lt;/Index&gt;&#10;  &lt;/ColorCatalogItem&gt;&#10;  &lt;ColorCatalogItem&gt;&#10;    &lt;Argb&gt;-8339767&lt;/Argb&gt;&#10;    &lt;ColorType&gt;Border&lt;/ColorType&gt;&#10;    &lt;Index&gt;4&lt;/Index&gt;&#10;  &lt;/ColorCatalogItem&gt;&#10;  &lt;ColorCatalogItem&gt;&#10;    &lt;Argb&gt;-8339767&lt;/Argb&gt;&#10;    &lt;ColorType&gt;Fill&lt;/ColorType&gt;&#10;    &lt;Index&gt;4&lt;/Index&gt;&#10;  &lt;/ColorCatalogItem&gt;&#10;  &lt;ColorCatalogItem&gt;&#10;    &lt;Argb&gt;-4202780&lt;/Argb&gt;&#10;    &lt;ColorType&gt;Text&lt;/ColorType&gt;&#10;    &lt;Index&gt;5&lt;/Index&gt;&#10;  &lt;/ColorCatalogItem&gt;&#10;  &lt;ColorCatalogItem&gt;&#10;    &lt;Argb&gt;-4202780&lt;/Argb&gt;&#10;    &lt;ColorType&gt;Border&lt;/ColorType&gt;&#10;    &lt;Index&gt;5&lt;/Index&gt;&#10;  &lt;/ColorCatalogItem&gt;&#10;  &lt;ColorCatalogItem&gt;&#10;    &lt;Argb&gt;-4202780&lt;/Argb&gt;&#10;    &lt;ColorType&gt;Fill&lt;/ColorType&gt;&#10;    &lt;Index&gt;5&lt;/Index&gt;&#10;  &lt;/ColorCatalogItem&gt;&#10;  &lt;ColorCatalogItem&gt;&#10;    &lt;Argb&gt;-1707276&lt;/Argb&gt;&#10;    &lt;ColorType&gt;Text&lt;/ColorType&gt;&#10;    &lt;Index&gt;6&lt;/Index&gt;&#10;  &lt;/ColorCatalogItem&gt;&#10;  &lt;ColorCatalogItem&gt;&#10;    &lt;Argb&gt;-1707276&lt;/Argb&gt;&#10;    &lt;ColorType&gt;Border&lt;/ColorType&gt;&#10;    &lt;Index&gt;6&lt;/Index&gt;&#10;  &lt;/ColorCatalogItem&gt;&#10;  &lt;ColorCatalogItem&gt;&#10;    &lt;Argb&gt;-1707276&lt;/Argb&gt;&#10;    &lt;ColorType&gt;Fill&lt;/ColorType&gt;&#10;    &lt;Index&gt;6&lt;/Index&gt;&#10;  &lt;/ColorCatalogItem&gt;&#10;  &lt;ColorCatalogItem&gt;&#10;    &lt;Argb&gt;-16764019&lt;/Argb&gt;&#10;    &lt;ColorType&gt;Text&lt;/ColorType&gt;&#10;    &lt;Index&gt;7&lt;/Index&gt;&#10;  &lt;/ColorCatalogItem&gt;&#10;  &lt;ColorCatalogItem&gt;&#10;    &lt;Argb&gt;-16764019&lt;/Argb&gt;&#10;    &lt;ColorType&gt;Border&lt;/ColorType&gt;&#10;    &lt;Index&gt;7&lt;/Index&gt;&#10;  &lt;/ColorCatalogItem&gt;&#10;  &lt;ColorCatalogItem&gt;&#10;    &lt;Argb&gt;-16764019&lt;/Argb&gt;&#10;    &lt;ColorType&gt;Fill&lt;/ColorType&gt;&#10;    &lt;Index&gt;7&lt;/Index&gt;&#10;  &lt;/ColorCatalogItem&gt;&#10;  &lt;ColorCatalogItem&gt;&#10;    &lt;Argb&gt;-12556630&lt;/Argb&gt;&#10;    &lt;ColorType&gt;Text&lt;/ColorType&gt;&#10;    &lt;Index&gt;8&lt;/Index&gt;&#10;  &lt;/ColorCatalogItem&gt;&#10;  &lt;ColorCatalogItem&gt;&#10;    &lt;Argb&gt;-12556630&lt;/Argb&gt;&#10;    &lt;ColorType&gt;Border&lt;/ColorType&gt;&#10;    &lt;Index&gt;8&lt;/Index&gt;&#10;  &lt;/ColorCatalogItem&gt;&#10;  &lt;ColorCatalogItem&gt;&#10;    &lt;Argb&gt;-12556630&lt;/Argb&gt;&#10;    &lt;ColorType&gt;Fill&lt;/ColorType&gt;&#10;    &lt;Index&gt;8&lt;/Index&gt;&#10;  &lt;/ColorCatalogItem&gt;&#10;  &lt;ColorCatalogItem&gt;&#10;    &lt;Argb&gt;-8349242&lt;/Argb&gt;&#10;    &lt;ColorType&gt;Text&lt;/ColorType&gt;&#10;    &lt;Index&gt;9&lt;/Index&gt;&#10;  &lt;/ColorCatalogItem&gt;&#10;  &lt;ColorCatalogItem&gt;&#10;    &lt;Argb&gt;-8349242&lt;/Argb&gt;&#10;    &lt;ColorType&gt;Border&lt;/ColorType&gt;&#10;    &lt;Index&gt;9&lt;/Index&gt;&#10;  &lt;/ColorCatalogItem&gt;&#10;  &lt;ColorCatalogItem&gt;&#10;    &lt;Argb&gt;-8349242&lt;/Argb&gt;&#10;    &lt;ColorType&gt;Fill&lt;/ColorType&gt;&#10;    &lt;Index&gt;9&lt;/Index&gt;&#10;  &lt;/ColorCatalogItem&gt;&#10;  &lt;ColorCatalogItem&gt;&#10;    &lt;Argb&gt;-4207389&lt;/Argb&gt;&#10;    &lt;ColorType&gt;Text&lt;/ColorType&gt;&#10;    &lt;Index&gt;10&lt;/Index&gt;&#10;  &lt;/ColorCatalogItem&gt;&#10;  &lt;ColorCatalogItem&gt;&#10;    &lt;Argb&gt;-4207389&lt;/Argb&gt;&#10;    &lt;ColorType&gt;Border&lt;/ColorType&gt;&#10;    &lt;Index&gt;10&lt;/Index&gt;&#10;  &lt;/ColorCatalogItem&gt;&#10;  &lt;ColorCatalogItem&gt;&#10;    &lt;Argb&gt;-4207389&lt;/Argb&gt;&#10;    &lt;ColorType&gt;Fill&lt;/ColorType&gt;&#10;    &lt;Index&gt;10&lt;/Index&gt;&#10;  &lt;/ColorCatalogItem&gt;&#10;  &lt;ColorCatalogItem&gt;&#10;    &lt;Argb&gt;-1709325&lt;/Argb&gt;&#10;    &lt;ColorType&gt;Text&lt;/ColorType&gt;&#10;    &lt;Index&gt;11&lt;/Index&gt;&#10;  &lt;/ColorCatalogItem&gt;&#10;  &lt;ColorCatalogItem&gt;&#10;    &lt;Argb&gt;-1709325&lt;/Argb&gt;&#10;    &lt;ColorType&gt;Border&lt;/ColorType&gt;&#10;    &lt;Index&gt;11&lt;/Index&gt;&#10;  &lt;/ColorCatalogItem&gt;&#10;  &lt;ColorCatalogItem&gt;&#10;    &lt;Argb&gt;-1709325&lt;/Argb&gt;&#10;    &lt;ColorType&gt;Fill&lt;/ColorType&gt;&#10;    &lt;Index&gt;11&lt;/Index&gt;&#10;  &lt;/ColorCatalogItem&gt;&#10;  &lt;ColorCatalogItem&gt;&#10;    &lt;Argb&gt;-9144712&lt;/Argb&gt;&#10;    &lt;ColorType&gt;Text&lt;/ColorType&gt;&#10;    &lt;Index&gt;12&lt;/Index&gt;&#10;  &lt;/ColorCatalogItem&gt;&#10;  &lt;ColorCatalogItem&gt;&#10;    &lt;Argb&gt;-9144712&lt;/Argb&gt;&#10;    &lt;ColorType&gt;Border&lt;/ColorType&gt;&#10;    &lt;Index&gt;12&lt;/Index&gt;&#10;  &lt;/ColorCatalogItem&gt;&#10;  &lt;ColorCatalogItem&gt;&#10;    &lt;Argb&gt;-9144712&lt;/Argb&gt;&#10;    &lt;ColorType&gt;Fill&lt;/ColorType&gt;&#10;    &lt;Index&gt;12&lt;/Index&gt;&#10;  &lt;/ColorCatalogItem&gt;&#10;  &lt;ColorCatalogItem&gt;&#10;    &lt;Argb&gt;-6842214&lt;/Argb&gt;&#10;    &lt;ColorType&gt;Text&lt;/ColorType&gt;&#10;    &lt;Index&gt;13&lt;/Index&gt;&#10;  &lt;/ColorCatalogItem&gt;&#10;  &lt;ColorCatalogItem&gt;&#10;    &lt;Argb&gt;-6842214&lt;/Argb&gt;&#10;    &lt;ColorType&gt;Border&lt;/ColorType&gt;&#10;    &lt;Index&gt;13&lt;/Index&gt;&#10;  &lt;/ColorCatalogItem&gt;&#10;  &lt;ColorCatalogItem&gt;&#10;    &lt;Argb&gt;-6842214&lt;/Argb&gt;&#10;    &lt;ColorType&gt;Fill&lt;/ColorType&gt;&#10;    &lt;Index&gt;13&lt;/Index&gt;&#10;  &lt;/ColorCatalogItem&gt;&#10;  &lt;ColorCatalogItem&gt;&#10;    &lt;Argb&gt;-4539460&lt;/Argb&gt;&#10;    &lt;ColorType&gt;Text&lt;/ColorType&gt;&#10;    &lt;Index&gt;14&lt;/Index&gt;&#10;  &lt;/ColorCatalogItem&gt;&#10;  &lt;ColorCatalogItem&gt;&#10;    &lt;Argb&gt;-4539460&lt;/Argb&gt;&#10;    &lt;ColorType&gt;Border&lt;/ColorType&gt;&#10;    &lt;Index&gt;14&lt;/Index&gt;&#10;  &lt;/ColorCatalogItem&gt;&#10;  &lt;ColorCatalogItem&gt;&#10;    &lt;Argb&gt;-4539460&lt;/Argb&gt;&#10;    &lt;ColorType&gt;Fill&lt;/ColorType&gt;&#10;    &lt;Index&gt;14&lt;/Index&gt;&#10;  &lt;/ColorCatalogItem&gt;&#10;  &lt;ColorCatalogItem&gt;&#10;    &lt;Argb&gt;-2302499&lt;/Argb&gt;&#10;    &lt;ColorType&gt;Text&lt;/ColorType&gt;&#10;    &lt;Index&gt;15&lt;/Index&gt;&#10;  &lt;/ColorCatalogItem&gt;&#10;  &lt;ColorCatalogItem&gt;&#10;    &lt;Argb&gt;-2302499&lt;/Argb&gt;&#10;    &lt;ColorType&gt;Border&lt;/ColorType&gt;&#10;    &lt;Index&gt;15&lt;/Index&gt;&#10;  &lt;/ColorCatalogItem&gt;&#10;  &lt;ColorCatalogItem&gt;&#10;    &lt;Argb&gt;-2302499&lt;/Argb&gt;&#10;    &lt;ColorType&gt;Fill&lt;/ColorType&gt;&#10;    &lt;Index&gt;15&lt;/Index&gt;&#10;  &lt;/ColorCatalogItem&gt;&#10;  &lt;ColorCatalogItem&gt;&#10;    &lt;Argb&gt;-921103&lt;/Argb&gt;&#10;    &lt;ColorType&gt;Text&lt;/ColorType&gt;&#10;    &lt;Index&gt;16&lt;/Index&gt;&#10;  &lt;/ColorCatalogItem&gt;&#10;  &lt;ColorCatalogItem&gt;&#10;    &lt;Argb&gt;-921103&lt;/Argb&gt;&#10;    &lt;ColorType&gt;Border&lt;/ColorType&gt;&#10;    &lt;Index&gt;16&lt;/Index&gt;&#10;  &lt;/ColorCatalogItem&gt;&#10;  &lt;ColorCatalogItem&gt;&#10;    &lt;Argb&gt;-921103&lt;/Argb&gt;&#10;    &lt;ColorType&gt;Fill&lt;/ColorType&gt;&#10;    &lt;Index&gt;16&lt;/Index&gt;&#10;  &lt;/ColorCatalogItem&gt;&#10;  &lt;ColorCatalogItem&gt;&#10;    &lt;Argb&gt;-6764822&lt;/Argb&gt;&#10;    &lt;ColorType&gt;Text&lt;/ColorType&gt;&#10;    &lt;Index&gt;17&lt;/Index&gt;&#10;  &lt;/ColorCatalogItem&gt;&#10;  &lt;ColorCatalogItem&gt;&#10;    &lt;Argb&gt;-6764822&lt;/Argb&gt;&#10;    &lt;ColorType&gt;Border&lt;/ColorType&gt;&#10;    &lt;Index&gt;17&lt;/Index&gt;&#10;  &lt;/ColorCatalogItem&gt;&#10;  &lt;ColorCatalogItem&gt;&#10;    &lt;Argb&gt;-6764822&lt;/Argb&gt;&#10;    &lt;ColorType&gt;Fill&lt;/ColorType&gt;&#10;    &lt;Index&gt;17&lt;/Index&gt;&#10;  &lt;/ColorCatalogItem&gt;&#10;  &lt;ColorCatalogItem&gt;&#10;    &lt;Argb&gt;-5057297&lt;/Argb&gt;&#10;    &lt;ColorType&gt;Text&lt;/ColorType&gt;&#10;    &lt;Index&gt;18&lt;/Index&gt;&#10;  &lt;/ColorCatalogItem&gt;&#10;  &lt;ColorCatalogItem&gt;&#10;    &lt;Argb&gt;-5057297&lt;/Argb&gt;&#10;    &lt;ColorType&gt;Border&lt;/ColorType&gt;&#10;    &lt;Index&gt;18&lt;/Index&gt;&#10;  &lt;/ColorCatalogItem&gt;&#10;  &lt;ColorCatalogItem&gt;&#10;    &lt;Argb&gt;-5057297&lt;/Argb&gt;&#10;    &lt;ColorType&gt;Fill&lt;/ColorType&gt;&#10;    &lt;Index&gt;18&lt;/Index&gt;&#10;  &lt;/ColorCatalogItem&gt;&#10;  &lt;ColorCatalogItem&gt;&#10;    &lt;Argb&gt;-3349516&lt;/Argb&gt;&#10;    &lt;ColorType&gt;Text&lt;/ColorType&gt;&#10;    &lt;Index&gt;19&lt;/Index&gt;&#10;  &lt;/ColorCatalogItem&gt;&#10;  &lt;ColorCatalogItem&gt;&#10;    &lt;Argb&gt;-3349516&lt;/Argb&gt;&#10;    &lt;ColorType&gt;Border&lt;/ColorType&gt;&#10;    &lt;Index&gt;19&lt;/Index&gt;&#10;  &lt;/ColorCatalogItem&gt;&#10;  &lt;ColorCatalogItem&gt;&#10;    &lt;Argb&gt;-3349516&lt;/Argb&gt;&#10;    &lt;ColorType&gt;Fill&lt;/ColorType&gt;&#10;    &lt;Index&gt;19&lt;/Index&gt;&#10;  &lt;/ColorCatalogItem&gt;&#10;  &lt;ColorCatalogItem&gt;&#10;    &lt;Argb&gt;-1707526&lt;/Argb&gt;&#10;    &lt;ColorType&gt;Text&lt;/ColorType&gt;&#10;    &lt;Index&gt;20&lt;/Index&gt;&#10;  &lt;/ColorCatalogItem&gt;&#10;  &lt;ColorCatalogItem&gt;&#10;    &lt;Argb&gt;-1707526&lt;/Argb&gt;&#10;    &lt;ColorType&gt;Border&lt;/ColorType&gt;&#10;    &lt;Index&gt;20&lt;/Index&gt;&#10;  &lt;/ColorCatalogItem&gt;&#10;  &lt;ColorCatalogItem&gt;&#10;    &lt;Argb&gt;-1707526&lt;/Argb&gt;&#10;    &lt;ColorType&gt;Fill&lt;/ColorType&gt;&#10;    &lt;Index&gt;20&lt;/Index&gt;&#10;  &lt;/ColorCatalogItem&gt;&#10;  &lt;ColorCatalogItem&gt;&#10;    &lt;Argb&gt;-722435&lt;/Argb&gt;&#10;    &lt;ColorType&gt;Text&lt;/ColorType&gt;&#10;    &lt;Index&gt;21&lt;/Index&gt;&#10;  &lt;/ColorCatalogItem&gt;&#10;  &lt;ColorCatalogItem&gt;&#10;    &lt;Argb&gt;-722435&lt;/Argb&gt;&#10;    &lt;ColorType&gt;Border&lt;/ColorType&gt;&#10;    &lt;Index&gt;21&lt;/Index&gt;&#10;  &lt;/ColorCatalogItem&gt;&#10;  &lt;ColorCatalogItem&gt;&#10;    &lt;Argb&gt;-722435&lt;/Argb&gt;&#10;    &lt;ColorType&gt;Fill&lt;/ColorType&gt;&#10;    &lt;Index&gt;21&lt;/Index&gt;&#10;  &lt;/ColorCatalogItem&gt;&#10;  &lt;ColorCatalogItem&gt;&#10;    &lt;Argb&gt;-6410183&lt;/Argb&gt;&#10;    &lt;ColorType&gt;Text&lt;/ColorType&gt;&#10;    &lt;Index&gt;22&lt;/Index&gt;&#10;  &lt;/ColorCatalogItem&gt;&#10;  &lt;ColorCatalogItem&gt;&#10;    &lt;Argb&gt;-6410183&lt;/Argb&gt;&#10;    &lt;ColorType&gt;Border&lt;/ColorType&gt;&#10;    &lt;Index&gt;22&lt;/Index&gt;&#10;  &lt;/ColorCatalogItem&gt;&#10;  &lt;ColorCatalogItem&gt;&#10;    &lt;Argb&gt;-6410183&lt;/Argb&gt;&#10;    &lt;ColorType&gt;Fill&lt;/ColorType&gt;&#10;    &lt;Index&gt;22&lt;/Index&gt;&#10;  &lt;/ColorCatalogItem&gt;&#10;  &lt;ColorCatalogItem&gt;&#10;    &lt;Argb&gt;-4823957&lt;/Argb&gt;&#10;    &lt;ColorType&gt;Text&lt;/ColorType&gt;&#10;    &lt;Index&gt;23&lt;/Index&gt;&#10;  &lt;/ColorCatalogItem&gt;&#10;  &lt;ColorCatalogItem&gt;&#10;    &lt;Argb&gt;-4823957&lt;/Argb&gt;&#10;    &lt;ColorType&gt;Border&lt;/ColorType&gt;&#10;    &lt;Index&gt;23&lt;/Index&gt;&#10;  &lt;/ColorCatalogItem&gt;&#10;  &lt;ColorCatalogItem&gt;&#10;    &lt;Argb&gt;-4823957&lt;/Argb&gt;&#10;    &lt;ColorType&gt;Fill&lt;/ColorType&gt;&#10;    &lt;Index&gt;23&lt;/Index&gt;&#10;  &lt;/ColorCatalogItem&gt;&#10;  &lt;ColorCatalogItem&gt;&#10;    &lt;Argb&gt;-3172196&lt;/Argb&gt;&#10;    &lt;ColorType&gt;Text&lt;/ColorType&gt;&#10;    &lt;Index&gt;24&lt;/Index&gt;&#10;  &lt;/ColorCatalogItem&gt;&#10;  &lt;ColorCatalogItem&gt;&#10;    &lt;Argb&gt;-3172196&lt;/Argb&gt;&#10;    &lt;ColorType&gt;Border&lt;/ColorType&gt;&#10;    &lt;Index&gt;24&lt;/Index&gt;&#10;  &lt;/ColorCatalogItem&gt;&#10;  &lt;ColorCatalogItem&gt;&#10;    &lt;Argb&gt;-3172196&lt;/Argb&gt;&#10;    &lt;ColorType&gt;Fill&lt;/ColorType&gt;&#10;    &lt;Index&gt;24&lt;/Index&gt;&#10;  &lt;/ColorCatalogItem&gt;&#10;  &lt;ColorCatalogItem&gt;&#10;    &lt;Argb&gt;-1586226&lt;/Argb&gt;&#10;    &lt;ColorType&gt;Text&lt;/ColorType&gt;&#10;    &lt;Index&gt;25&lt;/Index&gt;&#10;  &lt;/ColorCatalogItem&gt;&#10;  &lt;ColorCatalogItem&gt;&#10;    &lt;Argb&gt;-1586226&lt;/Argb&gt;&#10;    &lt;ColorType&gt;Border&lt;/ColorType&gt;&#10;    &lt;Index&gt;25&lt;/Index&gt;&#10;  &lt;/ColorCatalogItem&gt;&#10;  &lt;ColorCatalogItem&gt;&#10;    &lt;Argb&gt;-1586226&lt;/Argb&gt;&#10;    &lt;ColorType&gt;Fill&lt;/ColorType&gt;&#10;    &lt;Index&gt;25&lt;/Index&gt;&#10;  &lt;/ColorCatalogItem&gt;&#10;  &lt;ColorCatalogItem&gt;&#10;    &lt;Argb&gt;-660757&lt;/Argb&gt;&#10;    &lt;ColorType&gt;Text&lt;/ColorType&gt;&#10;    &lt;Index&gt;26&lt;/Index&gt;&#10;  &lt;/ColorCatalogItem&gt;&#10;  &lt;ColorCatalogItem&gt;&#10;    &lt;Argb&gt;-660757&lt;/Argb&gt;&#10;    &lt;ColorType&gt;Border&lt;/ColorType&gt;&#10;    &lt;Index&gt;26&lt;/Index&gt;&#10;  &lt;/ColorCatalogItem&gt;&#10;  &lt;ColorCatalogItem&gt;&#10;    &lt;Argb&gt;-660757&lt;/Argb&gt;&#10;    &lt;ColorType&gt;Fill&lt;/ColorType&gt;&#10;    &lt;Index&gt;26&lt;/Index&gt;&#10;  &lt;/ColorCatalogItem&gt;&#10;&lt;/ArrayOfColorCatalogItem&gt;"/>
  <p:tag name="THINKCELLPRESENTATIONDONOTDELETE" val="&lt;?xml version=&quot;1.0&quot; encoding=&quot;UTF-16&quot; standalone=&quot;yes&quot;?&gt;&lt;root reqver=&quot;23045&quot;&gt;&lt;version val=&quot;25155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4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5&quot;&gt;&lt;elem m_fUsage=&quot;4.95241214988699063326E+00&quot;&gt;&lt;m_msothmcolidx val=&quot;0&quot;/&gt;&lt;m_rgb r=&quot;1F&quot; g=&quot;4E&quot; b=&quot;79&quot;/&gt;&lt;m_nBrightness val=&quot;0&quot;/&gt;&lt;/elem&gt;&lt;elem m_fUsage=&quot;3.80161191185672375781E+00&quot;&gt;&lt;m_msothmcolidx val=&quot;0&quot;/&gt;&lt;m_rgb r=&quot;ED&quot; g=&quot;7D&quot; b=&quot;31&quot;/&gt;&lt;m_nBrightness val=&quot;0&quot;/&gt;&lt;/elem&gt;&lt;elem m_fUsage=&quot;9.00000000000000022204E-01&quot;&gt;&lt;m_msothmcolidx val=&quot;0&quot;/&gt;&lt;m_rgb r=&quot;00&quot; g=&quot;7A&quot; b=&quot;BB&quot;/&gt;&lt;m_nBrightness val=&quot;0&quot;/&gt;&lt;/elem&gt;&lt;elem m_fUsage=&quot;1.15321061904510593910E-01&quot;&gt;&lt;m_msothmcolidx val=&quot;0&quot;/&gt;&lt;m_rgb r=&quot;05&quot; g=&quot;66&quot; b=&quot;AA&quot;/&gt;&lt;m_nBrightness val=&quot;0&quot;/&gt;&lt;/elem&gt;&lt;elem m_fUsage=&quot;6.36478152603244806684E-02&quot;&gt;&lt;m_msothmcolidx val=&quot;0&quot;/&gt;&lt;m_rgb r=&quot;00&quot; g=&quot;20&quot; b=&quot;60&quot;/&gt;&lt;m_nBrightness val=&quot;0&quot;/&gt;&lt;/elem&gt;&lt;elem m_fUsage=&quot;5.28443939943017901295E-02&quot;&gt;&lt;m_msothmcolidx val=&quot;0&quot;/&gt;&lt;m_rgb r=&quot;F5&quot; g=&quot;FC&quot; b=&quot;01&quot;/&gt;&lt;m_nBrightness val=&quot;0&quot;/&gt;&lt;/elem&gt;&lt;elem m_fUsage=&quot;5.22543974604910074766E-02&quot;&gt;&lt;m_msothmcolidx val=&quot;0&quot;/&gt;&lt;m_rgb r=&quot;B2&quot; g=&quot;06&quot; b=&quot;1A&quot;/&gt;&lt;m_nBrightness val=&quot;0&quot;/&gt;&lt;/elem&gt;&lt;elem m_fUsage=&quot;2.27477788468678499001E-02&quot;&gt;&lt;m_msothmcolidx val=&quot;0&quot;/&gt;&lt;m_rgb r=&quot;C0&quot; g=&quot;32&quot; b=&quot;28&quot;/&gt;&lt;m_nBrightness val=&quot;0&quot;/&gt;&lt;/elem&gt;&lt;elem m_fUsage=&quot;1.05295241979258009241E-02&quot;&gt;&lt;m_msothmcolidx val=&quot;0&quot;/&gt;&lt;m_rgb r=&quot;59&quot; g=&quot;59&quot; b=&quot;59&quot;/&gt;&lt;m_nBrightness val=&quot;0&quot;/&gt;&lt;/elem&gt;&lt;elem m_fUsage=&quot;8.72796356808772273717E-03&quot;&gt;&lt;m_msothmcolidx val=&quot;0&quot;/&gt;&lt;m_rgb r=&quot;FF&quot; g=&quot;85&quot; b=&quot;04&quot;/&gt;&lt;m_nBrightness val=&quot;0&quot;/&gt;&lt;/elem&gt;&lt;elem m_fUsage=&quot;6.21894929096035702781E-03&quot;&gt;&lt;m_msothmcolidx val=&quot;0&quot;/&gt;&lt;m_rgb r=&quot;DE&quot; g=&quot;08&quot; b=&quot;21&quot;/&gt;&lt;m_nBrightness val=&quot;0&quot;/&gt;&lt;/elem&gt;&lt;elem m_fUsage=&quot;3.64918002865587381284E-03&quot;&gt;&lt;m_msothmcolidx val=&quot;0&quot;/&gt;&lt;m_rgb r=&quot;D9&quot; g=&quot;D9&quot; b=&quot;D9&quot;/&gt;&lt;m_nBrightness val=&quot;0&quot;/&gt;&lt;/elem&gt;&lt;elem m_fUsage=&quot;1.61730926992299014339E-03&quot;&gt;&lt;m_msothmcolidx val=&quot;0&quot;/&gt;&lt;m_rgb r=&quot;E2&quot; g=&quot;70&quot; b=&quot;70&quot;/&gt;&lt;m_nBrightness val=&quot;0&quot;/&gt;&lt;/elem&gt;&lt;elem m_fUsage=&quot;1.45557834293069112905E-03&quot;&gt;&lt;m_msothmcolidx val=&quot;0&quot;/&gt;&lt;m_rgb r=&quot;A6&quot; g=&quot;A6&quot; b=&quot;A6&quot;/&gt;&lt;m_nBrightness val=&quot;0&quot;/&gt;&lt;/elem&gt;&lt;elem m_fUsage=&quot;6.96198609130886550238E-04&quot;&gt;&lt;m_msothmcolidx val=&quot;0&quot;/&gt;&lt;m_rgb r=&quot;C3&quot; g=&quot;0C&quot; b=&quot;3E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43IbY0TkejUsbgsFolD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Ng2LAoSMGiD1rqmrAGx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ct1fBSRlavbWbPpwncO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pAV6itTgKTePeLnW6ud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FWJ7QiSCiWXcMIYVfdd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juW8wsTrCC0SdtHUK0b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rZRFxERwCntSXggbXlj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GhJ2pzSjSEpQ.vm6Rpn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4QQSm2Rk2HivcQR0T73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DOfr72SG.xsWDxk3Or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oNLPHoSlyPQXsNJRAae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7dWGydTa2ybw_w1kHxo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NpojY1TtawdKxY_XdO_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wObM23SJqZnrMiF.LE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Wlt0IHSp.6ENTDqWla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WviwHlTZePzoqGcy4mh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QSgu.BRJy4Wjb.3.6id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sj4YTcQWCA7QzB7pKO3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dGV.3vSUGAnMv52blwz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jZomSOQ2SD8KGo0b4RS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oxA1bQTpGrrvGU_oIY3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Z48ikfSkmuWboobhiod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OMFg6lRh6luUt2r30VD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IpeMw3RRqtsoePK7QAG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HWFHSuQu.koI0NGGRL8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HWFHSuQu.koI0NGGRL8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gOILUQtOuKC5IYCHkw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iFXZrkSQyc6Bu1Tq_E4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ak87uISq.bpp8tS3JO9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Tqy04OT6S4vvodsRwDK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43IbY0TkejUsbgsFolD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Ng2LAoSMGiD1rqmrAG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ct1fBSRlavbWbPpwncO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pAV6itTgKTePeLnW6ud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FWJ7QiSCiWXcMIYVfdd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juW8wsTrCC0SdtHUK0b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rZRFxERwCntSXggbXlj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GhJ2pzSjSEpQ.vm6Rpn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4QQSm2Rk2HivcQR0T73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DOfr72SG.xsWDxk3OrM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oNLPHoSlyPQXsNJRAae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7dWGydTa2ybw_w1kHx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SgOILUQtOuKC5IYCHkw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NpojY1TtawdKxY_XdO_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wObM23SJqZnrMiF.LEO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Wlt0IHSp.6ENTDqWlat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WviwHlTZePzoqGcy4mh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QSgu.BRJy4Wjb.3.6id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sj4YTcQWCA7QzB7pKO3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dGV.3vSUGAnMv52blwz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jZomSOQ2SD8KGo0b4RS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oxA1bQTpGrrvGU_oIY3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Z48ikfSkmuWboobhiod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iFXZrkSQyc6Bu1Tq_E4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OMFg6lRh6luUt2r30VD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IpeMw3RRqtsoePK7QAG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ak87uISq.bpp8tS3JO9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w6waR5QtOYUQczr7SGK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sEN4gGSdu7i7XVj9.6q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Tqy04OT6S4vvodsRwDKA"/>
</p:tagLst>
</file>

<file path=ppt/theme/theme1.xml><?xml version="1.0" encoding="utf-8"?>
<a:theme xmlns:a="http://schemas.openxmlformats.org/drawingml/2006/main" name="KPMG_Report_4x3_050216_2016">
  <a:themeElements>
    <a:clrScheme name="Corp MSP 2">
      <a:dk1>
        <a:srgbClr val="262626"/>
      </a:dk1>
      <a:lt1>
        <a:sysClr val="window" lastClr="FFFFFF"/>
      </a:lt1>
      <a:dk2>
        <a:srgbClr val="595959"/>
      </a:dk2>
      <a:lt2>
        <a:srgbClr val="F0F0F0"/>
      </a:lt2>
      <a:accent1>
        <a:srgbClr val="007ABB"/>
      </a:accent1>
      <a:accent2>
        <a:srgbClr val="1F4E79"/>
      </a:accent2>
      <a:accent3>
        <a:srgbClr val="002060"/>
      </a:accent3>
      <a:accent4>
        <a:srgbClr val="ED7D31"/>
      </a:accent4>
      <a:accent5>
        <a:srgbClr val="EBEBEB"/>
      </a:accent5>
      <a:accent6>
        <a:srgbClr val="C03228"/>
      </a:accent6>
      <a:hlink>
        <a:srgbClr val="0091DA"/>
      </a:hlink>
      <a:folHlink>
        <a:srgbClr val="0091DA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Report Standard JSC_rus.potx" id="{16CDCE54-2905-48D6-A07B-B80C3E374D48}" vid="{43AEBC66-6580-4865-90CC-1AF8C13A0417}"/>
    </a:ext>
  </a:extLst>
</a:theme>
</file>

<file path=ppt/theme/theme2.xml><?xml version="1.0" encoding="utf-8"?>
<a:theme xmlns:a="http://schemas.openxmlformats.org/drawingml/2006/main" name="1_KPMG_Report_4x3_050216_2016">
  <a:themeElements>
    <a:clrScheme name="Corp MSP 2">
      <a:dk1>
        <a:srgbClr val="262626"/>
      </a:dk1>
      <a:lt1>
        <a:sysClr val="window" lastClr="FFFFFF"/>
      </a:lt1>
      <a:dk2>
        <a:srgbClr val="595959"/>
      </a:dk2>
      <a:lt2>
        <a:srgbClr val="F0F0F0"/>
      </a:lt2>
      <a:accent1>
        <a:srgbClr val="007ABB"/>
      </a:accent1>
      <a:accent2>
        <a:srgbClr val="1F4E79"/>
      </a:accent2>
      <a:accent3>
        <a:srgbClr val="002060"/>
      </a:accent3>
      <a:accent4>
        <a:srgbClr val="ED7D31"/>
      </a:accent4>
      <a:accent5>
        <a:srgbClr val="EBEBEB"/>
      </a:accent5>
      <a:accent6>
        <a:srgbClr val="C03228"/>
      </a:accent6>
      <a:hlink>
        <a:srgbClr val="0091DA"/>
      </a:hlink>
      <a:folHlink>
        <a:srgbClr val="0091DA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Report Standard JSC_rus.potx" id="{16CDCE54-2905-48D6-A07B-B80C3E374D48}" vid="{43AEBC66-6580-4865-90CC-1AF8C13A04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Report Standard JSC_rus</Template>
  <TotalTime>28845</TotalTime>
  <Words>1234</Words>
  <Application>Microsoft Office PowerPoint</Application>
  <PresentationFormat>Лист A4 (210x297 мм)</PresentationFormat>
  <Paragraphs>148</Paragraphs>
  <Slides>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Calibri</vt:lpstr>
      <vt:lpstr>Proxima Nova Rg</vt:lpstr>
      <vt:lpstr>Wingdings</vt:lpstr>
      <vt:lpstr>Kokila</vt:lpstr>
      <vt:lpstr>Arial Narrow</vt:lpstr>
      <vt:lpstr>Arial</vt:lpstr>
      <vt:lpstr>KPMG_Report_4x3_050216_2016</vt:lpstr>
      <vt:lpstr>1_KPMG_Report_4x3_050216_2016</vt:lpstr>
      <vt:lpstr>think-cell Slide</vt:lpstr>
      <vt:lpstr>Chart</vt:lpstr>
      <vt:lpstr>Презентация PowerPoint</vt:lpstr>
      <vt:lpstr>Презентация PowerPoint</vt:lpstr>
      <vt:lpstr>Презентация PowerPoint</vt:lpstr>
      <vt:lpstr>Проведение Корпорацией оценки соблюдения РГО требований законодательства и критериям аккредитации</vt:lpstr>
      <vt:lpstr>Презентация PowerPoint</vt:lpstr>
      <vt:lpstr>Презентация PowerPoint</vt:lpstr>
      <vt:lpstr>Результаты ранжирования РГО</vt:lpstr>
      <vt:lpstr>Презентация PowerPoint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банка</dc:title>
  <dc:creator>Lysova, Elena</dc:creator>
  <cp:lastModifiedBy>Гришак Дмитрий Александрович</cp:lastModifiedBy>
  <cp:revision>2015</cp:revision>
  <cp:lastPrinted>2019-04-22T08:43:29Z</cp:lastPrinted>
  <dcterms:created xsi:type="dcterms:W3CDTF">2017-05-29T11:44:40Z</dcterms:created>
  <dcterms:modified xsi:type="dcterms:W3CDTF">2019-11-20T14:39:20Z</dcterms:modified>
  <cp:category>KPMG Confidential</cp:category>
</cp:coreProperties>
</file>