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432" r:id="rId3"/>
    <p:sldId id="409" r:id="rId4"/>
    <p:sldId id="442" r:id="rId5"/>
    <p:sldId id="410" r:id="rId6"/>
    <p:sldId id="438" r:id="rId7"/>
    <p:sldId id="412" r:id="rId8"/>
    <p:sldId id="434" r:id="rId9"/>
    <p:sldId id="427" r:id="rId10"/>
    <p:sldId id="435" r:id="rId11"/>
    <p:sldId id="441" r:id="rId12"/>
    <p:sldId id="439" r:id="rId13"/>
    <p:sldId id="440" r:id="rId14"/>
    <p:sldId id="422" r:id="rId15"/>
    <p:sldId id="423" r:id="rId16"/>
    <p:sldId id="428" r:id="rId17"/>
    <p:sldId id="425" r:id="rId18"/>
    <p:sldId id="40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s" initials="o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FF"/>
    <a:srgbClr val="14A032"/>
    <a:srgbClr val="FFE600"/>
    <a:srgbClr val="BE1428"/>
    <a:srgbClr val="F5F7FA"/>
    <a:srgbClr val="E6EBF0"/>
    <a:srgbClr val="007D32"/>
    <a:srgbClr val="BEC3C8"/>
    <a:srgbClr val="4B198C"/>
    <a:srgbClr val="FAD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961" autoAdjust="0"/>
  </p:normalViewPr>
  <p:slideViewPr>
    <p:cSldViewPr snapToGrid="0">
      <p:cViewPr varScale="1">
        <p:scale>
          <a:sx n="73" d="100"/>
          <a:sy n="73" d="100"/>
        </p:scale>
        <p:origin x="-912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E4899-FC31-44C9-87A9-EDD59B41BFA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5CD46-28E9-4614-BCE1-EA5870BA3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8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Collection/Collection/File/32122/Attack_2019-2020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g.ru/2020/09/23/hakerskaia-gruppirovka-oldgremlin-atakuet-krupnye-kompanii-i-banki-rossii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Collection/Collection/File/32122/Attack_2019-2020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bc.ru/finances/23/03/2021/6058e0ef9a79478f68308d7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c.ru/finances/23/03/2021/6058e0ef9a79478f68308d7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c.ru/finances/06/02/2020/5e3971cc9a79472fd1048e1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roural.info/society/v-sterlitamake-eks-sotrudnitsa-ofisa-mikrozaymov-pokhitila-odin-mln-rubley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ДБО — дистанционное банковское обслуживание.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5CD46-28E9-4614-BCE1-EA5870BA3D3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9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Ист.: отчёт ФинЦЕРТ</a:t>
            </a:r>
            <a:r>
              <a:rPr lang="ru-RU" baseline="0" dirty="0"/>
              <a:t> от </a:t>
            </a:r>
            <a:r>
              <a:rPr lang="ru-RU" dirty="0"/>
              <a:t>2021 «Основные типы компьютерных атак в кредитно-финансовой сфере в 2019–2020» (стр. 28)</a:t>
            </a:r>
          </a:p>
          <a:p>
            <a:r>
              <a:rPr lang="ru-RU" dirty="0">
                <a:hlinkClick r:id="rId3"/>
              </a:rPr>
              <a:t>http://www.cbr.ru/Collection/Collection/File/32122/Attack_2019-2020.pdf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5CD46-28E9-4614-BCE1-EA5870BA3D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1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Источник: «РГ»</a:t>
            </a:r>
          </a:p>
          <a:p>
            <a:endParaRPr lang="ru-RU" dirty="0"/>
          </a:p>
          <a:p>
            <a:r>
              <a:rPr lang="ru-RU" dirty="0"/>
              <a:t>Первая атака </a:t>
            </a:r>
            <a:r>
              <a:rPr lang="ru-RU" dirty="0" err="1"/>
              <a:t>OldGremlin</a:t>
            </a:r>
            <a:r>
              <a:rPr lang="ru-RU" dirty="0"/>
              <a:t> была зафиксирована в конце марта — начале апреля 2020. Используя актуальную тему с COVID-19, злоумышленники от имени Союза микрофинансовых организаций «</a:t>
            </a:r>
            <a:r>
              <a:rPr lang="ru-RU" dirty="0" err="1"/>
              <a:t>МиР</a:t>
            </a:r>
            <a:r>
              <a:rPr lang="ru-RU" dirty="0"/>
              <a:t>» разослали по финансовым организациям рекомендации по обеспечению безопасной работы в период пандемии. Именно тогда впервые атакующими был использован другой </a:t>
            </a:r>
            <a:r>
              <a:rPr lang="ru-RU" dirty="0" err="1"/>
              <a:t>самописный</a:t>
            </a:r>
            <a:r>
              <a:rPr lang="ru-RU" dirty="0"/>
              <a:t> бэкдор — </a:t>
            </a:r>
            <a:r>
              <a:rPr lang="ru-RU" dirty="0" err="1"/>
              <a:t>TinyPosh</a:t>
            </a:r>
            <a:r>
              <a:rPr lang="ru-RU" dirty="0"/>
              <a:t>, который также по команде управляющего сервера позволяет скачивать и запускать другие вредоносные программы. Вторая атака с его участием произошла 24 апреля — схема была примерно та же, что и в первый раз, но отправителем выступала стоматологическая клиника.</a:t>
            </a:r>
          </a:p>
          <a:p>
            <a:endParaRPr lang="ru-RU" dirty="0"/>
          </a:p>
          <a:p>
            <a:r>
              <a:rPr lang="ru-RU" dirty="0"/>
              <a:t>Две недели спустя </a:t>
            </a:r>
            <a:r>
              <a:rPr lang="ru-RU" dirty="0" err="1"/>
              <a:t>OldGremlin</a:t>
            </a:r>
            <a:r>
              <a:rPr lang="ru-RU" dirty="0"/>
              <a:t> решили сменить тактику. Они подготовили фейковое письмо от имени российской журналистки РБК, которая якобы приглашала получателей принять участие во «Всероссийском исследовании банковского и финансового сектора во время пандемии коронавируса». «Журналистка» назначала потенциальной жертве (банку) 30-минутное интервью — специально для проведения атаки хакеры создали календарь, в котором и назначали встречу жертве. В отличие от первых писем, сообщение от корреспондента РБК было довольно точно подделано под рассылку медиахолдинга и написано хорошим русским языком. Как и в первых почтовых рассылках, открытие ссылки в письме приводило к тому, что на машину жертвы загружался троян.</a:t>
            </a:r>
          </a:p>
          <a:p>
            <a:endParaRPr lang="ru-RU" dirty="0"/>
          </a:p>
          <a:p>
            <a:r>
              <a:rPr lang="ru-RU" dirty="0"/>
              <a:t>После непродолжительных «каникул» группа снова выходит на «охоту» — 13 и 14 августа 2020 CERT-GIB зафиксировал две масштабных рассылки вредоносных писем, но на этот раз от имени </a:t>
            </a:r>
            <a:r>
              <a:rPr lang="ru-RU" dirty="0" err="1"/>
              <a:t>металлургическои</a:t>
            </a:r>
            <a:r>
              <a:rPr lang="ru-RU" dirty="0"/>
              <a:t>̆ компании и вновь от РБК. За двое суток преступники разослали около 250 писем, нацеленных на российские компании из финансовой и производственной отраслей.</a:t>
            </a:r>
          </a:p>
          <a:p>
            <a:endParaRPr lang="ru-RU" dirty="0"/>
          </a:p>
          <a:p>
            <a:r>
              <a:rPr lang="ru-RU" dirty="0"/>
              <a:t>Уже через несколько дней киберпреступники меняют письмо-приманку, взяв на вооружение главную тему русскоязычных СМИ — белорусские протесты. Утром 19 августа команда CERT-GIB зафиксировала вредоносную рассылку по российским финансовым организациям от имени «Минского Тракторного Завода» (ОАО МТЗ). «Увы, порядка недели назад в МТЗ Холдинг нагрянула проверка прокуратуры», писали авторы письма и просили получателей перейти по ссылке, скачать архив и прислать недостающие документы для проверки. На самом деле, после попытки открытия приложенного к письму файла на компьютер загружается и устанавливается всё та же вредоносная программа — бэкдор </a:t>
            </a:r>
            <a:r>
              <a:rPr lang="ru-RU" dirty="0" err="1"/>
              <a:t>TinyPosh</a:t>
            </a:r>
            <a:r>
              <a:rPr lang="ru-RU" dirty="0"/>
              <a:t>. Опасные письма — всего их было более полусотни — выявили и нейтрализовали специалисты по безопасности.</a:t>
            </a:r>
          </a:p>
          <a:p>
            <a:endParaRPr lang="ru-RU" dirty="0"/>
          </a:p>
          <a:p>
            <a:r>
              <a:rPr lang="ru-RU" dirty="0">
                <a:hlinkClick r:id="rId3"/>
              </a:rPr>
              <a:t>https://rg.ru/2020/09/23/hakerskaia-gruppirovka-oldgremlin-atakuet-krupnye-kompanii-i-banki-rossii.html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5CD46-28E9-4614-BCE1-EA5870BA3D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5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Источник: отчёт </a:t>
            </a:r>
            <a:r>
              <a:rPr lang="ru-RU" dirty="0" err="1"/>
              <a:t>ФинЦЕРТ</a:t>
            </a:r>
            <a:r>
              <a:rPr lang="ru-RU" dirty="0"/>
              <a:t> за 2021 «Основные типы компьютерных атак в кредитно-финансовой сфере в 2019–2020» (стр. 28)</a:t>
            </a:r>
            <a:endParaRPr lang="en-US" dirty="0"/>
          </a:p>
          <a:p>
            <a:r>
              <a:rPr lang="ru-RU" dirty="0">
                <a:hlinkClick r:id="rId3"/>
              </a:rPr>
              <a:t>http://www.cbr.ru/Collection/Collection/File/32122/Attack_2019-2020.pdf</a:t>
            </a:r>
            <a:endParaRPr lang="ru-RU" dirty="0"/>
          </a:p>
          <a:p>
            <a:endParaRPr lang="ru-RU" noProof="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</a:rPr>
              <a:t>РБК,</a:t>
            </a:r>
            <a:r>
              <a:rPr lang="ru-RU" baseline="0" dirty="0">
                <a:effectLst/>
              </a:rPr>
              <a:t> 23 марта 2021</a:t>
            </a:r>
          </a:p>
          <a:p>
            <a:r>
              <a:rPr lang="ru-RU" dirty="0">
                <a:hlinkClick r:id="rId4"/>
              </a:rPr>
              <a:t>https://www.rbc.ru/finances/23/03/2021/6058e0ef9a79478f68308d71</a:t>
            </a:r>
            <a:endParaRPr lang="ru-RU" dirty="0"/>
          </a:p>
          <a:p>
            <a:endParaRPr lang="ru-RU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</a:rPr>
              <a:t>Банк России зафиксировал смещение внимания хакеров с банковской инфраструктуры на финансовые мобильные приложения клиентов с целью кражи данных или денежных средств со счетов. Регулятор предполагает, что на финансовом рынке появилась высококвалифицированная хакерская группировка, которая специализируется на глубоком анализе мобильных приложений в целях обнаружения и эксплуатации слабостей и уязвимостей. Об этом говорится в обзоре ЦБ «Основные типы компьютерных атак в кредитно-финансовой сфере в 2019–2020».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effectLst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</a:rPr>
              <a:t>Обзор составлен на основе информационного обмена ЦБ с участниками финансового рынка. К нему в настоящий момент подключены 818 организаций, в том числе 365 банков.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effectLst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</a:rPr>
              <a:t>«Имеющиеся в распоряжении Банка России данные позволяют сделать предположение о появлении как минимум одной группы атакующих, сосредоточившихся на квалифицированном взломе финансовых мобильных приложений», — говорится в обзоре. ЦБ привёл два примера, когда киберпреступники обнаружили уязвимости мобильных приложений и использовали их для взлома. В результате в первом случае в сети был опубликован сервер, содержащий файлы с персональными данными клиентов одного из банков — более 100 тыс. строк: Ф.И.О., пол, номер мобильного телефона, адрес электронной почты, место работы, номер счета и банковской карты, тип счёта, валюта. Во втором случае хакерам удалось похитить денежные средства: для этого они заходили в мобильное приложение банка и при проведении перевода подменяли свой номер счёта на номер другого клиента банка, который становился жертвой.</a:t>
            </a:r>
            <a:endParaRPr lang="en-US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5CD46-28E9-4614-BCE1-EA5870BA3D3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7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RTM</a:t>
            </a:r>
            <a:r>
              <a:rPr lang="en-US" baseline="0" dirty="0">
                <a:effectLst/>
              </a:rPr>
              <a:t> — </a:t>
            </a:r>
            <a:r>
              <a:rPr lang="ru-RU" dirty="0">
                <a:effectLst/>
              </a:rPr>
              <a:t>сокращение от самоназвания </a:t>
            </a:r>
            <a:r>
              <a:rPr lang="en-US" noProof="0" dirty="0">
                <a:effectLst/>
              </a:rPr>
              <a:t>Remote Transaction Manager</a:t>
            </a:r>
            <a:r>
              <a:rPr lang="ru-RU" noProof="0" dirty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2019–2020 годах основной угрозой для клиентов банков — юридических лиц продолжала оставаться группировка RTM (сокращение от самоназвания </a:t>
            </a:r>
            <a:r>
              <a:rPr lang="en-US" noProof="0" dirty="0">
                <a:effectLst/>
              </a:rPr>
              <a:t>Remote Transaction Manager</a:t>
            </a:r>
            <a:r>
              <a:rPr lang="ru-RU" dirty="0">
                <a:effectLst/>
              </a:rPr>
              <a:t>), которая благодаря рассылке вирусов для заражения компьютеров получает доступ к системам дистанционного банковского обслуживания. За 2019–2020 годы «ФинЦЕРТ» получил информацию о 225 атаках группы. В среднем фиксировалось две-три атаки еженедельно.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effectLst/>
            </a:endParaRPr>
          </a:p>
          <a:p>
            <a:r>
              <a:rPr lang="ru-RU" dirty="0">
                <a:hlinkClick r:id="rId3"/>
              </a:rPr>
              <a:t>https://www.rbc.ru/finances/23/03/2021/6058e0ef9a79478f68308d71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5CD46-28E9-4614-BCE1-EA5870BA3D3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0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0" dirty="0"/>
              <a:t>«Иное» — коммерческая тайна и ноу-хау.</a:t>
            </a: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5CD46-28E9-4614-BCE1-EA5870BA3D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2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0" dirty="0"/>
              <a:t>«Иное» — коммерческая тайна и ноу-хау.</a:t>
            </a: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5CD46-28E9-4614-BCE1-EA5870BA3D3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76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hlinkClick r:id="rId3"/>
              </a:rPr>
              <a:t>https://www.rbc.ru/finances/06/02/2020/5e3971cc9a79472fd1048e1a</a:t>
            </a:r>
            <a:endParaRPr lang="ru-RU" dirty="0"/>
          </a:p>
          <a:p>
            <a:endParaRPr lang="ru-RU" dirty="0"/>
          </a:p>
          <a:p>
            <a:r>
              <a:rPr lang="ru-RU" dirty="0">
                <a:hlinkClick r:id="rId4"/>
              </a:rPr>
              <a:t>https://proural.info/society/v-sterlitamake-eks-sotrudnitsa-ofisa-mikrozaymov-pokhitila-odin-mln-rubley/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5CD46-28E9-4614-BCE1-EA5870BA3D3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5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3EAAB7-92D1-4C03-8694-0BFFB0412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7F49342-6E70-4123-ADEE-2D174D60DE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2000"/>
            <a:ext cx="1511811" cy="2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53EC63-7C0A-49E7-A6D7-E39A834F3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0000" y="90000"/>
            <a:ext cx="6480000" cy="720000"/>
          </a:xfrm>
          <a:prstGeom prst="rect">
            <a:avLst/>
          </a:prstGeom>
          <a:noFill/>
        </p:spPr>
        <p:txBody>
          <a:bodyPr lIns="0" tIns="0" rIns="0" bIns="36000" anchor="ctr"/>
          <a:lstStyle>
            <a:lvl1pPr algn="l">
              <a:lnSpc>
                <a:spcPct val="100000"/>
              </a:lnSpc>
              <a:defRPr sz="2200" baseline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E4D7A8D-6C22-4D47-AEC7-6E16E43FBBCE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5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865E68-D154-4A29-B5DE-EEF23C6FD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7F49342-6E70-4123-ADEE-2D174D60DE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2000"/>
            <a:ext cx="1511811" cy="2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53EC63-7C0A-49E7-A6D7-E39A834F3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0000" y="90000"/>
            <a:ext cx="6480000" cy="720000"/>
          </a:xfrm>
          <a:prstGeom prst="rect">
            <a:avLst/>
          </a:prstGeom>
          <a:noFill/>
        </p:spPr>
        <p:txBody>
          <a:bodyPr lIns="0" tIns="0" rIns="0" bIns="36000" anchor="ctr"/>
          <a:lstStyle>
            <a:lvl1pPr algn="l">
              <a:lnSpc>
                <a:spcPct val="100000"/>
              </a:lnSpc>
              <a:defRPr sz="2200" baseline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E4D7A8D-6C22-4D47-AEC7-6E16E43FBBCE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3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97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c.ru/finances/06/02/2020/5e3971cc9a79472fd1048e1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ural.info/society/v-sterlitamake-eks-sotrudnitsa-ofisa-mikrozaymov-pokhitila-odin-mln-rubley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Collection/Collection/File/32122/Attack_2019-202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g.ru/2020/09/23/hakerskaia-gruppirovka-oldgremlin-atakuet-krupnye-kompanii-i-banki-rossi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Collection/Collection/File/32122/Attack_2019-202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Collection/Collection/File/32122/Attack_2019-202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BD5666-BECC-4CD0-AC21-132063D040FC}"/>
              </a:ext>
            </a:extLst>
          </p:cNvPr>
          <p:cNvSpPr/>
          <p:nvPr/>
        </p:nvSpPr>
        <p:spPr>
          <a:xfrm>
            <a:off x="360000" y="719999"/>
            <a:ext cx="3600000" cy="25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УГРОЗЫ </a:t>
            </a:r>
            <a:r>
              <a:rPr lang="ru-RU" sz="24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информационным технологиям в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финансово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240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банковской </a:t>
            </a:r>
            <a:r>
              <a:rPr lang="ru-RU" sz="240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сфер</a:t>
            </a:r>
            <a:r>
              <a:rPr lang="ru-RU" sz="240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lang="ru-RU" sz="240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 пути решения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761E0AD-8D31-4577-BEBE-D9420A0998D0}"/>
              </a:ext>
            </a:extLst>
          </p:cNvPr>
          <p:cNvSpPr/>
          <p:nvPr/>
        </p:nvSpPr>
        <p:spPr>
          <a:xfrm>
            <a:off x="360000" y="3600000"/>
            <a:ext cx="3950743" cy="12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Наталья Касперская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Президент ГК </a:t>
            </a:r>
            <a:r>
              <a:rPr lang="ru-RU" dirty="0" err="1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ru-RU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</a:t>
            </a:r>
            <a:r>
              <a:rPr lang="en-US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основатель «Лаборатории Касперского»</a:t>
            </a:r>
            <a:endParaRPr lang="ru-RU" dirty="0">
              <a:solidFill>
                <a:schemeClr val="bg1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4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F585C46-96F4-4CB2-9D84-21A6A4DE7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BC597-DDFE-4B16-B9FE-D6D040AE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Утечки данных в</a:t>
            </a:r>
            <a:r>
              <a:rPr lang="ru-RU" dirty="0"/>
              <a:t> финансовом </a:t>
            </a:r>
            <a:r>
              <a:rPr lang="ru-RU" dirty="0" smtClean="0"/>
              <a:t>секторе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CF46C0F-6F79-405B-99B4-1F40D56C2985}"/>
              </a:ext>
            </a:extLst>
          </p:cNvPr>
          <p:cNvSpPr/>
          <p:nvPr/>
        </p:nvSpPr>
        <p:spPr>
          <a:xfrm>
            <a:off x="360000" y="4698000"/>
            <a:ext cx="8424000" cy="252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/>
          <a:p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Источник: Экспертно-аналитический центр </a:t>
            </a:r>
            <a:r>
              <a:rPr lang="en-US" sz="1600" i="1" dirty="0" err="1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en-US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2021</a:t>
            </a:r>
            <a:endParaRPr lang="ru-RU" sz="1600" i="1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4635CDA-9797-414F-B96E-0BE10710A3CD}"/>
              </a:ext>
            </a:extLst>
          </p:cNvPr>
          <p:cNvSpPr/>
          <p:nvPr/>
        </p:nvSpPr>
        <p:spPr>
          <a:xfrm>
            <a:off x="5940000" y="1224000"/>
            <a:ext cx="2880000" cy="100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8000" indent="-288000">
              <a:spcBef>
                <a:spcPts val="600"/>
              </a:spcBef>
              <a:buClr>
                <a:srgbClr val="BE1428"/>
              </a:buClr>
              <a:buFont typeface="Arial Black" panose="020B0A04020102020204" pitchFamily="34" charset="0"/>
              <a:buChar char="►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Платёжная информация</a:t>
            </a:r>
          </a:p>
          <a:p>
            <a:pPr marL="288000" indent="-288000">
              <a:spcBef>
                <a:spcPts val="600"/>
              </a:spcBef>
              <a:buClr>
                <a:srgbClr val="FA8223"/>
              </a:buClr>
              <a:buFont typeface="Arial Black" panose="020B0A04020102020204" pitchFamily="34" charset="0"/>
              <a:buChar char="►"/>
            </a:pP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Персональные данные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8000" indent="-288000">
              <a:spcBef>
                <a:spcPts val="600"/>
              </a:spcBef>
              <a:buClr>
                <a:srgbClr val="4B198C"/>
              </a:buClr>
              <a:buFont typeface="Arial Black" panose="020B0A04020102020204" pitchFamily="34" charset="0"/>
              <a:buChar char="►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Иное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554" y="3779520"/>
            <a:ext cx="4191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Утечки информации по типам, 2019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743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5A824C-5BC1-42BE-8EC2-97314FC69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F22906-0757-479B-ABD9-BCB9712F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Утечки </a:t>
            </a:r>
            <a:r>
              <a:rPr lang="ru-RU" dirty="0" smtClean="0"/>
              <a:t>информации в</a:t>
            </a:r>
            <a:r>
              <a:rPr lang="ru-RU" dirty="0"/>
              <a:t> финансовом </a:t>
            </a:r>
            <a:r>
              <a:rPr lang="ru-RU" dirty="0" smtClean="0"/>
              <a:t>секторе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7AEE42-81E0-4929-9E31-B479E8693397}"/>
              </a:ext>
            </a:extLst>
          </p:cNvPr>
          <p:cNvSpPr/>
          <p:nvPr/>
        </p:nvSpPr>
        <p:spPr>
          <a:xfrm>
            <a:off x="360000" y="4698000"/>
            <a:ext cx="8424000" cy="252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/>
          <a:p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Источник: Экспертно-аналитический центр </a:t>
            </a:r>
            <a:r>
              <a:rPr lang="en-US" sz="1600" i="1" dirty="0" err="1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en-US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2021</a:t>
            </a:r>
            <a:endParaRPr lang="ru-RU" sz="1600" i="1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07CC16-FF89-4CA5-8A06-8217515C0B11}"/>
              </a:ext>
            </a:extLst>
          </p:cNvPr>
          <p:cNvSpPr/>
          <p:nvPr/>
        </p:nvSpPr>
        <p:spPr>
          <a:xfrm>
            <a:off x="5940000" y="1224000"/>
            <a:ext cx="2880000" cy="100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8000" indent="-288000">
              <a:spcBef>
                <a:spcPts val="600"/>
              </a:spcBef>
              <a:buClr>
                <a:srgbClr val="BE1428"/>
              </a:buClr>
              <a:buFont typeface="Arial Black" panose="020B0A04020102020204" pitchFamily="34" charset="0"/>
              <a:buChar char="►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Платёжная информация</a:t>
            </a:r>
          </a:p>
          <a:p>
            <a:pPr marL="288000" indent="-288000">
              <a:spcBef>
                <a:spcPts val="600"/>
              </a:spcBef>
              <a:buClr>
                <a:srgbClr val="FA8223"/>
              </a:buClr>
              <a:buFont typeface="Arial Black" panose="020B0A04020102020204" pitchFamily="34" charset="0"/>
              <a:buChar char="►"/>
            </a:pP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Персональные данные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8000" indent="-288000">
              <a:spcBef>
                <a:spcPts val="600"/>
              </a:spcBef>
              <a:buClr>
                <a:srgbClr val="4B198C"/>
              </a:buClr>
              <a:buFont typeface="Arial Black" panose="020B0A04020102020204" pitchFamily="34" charset="0"/>
              <a:buChar char="►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554" y="3779520"/>
            <a:ext cx="4191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Утечки информации по типам, 2020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026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D435D23-F0F0-4EED-AE59-DDAB912F8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819AED-33FE-4B36-B7AA-6893FF93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Утечки платёжной информации в финансовом секторе по каналам,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84DF06C-3C1A-4FD5-8763-541F5E938A9E}"/>
              </a:ext>
            </a:extLst>
          </p:cNvPr>
          <p:cNvSpPr/>
          <p:nvPr/>
        </p:nvSpPr>
        <p:spPr>
          <a:xfrm>
            <a:off x="360000" y="4698000"/>
            <a:ext cx="8424000" cy="252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Источник: Экспертно-аналитический центр </a:t>
            </a:r>
            <a:r>
              <a:rPr lang="en-US" sz="1600" i="1" dirty="0" err="1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en-US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2021</a:t>
            </a:r>
            <a:endParaRPr lang="ru-RU" sz="1600" i="1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E43DBA9-3DE7-4310-80C0-B66D96FA91D3}"/>
              </a:ext>
            </a:extLst>
          </p:cNvPr>
          <p:cNvSpPr/>
          <p:nvPr/>
        </p:nvSpPr>
        <p:spPr>
          <a:xfrm>
            <a:off x="6768000" y="1296000"/>
            <a:ext cx="2196000" cy="720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утечек в мировом финансовом секторе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450F46A-13E5-4E38-B15F-D57475B23821}"/>
              </a:ext>
            </a:extLst>
          </p:cNvPr>
          <p:cNvSpPr/>
          <p:nvPr/>
        </p:nvSpPr>
        <p:spPr>
          <a:xfrm>
            <a:off x="288000" y="3492000"/>
            <a:ext cx="2160000" cy="100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2000" indent="-252000">
              <a:spcBef>
                <a:spcPts val="300"/>
              </a:spcBef>
              <a:buClr>
                <a:srgbClr val="FA8223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Браузер</a:t>
            </a:r>
          </a:p>
          <a:p>
            <a:pPr marL="252000" indent="-252000">
              <a:spcBef>
                <a:spcPts val="300"/>
              </a:spcBef>
              <a:buClr>
                <a:srgbClr val="FFE600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Облако</a:t>
            </a:r>
          </a:p>
          <a:p>
            <a:pPr marL="252000" indent="-252000">
              <a:spcBef>
                <a:spcPts val="300"/>
              </a:spcBef>
              <a:buClr>
                <a:srgbClr val="BE1428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Электронная почта</a:t>
            </a:r>
          </a:p>
          <a:p>
            <a:pPr marL="252000" indent="-252000">
              <a:spcBef>
                <a:spcPts val="300"/>
              </a:spcBef>
              <a:buClr>
                <a:srgbClr val="82B4FF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 (текст, голос, видео)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F73D09F-CAAD-4730-827A-6ACF6B3D88B0}"/>
              </a:ext>
            </a:extLst>
          </p:cNvPr>
          <p:cNvSpPr/>
          <p:nvPr/>
        </p:nvSpPr>
        <p:spPr>
          <a:xfrm>
            <a:off x="2664000" y="3492000"/>
            <a:ext cx="2880000" cy="100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2000" indent="-252000">
              <a:spcBef>
                <a:spcPts val="300"/>
              </a:spcBef>
              <a:buClr>
                <a:srgbClr val="286EDC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Бумажные документы</a:t>
            </a:r>
          </a:p>
          <a:p>
            <a:pPr marL="252000" indent="-252000">
              <a:spcBef>
                <a:spcPts val="300"/>
              </a:spcBef>
              <a:buClr>
                <a:srgbClr val="FAD7B4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Съёмные носители</a:t>
            </a:r>
          </a:p>
          <a:p>
            <a:pPr marL="252000" indent="-252000">
              <a:spcBef>
                <a:spcPts val="300"/>
              </a:spcBef>
              <a:buClr>
                <a:srgbClr val="4B198C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Кража / потеря оборудования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191B89E3-A311-495E-BAF0-BA242DE59BB7}"/>
              </a:ext>
            </a:extLst>
          </p:cNvPr>
          <p:cNvGrpSpPr/>
          <p:nvPr/>
        </p:nvGrpSpPr>
        <p:grpSpPr>
          <a:xfrm>
            <a:off x="6768000" y="2232000"/>
            <a:ext cx="2016000" cy="1692000"/>
            <a:chOff x="6768000" y="2016000"/>
            <a:chExt cx="2016000" cy="16920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B3C286B-2CE5-424E-8EBF-8A5599A67E85}"/>
                </a:ext>
              </a:extLst>
            </p:cNvPr>
            <p:cNvSpPr/>
            <p:nvPr/>
          </p:nvSpPr>
          <p:spPr>
            <a:xfrm>
              <a:off x="6768000" y="2016000"/>
              <a:ext cx="1080000" cy="360000"/>
            </a:xfrm>
            <a:prstGeom prst="rect">
              <a:avLst/>
            </a:prstGeom>
            <a:solidFill>
              <a:srgbClr val="E6EBF0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2019 →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CC6B7439-87EE-4BBA-B552-9DD9F3B758A2}"/>
                </a:ext>
              </a:extLst>
            </p:cNvPr>
            <p:cNvSpPr/>
            <p:nvPr/>
          </p:nvSpPr>
          <p:spPr>
            <a:xfrm>
              <a:off x="7848000" y="2016000"/>
              <a:ext cx="936000" cy="360000"/>
            </a:xfrm>
            <a:prstGeom prst="rect">
              <a:avLst/>
            </a:prstGeom>
            <a:solidFill>
              <a:srgbClr val="8C9196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218</a:t>
              </a:r>
              <a:endPara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31EE3375-BA7E-4E3E-A797-1FB38B6326CB}"/>
                </a:ext>
              </a:extLst>
            </p:cNvPr>
            <p:cNvSpPr/>
            <p:nvPr/>
          </p:nvSpPr>
          <p:spPr>
            <a:xfrm>
              <a:off x="6768000" y="2448000"/>
              <a:ext cx="1080000" cy="360000"/>
            </a:xfrm>
            <a:prstGeom prst="rect">
              <a:avLst/>
            </a:prstGeom>
            <a:solidFill>
              <a:srgbClr val="E6EBF0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2020 →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FFEFA31E-BD4F-4E1B-A95C-3740D7836A0F}"/>
                </a:ext>
              </a:extLst>
            </p:cNvPr>
            <p:cNvSpPr/>
            <p:nvPr/>
          </p:nvSpPr>
          <p:spPr>
            <a:xfrm>
              <a:off x="7848000" y="2448000"/>
              <a:ext cx="936000" cy="360000"/>
            </a:xfrm>
            <a:prstGeom prst="rect">
              <a:avLst/>
            </a:prstGeom>
            <a:solidFill>
              <a:srgbClr val="8C9196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202</a:t>
              </a:r>
              <a:endPara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EE52437-51AC-404F-9D98-F646429C7EBB}"/>
                </a:ext>
              </a:extLst>
            </p:cNvPr>
            <p:cNvSpPr/>
            <p:nvPr/>
          </p:nvSpPr>
          <p:spPr>
            <a:xfrm>
              <a:off x="6768000" y="3348000"/>
              <a:ext cx="1080000" cy="360000"/>
            </a:xfrm>
            <a:prstGeom prst="rect">
              <a:avLst/>
            </a:prstGeom>
            <a:solidFill>
              <a:srgbClr val="E6EBF0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Падение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D495AAB4-425A-4C7C-B1EE-42AA2A35D211}"/>
                </a:ext>
              </a:extLst>
            </p:cNvPr>
            <p:cNvSpPr/>
            <p:nvPr/>
          </p:nvSpPr>
          <p:spPr>
            <a:xfrm>
              <a:off x="7848000" y="3348000"/>
              <a:ext cx="936000" cy="360000"/>
            </a:xfrm>
            <a:prstGeom prst="rect">
              <a:avLst/>
            </a:prstGeom>
            <a:solidFill>
              <a:srgbClr val="14A032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↓</a:t>
              </a:r>
              <a:r>
                <a:rPr 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7,3</a:t>
              </a:r>
              <a:r>
                <a:rPr lang="en-US" sz="1600" dirty="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B2AB63E6-DF68-4207-96EA-0F9A863FD308}"/>
                </a:ext>
              </a:extLst>
            </p:cNvPr>
            <p:cNvCxnSpPr/>
            <p:nvPr/>
          </p:nvCxnSpPr>
          <p:spPr>
            <a:xfrm>
              <a:off x="6948000" y="2880000"/>
              <a:ext cx="0" cy="360000"/>
            </a:xfrm>
            <a:prstGeom prst="line">
              <a:avLst/>
            </a:prstGeom>
            <a:ln w="12700">
              <a:solidFill>
                <a:srgbClr val="BEC3C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8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7F2FEE6-F97B-42D7-90A3-F1EF2F1E7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819AED-33FE-4B36-B7AA-6893FF93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Утечки платёжной информации в финансовом секторе по каналам,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F76E9F6-8768-4FBC-9F4F-05C347305296}"/>
              </a:ext>
            </a:extLst>
          </p:cNvPr>
          <p:cNvSpPr/>
          <p:nvPr/>
        </p:nvSpPr>
        <p:spPr>
          <a:xfrm>
            <a:off x="360000" y="4698000"/>
            <a:ext cx="8424000" cy="252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Источник: Экспертно-аналитический центр </a:t>
            </a:r>
            <a:r>
              <a:rPr lang="en-US" sz="1600" i="1" dirty="0" err="1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en-US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2021</a:t>
            </a:r>
            <a:endParaRPr lang="ru-RU" sz="1600" i="1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11BE920-C458-4C60-B20F-2E7A08B4FE38}"/>
              </a:ext>
            </a:extLst>
          </p:cNvPr>
          <p:cNvSpPr/>
          <p:nvPr/>
        </p:nvSpPr>
        <p:spPr>
          <a:xfrm>
            <a:off x="6768000" y="1296000"/>
            <a:ext cx="2196000" cy="720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утечек в мировом финансовом секторе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C90E4D7-F4E3-4F4F-9E6B-262E395E648D}"/>
              </a:ext>
            </a:extLst>
          </p:cNvPr>
          <p:cNvGrpSpPr/>
          <p:nvPr/>
        </p:nvGrpSpPr>
        <p:grpSpPr>
          <a:xfrm>
            <a:off x="6768000" y="2232000"/>
            <a:ext cx="2016000" cy="1692000"/>
            <a:chOff x="6768000" y="2016000"/>
            <a:chExt cx="2016000" cy="16920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7991E45C-41B6-4756-9F41-E787A7796922}"/>
                </a:ext>
              </a:extLst>
            </p:cNvPr>
            <p:cNvSpPr/>
            <p:nvPr/>
          </p:nvSpPr>
          <p:spPr>
            <a:xfrm>
              <a:off x="6768000" y="2016000"/>
              <a:ext cx="1080000" cy="360000"/>
            </a:xfrm>
            <a:prstGeom prst="rect">
              <a:avLst/>
            </a:prstGeom>
            <a:solidFill>
              <a:srgbClr val="E6EBF0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2019 →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C6840FEF-8CDF-4154-9B21-0B2820B824DA}"/>
                </a:ext>
              </a:extLst>
            </p:cNvPr>
            <p:cNvSpPr/>
            <p:nvPr/>
          </p:nvSpPr>
          <p:spPr>
            <a:xfrm>
              <a:off x="7848000" y="2016000"/>
              <a:ext cx="936000" cy="360000"/>
            </a:xfrm>
            <a:prstGeom prst="rect">
              <a:avLst/>
            </a:prstGeom>
            <a:solidFill>
              <a:srgbClr val="8C9196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52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F607DF3A-193F-4CF1-ACBA-D22CF3515DCF}"/>
                </a:ext>
              </a:extLst>
            </p:cNvPr>
            <p:cNvSpPr/>
            <p:nvPr/>
          </p:nvSpPr>
          <p:spPr>
            <a:xfrm>
              <a:off x="6768000" y="2448000"/>
              <a:ext cx="1080000" cy="360000"/>
            </a:xfrm>
            <a:prstGeom prst="rect">
              <a:avLst/>
            </a:prstGeom>
            <a:solidFill>
              <a:srgbClr val="E6EBF0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2020 →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F6F0209-52C1-4542-A3B4-9FD3DABBEB53}"/>
                </a:ext>
              </a:extLst>
            </p:cNvPr>
            <p:cNvSpPr/>
            <p:nvPr/>
          </p:nvSpPr>
          <p:spPr>
            <a:xfrm>
              <a:off x="7848000" y="2448000"/>
              <a:ext cx="936000" cy="360000"/>
            </a:xfrm>
            <a:prstGeom prst="rect">
              <a:avLst/>
            </a:prstGeom>
            <a:solidFill>
              <a:srgbClr val="8C9196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71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483BB592-5D5C-4294-8279-60B4B493A23E}"/>
                </a:ext>
              </a:extLst>
            </p:cNvPr>
            <p:cNvSpPr/>
            <p:nvPr/>
          </p:nvSpPr>
          <p:spPr>
            <a:xfrm>
              <a:off x="6768000" y="3348000"/>
              <a:ext cx="1080000" cy="360000"/>
            </a:xfrm>
            <a:prstGeom prst="rect">
              <a:avLst/>
            </a:prstGeom>
            <a:solidFill>
              <a:srgbClr val="E6EBF0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Рост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B0758256-CE91-4C85-AA4F-EF6316960918}"/>
                </a:ext>
              </a:extLst>
            </p:cNvPr>
            <p:cNvSpPr/>
            <p:nvPr/>
          </p:nvSpPr>
          <p:spPr>
            <a:xfrm>
              <a:off x="7848000" y="3348000"/>
              <a:ext cx="936000" cy="360000"/>
            </a:xfrm>
            <a:prstGeom prst="rect">
              <a:avLst/>
            </a:prstGeom>
            <a:solidFill>
              <a:srgbClr val="BE1428"/>
            </a:solidFill>
          </p:spPr>
          <p:txBody>
            <a:bodyPr wrap="square" lIns="108000" tIns="0" rIns="0" bIns="0" anchor="ctr">
              <a:no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↑36,5%</a:t>
              </a: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024AD14A-1F7B-4118-9236-EAFAE64FA3B6}"/>
                </a:ext>
              </a:extLst>
            </p:cNvPr>
            <p:cNvCxnSpPr/>
            <p:nvPr/>
          </p:nvCxnSpPr>
          <p:spPr>
            <a:xfrm>
              <a:off x="6948000" y="2880000"/>
              <a:ext cx="0" cy="360000"/>
            </a:xfrm>
            <a:prstGeom prst="line">
              <a:avLst/>
            </a:prstGeom>
            <a:ln w="12700">
              <a:solidFill>
                <a:srgbClr val="BEC3C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373E9C8-3FCD-4404-859A-97C603CB8DEB}"/>
              </a:ext>
            </a:extLst>
          </p:cNvPr>
          <p:cNvSpPr/>
          <p:nvPr/>
        </p:nvSpPr>
        <p:spPr>
          <a:xfrm>
            <a:off x="288000" y="3492000"/>
            <a:ext cx="2160000" cy="792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2000" indent="-252000">
              <a:spcBef>
                <a:spcPts val="300"/>
              </a:spcBef>
              <a:buClr>
                <a:srgbClr val="FA8223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Браузер</a:t>
            </a:r>
          </a:p>
          <a:p>
            <a:pPr marL="252000" indent="-252000">
              <a:spcBef>
                <a:spcPts val="300"/>
              </a:spcBef>
              <a:buClr>
                <a:srgbClr val="FFE600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Облако</a:t>
            </a:r>
          </a:p>
          <a:p>
            <a:pPr marL="252000" indent="-252000">
              <a:spcBef>
                <a:spcPts val="300"/>
              </a:spcBef>
              <a:buClr>
                <a:srgbClr val="BE1428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Электронная почта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A1E3D0E-E4C1-4FBA-BF83-75DBB69F0BF8}"/>
              </a:ext>
            </a:extLst>
          </p:cNvPr>
          <p:cNvSpPr/>
          <p:nvPr/>
        </p:nvSpPr>
        <p:spPr>
          <a:xfrm>
            <a:off x="2664000" y="3492000"/>
            <a:ext cx="2880000" cy="792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2000" indent="-252000">
              <a:spcBef>
                <a:spcPts val="300"/>
              </a:spcBef>
              <a:buClr>
                <a:srgbClr val="82B4FF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 (текст, голос, видео)</a:t>
            </a:r>
          </a:p>
          <a:p>
            <a:pPr marL="252000" indent="-252000">
              <a:spcBef>
                <a:spcPts val="300"/>
              </a:spcBef>
              <a:buClr>
                <a:srgbClr val="286EDC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Бумажные документы</a:t>
            </a:r>
          </a:p>
          <a:p>
            <a:pPr marL="252000" indent="-252000">
              <a:spcBef>
                <a:spcPts val="300"/>
              </a:spcBef>
              <a:buClr>
                <a:srgbClr val="FAD7B4"/>
              </a:buClr>
              <a:buFont typeface="Arial Black" panose="020B0A04020102020204" pitchFamily="34" charset="0"/>
              <a:buChar char="►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Кража / потеря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472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2BA23B-AA7F-405D-865F-3F26C9E9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утечек данных, 2020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D8139DB-0C58-4099-A278-E5190F34DC11}"/>
              </a:ext>
            </a:extLst>
          </p:cNvPr>
          <p:cNvSpPr/>
          <p:nvPr/>
        </p:nvSpPr>
        <p:spPr>
          <a:xfrm>
            <a:off x="360000" y="1188000"/>
            <a:ext cx="8424000" cy="356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60000" indent="-360000">
              <a:spcBef>
                <a:spcPts val="2400"/>
              </a:spcBef>
              <a:buClr>
                <a:srgbClr val="BE1428"/>
              </a:buClr>
              <a:buFont typeface="Segoe UI Semibold" panose="020B0702040204020203" pitchFamily="34" charset="0"/>
              <a:buChar char="→"/>
            </a:pP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РБК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6 февраля 2020: На продажу выставлена 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база клиентов микрофинансовых организаций, насчитывающая 1,2 млн записей.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 базе клиентов МФО «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Быстроденьги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 800 записей — ФИО, телефоны,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даты рождения, паспортные данные россиян</a:t>
            </a:r>
          </a:p>
          <a:p>
            <a:pPr marL="360000" indent="-360000">
              <a:spcBef>
                <a:spcPts val="2400"/>
              </a:spcBef>
              <a:buClr>
                <a:srgbClr val="BE1428"/>
              </a:buClr>
              <a:buFont typeface="Segoe UI Semibold" panose="020B0702040204020203" pitchFamily="34" charset="0"/>
              <a:buChar char="→"/>
            </a:pP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Независимая Уральская газета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8 июня 2020: В Стерлитамаке бывшего кассира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микрокредитной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организации обвинили в махинациях. Обвиняемая 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заключила 70 фиктивных договоров 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своих клиентов на общую сумму около 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 млн руб.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6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D30E50-2142-4BE4-9AF4-C522A7D1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Информационные атаки с использованием ИТ – пример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815190E-FCA0-415C-ACEB-19AC4C78901E}"/>
              </a:ext>
            </a:extLst>
          </p:cNvPr>
          <p:cNvSpPr/>
          <p:nvPr/>
        </p:nvSpPr>
        <p:spPr>
          <a:xfrm>
            <a:off x="360000" y="1116000"/>
            <a:ext cx="8424000" cy="367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600"/>
              </a:spcBef>
              <a:buClr>
                <a:srgbClr val="BE1428"/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Банки чрезвычайно чувствительны к репутации: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любое сомнение в ней способно привести к немедленному оттоку клиентов и средств.</a:t>
            </a:r>
          </a:p>
          <a:p>
            <a:pPr>
              <a:spcBef>
                <a:spcPts val="1200"/>
              </a:spcBef>
              <a:buClr>
                <a:srgbClr val="BE1428"/>
              </a:buClr>
            </a:pPr>
            <a:r>
              <a:rPr lang="ru-RU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Сбербанк,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18 декабря 2014</a:t>
            </a:r>
          </a:p>
          <a:p>
            <a:pPr>
              <a:spcBef>
                <a:spcPts val="600"/>
              </a:spcBef>
              <a:buClr>
                <a:srgbClr val="BE1428"/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Предпосылка: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пиковый рост курса валют</a:t>
            </a:r>
          </a:p>
          <a:p>
            <a:pPr>
              <a:spcBef>
                <a:spcPts val="600"/>
              </a:spcBef>
              <a:buClr>
                <a:srgbClr val="BE1428"/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Суть атаки: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массовые сообщения: 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ISA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прекращает операции по картам Сбербанка; Сбербанк скоро прекратит выдачу депозитов; нет денег в банкоматах и т.п. </a:t>
            </a:r>
          </a:p>
          <a:p>
            <a:pPr>
              <a:spcBef>
                <a:spcPts val="600"/>
              </a:spcBef>
              <a:buClr>
                <a:srgbClr val="BE1428"/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Участники: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80–300 аккаунтов в сети на тему (большинство украинские) </a:t>
            </a:r>
          </a:p>
          <a:p>
            <a:pPr>
              <a:spcBef>
                <a:spcPts val="600"/>
              </a:spcBef>
              <a:buClr>
                <a:srgbClr val="BE1428"/>
              </a:buClr>
            </a:pPr>
            <a:r>
              <a:rPr lang="ru-RU" dirty="0">
                <a:solidFill>
                  <a:srgbClr val="BE142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Последствия:</a:t>
            </a:r>
          </a:p>
          <a:p>
            <a:pPr marL="324000" indent="-324000">
              <a:spcBef>
                <a:spcPts val="600"/>
              </a:spcBef>
              <a:buClr>
                <a:srgbClr val="BE1428"/>
              </a:buClr>
              <a:buFont typeface="Segoe UI Semibold" panose="020B0702040204020203" pitchFamily="34" charset="0"/>
              <a:buChar char="→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Граждане бросились забирать деньги (300 млрд руб. в день)</a:t>
            </a:r>
          </a:p>
          <a:p>
            <a:pPr marL="324000" indent="-324000">
              <a:spcBef>
                <a:spcPts val="600"/>
              </a:spcBef>
              <a:buClr>
                <a:srgbClr val="BE1428"/>
              </a:buClr>
              <a:buFont typeface="Segoe UI Semibold" panose="020B0702040204020203" pitchFamily="34" charset="0"/>
              <a:buChar char="→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ЦБ и Правительство приняли беспрецедентные меры по спасению банка</a:t>
            </a:r>
          </a:p>
        </p:txBody>
      </p:sp>
    </p:spTree>
    <p:extLst>
      <p:ext uri="{BB962C8B-B14F-4D97-AF65-F5344CB8AC3E}">
        <p14:creationId xmlns:p14="http://schemas.microsoft.com/office/powerpoint/2010/main" val="24292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945697-1494-4BF4-BF7A-3A0C46E1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защищаться от информационных атак?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9A370F4-8B8D-4809-BB4F-E4A4789685F7}"/>
              </a:ext>
            </a:extLst>
          </p:cNvPr>
          <p:cNvSpPr/>
          <p:nvPr/>
        </p:nvSpPr>
        <p:spPr>
          <a:xfrm>
            <a:off x="360000" y="1116000"/>
            <a:ext cx="8424000" cy="367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000" indent="-360000">
              <a:spcBef>
                <a:spcPts val="1100"/>
              </a:spcBef>
              <a:buClr>
                <a:srgbClr val="14A032"/>
              </a:buClr>
              <a:buFont typeface="Segoe UI Semibold" panose="020B0702040204020203" pitchFamily="34" charset="0"/>
              <a:buChar char="→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Вытеснять негатив: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из поисковиков, договариваться с сайтами компромата, форумами, писать претензии контентным платформам, требовать удаления негатива</a:t>
            </a:r>
          </a:p>
          <a:p>
            <a:pPr marL="360000" indent="-360000">
              <a:spcBef>
                <a:spcPts val="1100"/>
              </a:spcBef>
              <a:buClr>
                <a:srgbClr val="14A032"/>
              </a:buClr>
              <a:buFont typeface="Segoe UI Semibold" panose="020B0702040204020203" pitchFamily="34" charset="0"/>
              <a:buChar char="→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Наращивать массу позитива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на всех социальных платформах, систематически, долго; искать и продвигать чужой позитив о вас</a:t>
            </a:r>
          </a:p>
          <a:p>
            <a:pPr marL="360000" indent="-360000">
              <a:spcBef>
                <a:spcPts val="1100"/>
              </a:spcBef>
              <a:buClr>
                <a:srgbClr val="14A032"/>
              </a:buClr>
              <a:buFont typeface="Segoe UI Semibold" panose="020B0702040204020203" pitchFamily="34" charset="0"/>
              <a:buChar char="→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Работать с лидерами мнений,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 VIP‑блогерами, СМИ</a:t>
            </a:r>
          </a:p>
          <a:p>
            <a:pPr marL="360000" indent="-360000">
              <a:spcBef>
                <a:spcPts val="1100"/>
              </a:spcBef>
              <a:buClr>
                <a:srgbClr val="14A032"/>
              </a:buClr>
              <a:buFont typeface="Segoe UI Semibold" panose="020B0702040204020203" pitchFamily="34" charset="0"/>
              <a:buChar char="→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Придумать развитие истории,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получить решения судов, опровержения СМИ, публиковать и ссылаться</a:t>
            </a:r>
          </a:p>
          <a:p>
            <a:pPr marL="360000" indent="-360000">
              <a:spcBef>
                <a:spcPts val="1100"/>
              </a:spcBef>
              <a:buClr>
                <a:srgbClr val="14A032"/>
              </a:buClr>
              <a:buFont typeface="Segoe UI Semibold" panose="020B0702040204020203" pitchFamily="34" charset="0"/>
              <a:buChar char="→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Регулярно мониторить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медийное пространство</a:t>
            </a:r>
          </a:p>
          <a:p>
            <a:pPr marL="360000" indent="-360000">
              <a:spcBef>
                <a:spcPts val="1100"/>
              </a:spcBef>
              <a:buClr>
                <a:srgbClr val="14A032"/>
              </a:buClr>
              <a:buFont typeface="Segoe UI Semibold" panose="020B0702040204020203" pitchFamily="34" charset="0"/>
              <a:buChar char="→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Вовремя заметить конец атаки,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чтобы нападающие не стали просить следующие бюджеты на очернение</a:t>
            </a:r>
          </a:p>
        </p:txBody>
      </p:sp>
    </p:spTree>
    <p:extLst>
      <p:ext uri="{BB962C8B-B14F-4D97-AF65-F5344CB8AC3E}">
        <p14:creationId xmlns:p14="http://schemas.microsoft.com/office/powerpoint/2010/main" val="312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E49B3-34A1-48BD-AEF4-92440E58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касательно угроз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ABD0E3-0F76-4CAF-BBD3-F50CB75A1BED}"/>
              </a:ext>
            </a:extLst>
          </p:cNvPr>
          <p:cNvSpPr/>
          <p:nvPr/>
        </p:nvSpPr>
        <p:spPr>
          <a:xfrm>
            <a:off x="360000" y="1116000"/>
            <a:ext cx="8424000" cy="367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000" indent="-360000">
              <a:spcBef>
                <a:spcPts val="1000"/>
              </a:spcBef>
              <a:buClr>
                <a:srgbClr val="BE1428"/>
              </a:buClr>
              <a:buFont typeface="Segoe UI" panose="020B0502040204020203" pitchFamily="34" charset="0"/>
              <a:buChar char="–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 цифровизации усиливает связанные с ней угрозы</a:t>
            </a:r>
          </a:p>
          <a:p>
            <a:pPr marL="360000" indent="-360000">
              <a:spcBef>
                <a:spcPts val="600"/>
              </a:spcBef>
              <a:buClr>
                <a:srgbClr val="BE1428"/>
              </a:buClr>
              <a:buFont typeface="Segoe UI" panose="020B0502040204020203" pitchFamily="34" charset="0"/>
              <a:buChar char="–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Проблемы цифровых рисков усугубляются тремя факторами:</a:t>
            </a:r>
          </a:p>
          <a:p>
            <a:pPr marL="648000" lvl="1" indent="-288000">
              <a:spcBef>
                <a:spcPts val="600"/>
              </a:spcBef>
              <a:buClr>
                <a:srgbClr val="BE1428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Банки — главная мишень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кибермошенников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48000" lvl="1" indent="-288000">
              <a:spcBef>
                <a:spcPts val="600"/>
              </a:spcBef>
              <a:buClr>
                <a:srgbClr val="BE1428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Острой нехваткой ИБ‑специалистов на рынке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48000" lvl="1" indent="-288000">
              <a:spcBef>
                <a:spcPts val="600"/>
              </a:spcBef>
              <a:buClr>
                <a:srgbClr val="BE1428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Постоянной модификацией методов и инструментов атак</a:t>
            </a:r>
          </a:p>
          <a:p>
            <a:pPr marL="360000" indent="-360000">
              <a:spcBef>
                <a:spcPts val="1000"/>
              </a:spcBef>
              <a:buClr>
                <a:srgbClr val="BE1428"/>
              </a:buClr>
              <a:buFont typeface="Segoe UI" panose="020B0502040204020203" pitchFamily="34" charset="0"/>
              <a:buChar char="–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Банки перекладывают риски на клиентов,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но скоро это будет невозможно (ужесточение законодательства в мире — будет и у нас)</a:t>
            </a:r>
          </a:p>
          <a:p>
            <a:pPr marL="360000" indent="-360000">
              <a:spcBef>
                <a:spcPts val="1000"/>
              </a:spcBef>
              <a:buClr>
                <a:srgbClr val="BE1428"/>
              </a:buClr>
              <a:buFont typeface="Segoe UI" panose="020B0502040204020203" pitchFamily="34" charset="0"/>
              <a:buChar char="–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Российские банки используют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разные собственные ИТ‑решения, что усложняет построение защиты</a:t>
            </a:r>
          </a:p>
          <a:p>
            <a:pPr marL="360000" indent="-360000">
              <a:spcBef>
                <a:spcPts val="1000"/>
              </a:spcBef>
              <a:buClr>
                <a:srgbClr val="14A032"/>
              </a:buClr>
              <a:buFont typeface="Segoe UI" panose="020B0502040204020203" pitchFamily="34" charset="0"/>
              <a:buChar char="+"/>
            </a:pPr>
            <a:r>
              <a:rPr lang="ru-RU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Уровень защищённости сектора в среднем выше,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чем в других отраслях с дистанционным обслуживанием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BD5666-BECC-4CD0-AC21-132063D040FC}"/>
              </a:ext>
            </a:extLst>
          </p:cNvPr>
          <p:cNvSpPr/>
          <p:nvPr/>
        </p:nvSpPr>
        <p:spPr>
          <a:xfrm>
            <a:off x="360000" y="719999"/>
            <a:ext cx="3600000" cy="259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СПАСИБО ЗА ВНИМАНИЕ!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ВОПРОСЫ?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6CFAD56-82CB-4962-84DA-DE0D5B1004CA}"/>
              </a:ext>
            </a:extLst>
          </p:cNvPr>
          <p:cNvSpPr/>
          <p:nvPr/>
        </p:nvSpPr>
        <p:spPr>
          <a:xfrm>
            <a:off x="360000" y="3600000"/>
            <a:ext cx="3600000" cy="12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Наталья Касперская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Президент ГК InfoWatch, </a:t>
            </a:r>
            <a:r>
              <a:rPr lang="ru-RU" dirty="0" err="1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сооснователь</a:t>
            </a:r>
            <a:r>
              <a:rPr lang="ru-RU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«Лаборатории Касперского»</a:t>
            </a:r>
            <a:endParaRPr lang="ru-RU" dirty="0">
              <a:solidFill>
                <a:schemeClr val="bg1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3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9129D-C3FD-4F9A-9B06-7D82DAF9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Цифровизация</a:t>
            </a:r>
            <a:r>
              <a:rPr lang="ru-RU" dirty="0"/>
              <a:t>: возможности </a:t>
            </a:r>
            <a:r>
              <a:rPr lang="ru-RU" dirty="0" smtClean="0"/>
              <a:t>для </a:t>
            </a:r>
            <a:r>
              <a:rPr lang="ru-RU" dirty="0" err="1" smtClean="0"/>
              <a:t>финсектора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46F902D-877B-46BD-9262-F88594D4E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295590"/>
              </p:ext>
            </p:extLst>
          </p:nvPr>
        </p:nvGraphicFramePr>
        <p:xfrm>
          <a:off x="115542" y="1050377"/>
          <a:ext cx="8819451" cy="3843840"/>
        </p:xfrm>
        <a:graphic>
          <a:graphicData uri="http://schemas.openxmlformats.org/drawingml/2006/table">
            <a:tbl>
              <a:tblPr/>
              <a:tblGrid>
                <a:gridCol w="8819451">
                  <a:extLst>
                    <a:ext uri="{9D8B030D-6E8A-4147-A177-3AD203B41FA5}">
                      <a16:colId xmlns:a16="http://schemas.microsoft.com/office/drawing/2014/main" xmlns="" val="3096742777"/>
                    </a:ext>
                  </a:extLst>
                </a:gridCol>
              </a:tblGrid>
              <a:tr h="623962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14A03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8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Автоматическое</a:t>
                      </a:r>
                      <a:r>
                        <a:rPr lang="ru-RU" sz="18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о</a:t>
                      </a:r>
                      <a:r>
                        <a:rPr lang="ru-RU" sz="18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пределение финансового состояния</a:t>
                      </a:r>
                      <a:r>
                        <a:rPr lang="ru-RU" sz="18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8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заёмщиков – юридических и физических лиц 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858338"/>
                  </a:ext>
                </a:extLst>
              </a:tr>
              <a:tr h="540759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Мгновенное</a:t>
                      </a:r>
                      <a:r>
                        <a:rPr lang="ru-RU" sz="18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представление банковских продуктов клиентам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546773"/>
                  </a:ext>
                </a:extLst>
              </a:tr>
              <a:tr h="48960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Автоматическая</a:t>
                      </a:r>
                      <a:r>
                        <a:rPr lang="ru-RU" sz="18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защита и предотвращение хищений в КБУ на разных уровнях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335939"/>
                  </a:ext>
                </a:extLst>
              </a:tr>
              <a:tr h="54806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Автоматизация</a:t>
                      </a:r>
                      <a:r>
                        <a:rPr lang="ru-RU" sz="18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всех банковских процессов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492600"/>
                  </a:ext>
                </a:extLst>
              </a:tr>
              <a:tr h="49738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Повышение эффективности бизнеса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5695222"/>
                  </a:ext>
                </a:extLst>
              </a:tr>
              <a:tr h="524795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Резкое ускорение транзакций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92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SzTx/>
                        <a:buFont typeface="Segoe UI" panose="020B0502040204020203" pitchFamily="34" charset="0"/>
                        <a:buNone/>
                        <a:tabLst/>
                        <a:defRPr/>
                      </a:pPr>
                      <a:r>
                        <a:rPr lang="ru-RU" sz="18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Обеспечение гарантий</a:t>
                      </a:r>
                      <a:r>
                        <a:rPr lang="ru-RU" sz="18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для сделок между </a:t>
                      </a:r>
                      <a:r>
                        <a:rPr lang="ru-RU" sz="1800" baseline="0" noProof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недоверенными</a:t>
                      </a:r>
                      <a:r>
                        <a:rPr lang="ru-RU" sz="18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участниками</a:t>
                      </a:r>
                      <a:endParaRPr lang="en-US" sz="1800" noProof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Segoe UI" panose="020B0502040204020203" pitchFamily="34" charset="0"/>
                        <a:buNone/>
                      </a:pP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40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0007E-BDF5-4BA2-9CD4-B264E856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угрозы в финансово-банковской сфере, связанные с технологиями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412473C-AE99-48E4-8620-E04E7C128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70910"/>
              </p:ext>
            </p:extLst>
          </p:nvPr>
        </p:nvGraphicFramePr>
        <p:xfrm>
          <a:off x="72000" y="972000"/>
          <a:ext cx="9000000" cy="4104000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60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1428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A03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Угрозы со стороны иностранных производителей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0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1428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A03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Атаки на организации финансовой сферы (ДБО)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 их клиентов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60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0" marR="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1428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62626"/>
                        </a:buClr>
                        <a:buSzTx/>
                        <a:buFont typeface="Segoe UI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Утечки платёжной информации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600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0" marR="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14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62626"/>
                        </a:buClr>
                        <a:buSzTx/>
                        <a:buFont typeface="Segoe UI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Информационные атаки с использованием ИТ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402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58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Риски воздействия со стороны иностранных производителей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3473"/>
            <a:ext cx="891757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/>
              <a:t>Указ президента США Барака Обамы № 13685,</a:t>
            </a:r>
            <a:r>
              <a:rPr lang="ru-RU" sz="2000" b="1" dirty="0" smtClean="0">
                <a:solidFill>
                  <a:srgbClr val="953735"/>
                </a:solidFill>
              </a:rPr>
              <a:t> </a:t>
            </a:r>
            <a:r>
              <a:rPr lang="de-DE" sz="2000" b="1" dirty="0" smtClean="0">
                <a:solidFill>
                  <a:srgbClr val="953735"/>
                </a:solidFill>
              </a:rPr>
              <a:t/>
            </a:r>
            <a:br>
              <a:rPr lang="de-DE" sz="2000" b="1" dirty="0" smtClean="0">
                <a:solidFill>
                  <a:srgbClr val="953735"/>
                </a:solidFill>
              </a:rPr>
            </a:br>
            <a:r>
              <a:rPr lang="ru-RU" sz="2000" dirty="0" smtClean="0"/>
              <a:t>предписывающий </a:t>
            </a:r>
            <a:r>
              <a:rPr lang="ru-RU" sz="2000" dirty="0"/>
              <a:t>американским </a:t>
            </a:r>
            <a:r>
              <a:rPr lang="ru-RU" sz="2000" dirty="0" smtClean="0"/>
              <a:t>ИТ- компаниям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ru-RU" sz="2000" dirty="0" smtClean="0"/>
              <a:t>прекратить </a:t>
            </a:r>
            <a:r>
              <a:rPr lang="ru-RU" sz="2000" dirty="0"/>
              <a:t>работу в </a:t>
            </a:r>
            <a:r>
              <a:rPr lang="ru-RU" sz="2000" dirty="0" smtClean="0"/>
              <a:t>Крыму </a:t>
            </a:r>
            <a:r>
              <a:rPr lang="ru-RU" sz="2000" dirty="0" smtClean="0"/>
              <a:t>(</a:t>
            </a:r>
            <a:r>
              <a:rPr lang="de-DE" sz="2000" dirty="0" smtClean="0"/>
              <a:t>Microsoft</a:t>
            </a:r>
            <a:r>
              <a:rPr lang="ru-RU" sz="2000" dirty="0" smtClean="0"/>
              <a:t>, </a:t>
            </a:r>
            <a:r>
              <a:rPr lang="de-DE" sz="2000" dirty="0" smtClean="0"/>
              <a:t>Oracle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dirty="0" err="1" smtClean="0"/>
              <a:t>Google</a:t>
            </a:r>
            <a:r>
              <a:rPr lang="ru-RU" sz="2000" dirty="0" smtClean="0"/>
              <a:t>, </a:t>
            </a:r>
            <a:r>
              <a:rPr lang="ru-RU" sz="2000" dirty="0" smtClean="0"/>
              <a:t>др.)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Решение </a:t>
            </a:r>
            <a:r>
              <a:rPr lang="en-US" sz="2000" b="1" dirty="0"/>
              <a:t>Visa</a:t>
            </a:r>
            <a:r>
              <a:rPr lang="en-US" sz="2000" dirty="0"/>
              <a:t> </a:t>
            </a:r>
            <a:r>
              <a:rPr lang="ru-RU" sz="2000" dirty="0"/>
              <a:t>об отключении </a:t>
            </a:r>
            <a:r>
              <a:rPr lang="ru-RU" sz="2000" dirty="0" smtClean="0"/>
              <a:t>банка «Россия» от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ru-RU" sz="2000" dirty="0" smtClean="0"/>
              <a:t>системы </a:t>
            </a:r>
            <a:r>
              <a:rPr lang="ru-RU" sz="2000" dirty="0"/>
              <a:t>платежей по распоряжению управления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контролю за иностранными активами Минфина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ru-RU" sz="2000" dirty="0" smtClean="0"/>
              <a:t>США (</a:t>
            </a:r>
            <a:r>
              <a:rPr lang="ru-RU" sz="2000" dirty="0" smtClean="0"/>
              <a:t>OFAC) и </a:t>
            </a:r>
            <a:r>
              <a:rPr lang="ru-RU" sz="2000" b="1" dirty="0" smtClean="0"/>
              <a:t>«по любому поводу, несущему риски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ru-RU" sz="2000" b="1" dirty="0" smtClean="0"/>
              <a:t>выше </a:t>
            </a:r>
            <a:r>
              <a:rPr lang="ru-RU" sz="2000" b="1" dirty="0" smtClean="0"/>
              <a:t>средних»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</a:t>
            </a:r>
            <a:r>
              <a:rPr lang="ru-RU" sz="2000" dirty="0" smtClean="0"/>
              <a:t>редложение </a:t>
            </a:r>
            <a:r>
              <a:rPr lang="ru-RU" sz="2000" dirty="0"/>
              <a:t>Европарламента отключить Россию от </a:t>
            </a:r>
            <a:r>
              <a:rPr lang="en-US" sz="2000" b="1" dirty="0"/>
              <a:t>SWIFT</a:t>
            </a:r>
            <a:r>
              <a:rPr lang="en-US" sz="2000" dirty="0"/>
              <a:t> </a:t>
            </a:r>
            <a:r>
              <a:rPr lang="ru-RU" sz="2000" dirty="0"/>
              <a:t>в связи с ситуацией на </a:t>
            </a:r>
            <a:r>
              <a:rPr lang="ru-RU" sz="2000" dirty="0" smtClean="0"/>
              <a:t>Украине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Прямой запрет на поставку </a:t>
            </a:r>
            <a:r>
              <a:rPr lang="ru-RU" sz="2000" dirty="0"/>
              <a:t>в Россию </a:t>
            </a:r>
            <a:r>
              <a:rPr lang="ru-RU" sz="2000" dirty="0" smtClean="0"/>
              <a:t>ключевых американских технологий</a:t>
            </a:r>
          </a:p>
        </p:txBody>
      </p:sp>
      <p:pic>
        <p:nvPicPr>
          <p:cNvPr id="4" name="Picture 6" descr="http://www.zoomex.ru/sites/default/files/users/user1/chodesa/swallows_nest03_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66" y="942513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5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F9B5F-384C-4C17-936A-0E84CE96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 smtClean="0"/>
              <a:t>Атаки </a:t>
            </a:r>
            <a:r>
              <a:rPr lang="ru-RU" dirty="0"/>
              <a:t>на организации финансовой сферы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B07BECA-C388-4AA1-94BA-21CD25020DB1}"/>
              </a:ext>
            </a:extLst>
          </p:cNvPr>
          <p:cNvSpPr/>
          <p:nvPr/>
        </p:nvSpPr>
        <p:spPr>
          <a:xfrm>
            <a:off x="360000" y="4698000"/>
            <a:ext cx="8424000" cy="252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/>
          <a:p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Источник: </a:t>
            </a:r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отчёт ФинЦЕРТ за 2019–2020</a:t>
            </a:r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1600" i="1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F1E7AA8-DFB2-4A00-ADEA-9DB96AC7EB64}"/>
              </a:ext>
            </a:extLst>
          </p:cNvPr>
          <p:cNvSpPr/>
          <p:nvPr/>
        </p:nvSpPr>
        <p:spPr>
          <a:xfrm>
            <a:off x="360000" y="1152000"/>
            <a:ext cx="8424000" cy="32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60000" indent="-360000">
              <a:spcBef>
                <a:spcPts val="1200"/>
              </a:spcBef>
              <a:buClr>
                <a:srgbClr val="BE1428"/>
              </a:buClr>
              <a:buFont typeface="Segoe UI Semibold" panose="020B0702040204020203" pitchFamily="34" charset="0"/>
              <a:buChar char="→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Март 2020, РФ: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рост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кибератак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на сервисы ДБО из-за удалёнки в банках и активизации использования банковских приложений для удалённой оплаты услуг на карантине. </a:t>
            </a:r>
          </a:p>
          <a:p>
            <a:pPr marL="360000" indent="-360000">
              <a:spcBef>
                <a:spcPts val="1200"/>
              </a:spcBef>
              <a:buClr>
                <a:srgbClr val="BE1428"/>
              </a:buClr>
              <a:buFont typeface="Segoe UI Semibold" panose="020B0702040204020203" pitchFamily="34" charset="0"/>
              <a:buChar char="→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Тренды 2020</a:t>
            </a:r>
          </a:p>
          <a:p>
            <a:pPr marL="684000" indent="-324000">
              <a:spcBef>
                <a:spcPts val="1200"/>
              </a:spcBef>
              <a:buClr>
                <a:srgbClr val="BE1428"/>
              </a:buClr>
              <a:buFont typeface="Segoe UI" panose="020B0502040204020203" pitchFamily="34" charset="0"/>
              <a:buChar char="●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Значительный рост количества фишинговых рассылок</a:t>
            </a:r>
          </a:p>
          <a:p>
            <a:pPr marL="684000" indent="-324000">
              <a:spcBef>
                <a:spcPts val="1200"/>
              </a:spcBef>
              <a:buClr>
                <a:srgbClr val="BE1428"/>
              </a:buClr>
              <a:buFont typeface="Segoe UI" panose="020B0502040204020203" pitchFamily="34" charset="0"/>
              <a:buChar char="●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Новые виды вредоносного программного обеспечения (ВПО)</a:t>
            </a:r>
          </a:p>
          <a:p>
            <a:pPr marL="684000" indent="-324000">
              <a:spcBef>
                <a:spcPts val="1200"/>
              </a:spcBef>
              <a:buClr>
                <a:srgbClr val="BE1428"/>
              </a:buClr>
              <a:buFont typeface="Segoe UI" panose="020B0502040204020203" pitchFamily="34" charset="0"/>
              <a:buChar char="●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Активизация хакерских группировок</a:t>
            </a:r>
          </a:p>
          <a:p>
            <a:pPr marL="684000" indent="-324000">
              <a:spcBef>
                <a:spcPts val="1200"/>
              </a:spcBef>
              <a:buClr>
                <a:srgbClr val="BE1428"/>
              </a:buClr>
              <a:buFont typeface="Segoe UI" panose="020B0502040204020203" pitchFamily="34" charset="0"/>
              <a:buChar char="●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Усиление социальной инженерии для рассылки ВПО</a:t>
            </a:r>
          </a:p>
        </p:txBody>
      </p:sp>
    </p:spTree>
    <p:extLst>
      <p:ext uri="{BB962C8B-B14F-4D97-AF65-F5344CB8AC3E}">
        <p14:creationId xmlns:p14="http://schemas.microsoft.com/office/powerpoint/2010/main" val="20511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F9B5F-384C-4C17-936A-0E84CE96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атаки с использованием социальной инженерии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B07BECA-C388-4AA1-94BA-21CD25020DB1}"/>
              </a:ext>
            </a:extLst>
          </p:cNvPr>
          <p:cNvSpPr/>
          <p:nvPr/>
        </p:nvSpPr>
        <p:spPr>
          <a:xfrm>
            <a:off x="360000" y="4698000"/>
            <a:ext cx="8424000" cy="252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/>
          <a:p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Источник: </a:t>
            </a:r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«РГ», 23 сентября 2020</a:t>
            </a:r>
            <a:endParaRPr lang="ru-RU" sz="1600" i="1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F1E7AA8-DFB2-4A00-ADEA-9DB96AC7EB64}"/>
              </a:ext>
            </a:extLst>
          </p:cNvPr>
          <p:cNvSpPr/>
          <p:nvPr/>
        </p:nvSpPr>
        <p:spPr>
          <a:xfrm>
            <a:off x="360000" y="1152000"/>
            <a:ext cx="8424000" cy="9737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  <a:buClr>
                <a:srgbClr val="BE1428"/>
              </a:buClr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OldGremlin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активно (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многоступенчато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атакует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российские банки,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финансы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промышленность.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марта по сентябрь 2020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9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кампаний по рассылке вредоносных писем в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финансовые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организации :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18FFC9D1-D8EB-4231-A086-1AEF7F833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97859"/>
              </p:ext>
            </p:extLst>
          </p:nvPr>
        </p:nvGraphicFramePr>
        <p:xfrm>
          <a:off x="360000" y="2304000"/>
          <a:ext cx="8424000" cy="2160000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Март</a:t>
                      </a:r>
                    </a:p>
                  </a:txBody>
                  <a:tcPr marL="144000" marR="108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A03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 имени МФО — как безопасно работать в пандемию</a:t>
                      </a:r>
                      <a:endParaRPr kumimoji="0" lang="en-US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08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Апрель</a:t>
                      </a:r>
                    </a:p>
                  </a:txBody>
                  <a:tcPr marL="144000" marR="108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A03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 имени «РБК» — «исследование банковского и фин. сектора»</a:t>
                      </a:r>
                      <a:endParaRPr kumimoji="0" lang="en-US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08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Июнь</a:t>
                      </a:r>
                    </a:p>
                  </a:txBody>
                  <a:tcPr marL="144000" marR="108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62626"/>
                        </a:buClr>
                        <a:buSzTx/>
                        <a:buFont typeface="Segoe UI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 имени юр. бюро и СРО «Единство»</a:t>
                      </a:r>
                      <a:endParaRPr kumimoji="0" lang="en-US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08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Август</a:t>
                      </a:r>
                    </a:p>
                  </a:txBody>
                  <a:tcPr marL="144000" marR="108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62626"/>
                        </a:buClr>
                        <a:buSzTx/>
                        <a:buFont typeface="Segoe UI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 имени металлургов и холдинга РБК — 250 писем</a:t>
                      </a:r>
                      <a:endParaRPr kumimoji="0" lang="en-US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08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4026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Август</a:t>
                      </a:r>
                    </a:p>
                  </a:txBody>
                  <a:tcPr marL="144000" marR="108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62626"/>
                        </a:buClr>
                        <a:buSzTx/>
                        <a:buFont typeface="Segoe UI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 Минский транспортного завода на тему протестов — фин. орг.</a:t>
                      </a:r>
                      <a:endParaRPr kumimoji="0" lang="en-US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08000" marT="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90500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33C6700-0E8F-4001-9DD2-3284DD45B3BA}"/>
              </a:ext>
            </a:extLst>
          </p:cNvPr>
          <p:cNvSpPr/>
          <p:nvPr/>
        </p:nvSpPr>
        <p:spPr>
          <a:xfrm>
            <a:off x="1512000" y="2311200"/>
            <a:ext cx="7272000" cy="2142000"/>
          </a:xfrm>
          <a:prstGeom prst="rect">
            <a:avLst/>
          </a:prstGeom>
          <a:solidFill>
            <a:srgbClr val="BE1428"/>
          </a:solidFill>
          <a:ln>
            <a:solidFill>
              <a:srgbClr val="BE1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36000" rtlCol="0" anchor="ctr"/>
          <a:lstStyle/>
          <a:p>
            <a:r>
              <a:rPr lang="ru-RU" sz="2400" dirty="0">
                <a:latin typeface="Segoe UI Semibold" panose="020B0702040204020203" pitchFamily="34" charset="0"/>
              </a:rPr>
              <a:t>Во всех случаях на компьютеры жертв загружался вирус </a:t>
            </a:r>
            <a:r>
              <a:rPr lang="en-US" sz="2400" dirty="0" err="1">
                <a:latin typeface="Segoe UI Semibold" panose="020B0702040204020203" pitchFamily="34" charset="0"/>
              </a:rPr>
              <a:t>TinyPosh</a:t>
            </a:r>
            <a:r>
              <a:rPr lang="en-US" sz="2400" dirty="0">
                <a:latin typeface="Segoe UI Semibold" panose="020B0702040204020203" pitchFamily="34" charset="0"/>
              </a:rPr>
              <a:t>, </a:t>
            </a:r>
            <a:r>
              <a:rPr lang="ru-RU" sz="2400" dirty="0">
                <a:latin typeface="Segoe UI Semibold" panose="020B0702040204020203" pitchFamily="34" charset="0"/>
              </a:rPr>
              <a:t>который загружает несколько других вирусов</a:t>
            </a:r>
          </a:p>
        </p:txBody>
      </p:sp>
    </p:spTree>
    <p:extLst>
      <p:ext uri="{BB962C8B-B14F-4D97-AF65-F5344CB8AC3E}">
        <p14:creationId xmlns:p14="http://schemas.microsoft.com/office/powerpoint/2010/main" val="3109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BF220-E924-498A-B659-6906B548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в атаках на КФО в 2020 году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857E09-4C7A-4B9B-BB76-F78AAB8D682F}"/>
              </a:ext>
            </a:extLst>
          </p:cNvPr>
          <p:cNvSpPr/>
          <p:nvPr/>
        </p:nvSpPr>
        <p:spPr>
          <a:xfrm>
            <a:off x="360000" y="4698000"/>
            <a:ext cx="8424000" cy="252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/>
          <a:p>
            <a:pPr defTabSz="685800">
              <a:defRPr/>
            </a:pPr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Источник: </a:t>
            </a:r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отчёт ФинЦЕРТ за 2019–2020</a:t>
            </a:r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4C1C4BE-2954-4E19-A5B2-9118B521FE7B}"/>
              </a:ext>
            </a:extLst>
          </p:cNvPr>
          <p:cNvSpPr/>
          <p:nvPr/>
        </p:nvSpPr>
        <p:spPr>
          <a:xfrm>
            <a:off x="360000" y="1188000"/>
            <a:ext cx="8424000" cy="331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000" indent="-360000">
              <a:spcBef>
                <a:spcPts val="1200"/>
              </a:spcBef>
              <a:buClr>
                <a:srgbClr val="BE1428"/>
              </a:buClr>
              <a:buFont typeface="+mj-lt"/>
              <a:buAutoNum type="arabicPeriod"/>
            </a:pP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были зафиксированы атаки известных групп</a:t>
            </a: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 использованием традиционных инструментов: </a:t>
            </a:r>
            <a:r>
              <a:rPr lang="en-US" sz="18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Buhtrap</a:t>
            </a:r>
            <a:r>
              <a:rPr lang="en-US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Cobalt Strike, Silence</a:t>
            </a:r>
          </a:p>
          <a:p>
            <a:pPr marL="360000" indent="-360000">
              <a:spcBef>
                <a:spcPts val="1200"/>
              </a:spcBef>
              <a:buClr>
                <a:srgbClr val="BE1428"/>
              </a:buClr>
              <a:buFont typeface="+mj-lt"/>
              <a:buAutoNum type="arabicPeriod"/>
            </a:pP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Появились новые группы,</a:t>
            </a: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активно совмещающие </a:t>
            </a: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соц. инженерию и ВПО</a:t>
            </a:r>
          </a:p>
          <a:p>
            <a:pPr marL="360000" indent="-360000">
              <a:spcBef>
                <a:spcPts val="1200"/>
              </a:spcBef>
              <a:buClr>
                <a:srgbClr val="BE1428"/>
              </a:buClr>
              <a:buFont typeface="+mj-lt"/>
              <a:buAutoNum type="arabicPeriod"/>
            </a:pP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Появилась высококвалифицированная группа,</a:t>
            </a: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глубоко анализирующая </a:t>
            </a: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мобильные приложения для ДБО</a:t>
            </a: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на уязвимости и особенности клиент-серверного взаимодействия (кража средств клиентов, а не только </a:t>
            </a:r>
            <a:r>
              <a:rPr lang="ru-RU" sz="18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ПДн</a:t>
            </a: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60000" indent="-360000">
              <a:spcBef>
                <a:spcPts val="1200"/>
              </a:spcBef>
              <a:buClr>
                <a:srgbClr val="BE1428"/>
              </a:buClr>
              <a:buFont typeface="+mj-lt"/>
              <a:buAutoNum type="arabicPeriod"/>
            </a:pP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 образцах вредоносного кода почти полностью </a:t>
            </a: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исчезли шифровальщики (с 40% до 0,5%), </a:t>
            </a: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 выросло</a:t>
            </a:r>
            <a:r>
              <a:rPr lang="ru-RU" sz="185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шпионское ВПО (2019 — 21%, 2020 — 58%)</a:t>
            </a:r>
          </a:p>
        </p:txBody>
      </p:sp>
    </p:spTree>
    <p:extLst>
      <p:ext uri="{BB962C8B-B14F-4D97-AF65-F5344CB8AC3E}">
        <p14:creationId xmlns:p14="http://schemas.microsoft.com/office/powerpoint/2010/main" val="24846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439B18-A486-4B4B-86FF-4DA6E798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Атаки </a:t>
            </a:r>
            <a:r>
              <a:rPr lang="ru-RU" dirty="0"/>
              <a:t>на клиентов кредитных организаций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B361DEA-129E-4B93-B649-F678CDC0B42B}"/>
              </a:ext>
            </a:extLst>
          </p:cNvPr>
          <p:cNvSpPr/>
          <p:nvPr/>
        </p:nvSpPr>
        <p:spPr>
          <a:xfrm>
            <a:off x="360000" y="4212000"/>
            <a:ext cx="1800000" cy="576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/>
          <a:p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Источник: </a:t>
            </a:r>
            <a:r>
              <a:rPr lang="ru-RU" sz="1600" i="1" dirty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отчёт ФинЦЕРТ за 2021</a:t>
            </a:r>
            <a:endParaRPr lang="ru-RU" sz="1600" i="1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9FDD0B2-E685-4DE6-919E-E762A44D0CE3}"/>
              </a:ext>
            </a:extLst>
          </p:cNvPr>
          <p:cNvSpPr>
            <a:spLocks noChangeAspect="1"/>
          </p:cNvSpPr>
          <p:nvPr/>
        </p:nvSpPr>
        <p:spPr>
          <a:xfrm>
            <a:off x="360000" y="1224000"/>
            <a:ext cx="1800000" cy="1800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C1FCA2-D9F3-403F-9E19-5D560FFC65DF}"/>
              </a:ext>
            </a:extLst>
          </p:cNvPr>
          <p:cNvSpPr/>
          <p:nvPr/>
        </p:nvSpPr>
        <p:spPr>
          <a:xfrm>
            <a:off x="2520000" y="1188000"/>
            <a:ext cx="6264000" cy="36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  <a:buClr>
                <a:srgbClr val="BE1428"/>
              </a:buClr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2019–2020 зафиксировано: </a:t>
            </a:r>
          </a:p>
          <a:p>
            <a:pPr marL="360000" indent="-360000">
              <a:spcBef>
                <a:spcPts val="1200"/>
              </a:spcBef>
              <a:buClr>
                <a:srgbClr val="BE1428"/>
              </a:buClr>
              <a:buFont typeface="Segoe UI Semibold" panose="020B0702040204020203" pitchFamily="34" charset="0"/>
              <a:buChar char="→"/>
            </a:pPr>
            <a:r>
              <a:rPr lang="ru-RU" sz="2000" dirty="0">
                <a:solidFill>
                  <a:srgbClr val="BE142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↑88% 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рост числа атак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 клиентов ФКО в 2020</a:t>
            </a:r>
          </a:p>
          <a:p>
            <a:pPr marL="360000" indent="-360000">
              <a:spcBef>
                <a:spcPts val="1200"/>
              </a:spcBef>
              <a:buClr>
                <a:srgbClr val="BE1428"/>
              </a:buClr>
              <a:buFont typeface="Segoe UI Semibold" panose="020B0702040204020203" pitchFamily="34" charset="0"/>
              <a:buChar char="→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221 атака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типа «отказ в обслуживании»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(DoS)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60000" indent="-360000">
              <a:spcBef>
                <a:spcPts val="1200"/>
              </a:spcBef>
              <a:buClr>
                <a:srgbClr val="BE1428"/>
              </a:buClr>
              <a:buFont typeface="Segoe UI Semibold" panose="020B0702040204020203" pitchFamily="34" charset="0"/>
              <a:buChar char="→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225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хакерских атак 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RTM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юрлиц — клиентов банков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2–3 атаки еженедельно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60000" indent="-360000">
              <a:spcBef>
                <a:spcPts val="1200"/>
              </a:spcBef>
              <a:buClr>
                <a:srgbClr val="BE1428"/>
              </a:buClr>
              <a:buFont typeface="Segoe UI Semibold" panose="020B0702040204020203" pitchFamily="34" charset="0"/>
              <a:buChar char="→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атак на банкоматы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(32% — кэш-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теппинг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54% — взрывы 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вскрытия, 14% — вирусы)</a:t>
            </a:r>
          </a:p>
          <a:p>
            <a:pPr marL="360000" indent="-360000">
              <a:spcBef>
                <a:spcPts val="1200"/>
              </a:spcBef>
              <a:buClr>
                <a:srgbClr val="BE1428"/>
              </a:buClr>
              <a:buFont typeface="Segoe UI Semibold" panose="020B0702040204020203" pitchFamily="34" charset="0"/>
              <a:buChar char="→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Атаки на мобильные: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84% — звонки, 16% — 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SMS 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мессенджеры</a:t>
            </a:r>
          </a:p>
        </p:txBody>
      </p:sp>
    </p:spTree>
    <p:extLst>
      <p:ext uri="{BB962C8B-B14F-4D97-AF65-F5344CB8AC3E}">
        <p14:creationId xmlns:p14="http://schemas.microsoft.com/office/powerpoint/2010/main" val="10952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29322-4DEE-49A1-B6FE-7716A3C6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защищаться от кибератак?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52AEE1-AE7D-4F83-BF8B-682C66156DB4}"/>
              </a:ext>
            </a:extLst>
          </p:cNvPr>
          <p:cNvSpPr/>
          <p:nvPr/>
        </p:nvSpPr>
        <p:spPr>
          <a:xfrm>
            <a:off x="360000" y="1116000"/>
            <a:ext cx="8424000" cy="367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000" indent="-360000">
              <a:spcBef>
                <a:spcPts val="1200"/>
              </a:spcBef>
              <a:buClr>
                <a:srgbClr val="14A032"/>
              </a:buClr>
              <a:buFont typeface="Segoe UI Semibold" panose="020B0702040204020203" pitchFamily="34" charset="0"/>
              <a:buChar char="→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Привлекать 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специализированные компании,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оказывающие профессиональные услуги в области информационной безопасности</a:t>
            </a:r>
          </a:p>
          <a:p>
            <a:pPr marL="360000" indent="-360000">
              <a:spcBef>
                <a:spcPts val="1200"/>
              </a:spcBef>
              <a:buClr>
                <a:srgbClr val="14A032"/>
              </a:buClr>
              <a:buFont typeface="Segoe UI Semibold" panose="020B0702040204020203" pitchFamily="34" charset="0"/>
              <a:buChar char="→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Применять 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сертифицированные средства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безопасности, чтобы снять риски юридических проблем</a:t>
            </a:r>
          </a:p>
          <a:p>
            <a:pPr marL="360000" indent="-360000">
              <a:spcBef>
                <a:spcPts val="1200"/>
              </a:spcBef>
              <a:buClr>
                <a:srgbClr val="14A032"/>
              </a:buClr>
              <a:buFont typeface="Segoe UI Semibold" panose="020B0702040204020203" pitchFamily="34" charset="0"/>
              <a:buChar char="→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Соблюдать 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цифровую гигиену: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своевременные обновления ПО, ограничение пользования интернетом на компьютерах операторов</a:t>
            </a:r>
          </a:p>
          <a:p>
            <a:pPr marL="360000" indent="-360000">
              <a:spcBef>
                <a:spcPts val="1200"/>
              </a:spcBef>
              <a:buClr>
                <a:srgbClr val="14A032"/>
              </a:buClr>
              <a:buFont typeface="Segoe UI Semibold" panose="020B0702040204020203" pitchFamily="34" charset="0"/>
              <a:buChar char="→"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Использовать типовые (обязательные) 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технические решения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 защите:</a:t>
            </a:r>
          </a:p>
          <a:p>
            <a:pPr marL="684000" indent="-324000">
              <a:spcBef>
                <a:spcPts val="6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Антивирус</a:t>
            </a:r>
          </a:p>
          <a:p>
            <a:pPr marL="684000" indent="-324000">
              <a:spcBef>
                <a:spcPts val="6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Системы защиты от целевых атак</a:t>
            </a:r>
          </a:p>
          <a:p>
            <a:pPr marL="684000" indent="-324000">
              <a:spcBef>
                <a:spcPts val="6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Системы защиты от утечек</a:t>
            </a:r>
          </a:p>
        </p:txBody>
      </p:sp>
    </p:spTree>
    <p:extLst>
      <p:ext uri="{BB962C8B-B14F-4D97-AF65-F5344CB8AC3E}">
        <p14:creationId xmlns:p14="http://schemas.microsoft.com/office/powerpoint/2010/main" val="21450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3567</TotalTime>
  <Words>630</Words>
  <Application>Microsoft Office PowerPoint</Application>
  <PresentationFormat>Экран (16:9)</PresentationFormat>
  <Paragraphs>185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Цифровизация: возможности для финсектора</vt:lpstr>
      <vt:lpstr>Некоторые угрозы в финансово-банковской сфере, связанные с технологиями</vt:lpstr>
      <vt:lpstr>1. Риски воздействия со стороны иностранных производителей</vt:lpstr>
      <vt:lpstr>2. Атаки на организации финансовой сферы</vt:lpstr>
      <vt:lpstr>Пример атаки с использованием социальной инженерии</vt:lpstr>
      <vt:lpstr>Новое в атаках на КФО в 2020 году</vt:lpstr>
      <vt:lpstr>Атаки на клиентов кредитных организаций</vt:lpstr>
      <vt:lpstr>Как защищаться от кибератак?</vt:lpstr>
      <vt:lpstr>3. Утечки данных в финансовом секторе</vt:lpstr>
      <vt:lpstr>Утечки информации в финансовом секторе</vt:lpstr>
      <vt:lpstr>Утечки платёжной информации в финансовом секторе по каналам, мир</vt:lpstr>
      <vt:lpstr>Утечки платёжной информации в финансовом секторе по каналам, Россия</vt:lpstr>
      <vt:lpstr>Примеры утечек данных, 2020</vt:lpstr>
      <vt:lpstr>4. Информационные атаки с использованием ИТ – пример</vt:lpstr>
      <vt:lpstr>Как защищаться от информационных атак?</vt:lpstr>
      <vt:lpstr>Выводы касательно угроз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Scarlet</dc:creator>
  <cp:lastModifiedBy>Kaspersky Natalya</cp:lastModifiedBy>
  <cp:revision>234</cp:revision>
  <dcterms:created xsi:type="dcterms:W3CDTF">2021-03-26T06:05:12Z</dcterms:created>
  <dcterms:modified xsi:type="dcterms:W3CDTF">2021-03-29T08:11:26Z</dcterms:modified>
</cp:coreProperties>
</file>