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  <p:sldMasterId id="2147483684" r:id="rId2"/>
  </p:sldMasterIdLst>
  <p:notesMasterIdLst>
    <p:notesMasterId r:id="rId19"/>
  </p:notesMasterIdLst>
  <p:sldIdLst>
    <p:sldId id="269" r:id="rId3"/>
    <p:sldId id="583" r:id="rId4"/>
    <p:sldId id="567" r:id="rId5"/>
    <p:sldId id="595" r:id="rId6"/>
    <p:sldId id="596" r:id="rId7"/>
    <p:sldId id="584" r:id="rId8"/>
    <p:sldId id="585" r:id="rId9"/>
    <p:sldId id="550" r:id="rId10"/>
    <p:sldId id="574" r:id="rId11"/>
    <p:sldId id="548" r:id="rId12"/>
    <p:sldId id="546" r:id="rId13"/>
    <p:sldId id="588" r:id="rId14"/>
    <p:sldId id="587" r:id="rId15"/>
    <p:sldId id="589" r:id="rId16"/>
    <p:sldId id="590" r:id="rId17"/>
    <p:sldId id="598" r:id="rId18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нтелеев Андрей Алексеевич" initials="ПАА" lastIdx="5" clrIdx="0">
    <p:extLst/>
  </p:cmAuthor>
  <p:cmAuthor id="2" name="Рябцев Николай Тимофеевич" initials="РНТ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  <a:srgbClr val="002060"/>
    <a:srgbClr val="CC0000"/>
    <a:srgbClr val="A118B8"/>
    <a:srgbClr val="FF8B8B"/>
    <a:srgbClr val="FF3300"/>
    <a:srgbClr val="35C156"/>
    <a:srgbClr val="006600"/>
    <a:srgbClr val="DA8137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0" autoAdjust="0"/>
    <p:restoredTop sz="90561" autoAdjust="0"/>
  </p:normalViewPr>
  <p:slideViewPr>
    <p:cSldViewPr>
      <p:cViewPr varScale="1">
        <p:scale>
          <a:sx n="149" d="100"/>
          <a:sy n="149" d="100"/>
        </p:scale>
        <p:origin x="9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ec-dc3\Users%20Data\&#1048;&#1085;&#1090;&#1077;&#1075;&#1088;&#1072;&#1094;&#1080;&#1103;%20&#1080;%20&#1084;&#1072;&#1082;&#1088;&#1086;&#1101;&#1082;&#1086;&#1085;&#1086;&#1084;&#1080;&#1082;&#1072;\&#1044;&#1077;&#1087;&#1072;&#1088;&#1090;&#1072;&#1084;&#1077;&#1085;&#1090;%20&#1084;&#1072;&#1082;&#1088;&#1086;&#1101;&#1082;&#1086;&#1085;&#1086;&#1084;&#1080;&#1095;&#1077;&#1089;&#1082;&#1086;&#1081;%20&#1087;&#1086;&#1083;&#1080;&#1090;&#1080;&#1082;&#1080;\Otd_MA\&#1054;&#1073;&#1079;&#1086;&#1088;&#1099;%20&#1045;&#1069;&#1055;\2020\&#1045;&#1052;&#1055;&#1057;%2017.07.2020\&#1057;&#1090;&#1072;&#1090;&#1080;&#1089;&#1090;&#1080;&#1082;&#1072;%20&#1080;%20&#1075;&#1088;&#1072;&#1092;&#1080;&#1082;&#1080;\FM-covid19%20(&#1092;&#1080;&#1089;&#1082;&#1072;&#1083;&#1100;&#1085;&#1099;&#1077;%20&#1084;&#1077;&#1088;&#1099;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yabtsev\AppData\Local\Microsoft\Windows\Temporary%20Internet%20Files\Content.Outlook\1SU38ET6\&#1052;2&#1082;&#1042;&#1042;&#1055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.mukanov\Documents\Mukanov\2020\01\&#1044;&#1077;&#1085;&#1077;&#1078;&#1085;&#1072;&#1103;%20&#1084;&#1072;&#1089;&#1089;&#1072;.xlsx" TargetMode="External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n.mukanov\Documents\Mukanov\2020\01\&#1051;&#1080;&#1082;&#1074;&#1080;&#1076;&#1085;&#1086;&#1089;&#1090;&#1100;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18554806421021E-2"/>
          <c:y val="2.6083342152058472E-2"/>
          <c:w val="0.91012877426469629"/>
          <c:h val="0.511844720295526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3916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A39161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A3916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A39161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Figure'!$D$3:$D$34</c:f>
              <c:strCache>
                <c:ptCount val="31"/>
                <c:pt idx="1">
                  <c:v>Армения</c:v>
                </c:pt>
                <c:pt idx="2">
                  <c:v>Беларусь</c:v>
                </c:pt>
                <c:pt idx="3">
                  <c:v>Казахстан</c:v>
                </c:pt>
                <c:pt idx="4">
                  <c:v>Кыргызстан</c:v>
                </c:pt>
                <c:pt idx="5">
                  <c:v>Россия</c:v>
                </c:pt>
                <c:pt idx="6">
                  <c:v>Турция</c:v>
                </c:pt>
                <c:pt idx="7">
                  <c:v>Мексика</c:v>
                </c:pt>
                <c:pt idx="8">
                  <c:v>Индия</c:v>
                </c:pt>
                <c:pt idx="9">
                  <c:v>Саудовская Аравия</c:v>
                </c:pt>
                <c:pt idx="10">
                  <c:v>Индонезия</c:v>
                </c:pt>
                <c:pt idx="11">
                  <c:v>Франция</c:v>
                </c:pt>
                <c:pt idx="12">
                  <c:v>Аргентина</c:v>
                </c:pt>
                <c:pt idx="13">
                  <c:v>Корея</c:v>
                </c:pt>
                <c:pt idx="14">
                  <c:v>Испания</c:v>
                </c:pt>
                <c:pt idx="15">
                  <c:v>Италия</c:v>
                </c:pt>
                <c:pt idx="16">
                  <c:v>Китай</c:v>
                </c:pt>
                <c:pt idx="17">
                  <c:v>Южная Африка</c:v>
                </c:pt>
                <c:pt idx="18">
                  <c:v>Канада</c:v>
                </c:pt>
                <c:pt idx="19">
                  <c:v>Великобритания</c:v>
                </c:pt>
                <c:pt idx="20">
                  <c:v>Бразилия</c:v>
                </c:pt>
                <c:pt idx="21">
                  <c:v>Австралия</c:v>
                </c:pt>
                <c:pt idx="22">
                  <c:v>Германия</c:v>
                </c:pt>
                <c:pt idx="23">
                  <c:v>Япония</c:v>
                </c:pt>
                <c:pt idx="24">
                  <c:v>США</c:v>
                </c:pt>
                <c:pt idx="26">
                  <c:v>Развивающиеся страны</c:v>
                </c:pt>
                <c:pt idx="28">
                  <c:v>G20</c:v>
                </c:pt>
                <c:pt idx="30">
                  <c:v>Развитые страны</c:v>
                </c:pt>
              </c:strCache>
            </c:strRef>
          </c:cat>
          <c:val>
            <c:numRef>
              <c:f>'Summary Figure'!$G$3:$G$34</c:f>
              <c:numCache>
                <c:formatCode>General</c:formatCode>
                <c:ptCount val="32"/>
                <c:pt idx="1">
                  <c:v>2.2999999999999998</c:v>
                </c:pt>
                <c:pt idx="2">
                  <c:v>0.2</c:v>
                </c:pt>
                <c:pt idx="3">
                  <c:v>8.6</c:v>
                </c:pt>
                <c:pt idx="4">
                  <c:v>2.4</c:v>
                </c:pt>
                <c:pt idx="5" formatCode="0.00">
                  <c:v>3</c:v>
                </c:pt>
                <c:pt idx="6" formatCode="0.00">
                  <c:v>9.3869294039534257</c:v>
                </c:pt>
                <c:pt idx="7" formatCode="0.00">
                  <c:v>1.1125183161064371</c:v>
                </c:pt>
                <c:pt idx="8" formatCode="0.00">
                  <c:v>6.1351358857678466</c:v>
                </c:pt>
                <c:pt idx="9" formatCode="0.00">
                  <c:v>3.2538069749059373</c:v>
                </c:pt>
                <c:pt idx="10" formatCode="0.00">
                  <c:v>3.5925174119722687</c:v>
                </c:pt>
                <c:pt idx="11" formatCode="0.00">
                  <c:v>18.841341521368665</c:v>
                </c:pt>
                <c:pt idx="12" formatCode="0.00">
                  <c:v>4.8153251220987539</c:v>
                </c:pt>
                <c:pt idx="13" formatCode="0.00">
                  <c:v>12.819128169616462</c:v>
                </c:pt>
                <c:pt idx="14" formatCode="0.00">
                  <c:v>13.995069983812511</c:v>
                </c:pt>
                <c:pt idx="15" formatCode="0.00">
                  <c:v>37.495198682663158</c:v>
                </c:pt>
                <c:pt idx="16" formatCode="0.00">
                  <c:v>4.6212253278157416</c:v>
                </c:pt>
                <c:pt idx="17" formatCode="0.00">
                  <c:v>9.5395134431383735</c:v>
                </c:pt>
                <c:pt idx="18" formatCode="0.00">
                  <c:v>8.9372071665576378</c:v>
                </c:pt>
                <c:pt idx="19" formatCode="0.00">
                  <c:v>23.046905276353925</c:v>
                </c:pt>
                <c:pt idx="20" formatCode="0.00">
                  <c:v>11.928794495045585</c:v>
                </c:pt>
                <c:pt idx="21" formatCode="0.00">
                  <c:v>10.673619619147914</c:v>
                </c:pt>
                <c:pt idx="22" formatCode="0.00">
                  <c:v>40.906330044066287</c:v>
                </c:pt>
                <c:pt idx="23" formatCode="0.00">
                  <c:v>35.31628853675241</c:v>
                </c:pt>
                <c:pt idx="24" formatCode="0.00">
                  <c:v>14.848896571431291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CD-40B8-A0CD-24828891E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309012880"/>
        <c:axId val="309014056"/>
      </c:barChart>
      <c:barChart>
        <c:barDir val="col"/>
        <c:grouping val="clustered"/>
        <c:varyColors val="0"/>
        <c:ser>
          <c:idx val="3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'Summary Figure'!$D$3:$D$34</c:f>
              <c:strCache>
                <c:ptCount val="31"/>
                <c:pt idx="1">
                  <c:v>Армения</c:v>
                </c:pt>
                <c:pt idx="2">
                  <c:v>Беларусь</c:v>
                </c:pt>
                <c:pt idx="3">
                  <c:v>Казахстан</c:v>
                </c:pt>
                <c:pt idx="4">
                  <c:v>Кыргызстан</c:v>
                </c:pt>
                <c:pt idx="5">
                  <c:v>Россия</c:v>
                </c:pt>
                <c:pt idx="6">
                  <c:v>Турция</c:v>
                </c:pt>
                <c:pt idx="7">
                  <c:v>Мексика</c:v>
                </c:pt>
                <c:pt idx="8">
                  <c:v>Индия</c:v>
                </c:pt>
                <c:pt idx="9">
                  <c:v>Саудовская Аравия</c:v>
                </c:pt>
                <c:pt idx="10">
                  <c:v>Индонезия</c:v>
                </c:pt>
                <c:pt idx="11">
                  <c:v>Франция</c:v>
                </c:pt>
                <c:pt idx="12">
                  <c:v>Аргентина</c:v>
                </c:pt>
                <c:pt idx="13">
                  <c:v>Корея</c:v>
                </c:pt>
                <c:pt idx="14">
                  <c:v>Испания</c:v>
                </c:pt>
                <c:pt idx="15">
                  <c:v>Италия</c:v>
                </c:pt>
                <c:pt idx="16">
                  <c:v>Китай</c:v>
                </c:pt>
                <c:pt idx="17">
                  <c:v>Южная Африка</c:v>
                </c:pt>
                <c:pt idx="18">
                  <c:v>Канада</c:v>
                </c:pt>
                <c:pt idx="19">
                  <c:v>Великобритания</c:v>
                </c:pt>
                <c:pt idx="20">
                  <c:v>Бразилия</c:v>
                </c:pt>
                <c:pt idx="21">
                  <c:v>Австралия</c:v>
                </c:pt>
                <c:pt idx="22">
                  <c:v>Германия</c:v>
                </c:pt>
                <c:pt idx="23">
                  <c:v>Япония</c:v>
                </c:pt>
                <c:pt idx="24">
                  <c:v>США</c:v>
                </c:pt>
                <c:pt idx="26">
                  <c:v>Развивающиеся страны</c:v>
                </c:pt>
                <c:pt idx="28">
                  <c:v>G20</c:v>
                </c:pt>
                <c:pt idx="30">
                  <c:v>Развитые страны</c:v>
                </c:pt>
              </c:strCache>
            </c:strRef>
          </c:cat>
          <c:val>
            <c:numRef>
              <c:f>'Summary Figure'!$H$3:$H$34</c:f>
              <c:numCache>
                <c:formatCode>General</c:formatCode>
                <c:ptCount val="32"/>
                <c:pt idx="26">
                  <c:v>5.094005442152536</c:v>
                </c:pt>
                <c:pt idx="28">
                  <c:v>12.137933672260056</c:v>
                </c:pt>
                <c:pt idx="30">
                  <c:v>19.758359468155511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CD-40B8-A0CD-24828891E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36663936"/>
        <c:axId val="236664328"/>
      </c:barChart>
      <c:catAx>
        <c:axId val="30901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14056"/>
        <c:crosses val="autoZero"/>
        <c:auto val="1"/>
        <c:lblAlgn val="ctr"/>
        <c:lblOffset val="100"/>
        <c:noMultiLvlLbl val="0"/>
      </c:catAx>
      <c:valAx>
        <c:axId val="30901405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12880"/>
        <c:crosses val="autoZero"/>
        <c:crossBetween val="between"/>
      </c:valAx>
      <c:valAx>
        <c:axId val="2366643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663936"/>
        <c:crosses val="max"/>
        <c:crossBetween val="between"/>
      </c:valAx>
      <c:catAx>
        <c:axId val="23666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6643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M2/ВВП, %*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Лист1!$V$5:$V$13</c:f>
              <c:strCache>
                <c:ptCount val="9"/>
                <c:pt idx="0">
                  <c:v>Китай </c:v>
                </c:pt>
                <c:pt idx="1">
                  <c:v>Зона евро</c:v>
                </c:pt>
                <c:pt idx="2">
                  <c:v>США</c:v>
                </c:pt>
                <c:pt idx="3">
                  <c:v>Россия</c:v>
                </c:pt>
                <c:pt idx="4">
                  <c:v>Кыргызстан</c:v>
                </c:pt>
                <c:pt idx="5">
                  <c:v>Армения</c:v>
                </c:pt>
                <c:pt idx="6">
                  <c:v>Казахстан</c:v>
                </c:pt>
                <c:pt idx="7">
                  <c:v>Индия</c:v>
                </c:pt>
                <c:pt idx="8">
                  <c:v>Беларусь</c:v>
                </c:pt>
              </c:strCache>
            </c:strRef>
          </c:cat>
          <c:val>
            <c:numRef>
              <c:f>Лист1!$U$5:$U$13</c:f>
              <c:numCache>
                <c:formatCode>0.0%</c:formatCode>
                <c:ptCount val="9"/>
                <c:pt idx="0">
                  <c:v>1.9160179758322284</c:v>
                </c:pt>
                <c:pt idx="1">
                  <c:v>1.0320811087321493</c:v>
                </c:pt>
                <c:pt idx="2">
                  <c:v>0.69930771787209722</c:v>
                </c:pt>
                <c:pt idx="3">
                  <c:v>0.44623679531412941</c:v>
                </c:pt>
                <c:pt idx="4">
                  <c:v>0.30045296147266004</c:v>
                </c:pt>
                <c:pt idx="5">
                  <c:v>0.26522740064230199</c:v>
                </c:pt>
                <c:pt idx="6">
                  <c:v>0.22909418626303851</c:v>
                </c:pt>
                <c:pt idx="7">
                  <c:v>0.17758366140621407</c:v>
                </c:pt>
                <c:pt idx="8">
                  <c:v>0.14961195977920932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846744"/>
        <c:axId val="121008344"/>
      </c:barChart>
      <c:catAx>
        <c:axId val="320846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1008344"/>
        <c:crosses val="autoZero"/>
        <c:auto val="1"/>
        <c:lblAlgn val="ctr"/>
        <c:lblOffset val="100"/>
        <c:noMultiLvlLbl val="0"/>
      </c:catAx>
      <c:valAx>
        <c:axId val="1210083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320846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91514214616844"/>
          <c:y val="4.0293837786192284E-2"/>
          <c:w val="0.87749197074112195"/>
          <c:h val="0.63262406070976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'Денежная база (2)'!$R$3</c:f>
              <c:strCache>
                <c:ptCount val="1"/>
                <c:pt idx="0">
                  <c:v>Денежная база, млрд. долл.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10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11"/>
            <c:invertIfNegative val="0"/>
            <c:bubble3D val="0"/>
            <c:spPr>
              <a:solidFill>
                <a:srgbClr val="A29061"/>
              </a:solidFill>
            </c:spPr>
          </c:dPt>
          <c:dPt>
            <c:idx val="12"/>
            <c:invertIfNegative val="0"/>
            <c:bubble3D val="0"/>
            <c:spPr>
              <a:solidFill>
                <a:srgbClr val="A29061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'Денежная база (2)'!$Q$4:$Q$16</c:f>
              <c:strCache>
                <c:ptCount val="13"/>
                <c:pt idx="0">
                  <c:v>Швейцария</c:v>
                </c:pt>
                <c:pt idx="1">
                  <c:v>Япония</c:v>
                </c:pt>
                <c:pt idx="2">
                  <c:v>США</c:v>
                </c:pt>
                <c:pt idx="3">
                  <c:v>Зона евро</c:v>
                </c:pt>
                <c:pt idx="4">
                  <c:v>Китай</c:v>
                </c:pt>
                <c:pt idx="5">
                  <c:v>Индия</c:v>
                </c:pt>
                <c:pt idx="6">
                  <c:v>Польша</c:v>
                </c:pt>
                <c:pt idx="7">
                  <c:v>Кыргызстан</c:v>
                </c:pt>
                <c:pt idx="8">
                  <c:v>Бразилия</c:v>
                </c:pt>
                <c:pt idx="9">
                  <c:v>Беларусь</c:v>
                </c:pt>
                <c:pt idx="10">
                  <c:v>Россия</c:v>
                </c:pt>
                <c:pt idx="11">
                  <c:v>Казахстан</c:v>
                </c:pt>
                <c:pt idx="12">
                  <c:v>Армения</c:v>
                </c:pt>
              </c:strCache>
            </c:strRef>
          </c:cat>
          <c:val>
            <c:numRef>
              <c:f>'Денежная база (2)'!$R$4:$R$16</c:f>
              <c:numCache>
                <c:formatCode>0.0</c:formatCode>
                <c:ptCount val="13"/>
                <c:pt idx="0">
                  <c:v>14.785572965388599</c:v>
                </c:pt>
                <c:pt idx="1">
                  <c:v>5.9998649689922434</c:v>
                </c:pt>
                <c:pt idx="2">
                  <c:v>3.9911250686813604</c:v>
                </c:pt>
                <c:pt idx="3">
                  <c:v>2.9776388007636245</c:v>
                </c:pt>
                <c:pt idx="4">
                  <c:v>2.7918082405820299</c:v>
                </c:pt>
                <c:pt idx="5">
                  <c:v>2.0879476691251111</c:v>
                </c:pt>
                <c:pt idx="6">
                  <c:v>1.8274496684425143</c:v>
                </c:pt>
                <c:pt idx="7">
                  <c:v>1.796104135881742</c:v>
                </c:pt>
                <c:pt idx="8">
                  <c:v>1.0651525670896365</c:v>
                </c:pt>
                <c:pt idx="9">
                  <c:v>1.0521340029247717</c:v>
                </c:pt>
                <c:pt idx="10">
                  <c:v>1.0080351398192375</c:v>
                </c:pt>
                <c:pt idx="11">
                  <c:v>0.9526683753805687</c:v>
                </c:pt>
                <c:pt idx="12">
                  <c:v>0.90363720001117709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0358216"/>
        <c:axId val="237128000"/>
      </c:barChart>
      <c:catAx>
        <c:axId val="310358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/>
            </a:pPr>
            <a:endParaRPr lang="ru-RU"/>
          </a:p>
        </c:txPr>
        <c:crossAx val="237128000"/>
        <c:crosses val="autoZero"/>
        <c:auto val="1"/>
        <c:lblAlgn val="ctr"/>
        <c:lblOffset val="100"/>
        <c:noMultiLvlLbl val="0"/>
      </c:catAx>
      <c:valAx>
        <c:axId val="237128000"/>
        <c:scaling>
          <c:orientation val="minMax"/>
        </c:scaling>
        <c:delete val="0"/>
        <c:axPos val="l"/>
        <c:numFmt formatCode="#0" sourceLinked="0"/>
        <c:majorTickMark val="out"/>
        <c:minorTickMark val="none"/>
        <c:tickLblPos val="nextTo"/>
        <c:crossAx val="3103582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9308845860833814E-2"/>
          <c:y val="5.9626977230006747E-2"/>
          <c:w val="0.86299085612600157"/>
          <c:h val="0.57736067677773617"/>
        </c:manualLayout>
      </c:layout>
      <c:lineChart>
        <c:grouping val="standard"/>
        <c:varyColors val="0"/>
        <c:ser>
          <c:idx val="2"/>
          <c:order val="1"/>
          <c:tx>
            <c:strRef>
              <c:f>'Лист5 (2)'!$E$1</c:f>
              <c:strCache>
                <c:ptCount val="1"/>
                <c:pt idx="0">
                  <c:v>Беларусь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(2)'!$E$15:$E$49</c:f>
              <c:numCache>
                <c:formatCode>_-* #,##0\ _₽_-;\-* #,##0\ _₽_-;_-* "-"??\ _₽_-;_-@_-</c:formatCode>
                <c:ptCount val="35"/>
                <c:pt idx="0">
                  <c:v>-21.098866171515279</c:v>
                </c:pt>
                <c:pt idx="1">
                  <c:v>-22.247316794339518</c:v>
                </c:pt>
                <c:pt idx="2">
                  <c:v>-24.122281963984609</c:v>
                </c:pt>
                <c:pt idx="3">
                  <c:v>-22.413703422615178</c:v>
                </c:pt>
                <c:pt idx="4">
                  <c:v>-23.632319263998554</c:v>
                </c:pt>
                <c:pt idx="5">
                  <c:v>-25.348949182452127</c:v>
                </c:pt>
                <c:pt idx="6">
                  <c:v>-20.294846121214157</c:v>
                </c:pt>
                <c:pt idx="7">
                  <c:v>-13.937289339679722</c:v>
                </c:pt>
                <c:pt idx="8">
                  <c:v>-13.787473052303199</c:v>
                </c:pt>
                <c:pt idx="9">
                  <c:v>-10.614047265854058</c:v>
                </c:pt>
                <c:pt idx="10">
                  <c:v>-10.542164934966639</c:v>
                </c:pt>
                <c:pt idx="11">
                  <c:v>-7.6749901744324891</c:v>
                </c:pt>
                <c:pt idx="12">
                  <c:v>-3.1637233070899748</c:v>
                </c:pt>
                <c:pt idx="13">
                  <c:v>1.9772802259185969</c:v>
                </c:pt>
                <c:pt idx="14">
                  <c:v>-1.5753803535362976</c:v>
                </c:pt>
                <c:pt idx="15">
                  <c:v>-1.0007337269647956</c:v>
                </c:pt>
                <c:pt idx="16">
                  <c:v>1.4759285100612156</c:v>
                </c:pt>
                <c:pt idx="17">
                  <c:v>-2.3566410753677154</c:v>
                </c:pt>
                <c:pt idx="18">
                  <c:v>-5.3332046223635583</c:v>
                </c:pt>
                <c:pt idx="19">
                  <c:v>-7.6688170723972107</c:v>
                </c:pt>
                <c:pt idx="20">
                  <c:v>-7.4479957159936472</c:v>
                </c:pt>
                <c:pt idx="21">
                  <c:v>-2.6115629229241177</c:v>
                </c:pt>
                <c:pt idx="22">
                  <c:v>1.3702662762097741</c:v>
                </c:pt>
                <c:pt idx="23">
                  <c:v>-0.87896309480838719</c:v>
                </c:pt>
                <c:pt idx="24">
                  <c:v>-2.9260074985169142</c:v>
                </c:pt>
                <c:pt idx="25">
                  <c:v>-4.8173938063912152</c:v>
                </c:pt>
                <c:pt idx="26">
                  <c:v>-11.199742689899569</c:v>
                </c:pt>
                <c:pt idx="27">
                  <c:v>-9.0048597526099812</c:v>
                </c:pt>
                <c:pt idx="28">
                  <c:v>-5.7888493317861034</c:v>
                </c:pt>
                <c:pt idx="29">
                  <c:v>-9.2159591093670876</c:v>
                </c:pt>
                <c:pt idx="30">
                  <c:v>-13.259510611030993</c:v>
                </c:pt>
                <c:pt idx="31">
                  <c:v>-13.171245383599944</c:v>
                </c:pt>
                <c:pt idx="32">
                  <c:v>-14.620523830963936</c:v>
                </c:pt>
                <c:pt idx="33">
                  <c:v>-14.294815397712393</c:v>
                </c:pt>
                <c:pt idx="34">
                  <c:v>-9.9099906350393852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'Лист5 (2)'!$F$1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(2)'!$F$15:$F$49</c:f>
              <c:numCache>
                <c:formatCode>_-* #,##0\ _₽_-;\-* #,##0\ _₽_-;_-* "-"??\ _₽_-;_-@_-</c:formatCode>
                <c:ptCount val="35"/>
                <c:pt idx="0">
                  <c:v>-17.890821681523541</c:v>
                </c:pt>
                <c:pt idx="1">
                  <c:v>-19.0201880842978</c:v>
                </c:pt>
                <c:pt idx="2">
                  <c:v>-17.293931135427414</c:v>
                </c:pt>
                <c:pt idx="3">
                  <c:v>-18.06805537863708</c:v>
                </c:pt>
                <c:pt idx="4">
                  <c:v>-19.451001650825621</c:v>
                </c:pt>
                <c:pt idx="5">
                  <c:v>-19.184953415619653</c:v>
                </c:pt>
                <c:pt idx="6">
                  <c:v>-13.798770759028505</c:v>
                </c:pt>
                <c:pt idx="7">
                  <c:v>-13.464261637675671</c:v>
                </c:pt>
                <c:pt idx="8">
                  <c:v>-11.325919033507649</c:v>
                </c:pt>
                <c:pt idx="9">
                  <c:v>-11.247229526265565</c:v>
                </c:pt>
                <c:pt idx="10">
                  <c:v>-13.679231448542071</c:v>
                </c:pt>
                <c:pt idx="11">
                  <c:v>-15.529857579929319</c:v>
                </c:pt>
                <c:pt idx="12">
                  <c:v>-22.237062552993809</c:v>
                </c:pt>
                <c:pt idx="13">
                  <c:v>-25.02393804209499</c:v>
                </c:pt>
                <c:pt idx="14">
                  <c:v>-23.854859125168442</c:v>
                </c:pt>
                <c:pt idx="15">
                  <c:v>-23.062010305100316</c:v>
                </c:pt>
                <c:pt idx="16">
                  <c:v>-23.910991958840423</c:v>
                </c:pt>
                <c:pt idx="17">
                  <c:v>-22.794979948847409</c:v>
                </c:pt>
                <c:pt idx="18">
                  <c:v>-21.499829116533203</c:v>
                </c:pt>
                <c:pt idx="19">
                  <c:v>-21.042100750230325</c:v>
                </c:pt>
                <c:pt idx="20">
                  <c:v>-16.850671007345628</c:v>
                </c:pt>
                <c:pt idx="21">
                  <c:v>-21.009397015458863</c:v>
                </c:pt>
                <c:pt idx="22">
                  <c:v>-24.087157169838871</c:v>
                </c:pt>
                <c:pt idx="23">
                  <c:v>-20.192582528347316</c:v>
                </c:pt>
                <c:pt idx="24">
                  <c:v>-20.047857843754219</c:v>
                </c:pt>
                <c:pt idx="25">
                  <c:v>-27.754229894673411</c:v>
                </c:pt>
                <c:pt idx="26">
                  <c:v>-29.673151217571821</c:v>
                </c:pt>
                <c:pt idx="27">
                  <c:v>-28.859578068143847</c:v>
                </c:pt>
                <c:pt idx="28">
                  <c:v>-28.772134717886328</c:v>
                </c:pt>
                <c:pt idx="29">
                  <c:v>-25.351066650702631</c:v>
                </c:pt>
                <c:pt idx="30">
                  <c:v>-25.951831410325038</c:v>
                </c:pt>
                <c:pt idx="31">
                  <c:v>-24.771179560627317</c:v>
                </c:pt>
                <c:pt idx="32">
                  <c:v>-22.696421062656331</c:v>
                </c:pt>
                <c:pt idx="33">
                  <c:v>-21.684440843569742</c:v>
                </c:pt>
                <c:pt idx="34">
                  <c:v>-25.513249215548541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551472"/>
        <c:axId val="395551864"/>
      </c:lineChart>
      <c:lineChart>
        <c:grouping val="standard"/>
        <c:varyColors val="0"/>
        <c:ser>
          <c:idx val="1"/>
          <c:order val="0"/>
          <c:tx>
            <c:strRef>
              <c:f>'Лист5 (2)'!$D$1</c:f>
              <c:strCache>
                <c:ptCount val="1"/>
                <c:pt idx="0">
                  <c:v>Армения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(2)'!$D$15:$D$49</c:f>
              <c:numCache>
                <c:formatCode>_-* #,##0\ _₽_-;\-* #,##0\ _₽_-;_-* "-"??\ _₽_-;_-@_-</c:formatCode>
                <c:ptCount val="35"/>
                <c:pt idx="0">
                  <c:v>11.014411633833616</c:v>
                </c:pt>
                <c:pt idx="1">
                  <c:v>15.315273111993106</c:v>
                </c:pt>
                <c:pt idx="2">
                  <c:v>0.99305451205041528</c:v>
                </c:pt>
                <c:pt idx="3">
                  <c:v>-2.970917633601236</c:v>
                </c:pt>
                <c:pt idx="4">
                  <c:v>-5.1678756794725684</c:v>
                </c:pt>
                <c:pt idx="5">
                  <c:v>-8.8507242515772262</c:v>
                </c:pt>
                <c:pt idx="6">
                  <c:v>-5.819155791531105</c:v>
                </c:pt>
                <c:pt idx="7">
                  <c:v>-1.6830743248168734</c:v>
                </c:pt>
                <c:pt idx="8">
                  <c:v>-10.653024545188208</c:v>
                </c:pt>
                <c:pt idx="9">
                  <c:v>-2.4258657573188209</c:v>
                </c:pt>
                <c:pt idx="10">
                  <c:v>1.9754051990916524</c:v>
                </c:pt>
                <c:pt idx="11">
                  <c:v>-3.8307551741136288</c:v>
                </c:pt>
                <c:pt idx="12">
                  <c:v>-24.424554100332845</c:v>
                </c:pt>
                <c:pt idx="13">
                  <c:v>-18.602635797021314</c:v>
                </c:pt>
                <c:pt idx="14">
                  <c:v>-14.225710798126032</c:v>
                </c:pt>
                <c:pt idx="15">
                  <c:v>-37.770445818571766</c:v>
                </c:pt>
                <c:pt idx="16">
                  <c:v>-23.801597949928144</c:v>
                </c:pt>
                <c:pt idx="17">
                  <c:v>-8.8379171036597892</c:v>
                </c:pt>
                <c:pt idx="18">
                  <c:v>-4.7847150467359798</c:v>
                </c:pt>
                <c:pt idx="19">
                  <c:v>-4.4916975444890355</c:v>
                </c:pt>
                <c:pt idx="20">
                  <c:v>-10.897432862315277</c:v>
                </c:pt>
                <c:pt idx="21">
                  <c:v>-4.3555426128483639</c:v>
                </c:pt>
                <c:pt idx="22">
                  <c:v>-4.4430162558279864</c:v>
                </c:pt>
                <c:pt idx="23">
                  <c:v>-6.6078238519393473</c:v>
                </c:pt>
                <c:pt idx="24">
                  <c:v>0.96061830397994252</c:v>
                </c:pt>
                <c:pt idx="25">
                  <c:v>0.16488510131939052</c:v>
                </c:pt>
                <c:pt idx="26">
                  <c:v>7.1668975010436329</c:v>
                </c:pt>
                <c:pt idx="27">
                  <c:v>6.1388540857105003</c:v>
                </c:pt>
                <c:pt idx="28">
                  <c:v>8.7273346431190575</c:v>
                </c:pt>
                <c:pt idx="29">
                  <c:v>14.838108772970305</c:v>
                </c:pt>
                <c:pt idx="30">
                  <c:v>11.118793139769023</c:v>
                </c:pt>
                <c:pt idx="31">
                  <c:v>27.941251766562718</c:v>
                </c:pt>
                <c:pt idx="32">
                  <c:v>18.143964356620412</c:v>
                </c:pt>
                <c:pt idx="33">
                  <c:v>16.441014143683489</c:v>
                </c:pt>
                <c:pt idx="34">
                  <c:v>18.827628620905337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'Лист5 (2)'!$G$1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(2)'!$G$15:$G$49</c:f>
              <c:numCache>
                <c:formatCode>_-* #,##0\ _₽_-;\-* #,##0\ _₽_-;_-* "-"??\ _₽_-;_-@_-</c:formatCode>
                <c:ptCount val="35"/>
                <c:pt idx="0">
                  <c:v>11.950600017810595</c:v>
                </c:pt>
                <c:pt idx="1">
                  <c:v>11.009286215740188</c:v>
                </c:pt>
                <c:pt idx="2">
                  <c:v>9.5856992887055217</c:v>
                </c:pt>
                <c:pt idx="3">
                  <c:v>8.4181604678137933</c:v>
                </c:pt>
                <c:pt idx="4">
                  <c:v>8.6907964397074089</c:v>
                </c:pt>
                <c:pt idx="5">
                  <c:v>7.3398372620822538</c:v>
                </c:pt>
                <c:pt idx="6">
                  <c:v>6.2214405751007531</c:v>
                </c:pt>
                <c:pt idx="7">
                  <c:v>5.9382120304999022</c:v>
                </c:pt>
                <c:pt idx="8">
                  <c:v>4.8030251008881599</c:v>
                </c:pt>
                <c:pt idx="9">
                  <c:v>5.2258475970850009</c:v>
                </c:pt>
                <c:pt idx="10">
                  <c:v>5.2941357791579682</c:v>
                </c:pt>
                <c:pt idx="11">
                  <c:v>5.679213950790853</c:v>
                </c:pt>
                <c:pt idx="12">
                  <c:v>5.0791188463828512</c:v>
                </c:pt>
                <c:pt idx="13">
                  <c:v>4.0182084835180945</c:v>
                </c:pt>
                <c:pt idx="14">
                  <c:v>4.6814470620437882</c:v>
                </c:pt>
                <c:pt idx="15">
                  <c:v>3.1593506541686009</c:v>
                </c:pt>
                <c:pt idx="16">
                  <c:v>3.6979533501578086</c:v>
                </c:pt>
                <c:pt idx="17">
                  <c:v>3.3576733574319526</c:v>
                </c:pt>
                <c:pt idx="18">
                  <c:v>2.6476145706794556</c:v>
                </c:pt>
                <c:pt idx="19">
                  <c:v>1.8567444791195753</c:v>
                </c:pt>
                <c:pt idx="20">
                  <c:v>1.1659414543617681</c:v>
                </c:pt>
                <c:pt idx="21">
                  <c:v>2.0145748719330765</c:v>
                </c:pt>
                <c:pt idx="22">
                  <c:v>2.8807847559631523</c:v>
                </c:pt>
                <c:pt idx="23">
                  <c:v>2.772358094830909</c:v>
                </c:pt>
                <c:pt idx="24">
                  <c:v>2.7784418475433417</c:v>
                </c:pt>
                <c:pt idx="25">
                  <c:v>1.7390916606114706</c:v>
                </c:pt>
                <c:pt idx="26">
                  <c:v>2.6766188653723613</c:v>
                </c:pt>
                <c:pt idx="27">
                  <c:v>3.310995547981209</c:v>
                </c:pt>
                <c:pt idx="28">
                  <c:v>3.2493972005264453</c:v>
                </c:pt>
                <c:pt idx="29">
                  <c:v>2.329821166324924</c:v>
                </c:pt>
                <c:pt idx="30">
                  <c:v>1.8350401703301651</c:v>
                </c:pt>
                <c:pt idx="31">
                  <c:v>1.9038972201199846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'Лист5 (2)'!$H$1</c:f>
              <c:strCache>
                <c:ptCount val="1"/>
                <c:pt idx="0">
                  <c:v>Россия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'Лист5 (2)'!$C$15:$C$49</c:f>
              <c:numCache>
                <c:formatCode>m/d/yyyy</c:formatCode>
                <c:ptCount val="35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</c:numCache>
            </c:numRef>
          </c:cat>
          <c:val>
            <c:numRef>
              <c:f>'Лист5 (2)'!$H$15:$H$49</c:f>
              <c:numCache>
                <c:formatCode>_-* #,##0\ _₽_-;\-* #,##0\ _₽_-;_-* "-"??\ _₽_-;_-@_-</c:formatCode>
                <c:ptCount val="35"/>
                <c:pt idx="0">
                  <c:v>-0.33914862212259567</c:v>
                </c:pt>
                <c:pt idx="1">
                  <c:v>-1.0611244385523122</c:v>
                </c:pt>
                <c:pt idx="2">
                  <c:v>-1.2823773362014705</c:v>
                </c:pt>
                <c:pt idx="3">
                  <c:v>-1.1380176992986679</c:v>
                </c:pt>
                <c:pt idx="4">
                  <c:v>-0.57239588452247325</c:v>
                </c:pt>
                <c:pt idx="5">
                  <c:v>-0.7948830669741157</c:v>
                </c:pt>
                <c:pt idx="6">
                  <c:v>-0.56905237216722193</c:v>
                </c:pt>
                <c:pt idx="7">
                  <c:v>-0.33643819857669094</c:v>
                </c:pt>
                <c:pt idx="8">
                  <c:v>-1.5805165779924337</c:v>
                </c:pt>
                <c:pt idx="9">
                  <c:v>-3.0627801351310997</c:v>
                </c:pt>
                <c:pt idx="10">
                  <c:v>-3.9504212096384528</c:v>
                </c:pt>
                <c:pt idx="11">
                  <c:v>-4.5813734623738007</c:v>
                </c:pt>
                <c:pt idx="12">
                  <c:v>-6.0544562827667843</c:v>
                </c:pt>
                <c:pt idx="13">
                  <c:v>-7.8520027456103438</c:v>
                </c:pt>
                <c:pt idx="14">
                  <c:v>-8.1450571404787659</c:v>
                </c:pt>
                <c:pt idx="15">
                  <c:v>-8.6482784349551718</c:v>
                </c:pt>
                <c:pt idx="16">
                  <c:v>-9.0760168823338461</c:v>
                </c:pt>
                <c:pt idx="17">
                  <c:v>-8.9485036086311247</c:v>
                </c:pt>
                <c:pt idx="18">
                  <c:v>-8.8342411531093212</c:v>
                </c:pt>
                <c:pt idx="19">
                  <c:v>-8.4063667740034056</c:v>
                </c:pt>
                <c:pt idx="20">
                  <c:v>-7.0134057260571012</c:v>
                </c:pt>
                <c:pt idx="21">
                  <c:v>-6.7553522440898215</c:v>
                </c:pt>
                <c:pt idx="22">
                  <c:v>-6.5054258817488595</c:v>
                </c:pt>
                <c:pt idx="23">
                  <c:v>-5.8175163961101655</c:v>
                </c:pt>
                <c:pt idx="24">
                  <c:v>-5.4803639856909596</c:v>
                </c:pt>
                <c:pt idx="25">
                  <c:v>-6.9349448395930118</c:v>
                </c:pt>
                <c:pt idx="26">
                  <c:v>-7.2135954263555844</c:v>
                </c:pt>
                <c:pt idx="27">
                  <c:v>-6.4470680117867438</c:v>
                </c:pt>
                <c:pt idx="28">
                  <c:v>-5.6992303129451338</c:v>
                </c:pt>
                <c:pt idx="29">
                  <c:v>-5.4983908815910265</c:v>
                </c:pt>
                <c:pt idx="30">
                  <c:v>-5.6270948569019099</c:v>
                </c:pt>
                <c:pt idx="31">
                  <c:v>-6.8781882306411886</c:v>
                </c:pt>
                <c:pt idx="32">
                  <c:v>-7.0517052464803927</c:v>
                </c:pt>
                <c:pt idx="33">
                  <c:v>-7.0718967507055881</c:v>
                </c:pt>
                <c:pt idx="34">
                  <c:v>-6.6062745668947445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552648"/>
        <c:axId val="395552256"/>
      </c:lineChart>
      <c:dateAx>
        <c:axId val="39555147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low"/>
        <c:txPr>
          <a:bodyPr/>
          <a:lstStyle/>
          <a:p>
            <a:pPr>
              <a:defRPr sz="800"/>
            </a:pPr>
            <a:endParaRPr lang="ru-RU"/>
          </a:p>
        </c:txPr>
        <c:crossAx val="395551864"/>
        <c:crosses val="autoZero"/>
        <c:auto val="1"/>
        <c:lblOffset val="100"/>
        <c:baseTimeUnit val="months"/>
      </c:dateAx>
      <c:valAx>
        <c:axId val="395551864"/>
        <c:scaling>
          <c:orientation val="minMax"/>
          <c:max val="30"/>
          <c:min val="-4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395551472"/>
        <c:crosses val="autoZero"/>
        <c:crossBetween val="between"/>
      </c:valAx>
      <c:valAx>
        <c:axId val="395552256"/>
        <c:scaling>
          <c:orientation val="minMax"/>
        </c:scaling>
        <c:delete val="1"/>
        <c:axPos val="r"/>
        <c:numFmt formatCode="_-* #,##0\ _₽_-;\-* #,##0\ _₽_-;_-* &quot;-&quot;??\ _₽_-;_-@_-" sourceLinked="1"/>
        <c:majorTickMark val="out"/>
        <c:minorTickMark val="none"/>
        <c:tickLblPos val="nextTo"/>
        <c:crossAx val="395552648"/>
        <c:crosses val="max"/>
        <c:crossBetween val="between"/>
      </c:valAx>
      <c:dateAx>
        <c:axId val="3955526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95552256"/>
        <c:crosses val="autoZero"/>
        <c:auto val="1"/>
        <c:lblOffset val="100"/>
        <c:baseTimeUnit val="months"/>
        <c:majorUnit val="1"/>
        <c:minorUnit val="1"/>
      </c:dateAx>
    </c:plotArea>
    <c:legend>
      <c:legendPos val="b"/>
      <c:layout>
        <c:manualLayout>
          <c:xMode val="edge"/>
          <c:yMode val="edge"/>
          <c:x val="0"/>
          <c:y val="0.84067728519263263"/>
          <c:w val="0.99314620995962533"/>
          <c:h val="0.127099230992056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0.78183</cdr:x>
      <cdr:y>0.023</cdr:y>
    </cdr:from>
    <cdr:to>
      <cdr:x>0.78462</cdr:x>
      <cdr:y>0.69128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DE1928FE-86CE-41C8-93CA-07CAFD62E921}"/>
            </a:ext>
          </a:extLst>
        </cdr:cNvPr>
        <cdr:cNvCxnSpPr/>
      </cdr:nvCxnSpPr>
      <cdr:spPr>
        <a:xfrm xmlns:a="http://schemas.openxmlformats.org/drawingml/2006/main">
          <a:off x="5070139" y="92888"/>
          <a:ext cx="18093" cy="26989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0.82758</cdr:x>
      <cdr:y>0.01469</cdr:y>
    </cdr:from>
    <cdr:to>
      <cdr:x>0.97179</cdr:x>
      <cdr:y>0.07795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4F3915D-18EB-4697-9889-80DC0F809E57}"/>
            </a:ext>
          </a:extLst>
        </cdr:cNvPr>
        <cdr:cNvSpPr txBox="1"/>
      </cdr:nvSpPr>
      <cdr:spPr>
        <a:xfrm xmlns:a="http://schemas.openxmlformats.org/drawingml/2006/main">
          <a:off x="4859854" y="48882"/>
          <a:ext cx="846863" cy="21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/>
            <a:t>Правая</a:t>
          </a:r>
          <a:r>
            <a:rPr lang="ru-RU" sz="1000" baseline="0"/>
            <a:t> ось</a:t>
          </a:r>
          <a:endParaRPr lang="en-US" sz="1000"/>
        </a:p>
      </cdr:txBody>
    </cdr:sp>
  </cdr:relSizeAnchor>
  <cdr:relSizeAnchor xmlns:cdr="http://schemas.openxmlformats.org/drawingml/2006/chartDrawing">
    <cdr:from>
      <cdr:x>0.788</cdr:x>
      <cdr:y>0.04595</cdr:y>
    </cdr:from>
    <cdr:to>
      <cdr:x>0.82125</cdr:x>
      <cdr:y>0.04758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xmlns="" id="{07B883E3-7DEB-4AE8-BF47-63D96D09250A}"/>
            </a:ext>
          </a:extLst>
        </cdr:cNvPr>
        <cdr:cNvCxnSpPr/>
      </cdr:nvCxnSpPr>
      <cdr:spPr>
        <a:xfrm xmlns:a="http://schemas.openxmlformats.org/drawingml/2006/main" flipV="1">
          <a:off x="5110135" y="185574"/>
          <a:ext cx="215625" cy="65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0.73083</cdr:x>
      <cdr:y>0.04788</cdr:y>
    </cdr:from>
    <cdr:to>
      <cdr:x>0.76785</cdr:x>
      <cdr:y>0.04788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xmlns="" id="{5F5B09EE-6FC9-42E4-9997-CB8A86BA37E7}"/>
            </a:ext>
          </a:extLst>
        </cdr:cNvPr>
        <cdr:cNvCxnSpPr/>
      </cdr:nvCxnSpPr>
      <cdr:spPr>
        <a:xfrm xmlns:a="http://schemas.openxmlformats.org/drawingml/2006/main" flipH="1">
          <a:off x="4739430" y="193368"/>
          <a:ext cx="24007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0.60655</cdr:x>
      <cdr:y>0.00765</cdr:y>
    </cdr:from>
    <cdr:to>
      <cdr:x>0.78866</cdr:x>
      <cdr:y>0.07091</cdr:y>
    </cdr:to>
    <cdr:sp macro="" textlink="">
      <cdr:nvSpPr>
        <cdr:cNvPr id="8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EE5D176F-2EA3-4B25-BB0C-E0D2134FD4CD}"/>
            </a:ext>
          </a:extLst>
        </cdr:cNvPr>
        <cdr:cNvSpPr txBox="1"/>
      </cdr:nvSpPr>
      <cdr:spPr>
        <a:xfrm xmlns:a="http://schemas.openxmlformats.org/drawingml/2006/main">
          <a:off x="3561900" y="25464"/>
          <a:ext cx="1069417" cy="21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/>
            <a:t>Левая</a:t>
          </a:r>
          <a:r>
            <a:rPr lang="ru-RU" sz="1100"/>
            <a:t> ось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0.14841</cdr:x>
      <cdr:y>0.49946</cdr:y>
    </cdr:from>
    <cdr:to>
      <cdr:x>0.89048</cdr:x>
      <cdr:y>0.60371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576062" y="1221300"/>
          <a:ext cx="2880321" cy="2549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13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26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341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453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566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679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794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907" algn="l" defTabSz="914226" rtl="0" eaLnBrk="1" latinLnBrk="0" hangingPunct="1">
            <a:defRPr sz="1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i="1" dirty="0" smtClean="0"/>
            <a:t>изъятие ликвидности («−») </a:t>
          </a:r>
          <a:endParaRPr lang="ru-RU" sz="1000" i="1" dirty="0"/>
        </a:p>
      </cdr:txBody>
    </cdr:sp>
  </cdr:relSizeAnchor>
  <cdr:relSizeAnchor xmlns:cdr="http://schemas.openxmlformats.org/drawingml/2006/chartDrawing">
    <cdr:from>
      <cdr:x>0.14841</cdr:x>
      <cdr:y>0.06305</cdr:y>
    </cdr:from>
    <cdr:to>
      <cdr:x>0.89048</cdr:x>
      <cdr:y>0.1673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576062" y="154177"/>
          <a:ext cx="2880321" cy="2549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i="1" dirty="0" smtClean="0"/>
            <a:t>предоставление ликвидности «+» </a:t>
          </a:r>
          <a:endParaRPr lang="ru-RU" sz="10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6967"/>
          </a:xfrm>
          <a:prstGeom prst="rect">
            <a:avLst/>
          </a:prstGeom>
        </p:spPr>
        <p:txBody>
          <a:bodyPr vert="horz" lIns="91540" tIns="45768" rIns="91540" bIns="45768" rtlCol="0"/>
          <a:lstStyle>
            <a:lvl1pPr algn="r">
              <a:defRPr sz="1200"/>
            </a:lvl1pPr>
          </a:lstStyle>
          <a:p>
            <a:fld id="{0BF712D1-64FF-48D6-98AD-955CAE5FE15D}" type="datetimeFigureOut">
              <a:rPr lang="ru-RU" smtClean="0"/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68" rIns="91540" bIns="457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540" tIns="45768" rIns="91540" bIns="457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6967"/>
          </a:xfrm>
          <a:prstGeom prst="rect">
            <a:avLst/>
          </a:prstGeom>
        </p:spPr>
        <p:txBody>
          <a:bodyPr vert="horz" lIns="91540" tIns="45768" rIns="91540" bIns="45768" rtlCol="0" anchor="b"/>
          <a:lstStyle>
            <a:lvl1pPr algn="r">
              <a:defRPr sz="1200"/>
            </a:lvl1pPr>
          </a:lstStyle>
          <a:p>
            <a:fld id="{E242B36C-5D34-4ADF-BCB6-C54DC317C0D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9" cy="497524"/>
          </a:xfrm>
          <a:prstGeom prst="rect">
            <a:avLst/>
          </a:prstGeom>
        </p:spPr>
        <p:txBody>
          <a:bodyPr vert="horz" lIns="91549" tIns="45773" rIns="91549" bIns="457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4"/>
          </p:nvPr>
        </p:nvSpPr>
        <p:spPr>
          <a:xfrm>
            <a:off x="1" y="9441814"/>
            <a:ext cx="2950529" cy="497524"/>
          </a:xfrm>
          <a:prstGeom prst="rect">
            <a:avLst/>
          </a:prstGeom>
        </p:spPr>
        <p:txBody>
          <a:bodyPr vert="horz" lIns="91549" tIns="45773" rIns="91549" bIns="457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9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B36C-5D34-4ADF-BCB6-C54DC317C0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5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9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8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33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8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0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4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78BE-C581-4378-95B2-1AD209C67C1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78BE-C581-4378-95B2-1AD209C67C1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1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78BE-C581-4378-95B2-1AD209C67C1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4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78BE-C581-4378-95B2-1AD209C67C1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4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4588"/>
            <a:ext cx="4117975" cy="3089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8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EFA0-6C5A-420D-9E8F-4DC8306C3F7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5C4EF-A7A3-4E3F-A193-76AA57B023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0AEC2-C385-4813-8295-64E53C1CAB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4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6A4B-CE26-45A3-8944-DBF367F1E73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C77B9-D26F-47CE-BCF9-FE2BAF83C8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752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6A4B-CE26-45A3-8944-DBF367F1E73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C77B9-D26F-47CE-BCF9-FE2BAF83C8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938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4572002" y="315808"/>
            <a:ext cx="4096431" cy="685801"/>
          </a:xfrm>
          <a:noFill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lang="ru-RU" sz="2700" b="1" i="0" kern="1200" cap="none" spc="0" baseline="0" dirty="0" smtClean="0">
                <a:ln/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97713B"/>
              </a:buClr>
              <a:buFont typeface="Calibri Light" panose="020F0302020204030204" pitchFamily="34" charset="0"/>
              <a:buNone/>
            </a:pPr>
            <a:r>
              <a:rPr lang="ru-RU" dirty="0"/>
              <a:t>ЗАГОЛОВОК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B3377D2-997A-4D95-93A1-F35E5EA318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ADDFEE-9695-4C48-A34E-729AD41C77FF}" type="datetime1">
              <a:rPr lang="ru-RU" smtClean="0">
                <a:solidFill>
                  <a:prstClr val="black"/>
                </a:solidFill>
              </a:rPr>
              <a:t>26.03.2021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40E9F99-7D98-412B-A043-3A7E840026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86059" y="6567341"/>
            <a:ext cx="3676649" cy="365125"/>
          </a:xfrm>
          <a:prstGeom prst="rect">
            <a:avLst/>
          </a:prstGeom>
        </p:spPr>
        <p:txBody>
          <a:bodyPr/>
          <a:lstStyle>
            <a:lvl1pPr algn="ctr">
              <a:defRPr lang="ru-RU" sz="788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Департамент макроэкономической политики июнь 2019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993F00-B144-401A-A05F-5B0D9C777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57950" y="6550435"/>
            <a:ext cx="1885950" cy="365125"/>
          </a:xfrm>
        </p:spPr>
        <p:txBody>
          <a:bodyPr/>
          <a:lstStyle/>
          <a:p>
            <a:fld id="{B33FDF05-A105-4AB0-856F-18D316F99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3F19-2C76-4FAA-A501-C45352D77F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68832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0F5F-C012-4DB2-8D71-5ACC30B44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288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EB05-B049-4107-9731-60E1F3D260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731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5DA0-5B79-44DD-82E4-B0607C5D91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4081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56E5-B0A8-4102-BAF6-2AE703A6F2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7054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8425-1817-433D-9B7B-83CA829267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3563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1CB-50E0-4749-8881-CB18F63A72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6373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BA4E4-76F5-4F5F-8854-A5AE06D0F4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A12AF-7AA0-42CC-ADDD-FFF41BB437F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07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1126-3339-47A7-BA03-4B06D4E612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Times"/>
                <a:cs typeface="Times"/>
              </a:rPr>
              <a:t>|  </a:t>
            </a:r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60982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C1B54-0F71-4753-B7DB-B50CB001D6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4400" y="888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E7D417E-0BF3-C440-BCB6-3BA684BB87BE}" type="slidenum">
              <a:rPr lang="ru-RU" smtClean="0">
                <a:solidFill>
                  <a:prstClr val="white"/>
                </a:solidFill>
                <a:latin typeface="Times"/>
                <a:cs typeface="Times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3129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4FAC-3ED4-4D65-A3A7-250312EEB6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1"/>
          </a:xfrm>
          <a:prstGeom prst="rect">
            <a:avLst/>
          </a:prstGeom>
        </p:spPr>
        <p:txBody>
          <a:bodyPr/>
          <a:lstStyle/>
          <a:p>
            <a:fld id="{1E7D417E-0BF3-C440-BCB6-3BA684BB8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7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09C2-1663-41BC-9797-4825204FDC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7200" y="660400"/>
            <a:ext cx="609600" cy="381001"/>
          </a:xfrm>
          <a:prstGeom prst="rect">
            <a:avLst/>
          </a:prstGeom>
        </p:spPr>
        <p:txBody>
          <a:bodyPr/>
          <a:lstStyle/>
          <a:p>
            <a:fld id="{1E7D417E-0BF3-C440-BCB6-3BA684BB8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78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4572002" y="315808"/>
            <a:ext cx="4096431" cy="685801"/>
          </a:xfrm>
          <a:noFill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lang="ru-RU" sz="2700" b="1" i="0" kern="1200" cap="none" spc="0" baseline="0" dirty="0" smtClean="0">
                <a:ln/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97713B"/>
              </a:buClr>
              <a:buFont typeface="Calibri Light" panose="020F0302020204030204" pitchFamily="34" charset="0"/>
              <a:buNone/>
            </a:pPr>
            <a:r>
              <a:rPr lang="ru-RU" dirty="0"/>
              <a:t>ЗАГОЛОВОК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B3377D2-997A-4D95-93A1-F35E5EA318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ADDFEE-9695-4C48-A34E-729AD41C77FF}" type="datetime1">
              <a:rPr lang="ru-RU" smtClean="0">
                <a:solidFill>
                  <a:prstClr val="black"/>
                </a:solidFill>
              </a:rPr>
              <a:t>26.03.2021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40E9F99-7D98-412B-A043-3A7E840026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86059" y="6567341"/>
            <a:ext cx="3676649" cy="365125"/>
          </a:xfrm>
          <a:prstGeom prst="rect">
            <a:avLst/>
          </a:prstGeom>
        </p:spPr>
        <p:txBody>
          <a:bodyPr/>
          <a:lstStyle>
            <a:lvl1pPr algn="ctr">
              <a:defRPr lang="ru-RU" sz="788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Департамент макроэкономической политики июнь 2019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D993F00-B144-401A-A05F-5B0D9C777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457950" y="6550435"/>
            <a:ext cx="1885950" cy="365125"/>
          </a:xfrm>
        </p:spPr>
        <p:txBody>
          <a:bodyPr/>
          <a:lstStyle/>
          <a:p>
            <a:fld id="{B33FDF05-A105-4AB0-856F-18D316F99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1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FF8F9-3A29-4687-87FA-C0D96A3FD7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1F033-29D0-40E4-91CB-1927F097C76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1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F7428-9C87-4C21-9468-A82F56D87D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98BE1-6961-4798-B415-0A5B7087319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6A53D-6ACF-4D09-9C33-CAA836BDE8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61A18-F9F0-4C30-BCD9-A475290A3E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6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D3196-5276-4006-83E4-5F47BA7071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C631E-FF70-4ACE-81A3-2E75CAC64FF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9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6A4B-CE26-45A3-8944-DBF367F1E73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C77B9-D26F-47CE-BCF9-FE2BAF83C8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194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D4258-12BE-421D-8B05-40612EA20C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861A6-DA82-42D3-941C-8FB207CA5A0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A932A-EE15-4FFA-97BE-8B8FFB1D00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26.03.2021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FBD9-4B3C-4689-A030-321BCA6C715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5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E56-EEA3-4AA6-93F3-21E1D230D655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1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top_new3.pd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4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638" y="223838"/>
            <a:ext cx="5932161" cy="234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A472DA8-2B58-4A7F-B99F-A207657179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26.03.2021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8432800" y="177798"/>
            <a:ext cx="609600" cy="38100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32953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dirty="0" smtClean="0">
                <a:solidFill>
                  <a:srgbClr val="BCB08D"/>
                </a:solidFill>
                <a:latin typeface="Times"/>
                <a:cs typeface="Times"/>
              </a:rPr>
              <a:t>|</a:t>
            </a:r>
            <a:r>
              <a:rPr lang="en-US" dirty="0" smtClean="0">
                <a:latin typeface="Times"/>
                <a:cs typeface="Times"/>
              </a:rPr>
              <a:t>  </a:t>
            </a:r>
            <a:fld id="{1E7D417E-0BF3-C440-BCB6-3BA684BB87BE}" type="slidenum">
              <a:rPr lang="ru-RU" smtClean="0">
                <a:latin typeface="Times"/>
                <a:cs typeface="Times"/>
              </a:rPr>
              <a:pPr defTabSz="457200"/>
              <a:t>‹#›</a:t>
            </a:fld>
            <a:endParaRPr lang="ru-RU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6152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rgbClr val="032953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Time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Time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Time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Time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6"/>
            <a:ext cx="9143068" cy="6858000"/>
          </a:xfrm>
          <a:prstGeom prst="rect">
            <a:avLst/>
          </a:prstGeom>
        </p:spPr>
      </p:pic>
      <p:sp>
        <p:nvSpPr>
          <p:cNvPr id="15" name="TextBox 4"/>
          <p:cNvSpPr txBox="1"/>
          <p:nvPr/>
        </p:nvSpPr>
        <p:spPr>
          <a:xfrm>
            <a:off x="1101814" y="2104890"/>
            <a:ext cx="7084388" cy="187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стратегических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направлениях развития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общем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финансовом пространстве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ЕАЭС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4848746"/>
            <a:ext cx="2475818" cy="1529484"/>
            <a:chOff x="573243" y="4962094"/>
            <a:chExt cx="2475818" cy="1529484"/>
          </a:xfrm>
        </p:grpSpPr>
        <p:pic>
          <p:nvPicPr>
            <p:cNvPr id="7" name="Picture 6" descr="http://www.fullhdoboi.ru/_ph/33/2639114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742" y="5983045"/>
              <a:ext cx="796319" cy="50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580" y="5741850"/>
              <a:ext cx="796319" cy="50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www.wallplanet.ru/_ph/20/41892452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970" y="5524938"/>
              <a:ext cx="794546" cy="50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www.fullhdoboi.ru/_ph/33/558086386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697" y="5259278"/>
              <a:ext cx="794546" cy="50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"/>
            <a:stretch/>
          </p:blipFill>
          <p:spPr bwMode="auto">
            <a:xfrm>
              <a:off x="573243" y="4962094"/>
              <a:ext cx="792088" cy="508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42934" y="5920123"/>
            <a:ext cx="255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марта 2021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5" t="31905" r="29220" b="37262"/>
          <a:stretch/>
        </p:blipFill>
        <p:spPr bwMode="auto">
          <a:xfrm>
            <a:off x="7479647" y="98723"/>
            <a:ext cx="1494155" cy="967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44008" y="4195072"/>
            <a:ext cx="41337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Митяев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 ч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Коллегии (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Министра)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интеграции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макроэкономике ЕЭК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048672" cy="3600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Макроэкономические показатели,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определяющие устойчивость экономического развития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86CFB5-9B53-469E-96D4-6E23AA8D2B58}"/>
              </a:ext>
            </a:extLst>
          </p:cNvPr>
          <p:cNvSpPr txBox="1"/>
          <p:nvPr/>
        </p:nvSpPr>
        <p:spPr>
          <a:xfrm>
            <a:off x="179512" y="851478"/>
            <a:ext cx="4460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Рис. </a:t>
            </a:r>
            <a:r>
              <a:rPr lang="ru-RU" sz="1600" b="1" dirty="0" smtClean="0"/>
              <a:t>10</a:t>
            </a:r>
            <a:r>
              <a:rPr lang="ru-RU" sz="1600" dirty="0" smtClean="0"/>
              <a:t>  </a:t>
            </a:r>
            <a:r>
              <a:rPr lang="ru-RU" sz="1600" dirty="0"/>
              <a:t>Баланс консолидированного бюджета сектора государственного управления в % к </a:t>
            </a:r>
            <a:r>
              <a:rPr lang="ru-RU" sz="1600" dirty="0" smtClean="0"/>
              <a:t>ВВП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86CFB5-9B53-469E-96D4-6E23AA8D2B58}"/>
              </a:ext>
            </a:extLst>
          </p:cNvPr>
          <p:cNvSpPr txBox="1"/>
          <p:nvPr/>
        </p:nvSpPr>
        <p:spPr>
          <a:xfrm>
            <a:off x="4719294" y="845534"/>
            <a:ext cx="44192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Рис. </a:t>
            </a:r>
            <a:r>
              <a:rPr lang="ru-RU" sz="1600" b="1" dirty="0" smtClean="0"/>
              <a:t>11</a:t>
            </a:r>
            <a:r>
              <a:rPr lang="ru-RU" sz="1600" dirty="0" smtClean="0"/>
              <a:t> </a:t>
            </a:r>
            <a:r>
              <a:rPr lang="ru-RU" sz="1600" dirty="0"/>
              <a:t>Долг сектора государственного управления в % к ВВП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225" y="4437112"/>
            <a:ext cx="8804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 связи с пересмотром параметров бюджетной </a:t>
            </a:r>
            <a:r>
              <a:rPr lang="ru-RU" sz="1600" b="1" dirty="0" smtClean="0">
                <a:solidFill>
                  <a:srgbClr val="002060"/>
                </a:solidFill>
              </a:rPr>
              <a:t>политики: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ожидается </a:t>
            </a:r>
            <a:r>
              <a:rPr lang="ru-RU" sz="1600" dirty="0">
                <a:solidFill>
                  <a:srgbClr val="002060"/>
                </a:solidFill>
              </a:rPr>
              <a:t>увеличение дефицита бюджета государственного </a:t>
            </a:r>
            <a:r>
              <a:rPr lang="ru-RU" sz="1600" dirty="0" smtClean="0">
                <a:solidFill>
                  <a:srgbClr val="002060"/>
                </a:solidFill>
              </a:rPr>
              <a:t>сектора;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п</a:t>
            </a:r>
            <a:r>
              <a:rPr lang="ru-RU" sz="1600" dirty="0" smtClean="0">
                <a:solidFill>
                  <a:srgbClr val="002060"/>
                </a:solidFill>
              </a:rPr>
              <a:t>ревышение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в 2020 году </a:t>
            </a:r>
            <a:r>
              <a:rPr lang="ru-RU" sz="1600" dirty="0">
                <a:solidFill>
                  <a:srgbClr val="002060"/>
                </a:solidFill>
              </a:rPr>
              <a:t>большинством </a:t>
            </a:r>
            <a:r>
              <a:rPr lang="ru-RU" sz="1600" dirty="0" smtClean="0">
                <a:solidFill>
                  <a:srgbClr val="002060"/>
                </a:solidFill>
              </a:rPr>
              <a:t>государств – членов ЕАЭС (за </a:t>
            </a:r>
            <a:r>
              <a:rPr lang="ru-RU" sz="1600" dirty="0">
                <a:solidFill>
                  <a:srgbClr val="002060"/>
                </a:solidFill>
              </a:rPr>
              <a:t>исключением Беларуси) установленного </a:t>
            </a:r>
            <a:r>
              <a:rPr lang="ru-RU" sz="1600" dirty="0" smtClean="0">
                <a:solidFill>
                  <a:srgbClr val="002060"/>
                </a:solidFill>
              </a:rPr>
              <a:t>Договором о ЕАЭС критерия </a:t>
            </a:r>
            <a:r>
              <a:rPr lang="ru-RU" sz="1600" dirty="0">
                <a:solidFill>
                  <a:srgbClr val="002060"/>
                </a:solidFill>
              </a:rPr>
              <a:t>конвергенции </a:t>
            </a:r>
            <a:r>
              <a:rPr lang="ru-RU" sz="1600" dirty="0" smtClean="0">
                <a:solidFill>
                  <a:srgbClr val="002060"/>
                </a:solidFill>
              </a:rPr>
              <a:t>по </a:t>
            </a:r>
            <a:r>
              <a:rPr lang="ru-RU" sz="1600" dirty="0">
                <a:solidFill>
                  <a:srgbClr val="002060"/>
                </a:solidFill>
              </a:rPr>
              <a:t>бюджетному дефициту в 3% ВВП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Ожидается </a:t>
            </a:r>
            <a:r>
              <a:rPr lang="ru-RU" sz="1600" b="1" dirty="0">
                <a:solidFill>
                  <a:srgbClr val="002060"/>
                </a:solidFill>
              </a:rPr>
              <a:t>рост долга сектора государственного </a:t>
            </a:r>
            <a:r>
              <a:rPr lang="ru-RU" sz="1600" b="1" dirty="0" smtClean="0">
                <a:solidFill>
                  <a:srgbClr val="002060"/>
                </a:solidFill>
              </a:rPr>
              <a:t>управления: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превышение </a:t>
            </a:r>
            <a:r>
              <a:rPr lang="ru-RU" sz="1600" dirty="0">
                <a:solidFill>
                  <a:srgbClr val="002060"/>
                </a:solidFill>
              </a:rPr>
              <a:t>большинством </a:t>
            </a:r>
            <a:r>
              <a:rPr lang="ru-RU" sz="1600" dirty="0" smtClean="0">
                <a:solidFill>
                  <a:srgbClr val="002060"/>
                </a:solidFill>
              </a:rPr>
              <a:t>государств – членов ЕАЭС </a:t>
            </a:r>
            <a:r>
              <a:rPr lang="ru-RU" sz="1600" dirty="0">
                <a:solidFill>
                  <a:srgbClr val="002060"/>
                </a:solidFill>
              </a:rPr>
              <a:t>(за исключением Казахстана и России) еще одного количественного </a:t>
            </a:r>
            <a:r>
              <a:rPr lang="ru-RU" sz="1600" dirty="0" smtClean="0">
                <a:solidFill>
                  <a:srgbClr val="002060"/>
                </a:solidFill>
              </a:rPr>
              <a:t>показателя устойчивости </a:t>
            </a:r>
            <a:r>
              <a:rPr lang="ru-RU" sz="1600" dirty="0">
                <a:solidFill>
                  <a:srgbClr val="002060"/>
                </a:solidFill>
              </a:rPr>
              <a:t>– уровня долга сектора государственного управления, верхний предел которого установлен </a:t>
            </a:r>
            <a:r>
              <a:rPr lang="ru-RU" sz="1600" dirty="0" smtClean="0">
                <a:solidFill>
                  <a:srgbClr val="002060"/>
                </a:solidFill>
              </a:rPr>
              <a:t>Договором о ЕАЭС на </a:t>
            </a:r>
            <a:r>
              <a:rPr lang="ru-RU" sz="1600" dirty="0">
                <a:solidFill>
                  <a:srgbClr val="002060"/>
                </a:solidFill>
              </a:rPr>
              <a:t>уровне 50% ВВП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4294967295"/>
          </p:nvPr>
        </p:nvSpPr>
        <p:spPr>
          <a:xfrm>
            <a:off x="238225" y="4221088"/>
            <a:ext cx="4078590" cy="216024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pPr marL="0" indent="0">
              <a:buNone/>
            </a:pPr>
            <a:r>
              <a:rPr lang="ru-RU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Источник: расчеты Комиссии</a:t>
            </a:r>
            <a:endParaRPr lang="ru-RU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half" idx="4294967295"/>
          </p:nvPr>
        </p:nvSpPr>
        <p:spPr>
          <a:xfrm>
            <a:off x="4517157" y="4149080"/>
            <a:ext cx="4078590" cy="216024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pPr marL="0" indent="0">
              <a:buNone/>
            </a:pPr>
            <a:r>
              <a:rPr lang="ru-RU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Источник: расчеты Комиссии</a:t>
            </a:r>
            <a:endParaRPr lang="ru-RU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71348"/>
            <a:ext cx="4538786" cy="2579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9" y="1412776"/>
            <a:ext cx="4562631" cy="26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107504" y="6641977"/>
            <a:ext cx="1368152" cy="216023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900" i="1" dirty="0" smtClean="0">
                <a:latin typeface="Arial" pitchFamily="34" charset="0"/>
                <a:cs typeface="Arial" pitchFamily="34" charset="0"/>
              </a:rPr>
              <a:t>Источник: МВФ, ЕЭК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51720" y="188640"/>
            <a:ext cx="590465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Денежно-кредитная и </a:t>
            </a:r>
            <a:r>
              <a:rPr lang="ru-RU" dirty="0" err="1"/>
              <a:t>макропруденциальная</a:t>
            </a:r>
            <a:r>
              <a:rPr lang="ru-RU" dirty="0"/>
              <a:t> политика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1644" y="834433"/>
            <a:ext cx="345075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Перечень реализованных </a:t>
            </a:r>
            <a:r>
              <a:rPr lang="ru-RU" sz="1600" b="1" dirty="0" smtClean="0"/>
              <a:t>мер: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снижение процентных ставок;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предоставление ликвидности;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своп линии центральными банками развитых стран;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количественное смягчение в странах с </a:t>
            </a:r>
            <a:r>
              <a:rPr lang="ru-RU" sz="1600" dirty="0" err="1" smtClean="0"/>
              <a:t>околонулевой</a:t>
            </a:r>
            <a:r>
              <a:rPr lang="ru-RU" sz="1600" dirty="0" smtClean="0"/>
              <a:t> процентной ставкой;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интервенции на валютном рынке в развивающихся странах;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смягчение </a:t>
            </a:r>
            <a:r>
              <a:rPr lang="ru-RU" sz="1600" dirty="0" err="1" smtClean="0"/>
              <a:t>контрциклического</a:t>
            </a:r>
            <a:r>
              <a:rPr lang="ru-RU" sz="1600" dirty="0" smtClean="0"/>
              <a:t> буфера по капиталу или перенос сроков по внедрению стандартов Базель III на более поздние периоды;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смягчение по всему спектру инструментов </a:t>
            </a:r>
            <a:r>
              <a:rPr lang="ru-RU" sz="1600" dirty="0" err="1" smtClean="0"/>
              <a:t>макропруденциальной</a:t>
            </a:r>
            <a:r>
              <a:rPr lang="ru-RU" sz="1600" dirty="0" smtClean="0"/>
              <a:t> политики;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предоставление государственных гарантий и кредитов;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рефинансирование и реструктуризация кредитов или мораторий на выплаты по кредитам.</a:t>
            </a:r>
          </a:p>
        </p:txBody>
      </p:sp>
      <p:sp>
        <p:nvSpPr>
          <p:cNvPr id="13" name="Объект 7"/>
          <p:cNvSpPr txBox="1">
            <a:spLocks/>
          </p:cNvSpPr>
          <p:nvPr/>
        </p:nvSpPr>
        <p:spPr>
          <a:xfrm>
            <a:off x="107504" y="764704"/>
            <a:ext cx="5412131" cy="469191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09" indent="-285697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84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897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10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2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Таблица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5.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Поддержка финансового сектора со стороны денежно-кредитной и </a:t>
            </a:r>
            <a:r>
              <a:rPr lang="ru-RU" sz="1600" dirty="0" err="1">
                <a:solidFill>
                  <a:schemeClr val="tx1"/>
                </a:solidFill>
                <a:latin typeface="+mn-lt"/>
                <a:cs typeface="+mn-cs"/>
              </a:rPr>
              <a:t>макропруденциальной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 политики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87080" y="1303624"/>
          <a:ext cx="5412131" cy="5361398"/>
        </p:xfrm>
        <a:graphic>
          <a:graphicData uri="http://schemas.openxmlformats.org/drawingml/2006/table">
            <a:tbl>
              <a:tblPr/>
              <a:tblGrid>
                <a:gridCol w="2666507"/>
                <a:gridCol w="343203"/>
                <a:gridCol w="343203"/>
                <a:gridCol w="343203"/>
                <a:gridCol w="343203"/>
                <a:gridCol w="343203"/>
                <a:gridCol w="343203"/>
                <a:gridCol w="343203"/>
                <a:gridCol w="343203"/>
              </a:tblGrid>
              <a:tr h="204563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Мир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ЕАЭС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824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Еврозона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США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Китай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Армения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Беларусь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Казахстан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Кыргызстан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Россия</a:t>
                      </a:r>
                    </a:p>
                  </a:txBody>
                  <a:tcPr marL="8523" marR="8523" marT="852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63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Монетарная политика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 Снижение процентной ставки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 Предоставление ликвидности центральным банком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 Своп линии центрального банка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 Программа покупки активов центральным банком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63">
                <a:tc gridSpan="9">
                  <a:txBody>
                    <a:bodyPr/>
                    <a:lstStyle/>
                    <a:p>
                      <a:pPr algn="just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Валютный рынок и рынок капитала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 Интервенции на валютном рынке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 Ограничения потоков капитала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63">
                <a:tc gridSpan="9">
                  <a:txBody>
                    <a:bodyPr/>
                    <a:lstStyle/>
                    <a:p>
                      <a:pPr algn="just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Финансовая политика в отношении банков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 Смягчение контрциклического буфера по капиталу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 Смягчение системных рисков и буфера по собственному капиталу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3. Использование капитальных буферов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 Использование буферов ликвидности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5. Корректировки норм резервирования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4563">
                <a:tc gridSpan="9">
                  <a:txBody>
                    <a:bodyPr/>
                    <a:lstStyle/>
                    <a:p>
                      <a:pPr algn="just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Финансовая политика в отношении заемщиков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 Государственные кредиты или гарантии по кредитам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23" marR="8523" marT="85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 Реструктуризация по срокам кредита или мораторий на выплаты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</a:rPr>
                        <a:t> </a:t>
                      </a:r>
                    </a:p>
                  </a:txBody>
                  <a:tcPr marL="8523" marR="8523" marT="8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4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07704" y="122604"/>
            <a:ext cx="6300700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Активизация имеющихся резервов </a:t>
            </a:r>
            <a:r>
              <a:rPr lang="ru-RU" dirty="0" smtClean="0"/>
              <a:t>экономического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30784"/>
          <a:stretch/>
        </p:blipFill>
        <p:spPr>
          <a:xfrm>
            <a:off x="251520" y="1140323"/>
            <a:ext cx="8772904" cy="3800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908720"/>
            <a:ext cx="41044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Рис.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12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Средний уровень загрузки производственных мощностей, %</a:t>
            </a:r>
            <a:endParaRPr lang="ru-RU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9156" y="980728"/>
            <a:ext cx="439533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Таблица 6.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Потенциал увеличения загрузки производственных мощностей, в % прироста показателей 2018 года к 2017 году</a:t>
            </a:r>
            <a:endParaRPr lang="ru-RU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29200"/>
            <a:ext cx="884491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2019 года производственные мощности остаются ниже докризисных.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меньшей степени используются мощности в сферах машиностроения, легкой и пищевой промышленности.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Дозагрузка производственных мощностей за счет улучшения доступности кредитов на пополнение оборотных средств может существенно ускорить экономический рост при условии наличия спроса на дополнительную произведенную продукцию. 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6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07704" y="122604"/>
            <a:ext cx="6300700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/>
              <a:t>Стратегия </a:t>
            </a:r>
            <a:r>
              <a:rPr lang="ru-RU" dirty="0"/>
              <a:t>опережающего развития</a:t>
            </a:r>
          </a:p>
          <a:p>
            <a:pPr algn="ctr" defTabSz="685800">
              <a:lnSpc>
                <a:spcPct val="90000"/>
              </a:lnSpc>
            </a:pPr>
            <a:r>
              <a:rPr lang="ru-RU" sz="1200" dirty="0"/>
              <a:t>(как сумма вклада ключевых мероприятий в ежегодный прирост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производства </a:t>
            </a:r>
            <a:r>
              <a:rPr lang="ru-RU" sz="1200" dirty="0"/>
              <a:t>и инвестиций)</a:t>
            </a: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33198"/>
              </p:ext>
            </p:extLst>
          </p:nvPr>
        </p:nvGraphicFramePr>
        <p:xfrm>
          <a:off x="287524" y="1268760"/>
          <a:ext cx="8568952" cy="5146677"/>
        </p:xfrm>
        <a:graphic>
          <a:graphicData uri="http://schemas.openxmlformats.org/drawingml/2006/table">
            <a:tbl>
              <a:tblPr/>
              <a:tblGrid>
                <a:gridCol w="4283577"/>
                <a:gridCol w="4285375"/>
              </a:tblGrid>
              <a:tr h="63670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Стратегии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Ежегодные темпы прироста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Производства                        Инвестиций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3144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Форсированный рост нового технологического уклада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    35%                                                  50%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4016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Динамическое наверстывание в высокоразвитых сегментах экономики (авиа-, энергетическое, нефтегазовое машиностроение, строительство, сельское хозяйство)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 10-30%                                              20-40%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008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Догоняющее развитие (промышленная сборка транспортных средств)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  5-10%                                               10-15%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Углубленная переработка сырья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15-20%                                              20-40%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35672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Стимулирование инновационной активности, развитие человеческого потенциала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     5%                                                    10%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8557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 среднем по экономике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35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     8%                                                     16%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79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582594"/>
              </p:ext>
            </p:extLst>
          </p:nvPr>
        </p:nvGraphicFramePr>
        <p:xfrm>
          <a:off x="467543" y="1412776"/>
          <a:ext cx="821489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4826" y="908720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Рис. </a:t>
            </a:r>
            <a:r>
              <a:rPr lang="ru-RU" sz="1600" b="1" dirty="0" smtClean="0">
                <a:latin typeface="+mj-lt"/>
                <a:cs typeface="Arial" panose="020B0604020202020204" pitchFamily="34" charset="0"/>
              </a:rPr>
              <a:t>13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М2/ВВП государств – членов ЕАЭС в сопоставлении с КНР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Индией,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ЕС,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США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2019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609" y="5951021"/>
            <a:ext cx="786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Примечание к слайду: </a:t>
            </a:r>
            <a:r>
              <a:rPr lang="ru-RU" dirty="0" smtClean="0"/>
              <a:t>Существует большой резерв роста монетизации экономики путём расширения целевого кредитования.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85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07704" y="122604"/>
            <a:ext cx="6300700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/>
              <a:t>Денежная </a:t>
            </a:r>
            <a:r>
              <a:rPr lang="ru-RU" dirty="0"/>
              <a:t>база и </a:t>
            </a:r>
            <a:r>
              <a:rPr lang="ru-RU" dirty="0" smtClean="0"/>
              <a:t>ликвидность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026146"/>
            <a:ext cx="4572000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Рис. </a:t>
            </a:r>
            <a:r>
              <a:rPr lang="ru-RU" sz="1400" b="1" kern="0" dirty="0" smtClean="0">
                <a:latin typeface="+mj-lt"/>
                <a:cs typeface="Arial" panose="020B0604020202020204" pitchFamily="34" charset="0"/>
              </a:rPr>
              <a:t>14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Сальдо предоставления/изъятия ликвидности,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в % к денежной массе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7944" y="908720"/>
            <a:ext cx="4974456" cy="590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Наибольший рост денежной базы приходится на страны, где активно проводились меры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количественного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смягчения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Развитые страны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стимулирования деловой и инвестиционной активности прибегают к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масштабной денежной эмиссии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 процентных ставок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вплоть до отрицательных значений в реальном выражении</a:t>
            </a: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власти государств ЕАЭС, наоборот проводят сдержанную денежно-кредитную политику, удерживая процентные ставки на сравнительно высоком уровне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падает спрос на кредитование со стороны производственной сферы, а банки переформатируются на кредитование населения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Сдерживающая политика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посредством операций центральных банков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денежном рынке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регулированию ликвидности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5 лет в странах ЕАЭС наблюдалась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тенденция к росту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 по изъятию ликвидности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может свидетельствовать, как об избытке ликвидности на денежном рынке, так и о чрезвычайно высокой привлекательности ставок по инструментам денежно-кредитной политики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89563"/>
            <a:ext cx="4283968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Рис. </a:t>
            </a:r>
            <a:r>
              <a:rPr lang="ru-RU" sz="1400" b="1" kern="0" dirty="0" smtClean="0">
                <a:latin typeface="+mj-lt"/>
                <a:cs typeface="Arial" panose="020B0604020202020204" pitchFamily="34" charset="0"/>
              </a:rPr>
              <a:t>14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  </a:t>
            </a: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Денежная база в млрд. долл.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(кратное изменение 2019г. к 2007г.)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109" y="3771231"/>
            <a:ext cx="2880321" cy="25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ru-RU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МВФ, </a:t>
            </a:r>
            <a:r>
              <a:rPr lang="ru-RU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расчёты Комиссии.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701269"/>
              </p:ext>
            </p:extLst>
          </p:nvPr>
        </p:nvGraphicFramePr>
        <p:xfrm>
          <a:off x="95688" y="1337260"/>
          <a:ext cx="3826941" cy="255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76806"/>
              </p:ext>
            </p:extLst>
          </p:nvPr>
        </p:nvGraphicFramePr>
        <p:xfrm>
          <a:off x="240785" y="4394674"/>
          <a:ext cx="3824831" cy="236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9924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75" y="776361"/>
            <a:ext cx="9144001" cy="6469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1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AAA12AF-7AA0-42CC-ADDD-FFF41BB437F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0862EB13-E6AB-8641-B152-F9E9D4B41AEC}"/>
              </a:ext>
            </a:extLst>
          </p:cNvPr>
          <p:cNvSpPr/>
          <p:nvPr/>
        </p:nvSpPr>
        <p:spPr>
          <a:xfrm>
            <a:off x="5379363" y="3581804"/>
            <a:ext cx="3482488" cy="301725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B24C8E48-9542-E54B-AF0D-3A7CBF8456A2}"/>
              </a:ext>
            </a:extLst>
          </p:cNvPr>
          <p:cNvSpPr/>
          <p:nvPr/>
        </p:nvSpPr>
        <p:spPr>
          <a:xfrm>
            <a:off x="5897280" y="3160255"/>
            <a:ext cx="2395978" cy="43464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D72EC42C-CF1D-5542-AD54-6B950C16C5E4}"/>
              </a:ext>
            </a:extLst>
          </p:cNvPr>
          <p:cNvSpPr/>
          <p:nvPr/>
        </p:nvSpPr>
        <p:spPr>
          <a:xfrm>
            <a:off x="5508104" y="950547"/>
            <a:ext cx="3174331" cy="1902389"/>
          </a:xfrm>
          <a:prstGeom prst="roundRect">
            <a:avLst>
              <a:gd name="adj" fmla="val 3221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79713" y="124845"/>
            <a:ext cx="6048672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Экономический кризис и механизмы реагирования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3"/>
          <p:cNvSpPr txBox="1">
            <a:spLocks/>
          </p:cNvSpPr>
          <p:nvPr/>
        </p:nvSpPr>
        <p:spPr>
          <a:xfrm>
            <a:off x="181621" y="1068799"/>
            <a:ext cx="5141719" cy="2800579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Самый масштабный кризис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 времен Великой депрессии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Следствие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глобальных структурных изменений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мировой экономике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Смещение центров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экономического развития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Негативные последствия для стран ЕАЭС: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сокращение экспорта, ослабление национальных валют, ускорение вывоза капитала, снижение макроэкономической устойчивости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D6BE6F4-56DF-E148-A599-5B1918D7FB44}"/>
              </a:ext>
            </a:extLst>
          </p:cNvPr>
          <p:cNvGrpSpPr/>
          <p:nvPr/>
        </p:nvGrpSpPr>
        <p:grpSpPr>
          <a:xfrm>
            <a:off x="5379363" y="1268760"/>
            <a:ext cx="3441109" cy="1200329"/>
            <a:chOff x="5148064" y="945660"/>
            <a:chExt cx="3168352" cy="120032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C370930F-09EF-6042-AA56-80D334873C19}"/>
                </a:ext>
              </a:extLst>
            </p:cNvPr>
            <p:cNvSpPr/>
            <p:nvPr/>
          </p:nvSpPr>
          <p:spPr>
            <a:xfrm>
              <a:off x="5148064" y="945660"/>
              <a:ext cx="31683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ТЕМПЫ РОСТА МИРОВОЙ ЭКОНОМИКИ В 2020 Г.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-4,5% </a:t>
              </a: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-7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трелка вниз 13">
              <a:extLst>
                <a:ext uri="{FF2B5EF4-FFF2-40B4-BE49-F238E27FC236}">
                  <a16:creationId xmlns="" xmlns:a16="http://schemas.microsoft.com/office/drawing/2014/main" id="{30BE3F0B-A4F5-6E43-AEFD-35289CFEAA87}"/>
                </a:ext>
              </a:extLst>
            </p:cNvPr>
            <p:cNvSpPr/>
            <p:nvPr/>
          </p:nvSpPr>
          <p:spPr>
            <a:xfrm>
              <a:off x="5436096" y="1755120"/>
              <a:ext cx="216024" cy="344629"/>
            </a:xfrm>
            <a:prstGeom prst="downArrow">
              <a:avLst/>
            </a:prstGeom>
            <a:solidFill>
              <a:srgbClr val="C41919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>
              <a:extLst>
                <a:ext uri="{FF2B5EF4-FFF2-40B4-BE49-F238E27FC236}">
                  <a16:creationId xmlns="" xmlns:a16="http://schemas.microsoft.com/office/drawing/2014/main" id="{AD9A3D0D-1698-1740-86A8-950DA1672D5D}"/>
                </a:ext>
              </a:extLst>
            </p:cNvPr>
            <p:cNvSpPr/>
            <p:nvPr/>
          </p:nvSpPr>
          <p:spPr>
            <a:xfrm>
              <a:off x="7752863" y="1782193"/>
              <a:ext cx="216024" cy="344629"/>
            </a:xfrm>
            <a:prstGeom prst="downArrow">
              <a:avLst/>
            </a:prstGeom>
            <a:solidFill>
              <a:srgbClr val="C41919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099E0173-B139-4A49-B04A-BD681103704E}"/>
              </a:ext>
            </a:extLst>
          </p:cNvPr>
          <p:cNvSpPr txBox="1">
            <a:spLocks/>
          </p:cNvSpPr>
          <p:nvPr/>
        </p:nvSpPr>
        <p:spPr>
          <a:xfrm>
            <a:off x="0" y="6589139"/>
            <a:ext cx="2765824" cy="288032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i="1" dirty="0">
                <a:latin typeface="+mj-lt"/>
              </a:rPr>
              <a:t>* - </a:t>
            </a:r>
            <a:r>
              <a:rPr lang="ru-RU" sz="1200" i="1" dirty="0">
                <a:latin typeface="+mj-lt"/>
              </a:rPr>
              <a:t>расчёты ЕЭК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6F61EA1A-F9E0-5047-AB9F-0D0DA334C796}"/>
              </a:ext>
            </a:extLst>
          </p:cNvPr>
          <p:cNvGrpSpPr/>
          <p:nvPr/>
        </p:nvGrpSpPr>
        <p:grpSpPr>
          <a:xfrm>
            <a:off x="336427" y="4149080"/>
            <a:ext cx="4881092" cy="2301994"/>
            <a:chOff x="5362145" y="3140146"/>
            <a:chExt cx="3526738" cy="1985780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2719E33E-755C-4A41-920A-F92C85F3CF28}"/>
                </a:ext>
              </a:extLst>
            </p:cNvPr>
            <p:cNvGrpSpPr/>
            <p:nvPr/>
          </p:nvGrpSpPr>
          <p:grpSpPr>
            <a:xfrm>
              <a:off x="5434442" y="3140146"/>
              <a:ext cx="3386030" cy="1985780"/>
              <a:chOff x="5434442" y="3140146"/>
              <a:chExt cx="3386030" cy="1985780"/>
            </a:xfrm>
          </p:grpSpPr>
          <p:sp>
            <p:nvSpPr>
              <p:cNvPr id="20" name="Полилиния 19">
                <a:extLst>
                  <a:ext uri="{FF2B5EF4-FFF2-40B4-BE49-F238E27FC236}">
                    <a16:creationId xmlns="" xmlns:a16="http://schemas.microsoft.com/office/drawing/2014/main" id="{FCF69321-558B-CF4F-BC41-F5B47BD67F64}"/>
                  </a:ext>
                </a:extLst>
              </p:cNvPr>
              <p:cNvSpPr/>
              <p:nvPr/>
            </p:nvSpPr>
            <p:spPr>
              <a:xfrm>
                <a:off x="5436096" y="3140146"/>
                <a:ext cx="3384376" cy="561909"/>
              </a:xfrm>
              <a:custGeom>
                <a:avLst/>
                <a:gdLst>
                  <a:gd name="connsiteX0" fmla="*/ 0 w 3384376"/>
                  <a:gd name="connsiteY0" fmla="*/ 0 h 561909"/>
                  <a:gd name="connsiteX1" fmla="*/ 3384376 w 3384376"/>
                  <a:gd name="connsiteY1" fmla="*/ 0 h 561909"/>
                  <a:gd name="connsiteX2" fmla="*/ 3384376 w 3384376"/>
                  <a:gd name="connsiteY2" fmla="*/ 561909 h 561909"/>
                  <a:gd name="connsiteX3" fmla="*/ 0 w 3384376"/>
                  <a:gd name="connsiteY3" fmla="*/ 561909 h 561909"/>
                  <a:gd name="connsiteX4" fmla="*/ 0 w 3384376"/>
                  <a:gd name="connsiteY4" fmla="*/ 0 h 56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4376" h="561909">
                    <a:moveTo>
                      <a:pt x="0" y="0"/>
                    </a:moveTo>
                    <a:lnTo>
                      <a:pt x="3384376" y="0"/>
                    </a:lnTo>
                    <a:lnTo>
                      <a:pt x="3384376" y="561909"/>
                    </a:lnTo>
                    <a:lnTo>
                      <a:pt x="0" y="5619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>
                  <a:alpha val="83922"/>
                </a:srgb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2000" b="1" kern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ЭКОНОМИЧЕСКИЕ МЕРЫ</a:t>
                </a:r>
                <a:br>
                  <a:rPr lang="ru-RU" sz="2000" b="1" kern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стран мира</a:t>
                </a:r>
                <a:r>
                  <a:rPr lang="ru-RU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до 30% ВВП</a:t>
                </a:r>
                <a:endParaRPr lang="ru-RU" sz="2000" i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="" xmlns:a16="http://schemas.microsoft.com/office/drawing/2014/main" id="{FEB5F8E3-28E7-3C43-9961-37DFB56AC555}"/>
                  </a:ext>
                </a:extLst>
              </p:cNvPr>
              <p:cNvSpPr/>
              <p:nvPr/>
            </p:nvSpPr>
            <p:spPr>
              <a:xfrm>
                <a:off x="5437748" y="3702055"/>
                <a:ext cx="1127023" cy="743065"/>
              </a:xfrm>
              <a:custGeom>
                <a:avLst/>
                <a:gdLst>
                  <a:gd name="connsiteX0" fmla="*/ 0 w 1127023"/>
                  <a:gd name="connsiteY0" fmla="*/ 0 h 1180008"/>
                  <a:gd name="connsiteX1" fmla="*/ 1127023 w 1127023"/>
                  <a:gd name="connsiteY1" fmla="*/ 0 h 1180008"/>
                  <a:gd name="connsiteX2" fmla="*/ 1127023 w 1127023"/>
                  <a:gd name="connsiteY2" fmla="*/ 1180008 h 1180008"/>
                  <a:gd name="connsiteX3" fmla="*/ 0 w 1127023"/>
                  <a:gd name="connsiteY3" fmla="*/ 1180008 h 1180008"/>
                  <a:gd name="connsiteX4" fmla="*/ 0 w 1127023"/>
                  <a:gd name="connsiteY4" fmla="*/ 0 h 11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023" h="1180008">
                    <a:moveTo>
                      <a:pt x="0" y="0"/>
                    </a:moveTo>
                    <a:lnTo>
                      <a:pt x="1127023" y="0"/>
                    </a:lnTo>
                    <a:lnTo>
                      <a:pt x="1127023" y="1180008"/>
                    </a:lnTo>
                    <a:lnTo>
                      <a:pt x="0" y="1180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F29B">
                  <a:alpha val="14902"/>
                </a:srgb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600" b="1" kern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бюджетные</a:t>
                </a:r>
                <a:endParaRPr lang="ru-RU" sz="1600" kern="1200" dirty="0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="" xmlns:a16="http://schemas.microsoft.com/office/drawing/2014/main" id="{0BDFA5F8-B38C-174F-A138-E9CA8FA79843}"/>
                  </a:ext>
                </a:extLst>
              </p:cNvPr>
              <p:cNvSpPr/>
              <p:nvPr/>
            </p:nvSpPr>
            <p:spPr>
              <a:xfrm>
                <a:off x="6564772" y="3702055"/>
                <a:ext cx="1127023" cy="743065"/>
              </a:xfrm>
              <a:custGeom>
                <a:avLst/>
                <a:gdLst>
                  <a:gd name="connsiteX0" fmla="*/ 0 w 1127023"/>
                  <a:gd name="connsiteY0" fmla="*/ 0 h 1180008"/>
                  <a:gd name="connsiteX1" fmla="*/ 1127023 w 1127023"/>
                  <a:gd name="connsiteY1" fmla="*/ 0 h 1180008"/>
                  <a:gd name="connsiteX2" fmla="*/ 1127023 w 1127023"/>
                  <a:gd name="connsiteY2" fmla="*/ 1180008 h 1180008"/>
                  <a:gd name="connsiteX3" fmla="*/ 0 w 1127023"/>
                  <a:gd name="connsiteY3" fmla="*/ 1180008 h 1180008"/>
                  <a:gd name="connsiteX4" fmla="*/ 0 w 1127023"/>
                  <a:gd name="connsiteY4" fmla="*/ 0 h 11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023" h="1180008">
                    <a:moveTo>
                      <a:pt x="0" y="0"/>
                    </a:moveTo>
                    <a:lnTo>
                      <a:pt x="1127023" y="0"/>
                    </a:lnTo>
                    <a:lnTo>
                      <a:pt x="1127023" y="1180008"/>
                    </a:lnTo>
                    <a:lnTo>
                      <a:pt x="0" y="1180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D7E5">
                  <a:alpha val="40000"/>
                </a:srgb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600" b="1" kern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денежно-кредитные</a:t>
                </a:r>
                <a:endParaRPr lang="ru-RU" sz="1600" kern="1200" dirty="0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="" xmlns:a16="http://schemas.microsoft.com/office/drawing/2014/main" id="{2FCA6FC5-8C01-0C4A-B57A-ADB14C42DFBE}"/>
                  </a:ext>
                </a:extLst>
              </p:cNvPr>
              <p:cNvSpPr/>
              <p:nvPr/>
            </p:nvSpPr>
            <p:spPr>
              <a:xfrm>
                <a:off x="7691795" y="3702055"/>
                <a:ext cx="1127023" cy="743065"/>
              </a:xfrm>
              <a:custGeom>
                <a:avLst/>
                <a:gdLst>
                  <a:gd name="connsiteX0" fmla="*/ 0 w 1127023"/>
                  <a:gd name="connsiteY0" fmla="*/ 0 h 1180008"/>
                  <a:gd name="connsiteX1" fmla="*/ 1127023 w 1127023"/>
                  <a:gd name="connsiteY1" fmla="*/ 0 h 1180008"/>
                  <a:gd name="connsiteX2" fmla="*/ 1127023 w 1127023"/>
                  <a:gd name="connsiteY2" fmla="*/ 1180008 h 1180008"/>
                  <a:gd name="connsiteX3" fmla="*/ 0 w 1127023"/>
                  <a:gd name="connsiteY3" fmla="*/ 1180008 h 1180008"/>
                  <a:gd name="connsiteX4" fmla="*/ 0 w 1127023"/>
                  <a:gd name="connsiteY4" fmla="*/ 0 h 11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023" h="1180008">
                    <a:moveTo>
                      <a:pt x="0" y="0"/>
                    </a:moveTo>
                    <a:lnTo>
                      <a:pt x="1127023" y="0"/>
                    </a:lnTo>
                    <a:lnTo>
                      <a:pt x="1127023" y="1180008"/>
                    </a:lnTo>
                    <a:lnTo>
                      <a:pt x="0" y="1180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600" b="1" kern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финансовые</a:t>
                </a:r>
                <a:endParaRPr lang="ru-RU" sz="1600" kern="1200" dirty="0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3D9B9558-22C7-3B46-8048-149195B55550}"/>
                  </a:ext>
                </a:extLst>
              </p:cNvPr>
              <p:cNvSpPr/>
              <p:nvPr/>
            </p:nvSpPr>
            <p:spPr>
              <a:xfrm>
                <a:off x="5434442" y="4557871"/>
                <a:ext cx="3384376" cy="568055"/>
              </a:xfrm>
              <a:prstGeom prst="rect">
                <a:avLst/>
              </a:prstGeom>
              <a:solidFill>
                <a:schemeClr val="bg2">
                  <a:alpha val="83922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79ED0F32-9D68-1342-A0E7-A752DE36E7E7}"/>
                </a:ext>
              </a:extLst>
            </p:cNvPr>
            <p:cNvSpPr/>
            <p:nvPr/>
          </p:nvSpPr>
          <p:spPr>
            <a:xfrm>
              <a:off x="5362145" y="4589674"/>
              <a:ext cx="3526738" cy="504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 </a:t>
              </a:r>
              <a:br>
                <a:rPr lang="ru-RU" sz="1600" b="1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 здравоохранения, населения, бизнеса</a:t>
              </a:r>
            </a:p>
          </p:txBody>
        </p:sp>
      </p:grp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52FE06A6-9381-5A4B-B5F8-7C81D777838A}"/>
              </a:ext>
            </a:extLst>
          </p:cNvPr>
          <p:cNvSpPr txBox="1">
            <a:spLocks/>
          </p:cNvSpPr>
          <p:nvPr/>
        </p:nvSpPr>
        <p:spPr>
          <a:xfrm>
            <a:off x="5074160" y="3190687"/>
            <a:ext cx="3787691" cy="3417990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Выход для ЕАЭС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Стабилизация макроэкономической ситуации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Расширение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взаимной торговли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условий для дальнейшего развития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Наращивание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внешнего сотрудничества (по линии ШОС, сопряжение с ОПОП)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757491" y="4581128"/>
            <a:ext cx="3924944" cy="733772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pPr defTabSz="457200">
              <a:spcBef>
                <a:spcPct val="20000"/>
              </a:spcBef>
            </a:pPr>
            <a:r>
              <a:rPr lang="ru-RU" sz="1200" dirty="0"/>
              <a:t>Примечание: </a:t>
            </a:r>
            <a:r>
              <a:rPr lang="ru-RU" sz="1200" i="1" dirty="0">
                <a:cs typeface="Times"/>
              </a:rPr>
              <a:t>2020 – 2021 гг. – прогноз в соответствии с базовым сценарием МВФ.</a:t>
            </a:r>
          </a:p>
          <a:p>
            <a:pPr defTabSz="457200">
              <a:spcBef>
                <a:spcPct val="20000"/>
              </a:spcBef>
              <a:buFont typeface="Arial"/>
              <a:buNone/>
            </a:pPr>
            <a:r>
              <a:rPr lang="ru-RU" sz="1200" i="1" dirty="0" smtClean="0">
                <a:cs typeface="Times"/>
              </a:rPr>
              <a:t>Источник</a:t>
            </a:r>
            <a:r>
              <a:rPr lang="ru-RU" sz="1200" i="1" dirty="0">
                <a:cs typeface="Times"/>
              </a:rPr>
              <a:t>: </a:t>
            </a:r>
            <a:r>
              <a:rPr lang="ru-RU" sz="1200" i="1" dirty="0" smtClean="0">
                <a:cs typeface="Times"/>
              </a:rPr>
              <a:t>МВФ</a:t>
            </a:r>
            <a:r>
              <a:rPr lang="ru-RU" sz="1200" i="1" dirty="0">
                <a:cs typeface="Times"/>
              </a:rPr>
              <a:t>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89166" y="187866"/>
            <a:ext cx="5767209" cy="395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Рецессия в мировой экономике превысит масштабы предыдущих кризисов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2202" y="795517"/>
            <a:ext cx="39604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b="1" dirty="0" smtClean="0"/>
              <a:t>Рис. 1 </a:t>
            </a:r>
            <a:r>
              <a:rPr lang="ru-RU" sz="1600" dirty="0"/>
              <a:t>Темпы прироста ВВП в постоянных ценах в отдельных странах и мире в целом, в % к предыдущему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A86CFB5-9B53-469E-96D4-6E23AA8D2B58}"/>
              </a:ext>
            </a:extLst>
          </p:cNvPr>
          <p:cNvSpPr txBox="1"/>
          <p:nvPr/>
        </p:nvSpPr>
        <p:spPr>
          <a:xfrm>
            <a:off x="4932040" y="795517"/>
            <a:ext cx="411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Рис. </a:t>
            </a:r>
            <a:r>
              <a:rPr lang="ru-RU" sz="1600" b="1" dirty="0" smtClean="0"/>
              <a:t>2  </a:t>
            </a:r>
            <a:r>
              <a:rPr lang="ru-RU" sz="1600" dirty="0" smtClean="0"/>
              <a:t>Темпы прироста ВВП в постоянных ценах государств – </a:t>
            </a:r>
            <a:r>
              <a:rPr lang="ru-RU" sz="1600" dirty="0"/>
              <a:t>членов  ЕАЭС,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% к предыдущему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5268370"/>
            <a:ext cx="4365251" cy="1014801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pPr marL="144000" indent="-144000" algn="just" defTabSz="914226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превысит падение в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мирового финансово-экономического кризиса 2008-2009 гг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Армении и России, а в Беларуси, Казахстана и Кыргызстана - превысит;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 algn="just" defTabSz="914226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экономик начнется в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 algn="just" defTabSz="914226">
              <a:lnSpc>
                <a:spcPct val="114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 algn="just" defTabSz="914226">
              <a:lnSpc>
                <a:spcPct val="114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5688" y="5199615"/>
            <a:ext cx="4297843" cy="1658385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pPr defTabSz="914226">
              <a:lnSpc>
                <a:spcPct val="114000"/>
              </a:lnSpc>
              <a:spcBef>
                <a:spcPct val="20000"/>
              </a:spcBef>
              <a:spcAft>
                <a:spcPts val="20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июне 2020 года МВФ пересмотрел прогноз:</a:t>
            </a:r>
          </a:p>
          <a:p>
            <a:pPr marL="144000" indent="-144000" algn="just" defTabSz="914226">
              <a:lnSpc>
                <a:spcPct val="114000"/>
              </a:lnSpc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ировая экономика в 2020 г. сократится на 4,9% (ранее – 3%);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 algn="just" defTabSz="914226">
              <a:lnSpc>
                <a:spcPct val="114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превысит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падение в период мирового финансово-экономического кризиса 2008-2009 гг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475" y="4573333"/>
            <a:ext cx="3879758" cy="637790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r>
              <a:rPr lang="ru-RU" sz="1200" i="1" dirty="0">
                <a:latin typeface="+mj-lt"/>
                <a:cs typeface="Times"/>
              </a:rPr>
              <a:t>Примечание: 2020 – 2021 гг. – прогноз в соответствии с базовым сценарием МВФ.</a:t>
            </a:r>
          </a:p>
          <a:p>
            <a:pPr defTabSz="457200">
              <a:spcBef>
                <a:spcPct val="20000"/>
              </a:spcBef>
              <a:buFont typeface="Arial"/>
              <a:buNone/>
            </a:pPr>
            <a:r>
              <a:rPr lang="ru-RU" sz="1200" i="1" dirty="0">
                <a:latin typeface="+mj-lt"/>
                <a:cs typeface="Times"/>
              </a:rPr>
              <a:t>Источник: МВФ, расчёты ЕЭК.</a:t>
            </a:r>
          </a:p>
        </p:txBody>
      </p:sp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8" y="1552647"/>
            <a:ext cx="4063050" cy="30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491" y="1553664"/>
            <a:ext cx="4066384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53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35" y="1455114"/>
            <a:ext cx="4328535" cy="28897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23" y="1463340"/>
            <a:ext cx="4328535" cy="2883658"/>
          </a:xfrm>
          <a:prstGeom prst="rect">
            <a:avLst/>
          </a:prstGeom>
        </p:spPr>
      </p:pic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07704" y="108594"/>
            <a:ext cx="6300700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Обменные курсы национальных валют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6391" y="1244124"/>
            <a:ext cx="34781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80000"/>
              </a:lnSpc>
            </a:pPr>
            <a:r>
              <a:rPr lang="ru-RU" sz="1400" i="1" dirty="0" smtClean="0"/>
              <a:t>к валютам стран – основных торговых партнеров, янв. 2014 = 100</a:t>
            </a:r>
            <a:endParaRPr lang="ru-RU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464" y="4276253"/>
            <a:ext cx="89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Примечание: * - стандартное отклонение (квадратный корень из дисперсии обменных курсов национальных валют государств-членов по месяцам).</a:t>
            </a:r>
          </a:p>
          <a:p>
            <a:r>
              <a:rPr lang="ru-RU" sz="1200" i="1" dirty="0"/>
              <a:t>Реальный эффективный курс национальных валют к валютам других государств-членов рассчитан ЕЭК по аналогии с подходом, указанным в методике расчёта основных производных показателей динамики обменного курса рубля (</a:t>
            </a:r>
            <a:r>
              <a:rPr lang="en-US" sz="1200" i="1" dirty="0"/>
              <a:t>https://www.cbr.ru/Content/</a:t>
            </a:r>
            <a:r>
              <a:rPr lang="ru-RU" sz="1200" i="1" dirty="0"/>
              <a:t> </a:t>
            </a:r>
            <a:r>
              <a:rPr lang="en-US" sz="1200" i="1" dirty="0"/>
              <a:t>Document/File/71550/metod_ex_rate.pdf</a:t>
            </a:r>
            <a:r>
              <a:rPr lang="ru-RU" sz="1200" i="1" smtClean="0"/>
              <a:t>).</a:t>
            </a:r>
            <a:endParaRPr lang="ru-RU" sz="1200" i="1" dirty="0"/>
          </a:p>
          <a:p>
            <a:r>
              <a:rPr lang="ru-RU" sz="1200" i="1" dirty="0" smtClean="0"/>
              <a:t>Данные </a:t>
            </a:r>
            <a:r>
              <a:rPr lang="ru-RU" sz="1200" i="1" dirty="0"/>
              <a:t>по </a:t>
            </a:r>
            <a:r>
              <a:rPr lang="ru-RU" sz="1200" i="1" dirty="0" smtClean="0"/>
              <a:t>август </a:t>
            </a:r>
            <a:r>
              <a:rPr lang="ru-RU" sz="1200" i="1" dirty="0"/>
              <a:t>2020 </a:t>
            </a:r>
            <a:r>
              <a:rPr lang="ru-RU" sz="1200" i="1" dirty="0" smtClean="0"/>
              <a:t>г. (на рис. 17 данные по Армении и Казахстану –</a:t>
            </a:r>
            <a:r>
              <a:rPr lang="ru-RU" sz="1200" i="1" dirty="0"/>
              <a:t> </a:t>
            </a:r>
            <a:r>
              <a:rPr lang="ru-RU" sz="1200" i="1" dirty="0" smtClean="0"/>
              <a:t>по июль 2020 г.).</a:t>
            </a:r>
          </a:p>
          <a:p>
            <a:r>
              <a:rPr lang="ru-RU" sz="1200" i="1" dirty="0" smtClean="0"/>
              <a:t>Источник</a:t>
            </a:r>
            <a:r>
              <a:rPr lang="ru-RU" sz="1200" i="1" dirty="0"/>
              <a:t>: </a:t>
            </a:r>
            <a:r>
              <a:rPr lang="ru-RU" sz="1200" i="1" dirty="0" smtClean="0"/>
              <a:t>национальные (центральные) банки, ЕЭК, расчёты ЕЭК.</a:t>
            </a:r>
            <a:endParaRPr lang="ru-RU" sz="12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87572" y="1260060"/>
            <a:ext cx="361943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80000"/>
              </a:lnSpc>
            </a:pPr>
            <a:r>
              <a:rPr lang="ru-RU" sz="1400" i="1" dirty="0"/>
              <a:t>к валютам других государств – членов ЕАЭС, янв. 2014 = 100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3783" y="5490489"/>
            <a:ext cx="9086865" cy="14127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0" dirty="0"/>
              <a:t>Неблагоприятный экономический фон в первой половине года привёл к ослаблению номинальных эффективных курсов валют большинства государств-членов, но в реальном выражении только в Беларуси и России.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0" dirty="0"/>
              <a:t>В условиях резкого ослабления курса российского рубля, укрепление курсов валют других государств-членов к российскому рублю способствовало снижению привлекательности импорта их товаров в Россию</a:t>
            </a:r>
            <a:r>
              <a:rPr lang="en-US" sz="1400" b="0" dirty="0"/>
              <a:t>. </a:t>
            </a:r>
            <a:r>
              <a:rPr lang="ru-RU" sz="1400" b="0" dirty="0"/>
              <a:t>Среди валют ЕАЭС российский рубль укрепился только к белорусскому рублю.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464" y="754339"/>
            <a:ext cx="8765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Рис. 3 и 4 Динамика реальных эффективных обменных курсов </a:t>
            </a:r>
            <a:r>
              <a:rPr lang="ru-RU" sz="1600" b="1" dirty="0"/>
              <a:t>национальных </a:t>
            </a:r>
            <a:r>
              <a:rPr lang="ru-RU" sz="1600" b="1" dirty="0" smtClean="0"/>
              <a:t>валют государств – членов ЕАЭС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110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7"/>
          <p:cNvSpPr txBox="1">
            <a:spLocks/>
          </p:cNvSpPr>
          <p:nvPr/>
        </p:nvSpPr>
        <p:spPr>
          <a:xfrm>
            <a:off x="4598377" y="764704"/>
            <a:ext cx="4572000" cy="432048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09" indent="-285697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84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897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10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2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+mn-lt"/>
                <a:cs typeface="+mn-cs"/>
              </a:rPr>
              <a:t>Таблица </a:t>
            </a:r>
            <a:r>
              <a:rPr lang="ru-RU" sz="1600" b="1" dirty="0" smtClean="0">
                <a:solidFill>
                  <a:schemeClr val="tx1"/>
                </a:solidFill>
                <a:latin typeface="+mn-lt"/>
                <a:cs typeface="+mn-cs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+mn-cs"/>
              </a:rPr>
              <a:t>Ключевые макроэкономические показатели государств – членов ЕАЭС</a:t>
            </a:r>
          </a:p>
        </p:txBody>
      </p:sp>
      <p:graphicFrame>
        <p:nvGraphicFramePr>
          <p:cNvPr id="17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01170" y="1271243"/>
          <a:ext cx="4348688" cy="5329420"/>
        </p:xfrm>
        <a:graphic>
          <a:graphicData uri="http://schemas.openxmlformats.org/drawingml/2006/table">
            <a:tbl>
              <a:tblPr/>
              <a:tblGrid>
                <a:gridCol w="1449563"/>
                <a:gridCol w="797259"/>
                <a:gridCol w="652303"/>
                <a:gridCol w="797260"/>
                <a:gridCol w="652303"/>
              </a:tblGrid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2019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2020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2021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2022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30453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Факт</a:t>
                      </a:r>
                      <a:endParaRPr lang="ru-RU" dirty="0" smtClean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    Прогноз</a:t>
                      </a:r>
                      <a:endParaRPr lang="ru-RU" dirty="0" smtClean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370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ВВП, </a:t>
                      </a:r>
                      <a:r>
                        <a:rPr lang="ru-RU" b="1" dirty="0" smtClean="0">
                          <a:effectLst/>
                        </a:rPr>
                        <a:t>%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Армения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7,6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-3,6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7,6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6,7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Беларусь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1,2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-2,2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2,3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Казахстан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4,5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-3,2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Кыргызстан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4,5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-4,4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5,2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5,8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Россия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1,3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-4,7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2,9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ЕАЭС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1,6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-4,4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 gridSpan="5"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Среднегодовая инфляция, </a:t>
                      </a:r>
                      <a:r>
                        <a:rPr lang="ru-RU" b="1" dirty="0" smtClean="0">
                          <a:effectLst/>
                        </a:rPr>
                        <a:t>%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Армения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1,4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1,3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1,6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2,0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Беларусь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5,6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5,0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5,3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Казахстан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5,3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7,0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6,6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Кыргызстан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1,1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2,8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Россия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4,5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3,9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ЕАЭС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3,7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4,1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4,0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 gridSpan="5"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Среднегодовая цена на нефть, долл. </a:t>
                      </a:r>
                      <a:r>
                        <a:rPr lang="ru-RU" b="1" dirty="0" smtClean="0">
                          <a:effectLst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Марка </a:t>
                      </a:r>
                      <a:r>
                        <a:rPr lang="ru-RU" sz="1700" dirty="0" smtClean="0">
                          <a:effectLst/>
                        </a:rPr>
                        <a:t>"</a:t>
                      </a:r>
                      <a:r>
                        <a:rPr lang="en-US" sz="1700" dirty="0">
                          <a:effectLst/>
                        </a:rPr>
                        <a:t>Brent"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64,2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41,6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46,3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49,2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  <a:tr h="276854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Марка </a:t>
                      </a:r>
                      <a:r>
                        <a:rPr lang="ru-RU" sz="1700" dirty="0" smtClean="0">
                          <a:effectLst/>
                        </a:rPr>
                        <a:t>"</a:t>
                      </a:r>
                      <a:r>
                        <a:rPr lang="en-US" sz="1700" dirty="0">
                          <a:effectLst/>
                        </a:rPr>
                        <a:t>Urals"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64,4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41,7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46,4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49,4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04" y="814099"/>
            <a:ext cx="43924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в ЕАЭС</a:t>
            </a:r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↘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Темпы экономического роста в ЕАЭС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сократятся на 4,4%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 итогам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2020 года,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что связано с существенным замедлением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экономик всех государств – членов в вследствие пандемии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инфекции.  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среднесрочном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периоде экономический рост восстановится и составит 3,0-3,3%: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окращение внешнего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 </a:t>
            </a:r>
            <a:endParaRPr lang="ru-RU" sz="13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факторы: </a:t>
            </a:r>
          </a:p>
          <a:p>
            <a:pPr marL="465750" lvl="1" indent="-285750" algn="just">
              <a:buFont typeface="Arial" panose="020B0604020202020204" pitchFamily="34" charset="0"/>
              <a:buChar char="•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граничительные меры, сокращение </a:t>
            </a:r>
            <a:r>
              <a:rPr lang="ru-RU" sz="1300" smtClean="0">
                <a:latin typeface="Arial" panose="020B0604020202020204" pitchFamily="34" charset="0"/>
                <a:cs typeface="Arial" panose="020B0604020202020204" pitchFamily="34" charset="0"/>
              </a:rPr>
              <a:t>внутреннего спроса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1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слабая инвестиционная активность</a:t>
            </a:r>
          </a:p>
          <a:p>
            <a:pPr marL="465750" lvl="1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различий в денежно-кредитной и бюджетно-налоговой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политиках</a:t>
            </a:r>
          </a:p>
          <a:p>
            <a:pPr marL="465750" lvl="1" indent="-285750" algn="just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неравномерное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влиянии внешних условий на внутренние цены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государств-членов</a:t>
            </a:r>
          </a:p>
          <a:p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Имеющиеся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резервы роста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позволяют </a:t>
            </a:r>
            <a:r>
              <a:rPr lang="ru-RU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выйти на устойчивые темпы роста 4% 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2021 года: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увеличения загрузки производственных мощностей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развитие малого и среднего бизнеса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модернизация и повышение производительности труда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развитие новых секторов экономики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жилищного строительства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развитие инфраструктуры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развитие агропромышленного комплекса,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рост человеческого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капитала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716016" y="6599211"/>
            <a:ext cx="4078590" cy="258789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900" i="1" dirty="0" smtClean="0">
                <a:latin typeface="Arial" pitchFamily="34" charset="0"/>
                <a:cs typeface="Arial" pitchFamily="34" charset="0"/>
              </a:rPr>
              <a:t>Источник: национальные статистические органы, расчеты Комиссии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43708" y="188640"/>
            <a:ext cx="615668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Сценарий </a:t>
            </a:r>
            <a:r>
              <a:rPr lang="ru-RU" dirty="0" smtClean="0"/>
              <a:t>«Базовый» подготовлен в августе 2020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FDF05-A105-4AB0-856F-18D316F99E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573" y="761475"/>
            <a:ext cx="391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Рис. 5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Доля ЕАЭС в мировой экономике и торговле, %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77280" y="4900517"/>
            <a:ext cx="3397359" cy="400691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"/>
              </a:rPr>
              <a:t>Примечание: 2020 - прогноз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"/>
              </a:rPr>
              <a:t>Источник: МВФ, расчёты ЕЭК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8023" y="783426"/>
            <a:ext cx="4365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Рис. </a:t>
            </a:r>
            <a:r>
              <a:rPr lang="ru-RU" sz="1600" b="1" kern="0" dirty="0" smtClean="0">
                <a:solidFill>
                  <a:prstClr val="black"/>
                </a:solidFill>
              </a:rPr>
              <a:t>6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Доля ЕАЭС и ШОС в мировой экономике и торговле, %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59732" y="122604"/>
            <a:ext cx="6048672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взаимного влияния государств – членов ЕАЭС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взаимная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торговля</a:t>
            </a:r>
          </a:p>
        </p:txBody>
      </p:sp>
      <p:sp>
        <p:nvSpPr>
          <p:cNvPr id="11" name="Объект 2"/>
          <p:cNvSpPr>
            <a:spLocks noGrp="1"/>
          </p:cNvSpPr>
          <p:nvPr/>
        </p:nvSpPr>
        <p:spPr>
          <a:xfrm>
            <a:off x="139540" y="5309919"/>
            <a:ext cx="9004460" cy="1512168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809" indent="-285697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84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897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10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2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35" marR="0" lvl="0" indent="-342835" algn="just" defTabSz="9142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фоне замедления мировой экономики ЕАЭС сохранит текущую долю в мировом ВВП (около 3,6%)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835" marR="0" lvl="0" indent="-342835" algn="just" defTabSz="9142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ШОС сохраняет более динамичное развитие экономики и внешней торговли по сравнению 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ЕАЭС</a:t>
            </a:r>
          </a:p>
          <a:p>
            <a:pPr marL="342835" marR="0" lvl="0" indent="-342835" algn="just" defTabSz="9142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Низкая вовлеченность ЕАЭС в международную торговлю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усугубится в связи с нарастанием изолированности экономики ЕАЭС от внешнего мира</a:t>
            </a:r>
          </a:p>
          <a:p>
            <a:pPr marL="342835" marR="0" lvl="0" indent="-342835" algn="just" defTabSz="9142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 доли ЕАЭС в мировой торговле как товарами, так и услугами будет соразмерно кризису 2015 года (товарами – до 2%, услугами – до 1,2%) и более стремительно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4725962" y="4897689"/>
            <a:ext cx="3397359" cy="450317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"/>
              </a:rPr>
              <a:t>Примечание: 2020 - прогноз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"/>
              </a:rPr>
              <a:t>Источник: МВФ, расчёты ЕЭК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"/>
            </a:endParaRPr>
          </a:p>
        </p:txBody>
      </p:sp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4" y="1311051"/>
            <a:ext cx="3294438" cy="36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68" y="1311051"/>
            <a:ext cx="3384376" cy="36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C77B9-D26F-47CE-BCF9-FE2BAF83C8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317158" y="4333997"/>
            <a:ext cx="3705625" cy="613952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200" i="1" dirty="0">
                <a:solidFill>
                  <a:sysClr val="windowText" lastClr="000000"/>
                </a:solidFill>
                <a:latin typeface="Calibri"/>
              </a:rPr>
              <a:t>Примечание: данные по Кыргызстану доступны не в полном объёме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200" i="1" dirty="0">
                <a:solidFill>
                  <a:sysClr val="windowText" lastClr="000000"/>
                </a:solidFill>
                <a:latin typeface="Calibri"/>
              </a:rPr>
              <a:t>Источник: расчёты ЕЭК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9467" y="4917980"/>
            <a:ext cx="8983551" cy="1940020"/>
          </a:xfrm>
          <a:prstGeom prst="rect">
            <a:avLst/>
          </a:prstGeom>
          <a:noFill/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35" indent="-342835" algn="just" defTabSz="914226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кризис привёл к падению объёмов взаимной торговли, помимо ценового фактора негативное влияние оказало снижение внутреннего спроса.</a:t>
            </a:r>
          </a:p>
          <a:p>
            <a:pPr marL="342835" indent="-342835" algn="just" defTabSz="914226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двух из пяти государств-членов (Беларусь и Казахстан) взаимный товарооборот сократился больше, чем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странами вне ЕАЭС. Сокращение торговли между Беларусью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Россией связано преимущественно с сокращением торговли топливно-энергетическими товарами.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35" indent="-342835" algn="just" defTabSz="914226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Спад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Кыргызстана со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странами вне ЕАЭС оказался самым сильным в сравнении с другими государствами-членами. Во взаимной торговле он значительно меньше.</a:t>
            </a:r>
          </a:p>
          <a:p>
            <a:pPr marL="342835" indent="-342835" algn="just" defTabSz="914226">
              <a:spcBef>
                <a:spcPts val="20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торговли Армении со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странами ЕАЭС наименьший среди государств-членов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997" y="1330315"/>
            <a:ext cx="4365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Влияние изменения цен и физического объёма поставок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59732" y="122604"/>
            <a:ext cx="6048672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взаимного влияния государств – членов ЕАЭС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взаимная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торговля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890986" y="4438335"/>
            <a:ext cx="3025616" cy="479645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200" i="1" dirty="0">
                <a:solidFill>
                  <a:sysClr val="windowText" lastClr="000000"/>
                </a:solidFill>
                <a:latin typeface="Calibri"/>
              </a:rPr>
              <a:t>Примечание: * код 27 ТН ВЭД ЕАЭС</a:t>
            </a:r>
          </a:p>
          <a:p>
            <a:pPr marL="0" indent="0">
              <a:buNone/>
              <a:defRPr/>
            </a:pPr>
            <a:r>
              <a:rPr lang="ru-RU" sz="1200" i="1" dirty="0">
                <a:solidFill>
                  <a:sysClr val="windowText" lastClr="000000"/>
                </a:solidFill>
                <a:latin typeface="Calibri"/>
              </a:rPr>
              <a:t>Источник: расчёты ЕЭК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764704"/>
            <a:ext cx="875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Рис. 7 и 8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Структура темпов прироста внешней и взаимной торговли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январе-июле 2020 г., в % к предыдущему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49644" y="1330557"/>
            <a:ext cx="4365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i="1" kern="0" dirty="0">
                <a:solidFill>
                  <a:prstClr val="black"/>
                </a:solidFill>
              </a:rPr>
              <a:t>Влияние изменения стоимостных объёмов отдельных товарных групп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54" y="1801513"/>
            <a:ext cx="3609145" cy="25300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328" y="1853535"/>
            <a:ext cx="360914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1"/>
          <p:cNvSpPr txBox="1">
            <a:spLocks/>
          </p:cNvSpPr>
          <p:nvPr/>
        </p:nvSpPr>
        <p:spPr>
          <a:xfrm>
            <a:off x="1979713" y="124845"/>
            <a:ext cx="6048672" cy="519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Принимаемые меры экономической политики носят экстраординарный характер</a:t>
            </a:r>
            <a:endParaRPr lang="ru-RU" dirty="0"/>
          </a:p>
        </p:txBody>
      </p:sp>
      <p:sp>
        <p:nvSpPr>
          <p:cNvPr id="57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3"/>
          <p:cNvSpPr>
            <a:spLocks noGrp="1"/>
          </p:cNvSpPr>
          <p:nvPr>
            <p:ph sz="half" idx="4294967295"/>
          </p:nvPr>
        </p:nvSpPr>
        <p:spPr>
          <a:xfrm>
            <a:off x="124878" y="4581128"/>
            <a:ext cx="8741693" cy="2081881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Принимаемые меры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фискальной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политики носят экстраординарный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характер в части объема и каналов предоставления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Высокий охват населения мерами поддержки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Значительные меры поддержки направлены отраслям, системообразующим предприятиям и МСП для поддержки занятости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Развивающиеся страны имеют значительно меньшее пространство по сравнению с развитыми странами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Принимаемые меры будут иметь негативные последствия для бюджетной и долговой устойчивости 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C06306F8-6313-4F92-9F94-A68D672A2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40305"/>
              </p:ext>
            </p:extLst>
          </p:nvPr>
        </p:nvGraphicFramePr>
        <p:xfrm>
          <a:off x="5003" y="1197968"/>
          <a:ext cx="8386409" cy="3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Объект 3"/>
          <p:cNvSpPr>
            <a:spLocks noGrp="1"/>
          </p:cNvSpPr>
          <p:nvPr>
            <p:ph type="body" idx="13"/>
          </p:nvPr>
        </p:nvSpPr>
        <p:spPr>
          <a:xfrm>
            <a:off x="179512" y="4365104"/>
            <a:ext cx="2765824" cy="288032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/>
          <a:p>
            <a:r>
              <a:rPr lang="ru-RU" sz="1200" b="0" i="1" dirty="0">
                <a:solidFill>
                  <a:schemeClr val="tx1"/>
                </a:solidFill>
                <a:latin typeface="Calibri (Заголовки)"/>
                <a:ea typeface="+mn-ea"/>
                <a:cs typeface="Times"/>
              </a:rPr>
              <a:t>Источник: </a:t>
            </a:r>
            <a:r>
              <a:rPr lang="ru-RU" sz="1200" b="0" i="1" dirty="0" smtClean="0">
                <a:solidFill>
                  <a:schemeClr val="tx1"/>
                </a:solidFill>
                <a:latin typeface="Calibri (Заголовки)"/>
                <a:ea typeface="+mn-ea"/>
                <a:cs typeface="Times"/>
              </a:rPr>
              <a:t>МВФ, расчёты </a:t>
            </a:r>
            <a:r>
              <a:rPr lang="ru-RU" sz="1200" b="0" i="1" dirty="0">
                <a:solidFill>
                  <a:schemeClr val="tx1"/>
                </a:solidFill>
                <a:latin typeface="Calibri (Заголовки)"/>
                <a:ea typeface="+mn-ea"/>
                <a:cs typeface="Times"/>
              </a:rPr>
              <a:t>ЕЭК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836712"/>
            <a:ext cx="4170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600" b="1" dirty="0" smtClean="0"/>
              <a:t>Рис. </a:t>
            </a:r>
            <a:r>
              <a:rPr lang="ru-RU" sz="1600" b="1" dirty="0"/>
              <a:t>9</a:t>
            </a:r>
            <a:r>
              <a:rPr lang="ru-RU" sz="1600" b="1" dirty="0" smtClean="0"/>
              <a:t> </a:t>
            </a:r>
            <a:r>
              <a:rPr lang="ru-RU" sz="1600" dirty="0" smtClean="0"/>
              <a:t>Фискальные меры поддержки, % ВВП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546" y="2110901"/>
            <a:ext cx="1230470" cy="169296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63" y="1557575"/>
            <a:ext cx="648072" cy="4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2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172" r="99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3775"/>
            <a:ext cx="582043" cy="4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3"/>
          <p:cNvSpPr txBox="1">
            <a:spLocks/>
          </p:cNvSpPr>
          <p:nvPr/>
        </p:nvSpPr>
        <p:spPr>
          <a:xfrm>
            <a:off x="8208404" y="177798"/>
            <a:ext cx="833996" cy="381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32953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1E7D417E-0BF3-C440-BCB6-3BA684BB87BE}" type="slidenum"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216024"/>
            <a:ext cx="684076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457200">
              <a:spcBef>
                <a:spcPct val="0"/>
              </a:spcBef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Меры государств - членов ЕАЭС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9" y="908720"/>
            <a:ext cx="8676450" cy="1152126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Государства – члены ЕАЭС реализуют </a:t>
            </a:r>
            <a:r>
              <a:rPr lang="ru-RU" sz="1400" b="1" dirty="0">
                <a:solidFill>
                  <a:schemeClr val="tx1"/>
                </a:solidFill>
              </a:rPr>
              <a:t>меры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поддержки и финансовой стабилизации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населения и бизнеса</a:t>
            </a:r>
            <a:r>
              <a:rPr lang="ru-RU" sz="1400" dirty="0">
                <a:solidFill>
                  <a:schemeClr val="tx1"/>
                </a:solidFill>
              </a:rPr>
              <a:t>, которые схожи по направленности, различаются по инструментам, объему финансирования, охвату секторов экономики.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059832" y="2060848"/>
            <a:ext cx="6031237" cy="4680520"/>
            <a:chOff x="107504" y="2039990"/>
            <a:chExt cx="5958901" cy="441334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96861" y="2041890"/>
              <a:ext cx="2855667" cy="81287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</a:rPr>
                <a:t>Налогово-бюджетные меры</a:t>
              </a:r>
              <a:endParaRPr lang="ru-RU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112710" y="2039990"/>
              <a:ext cx="2855668" cy="81477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ea typeface="Roboto Condensed" panose="020B0604020202020204" charset="0"/>
                  <a:cs typeface="Roboto Condensed Light" panose="020B0604020202020204" charset="0"/>
                </a:rPr>
                <a:t>Денежно-кредитные меры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23592" y="2854764"/>
              <a:ext cx="2989119" cy="358172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ru-RU" sz="105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ru-RU" sz="1050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Поддержка населения: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Увеличение пособий на детей и социально уязвимым слоям населения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Оказание финансовой помощи потерявшим доходы лицам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Предоставление продуктовых наборов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Субсидирование/отсрочка/временная отмена коммунальных платежей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Переобучение граждан с последующим трудоустройством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Создание временно оплачиваемых рабочих мест </a:t>
              </a:r>
              <a:endParaRPr lang="ru-RU" sz="1200" dirty="0">
                <a:solidFill>
                  <a:schemeClr val="tx1"/>
                </a:solidFill>
              </a:endParaRPr>
            </a:p>
            <a:p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Поддержка бизнеса: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Отсрочки по уплате налогов и обязательных платежей или списание налоговых платежей за период действия карантина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Предоставление государственных гарантий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Мораторий на проведение налоговых проверок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Отсрочка по арендным платежам на государственную собственность</a:t>
              </a:r>
            </a:p>
            <a:p>
              <a:pPr marL="228600" indent="-228600">
                <a:buFont typeface="Wingdings" panose="05000000000000000000" pitchFamily="2" charset="2"/>
                <a:buChar char="ü"/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85AD28C5-07A6-48ED-9965-83F01C431F77}"/>
                </a:ext>
              </a:extLst>
            </p:cNvPr>
            <p:cNvSpPr/>
            <p:nvPr/>
          </p:nvSpPr>
          <p:spPr>
            <a:xfrm>
              <a:off x="107504" y="2107887"/>
              <a:ext cx="5958901" cy="4345448"/>
            </a:xfrm>
            <a:prstGeom prst="rect">
              <a:avLst/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latin typeface="Roboto Condensed Light" pitchFamily="2" charset="0"/>
                  <a:ea typeface="Roboto Condensed Light" pitchFamily="2" charset="0"/>
                </a:rPr>
                <a:t>0</a:t>
              </a:r>
            </a:p>
          </p:txBody>
        </p:sp>
        <p:sp>
          <p:nvSpPr>
            <p:cNvPr id="13" name="Скругленный прямоугольник 14">
              <a:extLst>
                <a:ext uri="{FF2B5EF4-FFF2-40B4-BE49-F238E27FC236}">
                  <a16:creationId xmlns="" xmlns:a16="http://schemas.microsoft.com/office/drawing/2014/main" id="{95B5599A-A4AD-4020-844B-543F3D0E76D8}"/>
                </a:ext>
              </a:extLst>
            </p:cNvPr>
            <p:cNvSpPr/>
            <p:nvPr/>
          </p:nvSpPr>
          <p:spPr>
            <a:xfrm>
              <a:off x="3117379" y="2854764"/>
              <a:ext cx="2855666" cy="358172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Поддержка населения: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Кредитные каникулы для потерявших доход заемщиков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Реструктуризации кредитов граждан, столкнувшихся с сокращением доходов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Расширение дистанционных/ бесконтактных банковских услуг</a:t>
              </a:r>
            </a:p>
            <a:p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Поддержка бизнеса: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Льготное кредитование на пополнение оборотных средств МСБ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Рефинансирование займов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Отсрочки платежей по кредитам МСБ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Отмена штрафов и пеней из-за просрочки платежей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Мораторий на банкротство</a:t>
              </a:r>
            </a:p>
            <a:p>
              <a:r>
                <a:rPr lang="ru-RU" sz="1050" b="1" dirty="0">
                  <a:solidFill>
                    <a:schemeClr val="accent3">
                      <a:lumMod val="75000"/>
                    </a:schemeClr>
                  </a:solidFill>
                </a:rPr>
                <a:t>Поддержка фин. сектора: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Снижение ключевых процентных ставок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Введение новых инструментов предоставления ликвидности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tx1"/>
                  </a:solidFill>
                </a:rPr>
                <a:t>Смягчение </a:t>
              </a:r>
              <a:r>
                <a:rPr lang="ru-RU" sz="1050" dirty="0" err="1">
                  <a:solidFill>
                    <a:schemeClr val="tx1"/>
                  </a:solidFill>
                </a:rPr>
                <a:t>пруденциальных</a:t>
              </a:r>
              <a:r>
                <a:rPr lang="ru-RU" sz="1050" dirty="0">
                  <a:solidFill>
                    <a:schemeClr val="tx1"/>
                  </a:solidFill>
                </a:rPr>
                <a:t> требований для высвобождения ликвидности</a:t>
              </a:r>
              <a:endParaRPr lang="ru-RU" sz="1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0484" y="2076098"/>
            <a:ext cx="2939348" cy="4665270"/>
            <a:chOff x="6025624" y="2050325"/>
            <a:chExt cx="2999683" cy="439896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12358" y="2050325"/>
              <a:ext cx="2832954" cy="80039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</a:rPr>
                <a:t>Санитарно- эпидемиологические меры</a:t>
              </a:r>
              <a:endParaRPr lang="ru-RU" dirty="0"/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="" xmlns:a16="http://schemas.microsoft.com/office/drawing/2014/main" id="{97AF4482-68BA-4532-B309-99CDF5DD3D10}"/>
                </a:ext>
              </a:extLst>
            </p:cNvPr>
            <p:cNvSpPr/>
            <p:nvPr/>
          </p:nvSpPr>
          <p:spPr>
            <a:xfrm>
              <a:off x="6112358" y="2918617"/>
              <a:ext cx="2775831" cy="351382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/>
                  </a:solidFill>
                </a:rPr>
                <a:t>Разработка, производство тест систем по определению </a:t>
              </a:r>
              <a:r>
                <a:rPr lang="ru-RU" sz="1100" dirty="0" err="1">
                  <a:solidFill>
                    <a:schemeClr val="tx1"/>
                  </a:solidFill>
                </a:rPr>
                <a:t>коронавирусной</a:t>
              </a:r>
              <a:r>
                <a:rPr lang="ru-RU" sz="1100" dirty="0">
                  <a:solidFill>
                    <a:schemeClr val="tx1"/>
                  </a:solidFill>
                </a:rPr>
                <a:t> инфекции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/>
                  </a:solidFill>
                </a:rPr>
                <a:t>Разработка, испытание вакцин от </a:t>
              </a:r>
              <a:r>
                <a:rPr lang="en-US" sz="1100" dirty="0">
                  <a:solidFill>
                    <a:schemeClr val="tx1"/>
                  </a:solidFill>
                </a:rPr>
                <a:t>COVID-19</a:t>
              </a:r>
              <a:endParaRPr lang="ru-RU" sz="1100" dirty="0">
                <a:solidFill>
                  <a:schemeClr val="tx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/>
                  </a:solidFill>
                </a:rPr>
                <a:t>Увеличение производства необходимых материалов и оборудования (СИЗ, системы ИВЛ)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/>
                  </a:solidFill>
                </a:rPr>
                <a:t>Разработка программ противоэпидемиологического обеспечения населения с учетом опыта пандемии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/>
                  </a:solidFill>
                </a:rPr>
                <a:t>Упрощенные процедуры регистрации лекарственных средств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025624" y="2103841"/>
              <a:ext cx="2999683" cy="4345449"/>
            </a:xfrm>
            <a:prstGeom prst="rect">
              <a:avLst/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Roboto Condensed Light" pitchFamily="2" charset="0"/>
                <a:ea typeface="Roboto Condensed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6856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16479</TotalTime>
  <Words>2048</Words>
  <Application>Microsoft Office PowerPoint</Application>
  <PresentationFormat>Экран (4:3)</PresentationFormat>
  <Paragraphs>453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(Заголовки)</vt:lpstr>
      <vt:lpstr>Calibri Light</vt:lpstr>
      <vt:lpstr>Roboto Condensed</vt:lpstr>
      <vt:lpstr>Roboto Condensed Light</vt:lpstr>
      <vt:lpstr>Segoe UI</vt:lpstr>
      <vt:lpstr>Segoe UI Symbol</vt:lpstr>
      <vt:lpstr>Times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Макроэкономические показатели,  определяющие устойчивость экономического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OMA</dc:creator>
  <cp:lastModifiedBy>Митяев Дмитрий Аркадьевич</cp:lastModifiedBy>
  <cp:revision>1444</cp:revision>
  <cp:lastPrinted>2021-03-26T09:51:29Z</cp:lastPrinted>
  <dcterms:created xsi:type="dcterms:W3CDTF">2014-09-25T07:34:00Z</dcterms:created>
  <dcterms:modified xsi:type="dcterms:W3CDTF">2021-03-26T09:52:51Z</dcterms:modified>
</cp:coreProperties>
</file>